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9" r:id="rId6"/>
    <p:sldId id="272" r:id="rId7"/>
    <p:sldId id="270" r:id="rId8"/>
    <p:sldId id="271" r:id="rId9"/>
    <p:sldId id="273" r:id="rId10"/>
    <p:sldId id="275" r:id="rId11"/>
    <p:sldId id="263" r:id="rId12"/>
    <p:sldId id="264" r:id="rId13"/>
    <p:sldId id="274" r:id="rId14"/>
    <p:sldId id="267" r:id="rId15"/>
    <p:sldId id="276" r:id="rId16"/>
    <p:sldId id="262" r:id="rId17"/>
  </p:sldIdLst>
  <p:sldSz cx="12192000" cy="6858000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43222-5752-FC5D-4736-4CDCE0610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F544B8-FE78-F631-52C8-6E1EBFBC4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mk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DA029-67A5-3E21-8728-C8EAC6DCA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mk-MK" smtClean="0"/>
              <a:t>15.5.2026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B72F3-DC11-071B-AE79-975EF451F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AF81E-2177-163E-015A-4B6C2E60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390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251AD-C6CF-21DD-5626-683848F89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C4E129-931D-168C-AEF8-7F896780D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DB81F-1259-D8A8-D477-C28FC4F6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mk-MK" smtClean="0"/>
              <a:t>15.5.2026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20500-D2AE-48F0-F587-E7214460C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1F5BA-5E00-23EF-0DA2-2BEAB3D5A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3678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9C4AEC-EC8F-F869-C69A-A63573F3DE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D3865A-81D7-A886-15C3-84879E2F9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0CC69-8032-3394-38C9-5C201FFC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mk-MK" smtClean="0"/>
              <a:t>15.5.2026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ED814-1832-F187-E2B9-A8F637731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BF20A-704E-EDA7-714A-88F8ECEBE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00323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4DD17-232D-D018-93AA-3275ADEE6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C8F4B-25EE-08F6-D2C1-451655E94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AFBEA-B4AB-EF5E-83AE-0C6A0DD69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mk-MK" smtClean="0"/>
              <a:t>15.5.2026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1E044-6B83-2942-8D8E-954379DA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BC802-8DE5-B547-51AE-F648F7004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99330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4E5D5-B061-659C-E99B-EC491C5C1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8866F-346C-00B1-5949-687A6B4C9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ED313-26B7-3764-C010-4DA7AEB1C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mk-MK" smtClean="0"/>
              <a:t>15.5.2026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F1AB8-10E9-43D5-F108-5A0B0BEDB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46D9E-A1BC-982B-8CDE-CB8921941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02178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E1C9-5311-DCFE-C8EF-8AAFDE5FD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3BE8D-5F4B-114F-76B8-F345CC532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97689-A940-BACB-784C-1E2F76E22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86E1C-6247-6D57-3E23-4C6BE5516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mk-MK" smtClean="0"/>
              <a:t>15.5.2026</a:t>
            </a:fld>
            <a:endParaRPr lang="mk-M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DF9F7-163D-6E88-860D-CA01D7473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70C06-CDBF-4DAE-20C2-2140E4448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51864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AE989-70CF-B821-BEF8-BCAF15F90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AC538-38FF-A3D1-A0E8-D91CC050E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FE4DB-ED1A-8532-A7E9-38017C5AC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89FFF-677F-FC10-2387-61115BF0F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223030-B6E7-45AC-5148-1E65E5096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AD9167-271A-E562-CF3C-D248BC008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mk-MK" smtClean="0"/>
              <a:t>15.5.2026</a:t>
            </a:fld>
            <a:endParaRPr lang="mk-M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91FB0-FA99-DDF1-1BF7-BA056739E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EFB0CC-099E-49CD-0C52-5C665F63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00812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C1156-BFFF-57C7-3C19-5EE49F1E4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00766-A756-16D1-D574-95D0B6FB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mk-MK" smtClean="0"/>
              <a:t>15.5.2026</a:t>
            </a:fld>
            <a:endParaRPr lang="mk-M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58ABCC-12E4-5B9E-C0B6-581CE5010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AFF8D-43BE-8E03-9BE8-D77A12BC2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50682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A14D39-D2AE-B94C-E079-435BB74AA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mk-MK" smtClean="0"/>
              <a:t>15.5.2026</a:t>
            </a:fld>
            <a:endParaRPr lang="mk-M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812626-D5BE-B1E7-6D3A-C1C942F7C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A86DA-5AC7-FE77-784B-354604222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25574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32A62-AA3B-E2EC-1A99-DAF601534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67E53-4DAE-4F1C-6998-472288F0D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889B0-EA8F-3354-821D-1CE247343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38987-9EC1-926D-15F1-66C7C80CD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mk-MK" smtClean="0"/>
              <a:t>15.5.2026</a:t>
            </a:fld>
            <a:endParaRPr lang="mk-M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6D39D-13A8-D0A8-C56B-4F29230C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35B7D-6841-0364-E8FE-289AF87F5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77265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B530C-C86D-0C5C-99BA-ACBFC96BF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A7DAB0-8044-ABE0-F70C-443EC0922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k-M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4885A-DFC5-01FE-222A-C5CDDA7E6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5E617-6B52-CDF4-A83E-2FFB36F46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mk-MK" smtClean="0"/>
              <a:t>15.5.2026</a:t>
            </a:fld>
            <a:endParaRPr lang="mk-M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D0CC1-33C6-A506-E5DD-C89DC4E96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87CD1-C4B8-4AFE-3031-4276ABD2E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36134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21E868-D782-06D3-0A37-FE6AC7D3A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88D42-3B24-7CCA-40FB-E9FDA3A4A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3F18-3114-ADE7-529F-B1E260043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72810A-D392-41EA-98F5-ACAF84F92C1E}" type="datetimeFigureOut">
              <a:rPr lang="mk-MK" smtClean="0"/>
              <a:t>15.5.2026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BCDB8-55F3-0B3D-7991-EE909A62B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C77FA-C08A-4BA7-F18C-26B0060338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81B799-3804-4CD0-AC08-B9FD94473FD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32442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iid.mgsi.gov.r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iid.mgsi.gov.r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50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A9DEC5-7A98-CD3A-F9CA-A6B16A0D3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42323" y="1347667"/>
            <a:ext cx="10567421" cy="2334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cap="all" dirty="0">
                <a:solidFill>
                  <a:schemeClr val="accent1"/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Environmental and climate policies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sr-Latn-RS" dirty="0" smtClean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Times New Roman" panose="02020603050405020304" pitchFamily="18" charset="0"/>
              </a:rPr>
              <a:t>Incentives </a:t>
            </a:r>
            <a:r>
              <a:rPr lang="en-US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Times New Roman" panose="02020603050405020304" pitchFamily="18" charset="0"/>
              </a:rPr>
              <a:t>for </a:t>
            </a:r>
            <a:r>
              <a:rPr lang="en-US" b="1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Times New Roman" panose="02020603050405020304" pitchFamily="18" charset="0"/>
              </a:rPr>
              <a:t>electric vehicles (EV subsidies)</a:t>
            </a:r>
            <a:r>
              <a:rPr lang="en-US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Times New Roman" panose="02020603050405020304" pitchFamily="18" charset="0"/>
              </a:rPr>
              <a:t>Reduction of air pollution and noise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Times New Roman" panose="02020603050405020304" pitchFamily="18" charset="0"/>
              </a:rPr>
              <a:t>Energy efficiency in transport systems </a:t>
            </a:r>
          </a:p>
          <a:p>
            <a:r>
              <a:rPr lang="en-US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These align with EU climate commitments and global sustainability targets.</a:t>
            </a:r>
            <a:endParaRPr lang="en-US" dirty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</p:txBody>
      </p:sp>
      <p:pic>
        <p:nvPicPr>
          <p:cNvPr id="9218" name="Picture 2" descr="Climate Change and Environmental Policy: Shaping Leaders for a Sustainable  Tomorr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066" y="3682152"/>
            <a:ext cx="4361007" cy="245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74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3231D0-9BEB-F639-1B45-DAE70FED7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3CDFF-B9C8-7658-5E73-512E083903ED}"/>
              </a:ext>
            </a:extLst>
          </p:cNvPr>
          <p:cNvSpPr txBox="1"/>
          <p:nvPr/>
        </p:nvSpPr>
        <p:spPr>
          <a:xfrm>
            <a:off x="516216" y="1440107"/>
            <a:ext cx="5044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cap="all" dirty="0" smtClean="0">
                <a:solidFill>
                  <a:schemeClr val="bg1">
                    <a:lumMod val="9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Good practice examples</a:t>
            </a:r>
            <a:endParaRPr lang="mk-MK" sz="2400" b="1" cap="all" dirty="0">
              <a:solidFill>
                <a:schemeClr val="bg1">
                  <a:lumMod val="95000"/>
                </a:schemeClr>
              </a:solidFill>
              <a:latin typeface="Artifakt Element Black" panose="020B0A03050000020004" pitchFamily="34" charset="0"/>
              <a:ea typeface="Artifakt Element Black" panose="020B0A030500000200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688AC7-20ED-CD1F-2D08-07D9E040C259}"/>
              </a:ext>
            </a:extLst>
          </p:cNvPr>
          <p:cNvSpPr txBox="1"/>
          <p:nvPr/>
        </p:nvSpPr>
        <p:spPr>
          <a:xfrm>
            <a:off x="516215" y="2215808"/>
            <a:ext cx="93205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 sz="2200"/>
            </a:pPr>
            <a:r>
              <a:rPr lang="sr-Latn-RS" b="1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Belgrade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– </a:t>
            </a:r>
            <a:r>
              <a:rPr lang="sr-Latn-RS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development of BG:train and new tram corridors</a:t>
            </a:r>
            <a:endParaRPr lang="sr-Latn-RS" dirty="0" smtClean="0">
              <a:solidFill>
                <a:schemeClr val="bg1">
                  <a:lumMod val="95000"/>
                </a:schemeClr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>
              <a:defRPr sz="2200"/>
            </a:pPr>
            <a:endParaRPr lang="en-US" dirty="0">
              <a:solidFill>
                <a:schemeClr val="bg1">
                  <a:lumMod val="95000"/>
                </a:schemeClr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 sz="2200"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Novi Sad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– </a:t>
            </a:r>
            <a:r>
              <a:rPr lang="sr-Latn-RS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expansion of bicycle paths</a:t>
            </a:r>
            <a:endParaRPr lang="sr-Latn-RS" dirty="0" smtClean="0">
              <a:solidFill>
                <a:schemeClr val="bg1">
                  <a:lumMod val="95000"/>
                </a:schemeClr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 sz="2200"/>
            </a:pPr>
            <a:endParaRPr lang="en-US" dirty="0">
              <a:solidFill>
                <a:schemeClr val="bg1">
                  <a:lumMod val="95000"/>
                </a:schemeClr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 sz="2200"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Subotica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 – </a:t>
            </a:r>
            <a:r>
              <a:rPr lang="sr-Latn-RS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investment in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 </a:t>
            </a:r>
            <a:r>
              <a:rPr lang="sr-Latn-RS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intermodal transport</a:t>
            </a:r>
            <a:endParaRPr lang="sr-Latn-RS" dirty="0" smtClean="0">
              <a:solidFill>
                <a:schemeClr val="bg1">
                  <a:lumMod val="95000"/>
                </a:schemeClr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 sz="2200"/>
            </a:pPr>
            <a:endParaRPr lang="en-US" dirty="0">
              <a:solidFill>
                <a:schemeClr val="bg1">
                  <a:lumMod val="95000"/>
                </a:schemeClr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</p:txBody>
      </p:sp>
      <p:pic>
        <p:nvPicPr>
          <p:cNvPr id="6148" name="Picture 4" descr="eKapija | Metro all the way to the airport! - A new solution sought for the  3rd line worth EUR 25.2 million, two more extensions of the original route  plan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598" y="4076194"/>
            <a:ext cx="3147310" cy="194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hoosing Between Intermodal and Multimodal Transp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42" y="4125479"/>
            <a:ext cx="3897457" cy="194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79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A9DEC5-7A98-CD3A-F9CA-A6B16A0D3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4FCD1A-FF0D-6FEA-5C0C-F29B234AC8F4}"/>
              </a:ext>
            </a:extLst>
          </p:cNvPr>
          <p:cNvSpPr txBox="1"/>
          <p:nvPr/>
        </p:nvSpPr>
        <p:spPr>
          <a:xfrm>
            <a:off x="423851" y="1504763"/>
            <a:ext cx="666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cap="all" dirty="0" smtClean="0">
                <a:solidFill>
                  <a:schemeClr val="accent1"/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How to improve urban mobility</a:t>
            </a:r>
            <a:r>
              <a:rPr lang="en-US" sz="2400" cap="all" dirty="0" smtClean="0">
                <a:solidFill>
                  <a:schemeClr val="accent1"/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?</a:t>
            </a:r>
            <a:endParaRPr lang="mk-MK" sz="2400" cap="all" dirty="0">
              <a:solidFill>
                <a:schemeClr val="accent1"/>
              </a:solidFill>
              <a:latin typeface="Artifakt Element Black" panose="020B0A03050000020004" pitchFamily="34" charset="0"/>
              <a:ea typeface="Artifakt Element Black" panose="020B0A030500000200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852" y="2299494"/>
            <a:ext cx="872014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 sz="2200"/>
            </a:pPr>
            <a:r>
              <a:rPr lang="sr-Latn-RS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Public transport modernization ane bus electrification</a:t>
            </a:r>
          </a:p>
          <a:p>
            <a:pPr>
              <a:defRPr sz="2200"/>
            </a:pPr>
            <a:endParaRPr lang="sr-Latn-RS" dirty="0" smtClean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 sz="2200"/>
            </a:pPr>
            <a:r>
              <a:rPr lang="sr-Latn-RS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Development of metro and railway system</a:t>
            </a:r>
            <a:r>
              <a:rPr lang="en-US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 </a:t>
            </a:r>
            <a:endParaRPr lang="sr-Latn-RS" dirty="0" smtClean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>
              <a:defRPr sz="2200"/>
            </a:pPr>
            <a:endParaRPr lang="sr-Latn-RS" dirty="0" smtClean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 sz="2200"/>
            </a:pPr>
            <a:r>
              <a:rPr lang="sr-Latn-RS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Developmetn safety cycling and pedestrian zones</a:t>
            </a:r>
            <a:endParaRPr lang="sr-Latn-RS" dirty="0" smtClean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>
              <a:defRPr sz="2200"/>
            </a:pPr>
            <a:r>
              <a:rPr lang="sr-Latn-RS" sz="1600" dirty="0" smtClean="0">
                <a:latin typeface="Artifakt Element" panose="020B0503050000020004" pitchFamily="34" charset="0"/>
                <a:ea typeface="Artifakt Element" panose="020B0503050000020004" pitchFamily="34" charset="0"/>
              </a:rPr>
              <a:t>(</a:t>
            </a:r>
            <a:r>
              <a:rPr lang="en-US" sz="1600" dirty="0" smtClean="0">
                <a:latin typeface="Artifakt Element" panose="020B0503050000020004" pitchFamily="34" charset="0"/>
                <a:ea typeface="Artifakt Element" panose="020B0503050000020004" pitchFamily="34" charset="0"/>
              </a:rPr>
              <a:t>promote </a:t>
            </a:r>
            <a:r>
              <a:rPr lang="en-US" sz="1600" dirty="0">
                <a:latin typeface="Artifakt Element" panose="020B0503050000020004" pitchFamily="34" charset="0"/>
                <a:ea typeface="Artifakt Element" panose="020B0503050000020004" pitchFamily="34" charset="0"/>
              </a:rPr>
              <a:t>healthy, low-emission mobility and align the region </a:t>
            </a:r>
            <a:r>
              <a:rPr lang="en-US" sz="1600" dirty="0" smtClean="0">
                <a:latin typeface="Artifakt Element" panose="020B0503050000020004" pitchFamily="34" charset="0"/>
                <a:ea typeface="Artifakt Element" panose="020B0503050000020004" pitchFamily="34" charset="0"/>
              </a:rPr>
              <a:t>with </a:t>
            </a:r>
            <a:r>
              <a:rPr lang="en-US" sz="1600" dirty="0">
                <a:latin typeface="Artifakt Element" panose="020B0503050000020004" pitchFamily="34" charset="0"/>
                <a:ea typeface="Artifakt Element" panose="020B0503050000020004" pitchFamily="34" charset="0"/>
              </a:rPr>
              <a:t>EU priorities on sustainable and alternative transport </a:t>
            </a:r>
            <a:r>
              <a:rPr lang="en-US" sz="1600" dirty="0" smtClean="0">
                <a:latin typeface="Artifakt Element" panose="020B0503050000020004" pitchFamily="34" charset="0"/>
                <a:ea typeface="Artifakt Element" panose="020B0503050000020004" pitchFamily="34" charset="0"/>
              </a:rPr>
              <a:t>modes</a:t>
            </a:r>
            <a:r>
              <a:rPr lang="sr-Latn-RS" sz="1600" dirty="0" smtClean="0">
                <a:latin typeface="Artifakt Element" panose="020B0503050000020004" pitchFamily="34" charset="0"/>
                <a:ea typeface="Artifakt Element" panose="020B0503050000020004" pitchFamily="34" charset="0"/>
              </a:rPr>
              <a:t>)</a:t>
            </a:r>
          </a:p>
          <a:p>
            <a:pPr>
              <a:defRPr sz="2200"/>
            </a:pPr>
            <a:endParaRPr lang="en-US" sz="1600" dirty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 sz="2200"/>
            </a:pPr>
            <a:r>
              <a:rPr lang="sr-Latn-RS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Using ecological vehicles</a:t>
            </a:r>
            <a:endParaRPr lang="sr-Latn-RS" dirty="0" smtClean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 sz="2200"/>
            </a:pPr>
            <a:endParaRPr lang="en-US" dirty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A9DEC5-7A98-CD3A-F9CA-A6B16A0D3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4FCD1A-FF0D-6FEA-5C0C-F29B234AC8F4}"/>
              </a:ext>
            </a:extLst>
          </p:cNvPr>
          <p:cNvSpPr txBox="1"/>
          <p:nvPr/>
        </p:nvSpPr>
        <p:spPr>
          <a:xfrm>
            <a:off x="423851" y="1504763"/>
            <a:ext cx="666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>
                <a:solidFill>
                  <a:schemeClr val="accent1"/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Future directions</a:t>
            </a:r>
            <a:endParaRPr lang="en-US" sz="1100" cap="all" dirty="0">
              <a:solidFill>
                <a:schemeClr val="accent1"/>
              </a:solidFill>
              <a:latin typeface="Artifakt Element Black" panose="020B0A03050000020004" pitchFamily="34" charset="0"/>
              <a:ea typeface="Artifakt Element Black" panose="020B0A030500000200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852" y="2299494"/>
            <a:ext cx="92281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Urban </a:t>
            </a:r>
            <a:r>
              <a:rPr lang="en-US" b="1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mobility policy in Serbia is expected to focus on: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Metro development in Belgrade (long-term priority)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Expansion of rail-based urban and regional transport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Full electrification of public transport fleets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Stronger integration with EU transport networks </a:t>
            </a:r>
          </a:p>
          <a:p>
            <a:pPr lvl="0"/>
            <a:endParaRPr lang="sr-Latn-RS" dirty="0" smtClean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lvl="0"/>
            <a:endParaRPr lang="sr-Latn-RS" dirty="0" smtClean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lvl="0"/>
            <a:r>
              <a:rPr lang="en-US" b="1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Adoption </a:t>
            </a:r>
            <a:r>
              <a:rPr lang="en-US" b="1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of concepts like: </a:t>
            </a:r>
            <a:endParaRPr lang="sr-Latn-RS" b="1" dirty="0" smtClean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“</a:t>
            </a:r>
            <a:r>
              <a:rPr lang="en-US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15-minute city” </a:t>
            </a:r>
            <a:endParaRPr lang="sr-Latn-RS" dirty="0" smtClean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Multimodal </a:t>
            </a:r>
            <a:r>
              <a:rPr lang="en-US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hubs </a:t>
            </a:r>
            <a:endParaRPr lang="sr-Latn-RS" dirty="0" smtClean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Digital </a:t>
            </a:r>
            <a:r>
              <a:rPr lang="en-US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mobility platforms </a:t>
            </a:r>
          </a:p>
          <a:p>
            <a:pPr marL="342900" indent="-342900">
              <a:buFont typeface="Wingdings" panose="05000000000000000000" pitchFamily="2" charset="2"/>
              <a:buChar char="ü"/>
              <a:defRPr sz="2200"/>
            </a:pPr>
            <a:endParaRPr lang="en-US" dirty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2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3231D0-9BEB-F639-1B45-DAE70FED7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E4FCD1A-FF0D-6FEA-5C0C-F29B234AC8F4}"/>
              </a:ext>
            </a:extLst>
          </p:cNvPr>
          <p:cNvSpPr txBox="1"/>
          <p:nvPr/>
        </p:nvSpPr>
        <p:spPr>
          <a:xfrm>
            <a:off x="224695" y="1264617"/>
            <a:ext cx="1087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Latn-RS" sz="2400" b="1" dirty="0" smtClean="0">
                <a:solidFill>
                  <a:schemeClr val="bg1">
                    <a:lumMod val="9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LIID </a:t>
            </a:r>
            <a:r>
              <a:rPr lang="sr-Latn-RS" sz="2400" b="1" dirty="0" smtClean="0">
                <a:solidFill>
                  <a:schemeClr val="bg1">
                    <a:lumMod val="9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PROJECT</a:t>
            </a:r>
          </a:p>
          <a:p>
            <a:pPr lvl="0"/>
            <a:r>
              <a:rPr lang="sr-Latn-RS" sz="2400" b="1" dirty="0" smtClean="0">
                <a:solidFill>
                  <a:schemeClr val="bg1">
                    <a:lumMod val="9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LOCAL </a:t>
            </a:r>
            <a:r>
              <a:rPr lang="sr-Latn-RS" sz="2400" b="1" dirty="0" smtClean="0">
                <a:solidFill>
                  <a:schemeClr val="bg1">
                    <a:lumMod val="9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INFRASTRUCTURAL AND INSTITUTIONAL DEVELOPMENT </a:t>
            </a:r>
            <a:endParaRPr lang="sr-Latn-RS" dirty="0" smtClean="0">
              <a:solidFill>
                <a:schemeClr val="bg1">
                  <a:lumMod val="95000"/>
                </a:schemeClr>
              </a:solidFill>
              <a:latin typeface="Artifakt Element Black" panose="020B0A03050000020004" pitchFamily="34" charset="0"/>
              <a:ea typeface="Artifakt Element Black" panose="020B0A03050000020004" pitchFamily="34" charset="0"/>
            </a:endParaRPr>
          </a:p>
          <a:p>
            <a:r>
              <a:rPr lang="sr-Latn-RS" dirty="0">
                <a:solidFill>
                  <a:schemeClr val="accent1"/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 </a:t>
            </a:r>
            <a:endParaRPr lang="mk-MK" dirty="0">
              <a:solidFill>
                <a:schemeClr val="accent1"/>
              </a:solidFill>
              <a:latin typeface="Artifakt Element Black" panose="020B0A03050000020004" pitchFamily="34" charset="0"/>
              <a:ea typeface="Artifakt Element Black" panose="020B0A030500000200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86183" y="2492686"/>
            <a:ext cx="96058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Arial"/>
              </a:rPr>
              <a:t>Funding</a:t>
            </a:r>
            <a:r>
              <a:rPr lang="sr-Cyrl-RS" b="1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Arial"/>
              </a:rPr>
              <a:t>: </a:t>
            </a:r>
            <a:r>
              <a:rPr lang="sr-Latn-RS" b="1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Arial"/>
              </a:rPr>
              <a:t> </a:t>
            </a:r>
            <a:r>
              <a:rPr lang="sr-Latn-RS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Arial"/>
              </a:rPr>
              <a:t>World Bank and French Development Agency</a:t>
            </a:r>
            <a:endParaRPr lang="en-US" dirty="0">
              <a:solidFill>
                <a:schemeClr val="bg1">
                  <a:lumMod val="95000"/>
                </a:schemeClr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endParaRPr lang="sr-Latn-RS" b="1" dirty="0" smtClean="0">
              <a:solidFill>
                <a:schemeClr val="bg1">
                  <a:lumMod val="95000"/>
                </a:schemeClr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r>
              <a:rPr lang="sr-Latn-RS" b="1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Project value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: </a:t>
            </a:r>
            <a:r>
              <a:rPr lang="sr-Latn-RS" b="1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300 </a:t>
            </a:r>
            <a:r>
              <a:rPr lang="sr-Latn-RS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million</a:t>
            </a:r>
            <a:r>
              <a:rPr lang="sr-Cyrl-RS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USD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 </a:t>
            </a:r>
          </a:p>
          <a:p>
            <a:endParaRPr lang="sr-Latn-RS" b="1" dirty="0" smtClean="0">
              <a:solidFill>
                <a:schemeClr val="bg1">
                  <a:lumMod val="95000"/>
                </a:schemeClr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r>
              <a:rPr lang="sr-Latn-RS" b="1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Period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: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 </a:t>
            </a:r>
            <a:r>
              <a:rPr lang="sr-Latn-RS" b="1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 </a:t>
            </a:r>
            <a:r>
              <a:rPr lang="sr-Cyrl-CS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2023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-202</a:t>
            </a:r>
            <a:r>
              <a:rPr lang="sr-Cyrl-RS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8. (5 </a:t>
            </a:r>
            <a:r>
              <a:rPr lang="sr-Latn-RS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years</a:t>
            </a:r>
            <a:r>
              <a:rPr lang="sr-Cyrl-RS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)</a:t>
            </a:r>
            <a:endParaRPr lang="en-US" dirty="0">
              <a:solidFill>
                <a:schemeClr val="bg1">
                  <a:lumMod val="95000"/>
                </a:schemeClr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endParaRPr lang="sr-Latn-RS" b="1" dirty="0" smtClean="0">
              <a:solidFill>
                <a:schemeClr val="bg1">
                  <a:lumMod val="95000"/>
                </a:schemeClr>
              </a:solidFill>
              <a:latin typeface="Artifakt Element" panose="020B0503050000020004" pitchFamily="34" charset="0"/>
              <a:ea typeface="Artifakt Element" panose="020B0503050000020004" pitchFamily="34" charset="0"/>
              <a:cs typeface="Calibri"/>
            </a:endParaRPr>
          </a:p>
          <a:p>
            <a:r>
              <a:rPr lang="sr-Latn-RS" b="1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Calibri"/>
              </a:rPr>
              <a:t>Strategic framework</a:t>
            </a:r>
            <a:r>
              <a:rPr lang="sr-Cyrl-RS" b="1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Calibri"/>
              </a:rPr>
              <a:t>: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Strategy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of Sustainable Urban Development of Serbia (to 2030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)</a:t>
            </a:r>
            <a:endParaRPr lang="sr-Latn-RS" dirty="0" smtClean="0">
              <a:solidFill>
                <a:schemeClr val="bg1">
                  <a:lumMod val="95000"/>
                </a:schemeClr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r>
              <a:rPr lang="en-US" altLang="en-US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STRATEGIC DIRECTION IV: ENVIRONMENTAL </a:t>
            </a:r>
            <a:r>
              <a:rPr lang="en-US" altLang="en-US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QUALITY </a:t>
            </a:r>
            <a:endParaRPr lang="sr-Latn-RS" altLang="en-US" dirty="0" smtClean="0">
              <a:solidFill>
                <a:schemeClr val="bg1">
                  <a:lumMod val="95000"/>
                </a:schemeClr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r>
              <a:rPr lang="en-US" altLang="en-US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STRATEGIC DIRECTION </a:t>
            </a:r>
            <a:r>
              <a:rPr lang="en-US" altLang="en-US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V: URBAN DEVELOPMENT MANAGEMENT </a:t>
            </a:r>
            <a:endParaRPr lang="sr-Latn-RS" dirty="0">
              <a:solidFill>
                <a:schemeClr val="bg1">
                  <a:lumMod val="95000"/>
                </a:schemeClr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endParaRPr lang="sr-Latn-RS" altLang="en-US" b="1" dirty="0" smtClean="0">
              <a:solidFill>
                <a:schemeClr val="bg1">
                  <a:lumMod val="95000"/>
                </a:schemeClr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r>
              <a:rPr lang="en-US" altLang="en-US" b="1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Project </a:t>
            </a:r>
            <a:r>
              <a:rPr lang="en-US" altLang="en-US" b="1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Lead Agency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: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 </a:t>
            </a:r>
            <a:endParaRPr lang="sr-Latn-RS" altLang="en-US" b="1" dirty="0" smtClean="0">
              <a:solidFill>
                <a:schemeClr val="bg1">
                  <a:lumMod val="95000"/>
                </a:schemeClr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r>
              <a:rPr lang="en-US" altLang="en-US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Ministry </a:t>
            </a:r>
            <a:r>
              <a:rPr lang="en-US" altLang="en-US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of Construction, Transport and Infrastructure </a:t>
            </a:r>
            <a:endParaRPr lang="sr-Latn-RS" altLang="en-US" dirty="0" smtClean="0">
              <a:solidFill>
                <a:schemeClr val="bg1">
                  <a:lumMod val="95000"/>
                </a:schemeClr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r>
              <a:rPr lang="en-US" altLang="en-US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LIID </a:t>
            </a:r>
            <a:r>
              <a:rPr lang="en-US" altLang="en-US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Project </a:t>
            </a:r>
            <a:r>
              <a:rPr lang="sr-Latn-RS" altLang="en-US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Implementation</a:t>
            </a:r>
            <a:r>
              <a:rPr lang="en-US" altLang="en-US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 </a:t>
            </a:r>
            <a:r>
              <a:rPr lang="en-US" altLang="en-US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Unit </a:t>
            </a:r>
            <a:r>
              <a:rPr lang="sr-Latn-RS" altLang="en-US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                                           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  <a:hlinkClick r:id="rId3"/>
              </a:rPr>
              <a:t>https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  <a:hlinkClick r:id="rId3"/>
              </a:rPr>
              <a:t>://liid.mgsi.gov.rs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  <a:hlinkClick r:id="rId3"/>
              </a:rPr>
              <a:t>/</a:t>
            </a:r>
            <a:endParaRPr lang="sr-Latn-RS" dirty="0">
              <a:solidFill>
                <a:schemeClr val="bg1">
                  <a:lumMod val="95000"/>
                </a:schemeClr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DDB44B-E194-43B2-A602-CC9A1BBBB4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58" y="2653455"/>
            <a:ext cx="2195233" cy="2858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8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3231D0-9BEB-F639-1B45-DAE70FED7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E4FCD1A-FF0D-6FEA-5C0C-F29B234AC8F4}"/>
              </a:ext>
            </a:extLst>
          </p:cNvPr>
          <p:cNvSpPr txBox="1"/>
          <p:nvPr/>
        </p:nvSpPr>
        <p:spPr>
          <a:xfrm>
            <a:off x="371053" y="1227187"/>
            <a:ext cx="1087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Latn-RS" sz="2400" b="1" dirty="0" smtClean="0">
                <a:solidFill>
                  <a:schemeClr val="bg1">
                    <a:lumMod val="9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LIID </a:t>
            </a:r>
            <a:r>
              <a:rPr lang="sr-Latn-RS" sz="2400" b="1" dirty="0" smtClean="0">
                <a:solidFill>
                  <a:schemeClr val="bg1">
                    <a:lumMod val="9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PROJECT</a:t>
            </a:r>
          </a:p>
          <a:p>
            <a:pPr lvl="0"/>
            <a:r>
              <a:rPr lang="sr-Latn-RS" sz="2400" b="1" dirty="0" smtClean="0">
                <a:solidFill>
                  <a:schemeClr val="bg1">
                    <a:lumMod val="9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LOCAL </a:t>
            </a:r>
            <a:r>
              <a:rPr lang="sr-Latn-RS" sz="2400" b="1" dirty="0" smtClean="0">
                <a:solidFill>
                  <a:schemeClr val="bg1">
                    <a:lumMod val="9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INFRASTRUCTURAL AND INSTITUTIONAL DEVELOPMENT </a:t>
            </a:r>
            <a:endParaRPr lang="sr-Latn-RS" dirty="0" smtClean="0">
              <a:solidFill>
                <a:schemeClr val="bg1">
                  <a:lumMod val="95000"/>
                </a:schemeClr>
              </a:solidFill>
              <a:latin typeface="Artifakt Element Black" panose="020B0A03050000020004" pitchFamily="34" charset="0"/>
              <a:ea typeface="Artifakt Element Black" panose="020B0A03050000020004" pitchFamily="34" charset="0"/>
            </a:endParaRPr>
          </a:p>
          <a:p>
            <a:r>
              <a:rPr lang="sr-Latn-RS" dirty="0">
                <a:solidFill>
                  <a:schemeClr val="accent1"/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 </a:t>
            </a:r>
            <a:endParaRPr lang="mk-MK" dirty="0">
              <a:solidFill>
                <a:schemeClr val="accent1"/>
              </a:solidFill>
              <a:latin typeface="Artifakt Element Black" panose="020B0A03050000020004" pitchFamily="34" charset="0"/>
              <a:ea typeface="Artifakt Element Black" panose="020B0A030500000200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4183" y="6145424"/>
            <a:ext cx="3075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  <a:hlinkClick r:id="rId3"/>
              </a:rPr>
              <a:t>https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  <a:hlinkClick r:id="rId3"/>
              </a:rPr>
              <a:t>://liid.mgsi.gov.rs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  <a:hlinkClick r:id="rId3"/>
              </a:rPr>
              <a:t>/</a:t>
            </a:r>
            <a:endParaRPr lang="sr-Latn-RS" dirty="0">
              <a:solidFill>
                <a:schemeClr val="bg1">
                  <a:lumMod val="95000"/>
                </a:schemeClr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DDB44B-E194-43B2-A602-CC9A1BBBB4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3" y="2256943"/>
            <a:ext cx="2195233" cy="28587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3176389-E55C-518B-C114-7A94A1DAC2B5}"/>
              </a:ext>
            </a:extLst>
          </p:cNvPr>
          <p:cNvSpPr txBox="1">
            <a:spLocks/>
          </p:cNvSpPr>
          <p:nvPr/>
        </p:nvSpPr>
        <p:spPr>
          <a:xfrm>
            <a:off x="2586183" y="2080262"/>
            <a:ext cx="10515600" cy="597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1800" cap="all" dirty="0" smtClean="0">
                <a:solidFill>
                  <a:schemeClr val="bg1">
                    <a:lumMod val="9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Project components</a:t>
            </a:r>
            <a:endParaRPr lang="en-RS" sz="1800" cap="all" dirty="0">
              <a:solidFill>
                <a:schemeClr val="bg1">
                  <a:lumMod val="95000"/>
                </a:schemeClr>
              </a:solidFill>
              <a:latin typeface="Artifakt Element Black" panose="020B0A03050000020004" pitchFamily="34" charset="0"/>
              <a:ea typeface="Artifakt Element Black" panose="020B0A030500000200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86183" y="2653455"/>
            <a:ext cx="739068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sr-Latn-RS" sz="1400" b="1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1. Climate smart mobility </a:t>
            </a:r>
            <a:r>
              <a:rPr lang="sr-Latn-CS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(USD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282 </a:t>
            </a:r>
            <a:r>
              <a:rPr lang="sr-Latn-RS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million</a:t>
            </a:r>
            <a:r>
              <a:rPr lang="sr-Latn-CS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)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1.1.</a:t>
            </a:r>
            <a:r>
              <a:rPr lang="sr-Latn-RS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 Investment in climate smart mobility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(</a:t>
            </a:r>
            <a:r>
              <a:rPr lang="sr-Latn-RS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USD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273</a:t>
            </a:r>
            <a:r>
              <a:rPr lang="sr-Latn-CS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,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5</a:t>
            </a:r>
            <a:r>
              <a:rPr lang="sr-Latn-CS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 </a:t>
            </a:r>
            <a:r>
              <a:rPr lang="sr-Latn-RS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million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)</a:t>
            </a:r>
          </a:p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1.2. </a:t>
            </a:r>
            <a:r>
              <a:rPr lang="sr-Latn-RS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Sustainable mobility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(</a:t>
            </a:r>
            <a:r>
              <a:rPr lang="sr-Latn-RS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USD </a:t>
            </a:r>
            <a:r>
              <a:rPr lang="sr-Latn-CS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8,5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 </a:t>
            </a:r>
            <a:r>
              <a:rPr lang="sr-Latn-RS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million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)</a:t>
            </a:r>
            <a:endParaRPr lang="sr-Latn-RS" sz="1400" dirty="0" smtClean="0">
              <a:solidFill>
                <a:schemeClr val="bg1">
                  <a:lumMod val="95000"/>
                </a:schemeClr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algn="just">
              <a:lnSpc>
                <a:spcPct val="100000"/>
              </a:lnSpc>
            </a:pPr>
            <a:endParaRPr lang="sr-Cyrl-CS" sz="1400" b="1" dirty="0">
              <a:solidFill>
                <a:schemeClr val="bg1">
                  <a:lumMod val="95000"/>
                </a:schemeClr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2. </a:t>
            </a:r>
            <a:r>
              <a:rPr lang="sr-Latn-RS" sz="1400" b="1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Strenghtening capacity for infrastructure service delivery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(</a:t>
            </a:r>
            <a:r>
              <a:rPr lang="sr-Latn-RS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USD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11.5</a:t>
            </a:r>
            <a:r>
              <a:rPr lang="sr-Cyrl-CS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 </a:t>
            </a:r>
            <a:r>
              <a:rPr lang="sr-Latn-RS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million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)</a:t>
            </a:r>
            <a:endParaRPr lang="ru-RU" sz="1400" b="1" dirty="0">
              <a:solidFill>
                <a:schemeClr val="bg1">
                  <a:lumMod val="95000"/>
                </a:schemeClr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sr-Cyrl-CS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2.1. </a:t>
            </a:r>
            <a:r>
              <a:rPr lang="sr-Latn-RS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Improved participatory planning and project preparation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(</a:t>
            </a:r>
            <a:r>
              <a:rPr lang="sr-Latn-RS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USD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6.5 </a:t>
            </a:r>
            <a:r>
              <a:rPr lang="sr-Latn-RS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million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)</a:t>
            </a:r>
          </a:p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2.2.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 </a:t>
            </a:r>
            <a:r>
              <a:rPr lang="sr-Latn-RS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Strengthened institutions, public financial management and access to finance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(</a:t>
            </a:r>
            <a:r>
              <a:rPr lang="sr-Latn-RS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USD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5</a:t>
            </a:r>
            <a:r>
              <a:rPr lang="sr-Cyrl-RS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 </a:t>
            </a:r>
            <a:r>
              <a:rPr lang="sr-Latn-RS" sz="1400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million</a:t>
            </a:r>
            <a:r>
              <a:rPr lang="sr-Cyrl-CS" sz="1400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)</a:t>
            </a:r>
            <a:endParaRPr lang="sr-Latn-RS" sz="1400" dirty="0" smtClean="0">
              <a:solidFill>
                <a:schemeClr val="bg1">
                  <a:lumMod val="95000"/>
                </a:schemeClr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1400" b="1" dirty="0">
              <a:solidFill>
                <a:schemeClr val="bg1">
                  <a:lumMod val="95000"/>
                </a:schemeClr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3. </a:t>
            </a:r>
            <a:r>
              <a:rPr lang="sr-Latn-RS" sz="1400" b="1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Project management and awareness-raising 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(</a:t>
            </a:r>
            <a:r>
              <a:rPr lang="sr-Latn-RS" sz="1400" b="1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USD 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6.5 </a:t>
            </a:r>
            <a:r>
              <a:rPr lang="sr-Latn-RS" sz="1400" b="1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million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)</a:t>
            </a:r>
          </a:p>
          <a:p>
            <a:pPr algn="just">
              <a:lnSpc>
                <a:spcPct val="100000"/>
              </a:lnSpc>
            </a:pPr>
            <a:endParaRPr lang="en-RS" sz="1400" dirty="0">
              <a:solidFill>
                <a:schemeClr val="bg1">
                  <a:lumMod val="95000"/>
                </a:schemeClr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DACDC7-33A2-5A43-7074-E31CC1089A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7" b="6126"/>
          <a:stretch>
            <a:fillRect/>
          </a:stretch>
        </p:blipFill>
        <p:spPr bwMode="auto">
          <a:xfrm>
            <a:off x="9231050" y="4221018"/>
            <a:ext cx="2960950" cy="2636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300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A9DEC5-7A98-CD3A-F9CA-A6B16A0D3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4FCD1A-FF0D-6FEA-5C0C-F29B234AC8F4}"/>
              </a:ext>
            </a:extLst>
          </p:cNvPr>
          <p:cNvSpPr txBox="1"/>
          <p:nvPr/>
        </p:nvSpPr>
        <p:spPr>
          <a:xfrm>
            <a:off x="3554980" y="3047236"/>
            <a:ext cx="4977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THANKS FOR YOUR ATTENTION!</a:t>
            </a:r>
            <a:endParaRPr lang="mk-MK" sz="2400" dirty="0">
              <a:solidFill>
                <a:schemeClr val="tx2">
                  <a:lumMod val="75000"/>
                  <a:lumOff val="25000"/>
                </a:schemeClr>
              </a:solidFill>
              <a:latin typeface="Artifakt Element Black" panose="020B0A03050000020004" pitchFamily="34" charset="0"/>
              <a:ea typeface="Artifakt Element Black" panose="020B0A030500000200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4FCD1A-FF0D-6FEA-5C0C-F29B234AC8F4}"/>
              </a:ext>
            </a:extLst>
          </p:cNvPr>
          <p:cNvSpPr txBox="1"/>
          <p:nvPr/>
        </p:nvSpPr>
        <p:spPr>
          <a:xfrm>
            <a:off x="2967189" y="5350853"/>
            <a:ext cx="6545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Ms. Marijana Radovanović</a:t>
            </a:r>
            <a:r>
              <a:rPr lang="en-GB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, </a:t>
            </a:r>
            <a:r>
              <a:rPr lang="sr-Latn-RS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Urban Development Specialist, PIU LIID Serbia</a:t>
            </a:r>
          </a:p>
          <a:p>
            <a:pPr lvl="0" algn="ctr"/>
            <a:r>
              <a:rPr lang="en-GB" sz="1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Ministry </a:t>
            </a:r>
            <a:r>
              <a:rPr lang="en-GB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of Construction, Transport and Infrastructure,</a:t>
            </a:r>
            <a:r>
              <a:rPr lang="en-GB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 Serbia</a:t>
            </a:r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5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3231D0-9BEB-F639-1B45-DAE70FED7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3CDFF-B9C8-7658-5E73-512E083903ED}"/>
              </a:ext>
            </a:extLst>
          </p:cNvPr>
          <p:cNvSpPr txBox="1"/>
          <p:nvPr/>
        </p:nvSpPr>
        <p:spPr>
          <a:xfrm>
            <a:off x="359198" y="1513999"/>
            <a:ext cx="7883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cap="all" dirty="0" smtClean="0">
                <a:solidFill>
                  <a:schemeClr val="bg1">
                    <a:lumMod val="9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SUSTAINABLE URBAN MOBILITY....WHAT IT MEANS</a:t>
            </a:r>
            <a:r>
              <a:rPr lang="pl-PL" sz="2400" b="1" cap="all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?</a:t>
            </a:r>
            <a:endParaRPr lang="mk-MK" sz="2400" b="1" cap="all" dirty="0">
              <a:solidFill>
                <a:schemeClr val="bg1">
                  <a:lumMod val="95000"/>
                </a:schemeClr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688AC7-20ED-CD1F-2D08-07D9E040C259}"/>
              </a:ext>
            </a:extLst>
          </p:cNvPr>
          <p:cNvSpPr txBox="1"/>
          <p:nvPr/>
        </p:nvSpPr>
        <p:spPr>
          <a:xfrm>
            <a:off x="359198" y="2377981"/>
            <a:ext cx="83414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 sz="2200"/>
            </a:pPr>
            <a:r>
              <a:rPr lang="sr-Latn-RS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Efficient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, </a:t>
            </a:r>
            <a:r>
              <a:rPr lang="sr-Latn-RS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safe and affordable transport for all citizens</a:t>
            </a:r>
            <a:endParaRPr lang="sr-Latn-RS" dirty="0" smtClean="0">
              <a:solidFill>
                <a:schemeClr val="bg1">
                  <a:lumMod val="95000"/>
                </a:schemeClr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 sz="2200"/>
            </a:pPr>
            <a:endParaRPr lang="en-US" dirty="0">
              <a:solidFill>
                <a:schemeClr val="bg1">
                  <a:lumMod val="95000"/>
                </a:schemeClr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 sz="2200"/>
            </a:pPr>
            <a:r>
              <a:rPr lang="sr-Latn-RS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Reduction of air pollution and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CO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₂</a:t>
            </a:r>
            <a:r>
              <a:rPr lang="sr-Latn-RS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 emissions</a:t>
            </a:r>
            <a:endParaRPr lang="sr-Latn-RS" dirty="0" smtClean="0">
              <a:solidFill>
                <a:schemeClr val="bg1">
                  <a:lumMod val="95000"/>
                </a:schemeClr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 sz="2200"/>
            </a:pPr>
            <a:endParaRPr lang="en-US" dirty="0">
              <a:solidFill>
                <a:schemeClr val="bg1">
                  <a:lumMod val="95000"/>
                </a:schemeClr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 sz="2200"/>
            </a:pPr>
            <a:r>
              <a:rPr lang="sr-Latn-RS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Encouraging public transport, cycling and walking</a:t>
            </a:r>
            <a:endParaRPr lang="sr-Latn-RS" dirty="0" smtClean="0">
              <a:solidFill>
                <a:schemeClr val="bg1">
                  <a:lumMod val="95000"/>
                </a:schemeClr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 sz="2200"/>
            </a:pPr>
            <a:endParaRPr lang="en-US" dirty="0">
              <a:solidFill>
                <a:schemeClr val="bg1">
                  <a:lumMod val="95000"/>
                </a:schemeClr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 sz="2200"/>
            </a:pPr>
            <a:r>
              <a:rPr lang="sr-Latn-RS" dirty="0" smtClean="0">
                <a:solidFill>
                  <a:schemeClr val="bg1">
                    <a:lumMod val="95000"/>
                  </a:schemeClr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Smart traffic and infrastructure management</a:t>
            </a:r>
            <a:endParaRPr lang="sr-Latn-RS" dirty="0" smtClean="0">
              <a:solidFill>
                <a:schemeClr val="bg1">
                  <a:lumMod val="95000"/>
                </a:schemeClr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 sz="2200"/>
            </a:pPr>
            <a:endParaRPr lang="en-US" dirty="0">
              <a:solidFill>
                <a:schemeClr val="bg1">
                  <a:lumMod val="95000"/>
                </a:schemeClr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7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A9DEC5-7A98-CD3A-F9CA-A6B16A0D3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4FCD1A-FF0D-6FEA-5C0C-F29B234AC8F4}"/>
              </a:ext>
            </a:extLst>
          </p:cNvPr>
          <p:cNvSpPr txBox="1"/>
          <p:nvPr/>
        </p:nvSpPr>
        <p:spPr>
          <a:xfrm>
            <a:off x="479271" y="1443503"/>
            <a:ext cx="4934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cap="all" dirty="0" smtClean="0">
                <a:solidFill>
                  <a:schemeClr val="accent1"/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CURRENT SITUATION IN SERBIA</a:t>
            </a:r>
            <a:endParaRPr lang="mk-MK" sz="2400" b="1" cap="all" dirty="0">
              <a:solidFill>
                <a:schemeClr val="accent1"/>
              </a:solidFill>
              <a:latin typeface="Artifakt Element Black" panose="020B0A03050000020004" pitchFamily="34" charset="0"/>
              <a:ea typeface="Artifakt Element Black" panose="020B0A030500000200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9271" y="2194871"/>
            <a:ext cx="853150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 sz="2200"/>
            </a:pPr>
            <a:r>
              <a:rPr lang="sr-Latn-RS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High dependence on cars in urban areas</a:t>
            </a:r>
            <a:endParaRPr lang="sr-Latn-RS" dirty="0" smtClean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 sz="2200"/>
            </a:pPr>
            <a:r>
              <a:rPr lang="sr-Latn-RS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Traffic jams in cities in Serbia</a:t>
            </a:r>
            <a:endParaRPr lang="sr-Latn-RS" dirty="0" smtClean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 sz="2200"/>
            </a:pPr>
            <a:r>
              <a:rPr lang="sr-Latn-RS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Insufficiently developed cycling infrastructure</a:t>
            </a:r>
            <a:endParaRPr lang="sr-Latn-RS" dirty="0" smtClean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 sz="2200"/>
            </a:pPr>
            <a:r>
              <a:rPr lang="sr-Latn-RS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Problems with the qualitz of public transport and pollution</a:t>
            </a:r>
            <a:endParaRPr lang="sr-Latn-RS" dirty="0" smtClean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 sz="2200"/>
            </a:pPr>
            <a:endParaRPr lang="en-US" sz="1600" dirty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271" y="4177345"/>
            <a:ext cx="8396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Urban mobility policies in </a:t>
            </a:r>
            <a:r>
              <a:rPr lang="en-US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Serbia</a:t>
            </a:r>
            <a:r>
              <a:rPr lang="sr-Latn-RS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 - </a:t>
            </a:r>
            <a:r>
              <a:rPr lang="en-US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especially </a:t>
            </a:r>
            <a:r>
              <a:rPr lang="en-US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in </a:t>
            </a:r>
            <a:r>
              <a:rPr lang="en-US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Belgrade</a:t>
            </a:r>
            <a:r>
              <a:rPr lang="sr-Latn-RS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 - </a:t>
            </a:r>
            <a:r>
              <a:rPr lang="en-US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have </a:t>
            </a:r>
            <a:r>
              <a:rPr lang="en-US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evolved significantly over </a:t>
            </a:r>
            <a:r>
              <a:rPr lang="en-US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the </a:t>
            </a:r>
            <a:r>
              <a:rPr lang="en-US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past decade, moving from </a:t>
            </a:r>
            <a:r>
              <a:rPr lang="en-US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traditionally </a:t>
            </a:r>
            <a:r>
              <a:rPr lang="en-US" b="1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car-oriented system</a:t>
            </a:r>
            <a:r>
              <a:rPr lang="en-US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 toward a more </a:t>
            </a:r>
            <a:r>
              <a:rPr lang="en-US" b="1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sustainable, </a:t>
            </a:r>
            <a:r>
              <a:rPr lang="en-US" b="1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integrated</a:t>
            </a:r>
            <a:r>
              <a:rPr lang="en-US" b="1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, and EU-aligned approach</a:t>
            </a:r>
            <a:r>
              <a:rPr lang="en-US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275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A9DEC5-7A98-CD3A-F9CA-A6B16A0D3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2581" y="1172947"/>
            <a:ext cx="5495637" cy="5022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1800" cap="all" dirty="0">
                <a:solidFill>
                  <a:schemeClr val="accent1"/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  <a:cs typeface="Times New Roman" panose="02020603050405020304" pitchFamily="18" charset="0"/>
              </a:rPr>
              <a:t>Key challenges</a:t>
            </a:r>
            <a:endParaRPr lang="en-US" sz="1100" cap="all" dirty="0">
              <a:solidFill>
                <a:schemeClr val="accent1"/>
              </a:solidFill>
              <a:latin typeface="Artifakt Element Black" panose="020B0A03050000020004" pitchFamily="34" charset="0"/>
              <a:ea typeface="Artifakt Element Black" panose="020B0A030500000200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1600" b="1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Times New Roman" panose="02020603050405020304" pitchFamily="18" charset="0"/>
              </a:rPr>
              <a:t>1</a:t>
            </a:r>
            <a:r>
              <a:rPr lang="en-US" sz="1600" b="1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Times New Roman" panose="02020603050405020304" pitchFamily="18" charset="0"/>
              </a:rPr>
              <a:t>. Car dependency and congestion</a:t>
            </a:r>
            <a:endParaRPr lang="en-US" sz="1600" dirty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Times New Roman" panose="02020603050405020304" pitchFamily="18" charset="0"/>
              </a:rPr>
              <a:t>Rapid increase in private vehicle ownership 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Times New Roman" panose="02020603050405020304" pitchFamily="18" charset="0"/>
              </a:rPr>
              <a:t>High traffic density and frequent congestion </a:t>
            </a:r>
          </a:p>
          <a:p>
            <a:pPr>
              <a:spcAft>
                <a:spcPts val="800"/>
              </a:spcAft>
            </a:pPr>
            <a:r>
              <a:rPr lang="en-US" sz="1600" b="1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Times New Roman" panose="02020603050405020304" pitchFamily="18" charset="0"/>
              </a:rPr>
              <a:t>2. Lack of high-capacity rail systems</a:t>
            </a:r>
            <a:endParaRPr lang="en-US" sz="1600" dirty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Times New Roman" panose="02020603050405020304" pitchFamily="18" charset="0"/>
              </a:rPr>
              <a:t>No metro system yet (planned but delayed) 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Times New Roman" panose="02020603050405020304" pitchFamily="18" charset="0"/>
              </a:rPr>
              <a:t>Overreliance on buses </a:t>
            </a:r>
          </a:p>
          <a:p>
            <a:pPr>
              <a:spcAft>
                <a:spcPts val="800"/>
              </a:spcAft>
            </a:pPr>
            <a:r>
              <a:rPr lang="en-US" sz="1600" b="1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Times New Roman" panose="02020603050405020304" pitchFamily="18" charset="0"/>
              </a:rPr>
              <a:t>3. Infrastructure limitations</a:t>
            </a:r>
            <a:endParaRPr lang="en-US" sz="1600" dirty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Times New Roman" panose="02020603050405020304" pitchFamily="18" charset="0"/>
              </a:rPr>
              <a:t>Narrow streets and historic urban layout 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Times New Roman" panose="02020603050405020304" pitchFamily="18" charset="0"/>
              </a:rPr>
              <a:t>Insufficient parking management </a:t>
            </a:r>
          </a:p>
          <a:p>
            <a:pPr>
              <a:spcAft>
                <a:spcPts val="800"/>
              </a:spcAft>
            </a:pPr>
            <a:r>
              <a:rPr lang="en-US" sz="1600" b="1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Times New Roman" panose="02020603050405020304" pitchFamily="18" charset="0"/>
              </a:rPr>
              <a:t>4. Policy inconsistency</a:t>
            </a:r>
            <a:endParaRPr lang="en-US" sz="1600" dirty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Times New Roman" panose="02020603050405020304" pitchFamily="18" charset="0"/>
              </a:rPr>
              <a:t>Simultaneous investment in: </a:t>
            </a: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Times New Roman" panose="02020603050405020304" pitchFamily="18" charset="0"/>
              </a:rPr>
              <a:t>Sustainable transport </a:t>
            </a: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Times New Roman" panose="02020603050405020304" pitchFamily="18" charset="0"/>
              </a:rPr>
              <a:t>Road expansion (car-oriented projects) </a:t>
            </a:r>
            <a:endParaRPr lang="en-US" sz="1600" dirty="0">
              <a:solidFill>
                <a:schemeClr val="accent1"/>
              </a:solidFill>
              <a:effectLst/>
              <a:latin typeface="Artifakt Element" panose="020B0503050000020004" pitchFamily="34" charset="0"/>
              <a:ea typeface="Artifakt Element" panose="020B05030500000200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2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A9DEC5-7A98-CD3A-F9CA-A6B16A0D3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4FCD1A-FF0D-6FEA-5C0C-F29B234AC8F4}"/>
              </a:ext>
            </a:extLst>
          </p:cNvPr>
          <p:cNvSpPr txBox="1"/>
          <p:nvPr/>
        </p:nvSpPr>
        <p:spPr>
          <a:xfrm>
            <a:off x="423852" y="1532472"/>
            <a:ext cx="7851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>
                <a:solidFill>
                  <a:schemeClr val="accent1"/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Strategic framework (national level)</a:t>
            </a:r>
            <a:endParaRPr lang="en-US" sz="2400" cap="all" dirty="0">
              <a:solidFill>
                <a:schemeClr val="accent1"/>
              </a:solidFill>
              <a:latin typeface="Artifakt Element Black" panose="020B0A03050000020004" pitchFamily="34" charset="0"/>
              <a:ea typeface="Artifakt Element Black" panose="020B0A030500000200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961" y="2532092"/>
            <a:ext cx="872014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At </a:t>
            </a:r>
            <a:r>
              <a:rPr lang="en-US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the national level, Serbia’s mobility policies are guided by broader development documents such as</a:t>
            </a:r>
            <a:r>
              <a:rPr lang="en-US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:</a:t>
            </a:r>
            <a:endParaRPr lang="sr-Latn-RS" dirty="0" smtClean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The </a:t>
            </a:r>
            <a:r>
              <a:rPr lang="en-US" b="1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Strategy of Sustainable Urban Development of Serbia (to 2030)</a:t>
            </a:r>
            <a:r>
              <a:rPr lang="en-US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 </a:t>
            </a:r>
            <a:endParaRPr lang="sr-Latn-RS" dirty="0" smtClean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lvl="0"/>
            <a:endParaRPr lang="en-US" dirty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Transport and infrastructure policies led by the </a:t>
            </a:r>
            <a:r>
              <a:rPr lang="sr-Latn-RS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MCTI</a:t>
            </a:r>
            <a:r>
              <a:rPr lang="en-US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of Serbia </a:t>
            </a:r>
          </a:p>
          <a:p>
            <a:endParaRPr lang="sr-Latn-RS" dirty="0" smtClean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endParaRPr lang="sr-Latn-RS" sz="1400" dirty="0" smtClean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endParaRPr lang="sr-Latn-RS" sz="1400" dirty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endParaRPr lang="sr-Latn-RS" sz="1400" dirty="0" smtClean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r>
              <a:rPr lang="en-US" sz="1400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These </a:t>
            </a:r>
            <a:r>
              <a:rPr lang="en-US" sz="1400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policies </a:t>
            </a:r>
            <a:r>
              <a:rPr lang="en-US" sz="1400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emphasize</a:t>
            </a:r>
            <a:r>
              <a:rPr lang="sr-Latn-RS" sz="1400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 a</a:t>
            </a:r>
            <a:r>
              <a:rPr lang="en-US" sz="1400" dirty="0" err="1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lignment</a:t>
            </a:r>
            <a:r>
              <a:rPr lang="en-US" sz="1400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 </a:t>
            </a:r>
            <a:r>
              <a:rPr lang="en-US" sz="1400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with </a:t>
            </a:r>
            <a:r>
              <a:rPr lang="en-US" sz="1400" b="1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EU transport and climate </a:t>
            </a:r>
            <a:r>
              <a:rPr lang="en-US" sz="1400" b="1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goals</a:t>
            </a:r>
            <a:r>
              <a:rPr lang="sr-Latn-RS" sz="1400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, r</a:t>
            </a:r>
            <a:r>
              <a:rPr lang="en-US" sz="1400" dirty="0" err="1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eduction</a:t>
            </a:r>
            <a:r>
              <a:rPr lang="en-US" sz="1400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 </a:t>
            </a:r>
            <a:r>
              <a:rPr lang="en-US" sz="1400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of emissions and fossil fuel </a:t>
            </a:r>
            <a:r>
              <a:rPr lang="en-US" sz="1400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dependency</a:t>
            </a:r>
            <a:r>
              <a:rPr lang="sr-Latn-RS" sz="1400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, i</a:t>
            </a:r>
            <a:r>
              <a:rPr lang="en-US" sz="1400" dirty="0" err="1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ntegration</a:t>
            </a:r>
            <a:r>
              <a:rPr lang="en-US" sz="1400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 </a:t>
            </a:r>
            <a:r>
              <a:rPr lang="en-US" sz="1400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of transport with spatial and urban </a:t>
            </a:r>
            <a:r>
              <a:rPr lang="en-US" sz="1400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planning</a:t>
            </a:r>
            <a:r>
              <a:rPr lang="sr-Latn-RS" sz="1400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.</a:t>
            </a:r>
            <a:r>
              <a:rPr lang="en-US" sz="1400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 </a:t>
            </a:r>
            <a:endParaRPr lang="en-US" sz="1400" dirty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 sz="2200"/>
            </a:pPr>
            <a:endParaRPr lang="en-US" dirty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</p:txBody>
      </p:sp>
      <p:pic>
        <p:nvPicPr>
          <p:cNvPr id="5124" name="Picture 4" descr="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619" y="2896745"/>
            <a:ext cx="2789382" cy="396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6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A9DEC5-7A98-CD3A-F9CA-A6B16A0D3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4FCD1A-FF0D-6FEA-5C0C-F29B234AC8F4}"/>
              </a:ext>
            </a:extLst>
          </p:cNvPr>
          <p:cNvSpPr txBox="1"/>
          <p:nvPr/>
        </p:nvSpPr>
        <p:spPr>
          <a:xfrm>
            <a:off x="423852" y="1310799"/>
            <a:ext cx="598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>
                <a:solidFill>
                  <a:schemeClr val="accent1"/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Public transport policy</a:t>
            </a:r>
            <a:endParaRPr lang="en-US" sz="2400" cap="all" dirty="0">
              <a:solidFill>
                <a:schemeClr val="accent1"/>
              </a:solidFill>
              <a:latin typeface="Artifakt Element Black" panose="020B0A03050000020004" pitchFamily="34" charset="0"/>
              <a:ea typeface="Artifakt Element Black" panose="020B0A030500000200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852" y="1994695"/>
            <a:ext cx="982851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Urban </a:t>
            </a:r>
            <a:r>
              <a:rPr lang="en-US" sz="2000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mobility in Serbia relies </a:t>
            </a:r>
            <a:r>
              <a:rPr lang="en-US" sz="2000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on </a:t>
            </a:r>
            <a:r>
              <a:rPr lang="en-US" sz="2000" b="1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public </a:t>
            </a:r>
            <a:r>
              <a:rPr lang="en-US" sz="2000" b="1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transport</a:t>
            </a:r>
            <a:endParaRPr lang="sr-Latn-RS" sz="2000" dirty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endParaRPr lang="sr-Latn-RS" sz="2000" b="1" dirty="0" smtClean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r>
              <a:rPr lang="en-US" sz="2000" b="1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System </a:t>
            </a:r>
            <a:r>
              <a:rPr lang="en-US" sz="2000" b="1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characteristics:</a:t>
            </a:r>
            <a:endParaRPr lang="en-US" sz="2000" dirty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Modes: buses, trams, trolleybuses, and suburban rail </a:t>
            </a:r>
            <a:r>
              <a:rPr lang="en-US" sz="2000" b="1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(</a:t>
            </a:r>
            <a:r>
              <a:rPr lang="en-US" sz="2000" b="1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BG:</a:t>
            </a:r>
            <a:r>
              <a:rPr lang="sr-Latn-RS" sz="2000" b="1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train</a:t>
            </a:r>
            <a:r>
              <a:rPr lang="en-US" sz="2000" b="1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) </a:t>
            </a:r>
            <a:endParaRPr lang="en-US" sz="2000" b="1" dirty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Integrated tariff systems (though evolving)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Increasing use of </a:t>
            </a:r>
            <a:r>
              <a:rPr lang="en-US" sz="2000" b="1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electric and eco-friendly vehicles</a:t>
            </a:r>
            <a:r>
              <a:rPr lang="en-US" sz="2000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 </a:t>
            </a:r>
          </a:p>
          <a:p>
            <a:endParaRPr lang="sr-Latn-RS" sz="2000" b="1" dirty="0" smtClean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r>
              <a:rPr lang="en-US" sz="2000" b="1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Policy </a:t>
            </a:r>
            <a:r>
              <a:rPr lang="en-US" sz="2000" b="1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directions:</a:t>
            </a:r>
            <a:endParaRPr lang="en-US" sz="2000" dirty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Expansion and modernization of fleets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Electrification (e-buses, charging infrastructure)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Improved service integration </a:t>
            </a:r>
          </a:p>
          <a:p>
            <a:pPr marL="342900" indent="-342900">
              <a:buFont typeface="Wingdings" panose="05000000000000000000" pitchFamily="2" charset="2"/>
              <a:buChar char="ü"/>
              <a:defRPr sz="2200"/>
            </a:pPr>
            <a:endParaRPr lang="en-US" dirty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</p:txBody>
      </p:sp>
      <p:pic>
        <p:nvPicPr>
          <p:cNvPr id="5" name="Picture 5" descr="Beogradski železnicki čv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364" y="3600958"/>
            <a:ext cx="4479636" cy="325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3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A9DEC5-7A98-CD3A-F9CA-A6B16A0D3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4FCD1A-FF0D-6FEA-5C0C-F29B234AC8F4}"/>
              </a:ext>
            </a:extLst>
          </p:cNvPr>
          <p:cNvSpPr txBox="1"/>
          <p:nvPr/>
        </p:nvSpPr>
        <p:spPr>
          <a:xfrm>
            <a:off x="442323" y="1255381"/>
            <a:ext cx="777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>
                <a:solidFill>
                  <a:schemeClr val="accent1"/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Sustainable Urban Mobility Plans (SUMP</a:t>
            </a:r>
            <a:r>
              <a:rPr lang="en-US" sz="2400" b="1" dirty="0">
                <a:solidFill>
                  <a:schemeClr val="accent1"/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)</a:t>
            </a:r>
            <a:endParaRPr lang="en-US" sz="1100" dirty="0">
              <a:solidFill>
                <a:schemeClr val="accent1"/>
              </a:solidFill>
              <a:latin typeface="Artifakt Element Black" panose="020B0A03050000020004" pitchFamily="34" charset="0"/>
              <a:ea typeface="Artifakt Element Black" panose="020B0A030500000200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323" y="1827882"/>
            <a:ext cx="910807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The </a:t>
            </a:r>
            <a:r>
              <a:rPr lang="en-US" sz="1600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most important policy instrument is the </a:t>
            </a:r>
            <a:r>
              <a:rPr lang="en-US" sz="1600" b="1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Sustainable Urban Mobility Plan (SUMP)</a:t>
            </a:r>
            <a:r>
              <a:rPr lang="en-US" sz="1600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, widely adopted in Serbian cities, particularly Belgrade.</a:t>
            </a:r>
          </a:p>
          <a:p>
            <a:endParaRPr lang="sr-Latn-RS" sz="1600" b="1" dirty="0" smtClean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r>
              <a:rPr lang="en-US" sz="1600" b="1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Key </a:t>
            </a:r>
            <a:r>
              <a:rPr lang="en-US" sz="1600" b="1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features:</a:t>
            </a:r>
            <a:endParaRPr lang="en-US" sz="1600" dirty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lvl="0"/>
            <a:r>
              <a:rPr lang="en-US" sz="1600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Shift from </a:t>
            </a:r>
            <a:r>
              <a:rPr lang="en-US" sz="1600" b="1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car-centric planning → people-centric mobility</a:t>
            </a:r>
            <a:r>
              <a:rPr lang="en-US" sz="1600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 </a:t>
            </a:r>
          </a:p>
          <a:p>
            <a:pPr lvl="0"/>
            <a:r>
              <a:rPr lang="en-US" sz="1600" b="1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Integration </a:t>
            </a:r>
            <a:r>
              <a:rPr lang="en-US" sz="1600" b="1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of:</a:t>
            </a:r>
            <a:endParaRPr lang="sr-Latn-RS" sz="1600" b="1" dirty="0" smtClean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r-Latn-RS" sz="1600" b="1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	</a:t>
            </a:r>
            <a:r>
              <a:rPr lang="en-US" sz="1600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Public </a:t>
            </a:r>
            <a:r>
              <a:rPr lang="en-US" sz="1600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transport </a:t>
            </a:r>
            <a:endParaRPr lang="sr-Latn-RS" sz="1600" dirty="0" smtClean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r-Latn-RS" sz="1600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	</a:t>
            </a:r>
            <a:r>
              <a:rPr lang="en-US" sz="1600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Walking </a:t>
            </a:r>
            <a:r>
              <a:rPr lang="en-US" sz="1600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and cycling </a:t>
            </a:r>
            <a:endParaRPr lang="sr-Latn-RS" sz="1600" dirty="0" smtClean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r-Latn-RS" sz="1600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	</a:t>
            </a:r>
            <a:r>
              <a:rPr lang="en-US" sz="1600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Environmental </a:t>
            </a:r>
            <a:r>
              <a:rPr lang="en-US" sz="1600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and health goals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r-Latn-RS" sz="1600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 </a:t>
            </a:r>
            <a:r>
              <a:rPr lang="sr-Latn-RS" sz="1600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      	</a:t>
            </a:r>
            <a:r>
              <a:rPr lang="en-US" sz="1600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Strong </a:t>
            </a:r>
            <a:r>
              <a:rPr lang="en-US" sz="1600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stakeholder and citizen involvement 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Main objectives:</a:t>
            </a:r>
            <a:endParaRPr lang="en-US" sz="1600" dirty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r-Latn-RS" sz="1600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	</a:t>
            </a:r>
            <a:r>
              <a:rPr lang="en-US" sz="1600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Improve </a:t>
            </a:r>
            <a:r>
              <a:rPr lang="en-US" sz="1600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accessibility and quality of life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r-Latn-RS" sz="1600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	</a:t>
            </a:r>
            <a:r>
              <a:rPr lang="en-US" sz="1600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Reduce </a:t>
            </a:r>
            <a:r>
              <a:rPr lang="en-US" sz="1600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greenhouse gas emissions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r-Latn-RS" sz="1600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	</a:t>
            </a:r>
            <a:r>
              <a:rPr lang="en-US" sz="1600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Increase </a:t>
            </a:r>
            <a:r>
              <a:rPr lang="en-US" sz="1600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safety and efficiency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r-Latn-RS" sz="1600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	</a:t>
            </a:r>
            <a:r>
              <a:rPr lang="en-US" sz="1600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Promote </a:t>
            </a:r>
            <a:r>
              <a:rPr lang="en-US" sz="1600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multimodal transport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sz="1600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	</a:t>
            </a:r>
            <a:r>
              <a:rPr lang="en-US" sz="1600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Belgrade </a:t>
            </a:r>
            <a:r>
              <a:rPr lang="en-US" sz="1600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officially adopted its SUMP </a:t>
            </a:r>
            <a:r>
              <a:rPr lang="sr-Latn-RS" sz="1600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in </a:t>
            </a:r>
            <a:r>
              <a:rPr lang="en-US" sz="1600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2020</a:t>
            </a:r>
            <a:r>
              <a:rPr lang="sr-Latn-RS" sz="1600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.</a:t>
            </a:r>
            <a:endParaRPr lang="en-US" sz="1600" dirty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</p:txBody>
      </p:sp>
      <p:pic>
        <p:nvPicPr>
          <p:cNvPr id="5" name="Picture 5" descr="ПЛАН ОДРЖИВЕ УРБАНЕ МОБИЛН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491" y="3342888"/>
            <a:ext cx="5412509" cy="251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6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A9DEC5-7A98-CD3A-F9CA-A6B16A0D3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4FCD1A-FF0D-6FEA-5C0C-F29B234AC8F4}"/>
              </a:ext>
            </a:extLst>
          </p:cNvPr>
          <p:cNvSpPr txBox="1"/>
          <p:nvPr/>
        </p:nvSpPr>
        <p:spPr>
          <a:xfrm>
            <a:off x="442323" y="1328354"/>
            <a:ext cx="9052659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1800" cap="all" dirty="0">
                <a:solidFill>
                  <a:schemeClr val="accent1"/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  <a:cs typeface="Times New Roman" panose="02020603050405020304" pitchFamily="18" charset="0"/>
              </a:rPr>
              <a:t>Smart mobility &amp; “Mobility as a Service” (</a:t>
            </a:r>
            <a:r>
              <a:rPr lang="en-US" sz="2400" b="1" kern="1800" cap="all" dirty="0" err="1">
                <a:solidFill>
                  <a:schemeClr val="accent1"/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  <a:cs typeface="Times New Roman" panose="02020603050405020304" pitchFamily="18" charset="0"/>
              </a:rPr>
              <a:t>MaaS</a:t>
            </a:r>
            <a:r>
              <a:rPr lang="en-US" sz="2400" b="1" kern="1800" cap="all" dirty="0">
                <a:solidFill>
                  <a:schemeClr val="accent1"/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  <a:cs typeface="Times New Roman" panose="02020603050405020304" pitchFamily="18" charset="0"/>
              </a:rPr>
              <a:t>)</a:t>
            </a:r>
            <a:endParaRPr lang="en-US" sz="2400" cap="all" dirty="0">
              <a:solidFill>
                <a:schemeClr val="accent1"/>
              </a:solidFill>
              <a:latin typeface="Artifakt Element Black" panose="020B0A03050000020004" pitchFamily="34" charset="0"/>
              <a:ea typeface="Artifakt Element Black" panose="020B0A030500000200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323" y="2131917"/>
            <a:ext cx="10567421" cy="3176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Times New Roman" panose="02020603050405020304" pitchFamily="18" charset="0"/>
              </a:rPr>
              <a:t>Serbia </a:t>
            </a:r>
            <a:r>
              <a:rPr lang="en-US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Times New Roman" panose="02020603050405020304" pitchFamily="18" charset="0"/>
              </a:rPr>
              <a:t>is gradually adopting </a:t>
            </a:r>
            <a:r>
              <a:rPr lang="en-US" b="1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Times New Roman" panose="02020603050405020304" pitchFamily="18" charset="0"/>
              </a:rPr>
              <a:t>smart city concepts</a:t>
            </a:r>
            <a:r>
              <a:rPr lang="en-US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Times New Roman" panose="02020603050405020304" pitchFamily="18" charset="0"/>
              </a:rPr>
              <a:t>, particularly in Belgrade.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Times New Roman" panose="02020603050405020304" pitchFamily="18" charset="0"/>
              </a:rPr>
              <a:t>Key idea:</a:t>
            </a:r>
            <a:endParaRPr lang="en-US" dirty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Times New Roman" panose="02020603050405020304" pitchFamily="18" charset="0"/>
              </a:rPr>
              <a:t>Integration of multiple transport modes into one system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Times New Roman" panose="02020603050405020304" pitchFamily="18" charset="0"/>
              </a:rPr>
              <a:t>Use of ICT platforms for planning, ticketing, and routing </a:t>
            </a:r>
            <a:endParaRPr lang="sr-Latn-RS" dirty="0" smtClean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dirty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Times New Roman" panose="02020603050405020304" pitchFamily="18" charset="0"/>
              </a:rPr>
              <a:t>This is known as </a:t>
            </a:r>
            <a:r>
              <a:rPr lang="en-US" b="1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Times New Roman" panose="02020603050405020304" pitchFamily="18" charset="0"/>
              </a:rPr>
              <a:t>Mobility as a Service (</a:t>
            </a:r>
            <a:r>
              <a:rPr lang="en-US" b="1" dirty="0" err="1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Times New Roman" panose="02020603050405020304" pitchFamily="18" charset="0"/>
              </a:rPr>
              <a:t>MaaS</a:t>
            </a:r>
            <a:r>
              <a:rPr lang="en-US" b="1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Times New Roman" panose="02020603050405020304" pitchFamily="18" charset="0"/>
              </a:rPr>
              <a:t>Combines public transport, taxis, bike-sharing, etc.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  <a:cs typeface="Times New Roman" panose="02020603050405020304" pitchFamily="18" charset="0"/>
              </a:rPr>
              <a:t>Aims to reduce reliance on private cars </a:t>
            </a:r>
            <a:endParaRPr lang="en-US" dirty="0">
              <a:solidFill>
                <a:schemeClr val="accent1"/>
              </a:solidFill>
              <a:effectLst/>
              <a:latin typeface="Artifakt Element" panose="020B0503050000020004" pitchFamily="34" charset="0"/>
              <a:ea typeface="Artifakt Element" panose="020B05030500000200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What is mobility as a service (MaaS)?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982" y="2849418"/>
            <a:ext cx="4350327" cy="290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94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A9DEC5-7A98-CD3A-F9CA-A6B16A0D3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4FCD1A-FF0D-6FEA-5C0C-F29B234AC8F4}"/>
              </a:ext>
            </a:extLst>
          </p:cNvPr>
          <p:cNvSpPr txBox="1"/>
          <p:nvPr/>
        </p:nvSpPr>
        <p:spPr>
          <a:xfrm>
            <a:off x="368433" y="1403163"/>
            <a:ext cx="9052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>
                <a:solidFill>
                  <a:schemeClr val="accent1"/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Active mobility policies (walking &amp; cycling)</a:t>
            </a:r>
            <a:endParaRPr lang="en-US" sz="2400" cap="all" dirty="0">
              <a:solidFill>
                <a:schemeClr val="accent1"/>
              </a:solidFill>
              <a:latin typeface="Artifakt Element Black" panose="020B0A03050000020004" pitchFamily="34" charset="0"/>
              <a:ea typeface="Artifakt Element Black" panose="020B0A030500000200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8433" y="2123522"/>
            <a:ext cx="105674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Policies </a:t>
            </a:r>
            <a:r>
              <a:rPr lang="en-US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increasingly promote </a:t>
            </a:r>
            <a:r>
              <a:rPr lang="en-US" b="1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non-motorized </a:t>
            </a:r>
            <a:r>
              <a:rPr lang="en-US" b="1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transport</a:t>
            </a:r>
            <a:endParaRPr lang="sr-Latn-RS" dirty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endParaRPr lang="sr-Latn-RS" b="1" dirty="0" smtClean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r>
              <a:rPr lang="en-US" b="1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Measures </a:t>
            </a:r>
            <a:r>
              <a:rPr lang="en-US" b="1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include:</a:t>
            </a:r>
            <a:endParaRPr lang="en-US" dirty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Development of bike lanes and infrastructure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Pedestrian zone expansion (especially in central Belgrade)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Traffic calming and safety improvements </a:t>
            </a:r>
          </a:p>
          <a:p>
            <a:endParaRPr lang="sr-Latn-RS" b="1" dirty="0" smtClean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r>
              <a:rPr lang="en-US" b="1" dirty="0" smtClean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Challenges</a:t>
            </a:r>
            <a:r>
              <a:rPr lang="en-US" b="1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:</a:t>
            </a:r>
            <a:endParaRPr lang="en-US" dirty="0">
              <a:solidFill>
                <a:schemeClr val="accent1"/>
              </a:solidFill>
              <a:latin typeface="Artifakt Element" panose="020B0503050000020004" pitchFamily="34" charset="0"/>
              <a:ea typeface="Artifakt Element" panose="020B05030500000200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Fragmented cycling infrastructure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  <a:latin typeface="Artifakt Element" panose="020B0503050000020004" pitchFamily="34" charset="0"/>
                <a:ea typeface="Artifakt Element" panose="020B0503050000020004" pitchFamily="34" charset="0"/>
              </a:rPr>
              <a:t>Limited continuity and safety in some areas </a:t>
            </a:r>
          </a:p>
        </p:txBody>
      </p:sp>
    </p:spTree>
    <p:extLst>
      <p:ext uri="{BB962C8B-B14F-4D97-AF65-F5344CB8AC3E}">
        <p14:creationId xmlns:p14="http://schemas.microsoft.com/office/powerpoint/2010/main" val="35716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780</Words>
  <Application>Microsoft Office PowerPoint</Application>
  <PresentationFormat>Widescreen</PresentationFormat>
  <Paragraphs>153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Aptos</vt:lpstr>
      <vt:lpstr>Aptos Display</vt:lpstr>
      <vt:lpstr>Arial</vt:lpstr>
      <vt:lpstr>Artifakt Element</vt:lpstr>
      <vt:lpstr>Artifakt Element Black</vt:lpstr>
      <vt:lpstr>Calibri</vt:lpstr>
      <vt:lpstr>Courier New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 Murich</dc:creator>
  <cp:lastModifiedBy>Korisnik</cp:lastModifiedBy>
  <cp:revision>29</cp:revision>
  <dcterms:created xsi:type="dcterms:W3CDTF">2026-05-13T07:34:46Z</dcterms:created>
  <dcterms:modified xsi:type="dcterms:W3CDTF">2026-05-15T13:23:45Z</dcterms:modified>
</cp:coreProperties>
</file>