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7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E0383-8A32-4FC2-96FA-2E4198ED62CE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CEA92-AA5A-450C-8B63-96035DFE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9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8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8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0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24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4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38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60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3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3222-5752-FC5D-4736-4CDCE0610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544B8-FE78-F631-52C8-6E1EBFBC4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DA029-67A5-3E21-8728-C8EAC6DCA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B72F3-DC11-071B-AE79-975EF451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AF81E-2177-163E-015A-4B6C2E60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90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51AD-C6CF-21DD-5626-683848F89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4E129-931D-168C-AEF8-7F896780D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DB81F-1259-D8A8-D477-C28FC4F6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20500-D2AE-48F0-F587-E7214460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1F5BA-5E00-23EF-0DA2-2BEAB3D5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678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C4AEC-EC8F-F869-C69A-A63573F3D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3865A-81D7-A886-15C3-84879E2F9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0CC69-8032-3394-38C9-5C201FFC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ED814-1832-F187-E2B9-A8F63773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BF20A-704E-EDA7-714A-88F8ECEB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00323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88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DD17-232D-D018-93AA-3275ADEE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C8F4B-25EE-08F6-D2C1-451655E94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FBEA-B4AB-EF5E-83AE-0C6A0DD69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1E044-6B83-2942-8D8E-954379DA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BC802-8DE5-B547-51AE-F648F700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99330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4E5D5-B061-659C-E99B-EC491C5C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8866F-346C-00B1-5949-687A6B4C9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ED313-26B7-3764-C010-4DA7AEB1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F1AB8-10E9-43D5-F108-5A0B0BED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46D9E-A1BC-982B-8CDE-CB892194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02178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E1C9-5311-DCFE-C8EF-8AAFDE5F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3BE8D-5F4B-114F-76B8-F345CC532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97689-A940-BACB-784C-1E2F76E22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86E1C-6247-6D57-3E23-4C6BE551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DF9F7-163D-6E88-860D-CA01D747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70C06-CDBF-4DAE-20C2-2140E444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51864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E989-70CF-B821-BEF8-BCAF15F9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AC538-38FF-A3D1-A0E8-D91CC050E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FE4DB-ED1A-8532-A7E9-38017C5AC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89FFF-677F-FC10-2387-61115BF0F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23030-B6E7-45AC-5148-1E65E5096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D9167-271A-E562-CF3C-D248BC008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91FB0-FA99-DDF1-1BF7-BA056739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EFB0CC-099E-49CD-0C52-5C665F63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00812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1156-BFFF-57C7-3C19-5EE49F1E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00766-A756-16D1-D574-95D0B6FB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8ABCC-12E4-5B9E-C0B6-581CE501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AFF8D-43BE-8E03-9BE8-D77A12BC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50682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A14D39-D2AE-B94C-E079-435BB74A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12626-D5BE-B1E7-6D3A-C1C942F7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A86DA-5AC7-FE77-784B-35460422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25574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32A62-AA3B-E2EC-1A99-DAF60153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67E53-4DAE-4F1C-6998-472288F0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889B0-EA8F-3354-821D-1CE247343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38987-9EC1-926D-15F1-66C7C80C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6D39D-13A8-D0A8-C56B-4F29230C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35B7D-6841-0364-E8FE-289AF87F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7265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530C-C86D-0C5C-99BA-ACBFC96BF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7DAB0-8044-ABE0-F70C-443EC0922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4885A-DFC5-01FE-222A-C5CDDA7E6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5E617-6B52-CDF4-A83E-2FFB36F4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D0CC1-33C6-A506-E5DD-C89DC4E9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87CD1-C4B8-4AFE-3031-4276ABD2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6134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21E868-D782-06D3-0A37-FE6AC7D3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88D42-3B24-7CCA-40FB-E9FDA3A4A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3F18-3114-ADE7-529F-B1E260043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72810A-D392-41EA-98F5-ACAF84F92C1E}" type="datetimeFigureOut">
              <a:rPr lang="mk-MK" smtClean="0"/>
              <a:t>15.5.2026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BCDB8-55F3-0B3D-7991-EE909A62B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C77FA-C08A-4BA7-F18C-26B006033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81B799-3804-4CD0-AC08-B9FD94473FD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2442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5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4494"/>
          </a:solidFill>
          <a:ln/>
        </p:spPr>
      </p:sp>
      <p:sp>
        <p:nvSpPr>
          <p:cNvPr id="4" name="Text 1"/>
          <p:cNvSpPr/>
          <p:nvPr/>
        </p:nvSpPr>
        <p:spPr>
          <a:xfrm>
            <a:off x="762000" y="292894"/>
            <a:ext cx="11109434" cy="5027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3267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NEW POLICIES: SUMP &amp; </a:t>
            </a:r>
            <a:r>
              <a:rPr lang="en-US" sz="3267" b="1" dirty="0" smtClean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CLIMATE</a:t>
            </a:r>
            <a:r>
              <a:rPr lang="bs-Latn-BA" sz="3267" b="1" dirty="0" smtClean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CITY CONTRACT</a:t>
            </a:r>
            <a:endParaRPr lang="en-US" sz="3267" dirty="0"/>
          </a:p>
        </p:txBody>
      </p:sp>
      <p:sp>
        <p:nvSpPr>
          <p:cNvPr id="5" name="Shape 2"/>
          <p:cNvSpPr/>
          <p:nvPr/>
        </p:nvSpPr>
        <p:spPr>
          <a:xfrm>
            <a:off x="0" y="1066800"/>
            <a:ext cx="12192000" cy="76200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6" name="Shape 3"/>
          <p:cNvSpPr/>
          <p:nvPr/>
        </p:nvSpPr>
        <p:spPr>
          <a:xfrm>
            <a:off x="762000" y="1714500"/>
            <a:ext cx="5048251" cy="457200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7" name="Shape 4"/>
          <p:cNvSpPr/>
          <p:nvPr/>
        </p:nvSpPr>
        <p:spPr>
          <a:xfrm>
            <a:off x="762000" y="1714500"/>
            <a:ext cx="5048251" cy="95251"/>
          </a:xfrm>
          <a:prstGeom prst="rect">
            <a:avLst/>
          </a:prstGeom>
          <a:solidFill>
            <a:srgbClr val="00AEEF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128837"/>
            <a:ext cx="228600" cy="30480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562100" y="2095500"/>
            <a:ext cx="1757363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New SUMP</a:t>
            </a:r>
            <a:endParaRPr lang="en-US" sz="24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1" y="2924175"/>
            <a:ext cx="190500" cy="19050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476375" y="2847975"/>
            <a:ext cx="3952875" cy="6801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000" b="1" dirty="0">
                <a:solidFill>
                  <a:srgbClr val="004494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Shift:</a:t>
            </a:r>
            <a:r>
              <a:rPr lang="en-US" sz="2000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From reconstruction to integrated </a:t>
            </a:r>
            <a:r>
              <a:rPr lang="en-US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systems</a:t>
            </a:r>
            <a:endParaRPr lang="en-US" sz="20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1" y="3975763"/>
            <a:ext cx="190500" cy="1905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476375" y="3899562"/>
            <a:ext cx="3952875" cy="6894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000" b="1" dirty="0">
                <a:solidFill>
                  <a:srgbClr val="004494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Focus:</a:t>
            </a:r>
            <a:r>
              <a:rPr lang="en-US" sz="2000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Accessibility and low-emission </a:t>
            </a:r>
            <a:r>
              <a:rPr lang="en-US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mobility</a:t>
            </a:r>
            <a:endParaRPr lang="en-US" sz="20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1" y="5200769"/>
            <a:ext cx="190500" cy="19050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476375" y="5124569"/>
            <a:ext cx="4275209" cy="34471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000" b="1" dirty="0">
                <a:solidFill>
                  <a:srgbClr val="004494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Goal:</a:t>
            </a:r>
            <a:r>
              <a:rPr lang="en-US" sz="2000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User-oriented mobility </a:t>
            </a:r>
            <a:r>
              <a:rPr lang="en-US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system</a:t>
            </a:r>
            <a:endParaRPr lang="en-US" sz="2000" dirty="0"/>
          </a:p>
        </p:txBody>
      </p:sp>
      <p:sp>
        <p:nvSpPr>
          <p:cNvPr id="16" name="Shape 9"/>
          <p:cNvSpPr/>
          <p:nvPr/>
        </p:nvSpPr>
        <p:spPr>
          <a:xfrm>
            <a:off x="6381751" y="1714500"/>
            <a:ext cx="5048251" cy="457200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17" name="Shape 10"/>
          <p:cNvSpPr/>
          <p:nvPr/>
        </p:nvSpPr>
        <p:spPr>
          <a:xfrm>
            <a:off x="6381751" y="1714500"/>
            <a:ext cx="5048251" cy="95251"/>
          </a:xfrm>
          <a:prstGeom prst="rect">
            <a:avLst/>
          </a:prstGeom>
          <a:solidFill>
            <a:srgbClr val="FFD700"/>
          </a:solidFill>
          <a:ln/>
        </p:spPr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51" y="2128837"/>
            <a:ext cx="304800" cy="3048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258051" y="2095500"/>
            <a:ext cx="3998528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Climate </a:t>
            </a:r>
            <a:r>
              <a:rPr lang="bs-Latn-BA" sz="2400" b="1" dirty="0" err="1" smtClean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city</a:t>
            </a:r>
            <a:r>
              <a:rPr lang="bs-Latn-BA" sz="2400" b="1" dirty="0" smtClean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bs-Latn-BA" sz="2400" b="1" dirty="0" err="1" smtClean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Contract</a:t>
            </a:r>
            <a:endParaRPr lang="en-US" sz="240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1" y="2924175"/>
            <a:ext cx="190500" cy="190500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7096125" y="2847975"/>
            <a:ext cx="3952875" cy="10341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000" b="1" dirty="0">
                <a:solidFill>
                  <a:srgbClr val="004494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Greening:</a:t>
            </a:r>
            <a:r>
              <a:rPr lang="en-US" sz="2000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Electric </a:t>
            </a:r>
            <a:r>
              <a:rPr lang="en-US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buses</a:t>
            </a:r>
            <a:r>
              <a:rPr lang="bs-Latn-BA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</a:t>
            </a:r>
            <a:r>
              <a:rPr lang="en-US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 </a:t>
            </a:r>
            <a:r>
              <a:rPr lang="en-US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taxis</a:t>
            </a:r>
            <a:r>
              <a:rPr lang="bs-Latn-BA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bs-Latn-BA" sz="2000" dirty="0" err="1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and</a:t>
            </a:r>
            <a:r>
              <a:rPr lang="bs-Latn-BA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EV </a:t>
            </a:r>
            <a:r>
              <a:rPr lang="bs-Latn-BA" sz="2000" dirty="0" err="1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public</a:t>
            </a:r>
            <a:r>
              <a:rPr lang="bs-Latn-BA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bs-Latn-BA" sz="2000" dirty="0" err="1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institutions</a:t>
            </a:r>
            <a:r>
              <a:rPr lang="bs-Latn-BA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bs-Latn-BA" sz="2000" dirty="0" err="1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fleets</a:t>
            </a:r>
            <a:r>
              <a:rPr lang="bs-Latn-BA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urban </a:t>
            </a:r>
            <a:r>
              <a:rPr lang="bs-Latn-BA" sz="2000" dirty="0" err="1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logistic</a:t>
            </a:r>
            <a:r>
              <a:rPr lang="bs-Latn-BA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bs-Latn-BA" sz="2000" dirty="0" err="1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decarbonization</a:t>
            </a:r>
            <a:endParaRPr lang="en-US" sz="2000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751" y="3975763"/>
            <a:ext cx="190500" cy="190500"/>
          </a:xfrm>
          <a:prstGeom prst="rect">
            <a:avLst/>
          </a:prstGeom>
        </p:spPr>
      </p:pic>
      <p:sp>
        <p:nvSpPr>
          <p:cNvPr id="23" name="Text 13"/>
          <p:cNvSpPr/>
          <p:nvPr/>
        </p:nvSpPr>
        <p:spPr>
          <a:xfrm>
            <a:off x="7096125" y="4088754"/>
            <a:ext cx="3952875" cy="6894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000" b="1" dirty="0">
                <a:solidFill>
                  <a:srgbClr val="004494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Active:</a:t>
            </a:r>
            <a:r>
              <a:rPr lang="en-US" sz="2000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Cycling</a:t>
            </a:r>
            <a:r>
              <a:rPr lang="bs-Latn-BA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bs-Latn-BA" sz="2000" dirty="0" err="1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infrastructure</a:t>
            </a:r>
            <a:r>
              <a:rPr lang="en-US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and shared </a:t>
            </a:r>
            <a:r>
              <a:rPr lang="en-US" sz="2000" dirty="0" err="1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micromobility</a:t>
            </a:r>
            <a:endParaRPr lang="en-US" sz="2000" dirty="0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2751" y="5200769"/>
            <a:ext cx="190500" cy="190500"/>
          </a:xfrm>
          <a:prstGeom prst="rect">
            <a:avLst/>
          </a:prstGeom>
        </p:spPr>
      </p:pic>
      <p:sp>
        <p:nvSpPr>
          <p:cNvPr id="25" name="Text 14"/>
          <p:cNvSpPr/>
          <p:nvPr/>
        </p:nvSpPr>
        <p:spPr>
          <a:xfrm>
            <a:off x="7096125" y="5124568"/>
            <a:ext cx="3952875" cy="10341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000" b="1" dirty="0">
                <a:solidFill>
                  <a:srgbClr val="004494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Smart:</a:t>
            </a:r>
            <a:r>
              <a:rPr lang="en-US" sz="2000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Low-emission </a:t>
            </a:r>
            <a:r>
              <a:rPr lang="en-US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zones</a:t>
            </a:r>
            <a:r>
              <a:rPr lang="bs-Latn-BA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P&amp;R </a:t>
            </a:r>
            <a:r>
              <a:rPr lang="bs-Latn-BA" sz="2000" dirty="0" err="1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systems</a:t>
            </a:r>
            <a:r>
              <a:rPr lang="en-US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and smart </a:t>
            </a:r>
            <a:r>
              <a:rPr lang="bs-Latn-BA" sz="2000" dirty="0" err="1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traffic</a:t>
            </a:r>
            <a:r>
              <a:rPr lang="bs-Latn-BA" sz="2000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bs-Latn-BA" sz="2000" dirty="0" err="1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menagement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35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4494"/>
          </a:solidFill>
          <a:ln/>
        </p:spPr>
      </p:sp>
      <p:sp>
        <p:nvSpPr>
          <p:cNvPr id="4" name="Text 1"/>
          <p:cNvSpPr/>
          <p:nvPr/>
        </p:nvSpPr>
        <p:spPr>
          <a:xfrm>
            <a:off x="762001" y="292894"/>
            <a:ext cx="7674769" cy="5027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3267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INTERNATIONAL COOPERATION</a:t>
            </a:r>
            <a:endParaRPr lang="en-US" sz="3267" dirty="0"/>
          </a:p>
        </p:txBody>
      </p:sp>
      <p:sp>
        <p:nvSpPr>
          <p:cNvPr id="5" name="Shape 2"/>
          <p:cNvSpPr/>
          <p:nvPr/>
        </p:nvSpPr>
        <p:spPr>
          <a:xfrm>
            <a:off x="0" y="1066800"/>
            <a:ext cx="12192000" cy="76200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6" name="Shape 3"/>
          <p:cNvSpPr/>
          <p:nvPr/>
        </p:nvSpPr>
        <p:spPr>
          <a:xfrm>
            <a:off x="762001" y="1714501"/>
            <a:ext cx="5143500" cy="209550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7" name="Shape 4"/>
          <p:cNvSpPr/>
          <p:nvPr/>
        </p:nvSpPr>
        <p:spPr>
          <a:xfrm>
            <a:off x="762000" y="1714501"/>
            <a:ext cx="95251" cy="2095500"/>
          </a:xfrm>
          <a:prstGeom prst="rect">
            <a:avLst/>
          </a:prstGeom>
          <a:solidFill>
            <a:srgbClr val="00AEEF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1" y="2530079"/>
            <a:ext cx="476251" cy="47625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809751" y="2208870"/>
            <a:ext cx="3810000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Testing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1809751" y="2675596"/>
            <a:ext cx="3810000" cy="6121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2000"/>
              </a:lnSpc>
            </a:pPr>
            <a:r>
              <a:rPr lang="en-US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Piloting new mobility solutions through international </a:t>
            </a:r>
            <a:r>
              <a:rPr lang="en-US" dirty="0" smtClean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projects</a:t>
            </a:r>
            <a:endParaRPr lang="en-US" dirty="0"/>
          </a:p>
        </p:txBody>
      </p:sp>
      <p:sp>
        <p:nvSpPr>
          <p:cNvPr id="11" name="Shape 7"/>
          <p:cNvSpPr/>
          <p:nvPr/>
        </p:nvSpPr>
        <p:spPr>
          <a:xfrm>
            <a:off x="6286501" y="1714501"/>
            <a:ext cx="5143500" cy="209550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12" name="Shape 8"/>
          <p:cNvSpPr/>
          <p:nvPr/>
        </p:nvSpPr>
        <p:spPr>
          <a:xfrm>
            <a:off x="6286500" y="1714501"/>
            <a:ext cx="95251" cy="2095500"/>
          </a:xfrm>
          <a:prstGeom prst="rect">
            <a:avLst/>
          </a:prstGeom>
          <a:solidFill>
            <a:srgbClr val="FFD700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51" y="2530079"/>
            <a:ext cx="476251" cy="47625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334251" y="2208870"/>
            <a:ext cx="3810000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Exchange</a:t>
            </a:r>
            <a:endParaRPr lang="en-US" sz="2400" dirty="0"/>
          </a:p>
        </p:txBody>
      </p:sp>
      <p:sp>
        <p:nvSpPr>
          <p:cNvPr id="15" name="Text 10"/>
          <p:cNvSpPr/>
          <p:nvPr/>
        </p:nvSpPr>
        <p:spPr>
          <a:xfrm>
            <a:off x="7334251" y="2675596"/>
            <a:ext cx="3810000" cy="6204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2000"/>
              </a:lnSpc>
            </a:pPr>
            <a:r>
              <a:rPr lang="en-US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Aligning with European best practices and knowledge </a:t>
            </a:r>
            <a:r>
              <a:rPr lang="en-US" dirty="0" smtClean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sharing</a:t>
            </a:r>
            <a:endParaRPr lang="en-US" dirty="0"/>
          </a:p>
        </p:txBody>
      </p:sp>
      <p:sp>
        <p:nvSpPr>
          <p:cNvPr id="16" name="Shape 11"/>
          <p:cNvSpPr/>
          <p:nvPr/>
        </p:nvSpPr>
        <p:spPr>
          <a:xfrm>
            <a:off x="762001" y="4191001"/>
            <a:ext cx="5143500" cy="209550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17" name="Shape 12"/>
          <p:cNvSpPr/>
          <p:nvPr/>
        </p:nvSpPr>
        <p:spPr>
          <a:xfrm>
            <a:off x="762000" y="4191001"/>
            <a:ext cx="95251" cy="2095500"/>
          </a:xfrm>
          <a:prstGeom prst="rect">
            <a:avLst/>
          </a:prstGeom>
          <a:solidFill>
            <a:srgbClr val="FFD700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751" y="5006579"/>
            <a:ext cx="535781" cy="476251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1869282" y="4685370"/>
            <a:ext cx="3750469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Synergy</a:t>
            </a:r>
            <a:endParaRPr lang="en-US" sz="2400" dirty="0"/>
          </a:p>
        </p:txBody>
      </p:sp>
      <p:sp>
        <p:nvSpPr>
          <p:cNvPr id="20" name="Text 14"/>
          <p:cNvSpPr/>
          <p:nvPr/>
        </p:nvSpPr>
        <p:spPr>
          <a:xfrm>
            <a:off x="1869282" y="5152096"/>
            <a:ext cx="3750469" cy="6121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2000"/>
              </a:lnSpc>
            </a:pPr>
            <a:r>
              <a:rPr lang="en-US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Common pilot projects and harmonized regional </a:t>
            </a:r>
            <a:r>
              <a:rPr lang="en-US" dirty="0" smtClean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approaches</a:t>
            </a:r>
            <a:endParaRPr lang="en-US" dirty="0"/>
          </a:p>
        </p:txBody>
      </p:sp>
      <p:sp>
        <p:nvSpPr>
          <p:cNvPr id="21" name="Shape 15"/>
          <p:cNvSpPr/>
          <p:nvPr/>
        </p:nvSpPr>
        <p:spPr>
          <a:xfrm>
            <a:off x="6286501" y="4191001"/>
            <a:ext cx="5143500" cy="209550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2" name="Shape 16"/>
          <p:cNvSpPr/>
          <p:nvPr/>
        </p:nvSpPr>
        <p:spPr>
          <a:xfrm>
            <a:off x="6286500" y="4191001"/>
            <a:ext cx="95251" cy="2095500"/>
          </a:xfrm>
          <a:prstGeom prst="rect">
            <a:avLst/>
          </a:prstGeom>
          <a:solidFill>
            <a:srgbClr val="00AEEF"/>
          </a:solidFill>
          <a:ln/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1" y="5006579"/>
            <a:ext cx="595312" cy="476251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7453313" y="4685370"/>
            <a:ext cx="3690937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Partnership</a:t>
            </a:r>
            <a:endParaRPr lang="en-US" sz="2400" dirty="0"/>
          </a:p>
        </p:txBody>
      </p:sp>
      <p:sp>
        <p:nvSpPr>
          <p:cNvPr id="25" name="Text 18"/>
          <p:cNvSpPr/>
          <p:nvPr/>
        </p:nvSpPr>
        <p:spPr>
          <a:xfrm>
            <a:off x="7453313" y="5152096"/>
            <a:ext cx="3690937" cy="6204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2000"/>
              </a:lnSpc>
            </a:pPr>
            <a:r>
              <a:rPr lang="en-US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Cooperation between cities, universities, and private </a:t>
            </a:r>
            <a:r>
              <a:rPr lang="en-US" dirty="0" smtClean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1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27987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4494"/>
          </a:solidFill>
          <a:ln/>
        </p:spPr>
      </p:sp>
      <p:sp>
        <p:nvSpPr>
          <p:cNvPr id="4" name="Text 1"/>
          <p:cNvSpPr/>
          <p:nvPr/>
        </p:nvSpPr>
        <p:spPr>
          <a:xfrm>
            <a:off x="762000" y="292894"/>
            <a:ext cx="8001000" cy="5027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3267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CONCLUSION: A HOLISTIC VISION</a:t>
            </a:r>
            <a:endParaRPr lang="en-US" sz="3267" dirty="0"/>
          </a:p>
        </p:txBody>
      </p:sp>
      <p:sp>
        <p:nvSpPr>
          <p:cNvPr id="5" name="Shape 2"/>
          <p:cNvSpPr/>
          <p:nvPr/>
        </p:nvSpPr>
        <p:spPr>
          <a:xfrm>
            <a:off x="0" y="1066800"/>
            <a:ext cx="12192000" cy="76200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6" name="Shape 3"/>
          <p:cNvSpPr/>
          <p:nvPr/>
        </p:nvSpPr>
        <p:spPr>
          <a:xfrm>
            <a:off x="738189" y="1395252"/>
            <a:ext cx="3333751" cy="2927449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7" name="Shape 4"/>
          <p:cNvSpPr/>
          <p:nvPr/>
        </p:nvSpPr>
        <p:spPr>
          <a:xfrm>
            <a:off x="738189" y="1395251"/>
            <a:ext cx="3333751" cy="95251"/>
          </a:xfrm>
          <a:prstGeom prst="rect">
            <a:avLst/>
          </a:prstGeom>
          <a:solidFill>
            <a:srgbClr val="00AEEF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594" y="1888170"/>
            <a:ext cx="642937" cy="57150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28689" y="2793045"/>
            <a:ext cx="2952751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Strong Backbone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928689" y="3259770"/>
            <a:ext cx="2952751" cy="5515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1600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Public transport as the core of sustainable </a:t>
            </a:r>
            <a:r>
              <a:rPr lang="en-US" sz="1600" dirty="0" smtClean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mobility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4429126" y="1395252"/>
            <a:ext cx="3333751" cy="2927449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12" name="Shape 8"/>
          <p:cNvSpPr/>
          <p:nvPr/>
        </p:nvSpPr>
        <p:spPr>
          <a:xfrm>
            <a:off x="4429126" y="1395251"/>
            <a:ext cx="3333751" cy="95251"/>
          </a:xfrm>
          <a:prstGeom prst="rect">
            <a:avLst/>
          </a:prstGeom>
          <a:solidFill>
            <a:srgbClr val="FFD700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51" y="1888170"/>
            <a:ext cx="571500" cy="5715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619626" y="2793045"/>
            <a:ext cx="2952751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Strategic Logic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4619626" y="3259770"/>
            <a:ext cx="2952751" cy="5515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1600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Evidence-based planning and clear </a:t>
            </a:r>
            <a:r>
              <a:rPr lang="en-US" sz="1600" dirty="0" smtClean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frameworks</a:t>
            </a:r>
            <a:endParaRPr lang="en-US" sz="1600" dirty="0"/>
          </a:p>
        </p:txBody>
      </p:sp>
      <p:sp>
        <p:nvSpPr>
          <p:cNvPr id="16" name="Shape 11"/>
          <p:cNvSpPr/>
          <p:nvPr/>
        </p:nvSpPr>
        <p:spPr>
          <a:xfrm>
            <a:off x="8120063" y="1395252"/>
            <a:ext cx="3333751" cy="2927449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17" name="Shape 12"/>
          <p:cNvSpPr/>
          <p:nvPr/>
        </p:nvSpPr>
        <p:spPr>
          <a:xfrm>
            <a:off x="8120063" y="1395251"/>
            <a:ext cx="3333751" cy="95251"/>
          </a:xfrm>
          <a:prstGeom prst="rect">
            <a:avLst/>
          </a:prstGeom>
          <a:solidFill>
            <a:srgbClr val="00AEEF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5470" y="1888170"/>
            <a:ext cx="642937" cy="57150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8310563" y="2793045"/>
            <a:ext cx="2952751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Integration</a:t>
            </a:r>
            <a:endParaRPr lang="en-US" sz="2000" dirty="0"/>
          </a:p>
        </p:txBody>
      </p:sp>
      <p:sp>
        <p:nvSpPr>
          <p:cNvPr id="20" name="Text 14"/>
          <p:cNvSpPr/>
          <p:nvPr/>
        </p:nvSpPr>
        <p:spPr>
          <a:xfrm>
            <a:off x="8310563" y="3259770"/>
            <a:ext cx="2952751" cy="5515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1600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Combining physical and digital </a:t>
            </a:r>
            <a:r>
              <a:rPr lang="en-US" sz="1600" dirty="0" smtClean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solutions</a:t>
            </a:r>
            <a:endParaRPr lang="en-US" sz="1600" dirty="0"/>
          </a:p>
        </p:txBody>
      </p:sp>
      <p:sp>
        <p:nvSpPr>
          <p:cNvPr id="21" name="Shape 15"/>
          <p:cNvSpPr/>
          <p:nvPr/>
        </p:nvSpPr>
        <p:spPr>
          <a:xfrm>
            <a:off x="0" y="4546699"/>
            <a:ext cx="12192000" cy="2586037"/>
          </a:xfrm>
          <a:prstGeom prst="rect">
            <a:avLst/>
          </a:prstGeom>
          <a:solidFill>
            <a:srgbClr val="004494"/>
          </a:solidFill>
          <a:ln/>
        </p:spPr>
      </p:sp>
      <p:sp>
        <p:nvSpPr>
          <p:cNvPr id="22" name="Shape 16"/>
          <p:cNvSpPr/>
          <p:nvPr/>
        </p:nvSpPr>
        <p:spPr>
          <a:xfrm>
            <a:off x="0" y="4546699"/>
            <a:ext cx="12192000" cy="95251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23" name="Text 17"/>
          <p:cNvSpPr/>
          <p:nvPr/>
        </p:nvSpPr>
        <p:spPr>
          <a:xfrm>
            <a:off x="0" y="5465042"/>
            <a:ext cx="12192000" cy="7694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000" b="1" dirty="0">
                <a:solidFill>
                  <a:srgbClr val="FFD7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Thank You!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5239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3231D0-9BEB-F639-1B45-DAE70FED7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2"/>
          <p:cNvSpPr/>
          <p:nvPr/>
        </p:nvSpPr>
        <p:spPr>
          <a:xfrm>
            <a:off x="441814" y="1909199"/>
            <a:ext cx="7596164" cy="1748043"/>
          </a:xfrm>
          <a:prstGeom prst="rect">
            <a:avLst/>
          </a:prstGeom>
          <a:noFill/>
          <a:ln/>
        </p:spPr>
        <p:txBody>
          <a:bodyPr wrap="square" lIns="255143" tIns="0" rIns="0" bIns="0" rtlCol="0" anchor="t">
            <a:spAutoFit/>
          </a:bodyPr>
          <a:lstStyle/>
          <a:p>
            <a:pPr marL="0" indent="0" algn="l">
              <a:lnSpc>
                <a:spcPct val="88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The Sarajevo Experience:
From Public Transport Renewal to Integrated Sustainable </a:t>
            </a:r>
            <a:r>
              <a:rPr lang="bs-Latn-BA" sz="3200" b="1" dirty="0" smtClean="0">
                <a:solidFill>
                  <a:schemeClr val="bg1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Urban </a:t>
            </a:r>
            <a:r>
              <a:rPr lang="en-US" sz="3200" b="1" dirty="0" smtClean="0">
                <a:solidFill>
                  <a:schemeClr val="bg1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Mobility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 3"/>
          <p:cNvSpPr/>
          <p:nvPr/>
        </p:nvSpPr>
        <p:spPr>
          <a:xfrm>
            <a:off x="678296" y="4956131"/>
            <a:ext cx="7143750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Ajdin Džananović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678296" y="5304389"/>
            <a:ext cx="7143750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400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University of Sarajevo, Faculty of Traffic and Communications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4178005"/>
            <a:ext cx="96441" cy="12858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54248" y="6169371"/>
            <a:ext cx="1539478" cy="3385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Skopje, North Macedonia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981" y="4178005"/>
            <a:ext cx="112514" cy="128588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663428" y="6169371"/>
            <a:ext cx="714939" cy="169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100" dirty="0">
                <a:solidFill>
                  <a:schemeClr val="bg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19.05.2026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9DEC5-7A98-CD3A-F9CA-A6B16A0D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/>
          <p:cNvSpPr/>
          <p:nvPr/>
        </p:nvSpPr>
        <p:spPr>
          <a:xfrm>
            <a:off x="428625" y="1735015"/>
            <a:ext cx="4343400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000" b="1" kern="0" spc="1" dirty="0">
                <a:solidFill>
                  <a:srgbClr val="0070C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PRESENTATION OVERVIEW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Shape 3"/>
          <p:cNvSpPr/>
          <p:nvPr/>
        </p:nvSpPr>
        <p:spPr>
          <a:xfrm>
            <a:off x="701371" y="2892008"/>
            <a:ext cx="714375" cy="714375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9" name="Shape 4"/>
          <p:cNvSpPr/>
          <p:nvPr/>
        </p:nvSpPr>
        <p:spPr>
          <a:xfrm>
            <a:off x="701371" y="2892008"/>
            <a:ext cx="714375" cy="28575"/>
          </a:xfrm>
          <a:prstGeom prst="rect">
            <a:avLst/>
          </a:prstGeom>
          <a:solidFill>
            <a:srgbClr val="FFD700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65" y="3106320"/>
            <a:ext cx="357188" cy="28575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14953" y="3784977"/>
            <a:ext cx="1287212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Context</a:t>
            </a:r>
            <a:endParaRPr lang="en-US" sz="2400" dirty="0"/>
          </a:p>
        </p:txBody>
      </p:sp>
      <p:sp>
        <p:nvSpPr>
          <p:cNvPr id="12" name="Text 6"/>
          <p:cNvSpPr/>
          <p:nvPr/>
        </p:nvSpPr>
        <p:spPr>
          <a:xfrm>
            <a:off x="165590" y="4200458"/>
            <a:ext cx="1785938" cy="7755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66666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Sarajevo's unique urban form and mobility challenges.</a:t>
            </a:r>
            <a:endParaRPr lang="en-US" sz="1400" dirty="0"/>
          </a:p>
        </p:txBody>
      </p:sp>
      <p:sp>
        <p:nvSpPr>
          <p:cNvPr id="13" name="Shape 7"/>
          <p:cNvSpPr/>
          <p:nvPr/>
        </p:nvSpPr>
        <p:spPr>
          <a:xfrm>
            <a:off x="2887359" y="2892008"/>
            <a:ext cx="714375" cy="714375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14" name="Shape 8"/>
          <p:cNvSpPr/>
          <p:nvPr/>
        </p:nvSpPr>
        <p:spPr>
          <a:xfrm>
            <a:off x="2887359" y="2892008"/>
            <a:ext cx="714375" cy="28575"/>
          </a:xfrm>
          <a:prstGeom prst="rect">
            <a:avLst/>
          </a:prstGeom>
          <a:solidFill>
            <a:srgbClr val="FFD700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812" y="3106320"/>
            <a:ext cx="321469" cy="28575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2554454" y="3784977"/>
            <a:ext cx="1380186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Strategy</a:t>
            </a:r>
            <a:endParaRPr lang="en-US" sz="2400" dirty="0"/>
          </a:p>
        </p:txBody>
      </p:sp>
      <p:sp>
        <p:nvSpPr>
          <p:cNvPr id="17" name="Text 10"/>
          <p:cNvSpPr/>
          <p:nvPr/>
        </p:nvSpPr>
        <p:spPr>
          <a:xfrm>
            <a:off x="2351578" y="4200458"/>
            <a:ext cx="1785938" cy="10341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66666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Two-phase development of urban mobility infrastructure.</a:t>
            </a:r>
            <a:endParaRPr lang="en-US" sz="1400" dirty="0"/>
          </a:p>
        </p:txBody>
      </p:sp>
      <p:sp>
        <p:nvSpPr>
          <p:cNvPr id="18" name="Shape 11"/>
          <p:cNvSpPr/>
          <p:nvPr/>
        </p:nvSpPr>
        <p:spPr>
          <a:xfrm>
            <a:off x="5073346" y="2892008"/>
            <a:ext cx="714375" cy="714375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19" name="Shape 12"/>
          <p:cNvSpPr/>
          <p:nvPr/>
        </p:nvSpPr>
        <p:spPr>
          <a:xfrm>
            <a:off x="5073346" y="2892008"/>
            <a:ext cx="714375" cy="28575"/>
          </a:xfrm>
          <a:prstGeom prst="rect">
            <a:avLst/>
          </a:prstGeom>
          <a:solidFill>
            <a:srgbClr val="FFD700"/>
          </a:solidFill>
          <a:ln/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378" y="3106320"/>
            <a:ext cx="214313" cy="285750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4499190" y="3784977"/>
            <a:ext cx="1862689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Framework</a:t>
            </a:r>
            <a:endParaRPr lang="en-US" sz="2400" dirty="0"/>
          </a:p>
        </p:txBody>
      </p:sp>
      <p:sp>
        <p:nvSpPr>
          <p:cNvPr id="22" name="Text 14"/>
          <p:cNvSpPr/>
          <p:nvPr/>
        </p:nvSpPr>
        <p:spPr>
          <a:xfrm>
            <a:off x="4537565" y="4200458"/>
            <a:ext cx="1785938" cy="7755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66666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SUMP and Climate City Contract as strategic pillars.</a:t>
            </a:r>
            <a:endParaRPr lang="en-US" sz="1400" dirty="0"/>
          </a:p>
        </p:txBody>
      </p:sp>
      <p:sp>
        <p:nvSpPr>
          <p:cNvPr id="23" name="Shape 15"/>
          <p:cNvSpPr/>
          <p:nvPr/>
        </p:nvSpPr>
        <p:spPr>
          <a:xfrm>
            <a:off x="7259334" y="2892008"/>
            <a:ext cx="714375" cy="714375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24" name="Shape 16"/>
          <p:cNvSpPr/>
          <p:nvPr/>
        </p:nvSpPr>
        <p:spPr>
          <a:xfrm>
            <a:off x="7259334" y="2892008"/>
            <a:ext cx="714375" cy="28575"/>
          </a:xfrm>
          <a:prstGeom prst="rect">
            <a:avLst/>
          </a:prstGeom>
          <a:solidFill>
            <a:srgbClr val="FFD700"/>
          </a:solidFill>
          <a:ln/>
        </p:spPr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646" y="3106320"/>
            <a:ext cx="285750" cy="285750"/>
          </a:xfrm>
          <a:prstGeom prst="rect">
            <a:avLst/>
          </a:prstGeom>
        </p:spPr>
      </p:pic>
      <p:sp>
        <p:nvSpPr>
          <p:cNvPr id="26" name="Text 17"/>
          <p:cNvSpPr/>
          <p:nvPr/>
        </p:nvSpPr>
        <p:spPr>
          <a:xfrm>
            <a:off x="7075511" y="3784977"/>
            <a:ext cx="1082026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Future</a:t>
            </a:r>
            <a:endParaRPr lang="en-US" sz="2400" dirty="0"/>
          </a:p>
        </p:txBody>
      </p:sp>
      <p:sp>
        <p:nvSpPr>
          <p:cNvPr id="27" name="Text 18"/>
          <p:cNvSpPr/>
          <p:nvPr/>
        </p:nvSpPr>
        <p:spPr>
          <a:xfrm>
            <a:off x="6723553" y="4200458"/>
            <a:ext cx="1785938" cy="7755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66666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Integration, research, and international cooperation.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7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4494"/>
          </a:solidFill>
          <a:ln/>
        </p:spPr>
      </p:sp>
      <p:sp>
        <p:nvSpPr>
          <p:cNvPr id="4" name="Text 1"/>
          <p:cNvSpPr/>
          <p:nvPr/>
        </p:nvSpPr>
        <p:spPr>
          <a:xfrm>
            <a:off x="762001" y="292894"/>
            <a:ext cx="6074569" cy="5027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3267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THE SARAJEVO CONTEXT</a:t>
            </a:r>
            <a:endParaRPr lang="en-US" sz="3267" dirty="0"/>
          </a:p>
        </p:txBody>
      </p:sp>
      <p:sp>
        <p:nvSpPr>
          <p:cNvPr id="5" name="Shape 2"/>
          <p:cNvSpPr/>
          <p:nvPr/>
        </p:nvSpPr>
        <p:spPr>
          <a:xfrm>
            <a:off x="0" y="1066800"/>
            <a:ext cx="12192000" cy="76200"/>
          </a:xfrm>
          <a:prstGeom prst="rect">
            <a:avLst/>
          </a:prstGeom>
          <a:solidFill>
            <a:srgbClr val="FFD700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569" y="5731004"/>
            <a:ext cx="228600" cy="22860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017670" y="5654805"/>
            <a:ext cx="4152900" cy="6156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4494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Longitudinal City:</a:t>
            </a:r>
            <a:r>
              <a:rPr lang="en-US" sz="1667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Physical form strongly influences transport development.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569" y="6317116"/>
            <a:ext cx="228600" cy="22860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017670" y="6240917"/>
            <a:ext cx="4152900" cy="6156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4494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Tradition:</a:t>
            </a:r>
            <a:r>
              <a:rPr lang="en-US" sz="1667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Long history of tram systems as a key mobility element.</a:t>
            </a:r>
            <a:endParaRPr lang="en-US" sz="160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9" y="4863552"/>
            <a:ext cx="228600" cy="22860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8039100" y="4787353"/>
            <a:ext cx="4152900" cy="92352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4494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Administrative:</a:t>
            </a:r>
            <a:r>
              <a:rPr lang="en-US" sz="1667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Sarajevo Canton (9 </a:t>
            </a:r>
            <a:r>
              <a:rPr lang="en-US" sz="1667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municipalities)</a:t>
            </a:r>
            <a:r>
              <a:rPr lang="bs-Latn-BA" sz="1667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; </a:t>
            </a:r>
            <a:r>
              <a:rPr lang="en-US" sz="1667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City </a:t>
            </a:r>
            <a:r>
              <a:rPr lang="en-US" sz="1667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 Sarajevo (4 municipalities).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79" y="1140061"/>
            <a:ext cx="4939645" cy="57165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884" y="1209243"/>
            <a:ext cx="5201116" cy="3569533"/>
          </a:xfrm>
          <a:prstGeom prst="rect">
            <a:avLst/>
          </a:prstGeom>
          <a:ln w="19050">
            <a:solidFill>
              <a:srgbClr val="0070C0"/>
            </a:solidFill>
            <a:prstDash val="dash"/>
          </a:ln>
        </p:spPr>
      </p:pic>
      <p:sp>
        <p:nvSpPr>
          <p:cNvPr id="20" name="Rectangle 19"/>
          <p:cNvSpPr/>
          <p:nvPr/>
        </p:nvSpPr>
        <p:spPr>
          <a:xfrm>
            <a:off x="2771480" y="2762054"/>
            <a:ext cx="2224726" cy="1621410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19" idx="1"/>
          </p:cNvCxnSpPr>
          <p:nvPr/>
        </p:nvCxnSpPr>
        <p:spPr>
          <a:xfrm flipV="1">
            <a:off x="5033913" y="2994010"/>
            <a:ext cx="1956971" cy="588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49581" y="1140061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b="1" dirty="0" smtClean="0"/>
              <a:t>Sarajevo </a:t>
            </a:r>
            <a:r>
              <a:rPr lang="bs-Latn-BA" b="1" dirty="0" err="1" smtClean="0"/>
              <a:t>Canton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780172" y="122947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b="1" dirty="0" smtClean="0">
                <a:solidFill>
                  <a:schemeClr val="bg1"/>
                </a:solidFill>
              </a:rPr>
              <a:t>City </a:t>
            </a:r>
            <a:r>
              <a:rPr lang="bs-Latn-BA" b="1" dirty="0" err="1" smtClean="0">
                <a:solidFill>
                  <a:schemeClr val="bg1"/>
                </a:solidFill>
              </a:rPr>
              <a:t>of</a:t>
            </a:r>
            <a:r>
              <a:rPr lang="bs-Latn-BA" b="1" dirty="0" smtClean="0">
                <a:solidFill>
                  <a:schemeClr val="bg1"/>
                </a:solidFill>
              </a:rPr>
              <a:t> Sarajevo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0884" y="1210802"/>
            <a:ext cx="1785471" cy="10375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1" y="1140061"/>
            <a:ext cx="2021122" cy="231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4494"/>
          </a:solidFill>
          <a:ln/>
        </p:spPr>
      </p:sp>
      <p:sp>
        <p:nvSpPr>
          <p:cNvPr id="4" name="Text 1"/>
          <p:cNvSpPr/>
          <p:nvPr/>
        </p:nvSpPr>
        <p:spPr>
          <a:xfrm>
            <a:off x="189186" y="292894"/>
            <a:ext cx="11871435" cy="5027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3267" b="1" dirty="0" smtClean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SARAJEVO’S EXISTING SUMP: KEY MOBILITY PILLARS</a:t>
            </a:r>
            <a:endParaRPr lang="en-US" sz="3267" dirty="0"/>
          </a:p>
        </p:txBody>
      </p:sp>
      <p:sp>
        <p:nvSpPr>
          <p:cNvPr id="5" name="Shape 2"/>
          <p:cNvSpPr/>
          <p:nvPr/>
        </p:nvSpPr>
        <p:spPr>
          <a:xfrm>
            <a:off x="0" y="1066800"/>
            <a:ext cx="12192000" cy="76200"/>
          </a:xfrm>
          <a:prstGeom prst="rect">
            <a:avLst/>
          </a:prstGeom>
          <a:solidFill>
            <a:srgbClr val="FFD700"/>
          </a:solidFill>
          <a:ln/>
        </p:spPr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2294"/>
          <a:stretch/>
        </p:blipFill>
        <p:spPr>
          <a:xfrm>
            <a:off x="0" y="1195514"/>
            <a:ext cx="6710493" cy="5407022"/>
          </a:xfrm>
          <a:prstGeom prst="rect">
            <a:avLst/>
          </a:prstGeom>
        </p:spPr>
      </p:pic>
      <p:sp>
        <p:nvSpPr>
          <p:cNvPr id="24" name="Shape 3"/>
          <p:cNvSpPr/>
          <p:nvPr/>
        </p:nvSpPr>
        <p:spPr>
          <a:xfrm>
            <a:off x="6553181" y="2368607"/>
            <a:ext cx="2500313" cy="3214688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5" name="Shape 4"/>
          <p:cNvSpPr/>
          <p:nvPr/>
        </p:nvSpPr>
        <p:spPr>
          <a:xfrm>
            <a:off x="6553181" y="5511857"/>
            <a:ext cx="2500313" cy="71438"/>
          </a:xfrm>
          <a:prstGeom prst="rect">
            <a:avLst/>
          </a:prstGeom>
          <a:solidFill>
            <a:srgbClr val="00AEEF"/>
          </a:solidFill>
          <a:ln/>
        </p:spPr>
      </p:sp>
      <p:pic>
        <p:nvPicPr>
          <p:cNvPr id="2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052" y="2750798"/>
            <a:ext cx="562570" cy="500063"/>
          </a:xfrm>
          <a:prstGeom prst="rect">
            <a:avLst/>
          </a:prstGeom>
        </p:spPr>
      </p:pic>
      <p:sp>
        <p:nvSpPr>
          <p:cNvPr id="27" name="Text 5"/>
          <p:cNvSpPr/>
          <p:nvPr/>
        </p:nvSpPr>
        <p:spPr>
          <a:xfrm>
            <a:off x="7028240" y="3549112"/>
            <a:ext cx="1550194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Strategic Basis</a:t>
            </a:r>
            <a:endParaRPr lang="en-US" sz="1600" dirty="0"/>
          </a:p>
        </p:txBody>
      </p:sp>
      <p:sp>
        <p:nvSpPr>
          <p:cNvPr id="28" name="Text 6"/>
          <p:cNvSpPr/>
          <p:nvPr/>
        </p:nvSpPr>
        <p:spPr>
          <a:xfrm>
            <a:off x="6767493" y="4227768"/>
            <a:ext cx="2071688" cy="8771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Framework for interventions beyond infrastructure, focusing on accessibility and </a:t>
            </a:r>
            <a:r>
              <a:rPr lang="en-US" sz="1200" dirty="0" smtClean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safety</a:t>
            </a:r>
            <a:endParaRPr lang="en-US" sz="1200" dirty="0"/>
          </a:p>
        </p:txBody>
      </p:sp>
      <p:sp>
        <p:nvSpPr>
          <p:cNvPr id="29" name="Shape 7"/>
          <p:cNvSpPr/>
          <p:nvPr/>
        </p:nvSpPr>
        <p:spPr>
          <a:xfrm>
            <a:off x="9464259" y="2368607"/>
            <a:ext cx="2500313" cy="3214688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0" name="Shape 8"/>
          <p:cNvSpPr/>
          <p:nvPr/>
        </p:nvSpPr>
        <p:spPr>
          <a:xfrm>
            <a:off x="9464259" y="5511857"/>
            <a:ext cx="2500313" cy="71438"/>
          </a:xfrm>
          <a:prstGeom prst="rect">
            <a:avLst/>
          </a:prstGeom>
          <a:solidFill>
            <a:srgbClr val="FFD700"/>
          </a:solidFill>
          <a:ln/>
        </p:spPr>
      </p:sp>
      <p:pic>
        <p:nvPicPr>
          <p:cNvPr id="3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4384" y="2750798"/>
            <a:ext cx="500063" cy="500063"/>
          </a:xfrm>
          <a:prstGeom prst="rect">
            <a:avLst/>
          </a:prstGeom>
        </p:spPr>
      </p:pic>
      <p:sp>
        <p:nvSpPr>
          <p:cNvPr id="32" name="Text 9"/>
          <p:cNvSpPr/>
          <p:nvPr/>
        </p:nvSpPr>
        <p:spPr>
          <a:xfrm>
            <a:off x="9826804" y="3549112"/>
            <a:ext cx="1775222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Planning Culture</a:t>
            </a:r>
            <a:endParaRPr lang="en-US" sz="1600" dirty="0"/>
          </a:p>
        </p:txBody>
      </p:sp>
      <p:sp>
        <p:nvSpPr>
          <p:cNvPr id="33" name="Text 10"/>
          <p:cNvSpPr/>
          <p:nvPr/>
        </p:nvSpPr>
        <p:spPr>
          <a:xfrm>
            <a:off x="9678571" y="4227768"/>
            <a:ext cx="2071688" cy="8771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Evidence-based thinking and institutional </a:t>
            </a:r>
            <a:r>
              <a:rPr lang="en-US" sz="1200" dirty="0" smtClean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coordination</a:t>
            </a:r>
            <a:r>
              <a:rPr lang="bs-Latn-BA" sz="1200" dirty="0" smtClean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in </a:t>
            </a:r>
            <a:r>
              <a:rPr lang="bs-Latn-BA" sz="1200" dirty="0" err="1" smtClean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and</a:t>
            </a:r>
            <a:r>
              <a:rPr lang="en-US" sz="1200" dirty="0" smtClean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200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across administrative </a:t>
            </a:r>
            <a:r>
              <a:rPr lang="en-US" sz="1200" dirty="0" smtClean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borders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3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4494"/>
          </a:solidFill>
          <a:ln/>
        </p:spPr>
      </p:sp>
      <p:sp>
        <p:nvSpPr>
          <p:cNvPr id="4" name="Text 1"/>
          <p:cNvSpPr/>
          <p:nvPr/>
        </p:nvSpPr>
        <p:spPr>
          <a:xfrm>
            <a:off x="762000" y="292894"/>
            <a:ext cx="10306051" cy="5027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3267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PHASE I: STRENGTHENING THE BACKBONE</a:t>
            </a:r>
            <a:endParaRPr lang="en-US" sz="3267" dirty="0"/>
          </a:p>
        </p:txBody>
      </p:sp>
      <p:sp>
        <p:nvSpPr>
          <p:cNvPr id="5" name="Shape 2"/>
          <p:cNvSpPr/>
          <p:nvPr/>
        </p:nvSpPr>
        <p:spPr>
          <a:xfrm>
            <a:off x="0" y="1066800"/>
            <a:ext cx="12192000" cy="76200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6" name="Shape 3"/>
          <p:cNvSpPr/>
          <p:nvPr/>
        </p:nvSpPr>
        <p:spPr>
          <a:xfrm>
            <a:off x="0" y="1143001"/>
            <a:ext cx="12192000" cy="2102644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7" name="Shape 4"/>
          <p:cNvSpPr/>
          <p:nvPr/>
        </p:nvSpPr>
        <p:spPr>
          <a:xfrm>
            <a:off x="0" y="3198020"/>
            <a:ext cx="12192000" cy="47625"/>
          </a:xfrm>
          <a:prstGeom prst="rect">
            <a:avLst/>
          </a:prstGeom>
          <a:solidFill>
            <a:srgbClr val="00AEEF"/>
          </a:solidFill>
          <a:ln/>
        </p:spPr>
      </p:sp>
      <p:sp>
        <p:nvSpPr>
          <p:cNvPr id="8" name="Text 5"/>
          <p:cNvSpPr/>
          <p:nvPr/>
        </p:nvSpPr>
        <p:spPr>
          <a:xfrm>
            <a:off x="762000" y="1524000"/>
            <a:ext cx="10668000" cy="85145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533" b="1" dirty="0">
                <a:solidFill>
                  <a:srgbClr val="004494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~€300 Million</a:t>
            </a:r>
            <a:endParaRPr lang="en-US" sz="5533" dirty="0"/>
          </a:p>
        </p:txBody>
      </p:sp>
      <p:sp>
        <p:nvSpPr>
          <p:cNvPr id="9" name="Text 6"/>
          <p:cNvSpPr/>
          <p:nvPr/>
        </p:nvSpPr>
        <p:spPr>
          <a:xfrm>
            <a:off x="762000" y="2452689"/>
            <a:ext cx="10668000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kern="0" spc="3" dirty="0">
                <a:solidFill>
                  <a:srgbClr val="66666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TOTAL INVESTMENT IN PUBLIC TRANSPORT</a:t>
            </a:r>
            <a:endParaRPr lang="en-US" sz="20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743" y="3976092"/>
            <a:ext cx="416719" cy="476251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2040956" y="3705374"/>
            <a:ext cx="3864545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Fleet Renewal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2040956" y="4124473"/>
            <a:ext cx="3864545" cy="6121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2000"/>
              </a:lnSpc>
            </a:pPr>
            <a:r>
              <a:rPr lang="en-US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35 new trams, 35 trolleybuses, and new bus </a:t>
            </a:r>
            <a:r>
              <a:rPr lang="en-US" dirty="0" smtClean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fleet</a:t>
            </a:r>
            <a:endParaRPr lang="en-US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468" y="3976092"/>
            <a:ext cx="476251" cy="47625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577472" y="3705374"/>
            <a:ext cx="3852528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Infrastructure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7577472" y="4124473"/>
            <a:ext cx="3852528" cy="6121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2000"/>
              </a:lnSpc>
            </a:pPr>
            <a:r>
              <a:rPr lang="en-US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10km track reconstruction and 6.5km </a:t>
            </a:r>
            <a:r>
              <a:rPr lang="en-US" dirty="0" smtClean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extension</a:t>
            </a:r>
            <a:endParaRPr lang="en-US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189" y="5615583"/>
            <a:ext cx="595312" cy="476251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2058441" y="5344865"/>
            <a:ext cx="3847059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bs-Latn-BA" sz="2000" b="1" dirty="0" err="1" smtClean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Trolleybus</a:t>
            </a:r>
            <a:r>
              <a:rPr lang="bs-Latn-BA" sz="2000" b="1" dirty="0" smtClean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2000" b="1" dirty="0" smtClean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Network</a:t>
            </a:r>
            <a:endParaRPr lang="en-US" sz="2000" dirty="0"/>
          </a:p>
        </p:txBody>
      </p:sp>
      <p:sp>
        <p:nvSpPr>
          <p:cNvPr id="18" name="Text 12"/>
          <p:cNvSpPr/>
          <p:nvPr/>
        </p:nvSpPr>
        <p:spPr>
          <a:xfrm>
            <a:off x="2058441" y="5763964"/>
            <a:ext cx="3847059" cy="6121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2000"/>
              </a:lnSpc>
            </a:pPr>
            <a:r>
              <a:rPr lang="en-US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8.5km new trolleybus contact network </a:t>
            </a:r>
            <a:r>
              <a:rPr lang="en-US" dirty="0" smtClean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restored</a:t>
            </a:r>
            <a:endParaRPr lang="en-US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188" y="5615583"/>
            <a:ext cx="476251" cy="476251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7584877" y="5344865"/>
            <a:ext cx="3845124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Smart Systems</a:t>
            </a:r>
            <a:endParaRPr lang="en-US" sz="2000" dirty="0"/>
          </a:p>
        </p:txBody>
      </p:sp>
      <p:sp>
        <p:nvSpPr>
          <p:cNvPr id="21" name="Text 14"/>
          <p:cNvSpPr/>
          <p:nvPr/>
        </p:nvSpPr>
        <p:spPr>
          <a:xfrm>
            <a:off x="7584877" y="5763964"/>
            <a:ext cx="3845124" cy="6121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2000"/>
              </a:lnSpc>
            </a:pPr>
            <a:r>
              <a:rPr lang="en-US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Integrated ticketing and adaptive traffic </a:t>
            </a:r>
            <a:r>
              <a:rPr lang="en-US" dirty="0" smtClean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3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4494"/>
          </a:solidFill>
          <a:ln/>
        </p:spPr>
      </p:sp>
      <p:sp>
        <p:nvSpPr>
          <p:cNvPr id="4" name="Text 1"/>
          <p:cNvSpPr/>
          <p:nvPr/>
        </p:nvSpPr>
        <p:spPr>
          <a:xfrm>
            <a:off x="762000" y="292894"/>
            <a:ext cx="10306051" cy="5027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bs-Latn-BA" sz="3267" b="1" dirty="0" smtClean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PUBLIC TRANSPORT COVERAGE ANALYSIS</a:t>
            </a:r>
            <a:endParaRPr lang="en-US" sz="3267" dirty="0"/>
          </a:p>
        </p:txBody>
      </p:sp>
      <p:sp>
        <p:nvSpPr>
          <p:cNvPr id="5" name="Shape 2"/>
          <p:cNvSpPr/>
          <p:nvPr/>
        </p:nvSpPr>
        <p:spPr>
          <a:xfrm>
            <a:off x="0" y="1066800"/>
            <a:ext cx="12192000" cy="76200"/>
          </a:xfrm>
          <a:prstGeom prst="rect">
            <a:avLst/>
          </a:prstGeom>
          <a:solidFill>
            <a:srgbClr val="FFD700"/>
          </a:solidFill>
          <a:ln/>
        </p:spPr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085" y="1316677"/>
            <a:ext cx="6035484" cy="5331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69" y="3283363"/>
            <a:ext cx="5361524" cy="3364707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678952"/>
              </p:ext>
            </p:extLst>
          </p:nvPr>
        </p:nvGraphicFramePr>
        <p:xfrm>
          <a:off x="6346569" y="1316677"/>
          <a:ext cx="5361524" cy="1957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0381">
                  <a:extLst>
                    <a:ext uri="{9D8B030D-6E8A-4147-A177-3AD203B41FA5}">
                      <a16:colId xmlns:a16="http://schemas.microsoft.com/office/drawing/2014/main" val="3060913067"/>
                    </a:ext>
                  </a:extLst>
                </a:gridCol>
                <a:gridCol w="1340381">
                  <a:extLst>
                    <a:ext uri="{9D8B030D-6E8A-4147-A177-3AD203B41FA5}">
                      <a16:colId xmlns:a16="http://schemas.microsoft.com/office/drawing/2014/main" val="1426877867"/>
                    </a:ext>
                  </a:extLst>
                </a:gridCol>
                <a:gridCol w="1340381">
                  <a:extLst>
                    <a:ext uri="{9D8B030D-6E8A-4147-A177-3AD203B41FA5}">
                      <a16:colId xmlns:a16="http://schemas.microsoft.com/office/drawing/2014/main" val="836629155"/>
                    </a:ext>
                  </a:extLst>
                </a:gridCol>
                <a:gridCol w="1340381">
                  <a:extLst>
                    <a:ext uri="{9D8B030D-6E8A-4147-A177-3AD203B41FA5}">
                      <a16:colId xmlns:a16="http://schemas.microsoft.com/office/drawing/2014/main" val="825455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dirty="0" err="1">
                          <a:effectLst/>
                        </a:rPr>
                        <a:t>Cluster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>
                          <a:effectLst/>
                        </a:rPr>
                        <a:t>Rural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>
                          <a:effectLst/>
                        </a:rPr>
                        <a:t>Suburban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>
                          <a:effectLst/>
                        </a:rPr>
                        <a:t>Urban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1709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dirty="0">
                          <a:effectLst/>
                        </a:rPr>
                        <a:t>Total </a:t>
                      </a:r>
                      <a:r>
                        <a:rPr lang="bs-Latn-BA" sz="1200" dirty="0" err="1">
                          <a:effectLst/>
                        </a:rPr>
                        <a:t>area</a:t>
                      </a:r>
                      <a:r>
                        <a:rPr lang="bs-Latn-BA" sz="1200" dirty="0">
                          <a:effectLst/>
                        </a:rPr>
                        <a:t> (km²)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b="1">
                          <a:effectLst/>
                        </a:rPr>
                        <a:t>1132.01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b="1">
                          <a:effectLst/>
                        </a:rPr>
                        <a:t>101.43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b="1">
                          <a:effectLst/>
                        </a:rPr>
                        <a:t>35.82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9506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dirty="0">
                          <a:effectLst/>
                        </a:rPr>
                        <a:t>Total </a:t>
                      </a:r>
                      <a:r>
                        <a:rPr lang="bs-Latn-BA" sz="1200" dirty="0" err="1">
                          <a:effectLst/>
                        </a:rPr>
                        <a:t>population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b="1">
                          <a:effectLst/>
                        </a:rPr>
                        <a:t>28,713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b="1" dirty="0">
                          <a:effectLst/>
                        </a:rPr>
                        <a:t>117,476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b="1">
                          <a:effectLst/>
                        </a:rPr>
                        <a:t>267,404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3367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>
                          <a:effectLst/>
                        </a:rPr>
                        <a:t>Service area of all PT stops (km²)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b="1" dirty="0">
                          <a:effectLst/>
                        </a:rPr>
                        <a:t>62.22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b="1" dirty="0">
                          <a:effectLst/>
                        </a:rPr>
                        <a:t>45.15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b="1" dirty="0">
                          <a:effectLst/>
                        </a:rPr>
                        <a:t>28.53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39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dirty="0" err="1">
                          <a:effectLst/>
                        </a:rPr>
                        <a:t>Coverage</a:t>
                      </a:r>
                      <a:r>
                        <a:rPr lang="bs-Latn-BA" sz="1200" dirty="0">
                          <a:effectLst/>
                        </a:rPr>
                        <a:t> </a:t>
                      </a:r>
                      <a:r>
                        <a:rPr lang="bs-Latn-BA" sz="1200" dirty="0" err="1">
                          <a:effectLst/>
                        </a:rPr>
                        <a:t>by</a:t>
                      </a:r>
                      <a:r>
                        <a:rPr lang="bs-Latn-BA" sz="1200" dirty="0">
                          <a:effectLst/>
                        </a:rPr>
                        <a:t> </a:t>
                      </a:r>
                      <a:r>
                        <a:rPr lang="bs-Latn-BA" sz="1200" dirty="0" err="1">
                          <a:effectLst/>
                        </a:rPr>
                        <a:t>area</a:t>
                      </a:r>
                      <a:r>
                        <a:rPr lang="bs-Latn-BA" sz="1200" dirty="0">
                          <a:effectLst/>
                        </a:rPr>
                        <a:t> 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b="1" dirty="0">
                          <a:effectLst/>
                        </a:rPr>
                        <a:t>5.50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b="1">
                          <a:effectLst/>
                        </a:rPr>
                        <a:t>44.51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s-Latn-BA" sz="1200" b="1" dirty="0">
                          <a:effectLst/>
                        </a:rPr>
                        <a:t>79.65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3485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70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4494"/>
          </a:solidFill>
          <a:ln/>
        </p:spPr>
      </p:sp>
      <p:sp>
        <p:nvSpPr>
          <p:cNvPr id="4" name="Text 1"/>
          <p:cNvSpPr/>
          <p:nvPr/>
        </p:nvSpPr>
        <p:spPr>
          <a:xfrm>
            <a:off x="762001" y="292894"/>
            <a:ext cx="9317831" cy="5027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3267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PHASE II: INTEGRATION &amp; USER FOCUS</a:t>
            </a:r>
            <a:endParaRPr lang="en-US" sz="3267" dirty="0"/>
          </a:p>
        </p:txBody>
      </p:sp>
      <p:sp>
        <p:nvSpPr>
          <p:cNvPr id="5" name="Shape 2"/>
          <p:cNvSpPr/>
          <p:nvPr/>
        </p:nvSpPr>
        <p:spPr>
          <a:xfrm>
            <a:off x="0" y="1066800"/>
            <a:ext cx="12192000" cy="76200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6" name="Shape 3"/>
          <p:cNvSpPr/>
          <p:nvPr/>
        </p:nvSpPr>
        <p:spPr>
          <a:xfrm>
            <a:off x="333375" y="1777562"/>
            <a:ext cx="3619500" cy="5080437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7" name="Shape 4"/>
          <p:cNvSpPr/>
          <p:nvPr/>
        </p:nvSpPr>
        <p:spPr>
          <a:xfrm>
            <a:off x="333375" y="1714500"/>
            <a:ext cx="3619500" cy="95251"/>
          </a:xfrm>
          <a:prstGeom prst="rect">
            <a:avLst/>
          </a:prstGeom>
          <a:solidFill>
            <a:srgbClr val="00AEEF"/>
          </a:solidFill>
          <a:ln/>
        </p:spPr>
      </p:sp>
      <p:sp>
        <p:nvSpPr>
          <p:cNvPr id="9" name="Text 5"/>
          <p:cNvSpPr/>
          <p:nvPr/>
        </p:nvSpPr>
        <p:spPr>
          <a:xfrm>
            <a:off x="1024758" y="3159919"/>
            <a:ext cx="2317531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bs-Latn-BA" sz="2400" b="1" dirty="0" err="1" smtClean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Infrastructure</a:t>
            </a:r>
            <a:endParaRPr lang="en-US" sz="24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" y="4283869"/>
            <a:ext cx="85725" cy="17145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52475" y="4207670"/>
            <a:ext cx="3009900" cy="6509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Tram extension to Sarajevo Airport</a:t>
            </a:r>
            <a:endParaRPr lang="en-US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" y="5103019"/>
            <a:ext cx="85725" cy="17145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52475" y="5026819"/>
            <a:ext cx="3009900" cy="3323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bs-Latn-BA" dirty="0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Park &amp; Ride </a:t>
            </a:r>
            <a:r>
              <a:rPr lang="bs-Latn-BA" dirty="0" err="1" smtClean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solutions</a:t>
            </a:r>
            <a:endParaRPr lang="en-US" dirty="0"/>
          </a:p>
        </p:txBody>
      </p:sp>
      <p:sp>
        <p:nvSpPr>
          <p:cNvPr id="14" name="Shape 8"/>
          <p:cNvSpPr/>
          <p:nvPr/>
        </p:nvSpPr>
        <p:spPr>
          <a:xfrm>
            <a:off x="4286251" y="1714501"/>
            <a:ext cx="3619500" cy="514350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15" name="Shape 9"/>
          <p:cNvSpPr/>
          <p:nvPr/>
        </p:nvSpPr>
        <p:spPr>
          <a:xfrm>
            <a:off x="4286251" y="1714500"/>
            <a:ext cx="3619500" cy="95251"/>
          </a:xfrm>
          <a:prstGeom prst="rect">
            <a:avLst/>
          </a:prstGeom>
          <a:solidFill>
            <a:srgbClr val="FFD700"/>
          </a:solidFill>
          <a:ln/>
        </p:spPr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813" y="2207419"/>
            <a:ext cx="714375" cy="57150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4562475" y="3159919"/>
            <a:ext cx="3152775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Active Mobility</a:t>
            </a:r>
            <a:endParaRPr lang="en-US" sz="24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1" y="4283869"/>
            <a:ext cx="85725" cy="171451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705351" y="4207670"/>
            <a:ext cx="3009900" cy="6647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Cycling and pedestrian infrastructure</a:t>
            </a:r>
            <a:endParaRPr lang="en-US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1" y="5103019"/>
            <a:ext cx="85725" cy="171451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4705351" y="5026819"/>
            <a:ext cx="3009900" cy="6647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First-mile and last-mile solutions</a:t>
            </a:r>
            <a:endParaRPr lang="en-US" dirty="0"/>
          </a:p>
        </p:txBody>
      </p:sp>
      <p:sp>
        <p:nvSpPr>
          <p:cNvPr id="22" name="Shape 13"/>
          <p:cNvSpPr/>
          <p:nvPr/>
        </p:nvSpPr>
        <p:spPr>
          <a:xfrm>
            <a:off x="8239126" y="1714501"/>
            <a:ext cx="3619500" cy="5143500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3" name="Shape 14"/>
          <p:cNvSpPr/>
          <p:nvPr/>
        </p:nvSpPr>
        <p:spPr>
          <a:xfrm>
            <a:off x="8239126" y="1714500"/>
            <a:ext cx="3619500" cy="95251"/>
          </a:xfrm>
          <a:prstGeom prst="rect">
            <a:avLst/>
          </a:prstGeom>
          <a:solidFill>
            <a:srgbClr val="00AEEF"/>
          </a:solidFill>
          <a:ln/>
        </p:spPr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4564" y="2207419"/>
            <a:ext cx="428625" cy="57150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8976121" y="3159919"/>
            <a:ext cx="2145507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Digitalization</a:t>
            </a:r>
            <a:endParaRPr lang="en-US" sz="2400" dirty="0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626" y="4283869"/>
            <a:ext cx="85725" cy="171451"/>
          </a:xfrm>
          <a:prstGeom prst="rect">
            <a:avLst/>
          </a:prstGeom>
        </p:spPr>
      </p:pic>
      <p:sp>
        <p:nvSpPr>
          <p:cNvPr id="27" name="Text 16"/>
          <p:cNvSpPr/>
          <p:nvPr/>
        </p:nvSpPr>
        <p:spPr>
          <a:xfrm>
            <a:off x="8658226" y="4207670"/>
            <a:ext cx="2959143" cy="3323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Mobility as a Service (MaaS)</a:t>
            </a:r>
            <a:endParaRPr lang="en-US" dirty="0"/>
          </a:p>
        </p:txBody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626" y="4788693"/>
            <a:ext cx="85725" cy="171451"/>
          </a:xfrm>
          <a:prstGeom prst="rect">
            <a:avLst/>
          </a:prstGeom>
        </p:spPr>
      </p:pic>
      <p:sp>
        <p:nvSpPr>
          <p:cNvPr id="29" name="Text 17"/>
          <p:cNvSpPr/>
          <p:nvPr/>
        </p:nvSpPr>
        <p:spPr>
          <a:xfrm>
            <a:off x="8658226" y="4712494"/>
            <a:ext cx="3009900" cy="6509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2D2D2D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Real-time info &amp; integrated payments</a:t>
            </a:r>
            <a:endParaRPr lang="en-US" dirty="0"/>
          </a:p>
        </p:txBody>
      </p:sp>
      <p:pic>
        <p:nvPicPr>
          <p:cNvPr id="30" name="Image 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765" y="2302668"/>
            <a:ext cx="416719" cy="4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4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7133183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4494"/>
          </a:solidFill>
          <a:ln/>
        </p:spPr>
      </p:sp>
      <p:sp>
        <p:nvSpPr>
          <p:cNvPr id="4" name="Text 1"/>
          <p:cNvSpPr/>
          <p:nvPr/>
        </p:nvSpPr>
        <p:spPr>
          <a:xfrm>
            <a:off x="762000" y="292894"/>
            <a:ext cx="7386637" cy="5027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3267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RESEARCH-BASED APPROACH</a:t>
            </a:r>
            <a:endParaRPr lang="en-US" sz="3267" dirty="0"/>
          </a:p>
        </p:txBody>
      </p:sp>
      <p:sp>
        <p:nvSpPr>
          <p:cNvPr id="5" name="Shape 2"/>
          <p:cNvSpPr/>
          <p:nvPr/>
        </p:nvSpPr>
        <p:spPr>
          <a:xfrm>
            <a:off x="0" y="1066800"/>
            <a:ext cx="12192000" cy="76200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6" name="Text 3"/>
          <p:cNvSpPr/>
          <p:nvPr/>
        </p:nvSpPr>
        <p:spPr>
          <a:xfrm>
            <a:off x="762000" y="1524001"/>
            <a:ext cx="10668000" cy="430887"/>
          </a:xfrm>
          <a:prstGeom prst="rect">
            <a:avLst/>
          </a:prstGeom>
          <a:noFill/>
          <a:ln/>
        </p:spPr>
        <p:txBody>
          <a:bodyPr wrap="square" lIns="340191" tIns="0" rIns="0" bIns="0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004494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Policies must be based on evidence and close to final </a:t>
            </a:r>
            <a:r>
              <a:rPr lang="en-US" sz="2800" b="1" dirty="0" smtClean="0">
                <a:solidFill>
                  <a:srgbClr val="004494"/>
                </a:solidFill>
                <a:latin typeface="Open Sans SemiBold" pitchFamily="34" charset="0"/>
                <a:ea typeface="Open Sans SemiBold" pitchFamily="34" charset="-122"/>
                <a:cs typeface="Open Sans SemiBold" pitchFamily="34" charset="-120"/>
              </a:rPr>
              <a:t>users</a:t>
            </a:r>
            <a:endParaRPr lang="en-US" sz="2800" dirty="0"/>
          </a:p>
        </p:txBody>
      </p:sp>
      <p:sp>
        <p:nvSpPr>
          <p:cNvPr id="7" name="Shape 4"/>
          <p:cNvSpPr/>
          <p:nvPr/>
        </p:nvSpPr>
        <p:spPr>
          <a:xfrm>
            <a:off x="762001" y="2512219"/>
            <a:ext cx="3333751" cy="4239964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8" name="Shape 5"/>
          <p:cNvSpPr/>
          <p:nvPr/>
        </p:nvSpPr>
        <p:spPr>
          <a:xfrm>
            <a:off x="762001" y="6656933"/>
            <a:ext cx="3333751" cy="95251"/>
          </a:xfrm>
          <a:prstGeom prst="rect">
            <a:avLst/>
          </a:prstGeom>
          <a:solidFill>
            <a:srgbClr val="00AEEF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6" y="3005138"/>
            <a:ext cx="571500" cy="5715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689091" y="3957638"/>
            <a:ext cx="1479572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Evidence</a:t>
            </a:r>
            <a:endParaRPr lang="en-US" sz="2400" dirty="0"/>
          </a:p>
        </p:txBody>
      </p:sp>
      <p:sp>
        <p:nvSpPr>
          <p:cNvPr id="11" name="Text 7"/>
          <p:cNvSpPr/>
          <p:nvPr/>
        </p:nvSpPr>
        <p:spPr>
          <a:xfrm>
            <a:off x="1215629" y="4567238"/>
            <a:ext cx="2159245" cy="3545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28000"/>
              </a:lnSpc>
            </a:pPr>
            <a:r>
              <a:rPr lang="en-US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Professional studies</a:t>
            </a:r>
            <a:endParaRPr lang="en-US" dirty="0"/>
          </a:p>
        </p:txBody>
      </p:sp>
      <p:sp>
        <p:nvSpPr>
          <p:cNvPr id="12" name="Text 8"/>
          <p:cNvSpPr/>
          <p:nvPr/>
        </p:nvSpPr>
        <p:spPr>
          <a:xfrm>
            <a:off x="1215629" y="5136803"/>
            <a:ext cx="2170466" cy="3545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28000"/>
              </a:lnSpc>
            </a:pPr>
            <a:r>
              <a:rPr lang="en-US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Data-driven analysis</a:t>
            </a:r>
            <a:endParaRPr lang="en-US" dirty="0"/>
          </a:p>
        </p:txBody>
      </p:sp>
      <p:sp>
        <p:nvSpPr>
          <p:cNvPr id="13" name="Text 9"/>
          <p:cNvSpPr/>
          <p:nvPr/>
        </p:nvSpPr>
        <p:spPr>
          <a:xfrm>
            <a:off x="1215628" y="5706368"/>
            <a:ext cx="2672206" cy="3545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28000"/>
              </a:lnSpc>
            </a:pPr>
            <a:r>
              <a:rPr lang="en-US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Evidence-based planning</a:t>
            </a:r>
            <a:endParaRPr lang="en-US" dirty="0"/>
          </a:p>
        </p:txBody>
      </p:sp>
      <p:sp>
        <p:nvSpPr>
          <p:cNvPr id="14" name="Shape 10"/>
          <p:cNvSpPr/>
          <p:nvPr/>
        </p:nvSpPr>
        <p:spPr>
          <a:xfrm>
            <a:off x="4429126" y="2512219"/>
            <a:ext cx="3333751" cy="4239964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15" name="Shape 11"/>
          <p:cNvSpPr/>
          <p:nvPr/>
        </p:nvSpPr>
        <p:spPr>
          <a:xfrm>
            <a:off x="4429126" y="6656933"/>
            <a:ext cx="3333751" cy="95251"/>
          </a:xfrm>
          <a:prstGeom prst="rect">
            <a:avLst/>
          </a:prstGeom>
          <a:solidFill>
            <a:srgbClr val="FFD700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813" y="3005138"/>
            <a:ext cx="714375" cy="57150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5024438" y="3957637"/>
            <a:ext cx="2309815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Collaboration</a:t>
            </a:r>
            <a:endParaRPr lang="en-US" sz="2400" dirty="0"/>
          </a:p>
        </p:txBody>
      </p:sp>
      <p:sp>
        <p:nvSpPr>
          <p:cNvPr id="18" name="Text 13"/>
          <p:cNvSpPr/>
          <p:nvPr/>
        </p:nvSpPr>
        <p:spPr>
          <a:xfrm>
            <a:off x="5055394" y="4567238"/>
            <a:ext cx="1917192" cy="3545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28000"/>
              </a:lnSpc>
            </a:pPr>
            <a:r>
              <a:rPr lang="en-US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International orgs</a:t>
            </a:r>
            <a:endParaRPr lang="en-US" dirty="0"/>
          </a:p>
        </p:txBody>
      </p:sp>
      <p:sp>
        <p:nvSpPr>
          <p:cNvPr id="19" name="Text 14"/>
          <p:cNvSpPr/>
          <p:nvPr/>
        </p:nvSpPr>
        <p:spPr>
          <a:xfrm>
            <a:off x="5055393" y="5136803"/>
            <a:ext cx="2300310" cy="3545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28000"/>
              </a:lnSpc>
            </a:pPr>
            <a:r>
              <a:rPr lang="en-US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Domestic universities</a:t>
            </a:r>
            <a:endParaRPr lang="en-US" dirty="0"/>
          </a:p>
        </p:txBody>
      </p:sp>
      <p:sp>
        <p:nvSpPr>
          <p:cNvPr id="20" name="Text 15"/>
          <p:cNvSpPr/>
          <p:nvPr/>
        </p:nvSpPr>
        <p:spPr>
          <a:xfrm>
            <a:off x="5055393" y="5706368"/>
            <a:ext cx="1423467" cy="3545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28000"/>
              </a:lnSpc>
            </a:pPr>
            <a:r>
              <a:rPr lang="en-US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Local experts</a:t>
            </a:r>
            <a:endParaRPr lang="en-US" dirty="0"/>
          </a:p>
        </p:txBody>
      </p:sp>
      <p:sp>
        <p:nvSpPr>
          <p:cNvPr id="21" name="Shape 16"/>
          <p:cNvSpPr/>
          <p:nvPr/>
        </p:nvSpPr>
        <p:spPr>
          <a:xfrm>
            <a:off x="8096251" y="2512219"/>
            <a:ext cx="3333751" cy="4239964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2" name="Shape 17"/>
          <p:cNvSpPr/>
          <p:nvPr/>
        </p:nvSpPr>
        <p:spPr>
          <a:xfrm>
            <a:off x="8096251" y="6656933"/>
            <a:ext cx="3333751" cy="95251"/>
          </a:xfrm>
          <a:prstGeom prst="rect">
            <a:avLst/>
          </a:prstGeom>
          <a:solidFill>
            <a:srgbClr val="00AEEF"/>
          </a:solidFill>
          <a:ln/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7375" y="3005138"/>
            <a:ext cx="571500" cy="57150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8939181" y="3957638"/>
            <a:ext cx="1647888" cy="3693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4494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Key Focus</a:t>
            </a:r>
            <a:endParaRPr lang="en-US" sz="2400" dirty="0"/>
          </a:p>
        </p:txBody>
      </p:sp>
      <p:sp>
        <p:nvSpPr>
          <p:cNvPr id="25" name="Text 19"/>
          <p:cNvSpPr/>
          <p:nvPr/>
        </p:nvSpPr>
        <p:spPr>
          <a:xfrm>
            <a:off x="8771335" y="4567238"/>
            <a:ext cx="1788951" cy="3545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28000"/>
              </a:lnSpc>
            </a:pPr>
            <a:r>
              <a:rPr lang="en-US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User satisfaction</a:t>
            </a:r>
            <a:endParaRPr lang="en-US" dirty="0"/>
          </a:p>
        </p:txBody>
      </p:sp>
      <p:sp>
        <p:nvSpPr>
          <p:cNvPr id="26" name="Text 20"/>
          <p:cNvSpPr/>
          <p:nvPr/>
        </p:nvSpPr>
        <p:spPr>
          <a:xfrm>
            <a:off x="8771336" y="5136803"/>
            <a:ext cx="2184893" cy="3545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28000"/>
              </a:lnSpc>
            </a:pPr>
            <a:r>
              <a:rPr lang="en-US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Digitalization &amp; Data</a:t>
            </a:r>
            <a:endParaRPr lang="en-US" dirty="0"/>
          </a:p>
        </p:txBody>
      </p:sp>
      <p:sp>
        <p:nvSpPr>
          <p:cNvPr id="27" name="Text 21"/>
          <p:cNvSpPr/>
          <p:nvPr/>
        </p:nvSpPr>
        <p:spPr>
          <a:xfrm>
            <a:off x="8771335" y="5706368"/>
            <a:ext cx="2172069" cy="3545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28000"/>
              </a:lnSpc>
            </a:pPr>
            <a:r>
              <a:rPr lang="en-US" dirty="0">
                <a:solidFill>
                  <a:srgbClr val="4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Traffic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74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1e975e-c5a7-41db-86ad-249b06e79ee8">
      <Terms xmlns="http://schemas.microsoft.com/office/infopath/2007/PartnerControls"/>
    </lcf76f155ced4ddcb4097134ff3c332f>
    <TaxCatchAll xmlns="0a7e7618-0222-4b52-9862-3c0681409b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E7FF3661412EB459B90E3A088154650" ma:contentTypeVersion="15" ma:contentTypeDescription="Creare un nuovo documento." ma:contentTypeScope="" ma:versionID="48937777c64096970761cf11a4c19ee4">
  <xsd:schema xmlns:xsd="http://www.w3.org/2001/XMLSchema" xmlns:xs="http://www.w3.org/2001/XMLSchema" xmlns:p="http://schemas.microsoft.com/office/2006/metadata/properties" xmlns:ns2="c61e975e-c5a7-41db-86ad-249b06e79ee8" xmlns:ns3="0a7e7618-0222-4b52-9862-3c0681409be2" targetNamespace="http://schemas.microsoft.com/office/2006/metadata/properties" ma:root="true" ma:fieldsID="0ca2c71a1744104f1398a9d87f7fc1dd" ns2:_="" ns3:_="">
    <xsd:import namespace="c61e975e-c5a7-41db-86ad-249b06e79ee8"/>
    <xsd:import namespace="0a7e7618-0222-4b52-9862-3c0681409b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e975e-c5a7-41db-86ad-249b06e79e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Tag immagine" ma:readOnly="false" ma:fieldId="{5cf76f15-5ced-4ddc-b409-7134ff3c332f}" ma:taxonomyMulti="true" ma:sspId="a17c859e-f6f2-4ec7-858f-a3b70b7287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e7618-0222-4b52-9862-3c0681409be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4a6c316-c3eb-4722-8c93-6721aba06595}" ma:internalName="TaxCatchAll" ma:showField="CatchAllData" ma:web="0a7e7618-0222-4b52-9862-3c0681409b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360DFA-47DF-4053-90F4-9EBA69625E53}">
  <ds:schemaRefs>
    <ds:schemaRef ds:uri="http://schemas.microsoft.com/office/2006/metadata/properties"/>
    <ds:schemaRef ds:uri="http://schemas.microsoft.com/office/infopath/2007/PartnerControls"/>
    <ds:schemaRef ds:uri="c61e975e-c5a7-41db-86ad-249b06e79ee8"/>
    <ds:schemaRef ds:uri="0a7e7618-0222-4b52-9862-3c0681409be2"/>
  </ds:schemaRefs>
</ds:datastoreItem>
</file>

<file path=customXml/itemProps2.xml><?xml version="1.0" encoding="utf-8"?>
<ds:datastoreItem xmlns:ds="http://schemas.openxmlformats.org/officeDocument/2006/customXml" ds:itemID="{FAACC62D-838F-4F71-B49E-AC0FA335A3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E69852-C710-42B4-A24A-FAD2104F04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1e975e-c5a7-41db-86ad-249b06e79ee8"/>
    <ds:schemaRef ds:uri="0a7e7618-0222-4b52-9862-3c0681409b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446</Words>
  <Application>Microsoft Office PowerPoint</Application>
  <PresentationFormat>Widescreen</PresentationFormat>
  <Paragraphs>116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Montserrat Bold</vt:lpstr>
      <vt:lpstr>Montserrat ExtraBold</vt:lpstr>
      <vt:lpstr>Open Sans</vt:lpstr>
      <vt:lpstr>Open Sans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 Murich</dc:creator>
  <cp:lastModifiedBy>Ajdin Džananovic</cp:lastModifiedBy>
  <cp:revision>19</cp:revision>
  <dcterms:created xsi:type="dcterms:W3CDTF">2026-05-13T07:34:46Z</dcterms:created>
  <dcterms:modified xsi:type="dcterms:W3CDTF">2026-05-15T07:20:57Z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0x0101004E7FF3661412EB459B90E3A088154650</vt:lpwstr>
  </property>
</Properties>
</file>