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9" r:id="rId4"/>
    <p:sldId id="258" r:id="rId5"/>
    <p:sldId id="261" r:id="rId6"/>
    <p:sldId id="262" r:id="rId7"/>
    <p:sldId id="263" r:id="rId8"/>
    <p:sldId id="264" r:id="rId9"/>
    <p:sldId id="265" r:id="rId10"/>
    <p:sldId id="266" r:id="rId11"/>
    <p:sldId id="267" r:id="rId12"/>
    <p:sldId id="270" r:id="rId13"/>
    <p:sldId id="272" r:id="rId14"/>
    <p:sldId id="273" r:id="rId15"/>
    <p:sldId id="275" r:id="rId16"/>
    <p:sldId id="276" r:id="rId17"/>
    <p:sldId id="277" r:id="rId18"/>
    <p:sldId id="278" r:id="rId19"/>
    <p:sldId id="279" r:id="rId20"/>
    <p:sldId id="280" r:id="rId21"/>
  </p:sldIdLst>
  <p:sldSz cx="12192000" cy="6858000"/>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varScale="1">
        <p:scale>
          <a:sx n="94" d="100"/>
          <a:sy n="94" d="100"/>
        </p:scale>
        <p:origin x="23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BBF20-EE77-412D-8440-1375EC4FDA3E}" type="datetimeFigureOut">
              <a:rPr lang="en-US" smtClean="0"/>
              <a:t>5/18/2026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F6439-8B15-4D8B-AB54-A2C4AC05E7F2}" type="slidenum">
              <a:rPr lang="en-US" smtClean="0"/>
              <a:t>‹#›</a:t>
            </a:fld>
            <a:endParaRPr lang="en-US"/>
          </a:p>
        </p:txBody>
      </p:sp>
    </p:spTree>
    <p:extLst>
      <p:ext uri="{BB962C8B-B14F-4D97-AF65-F5344CB8AC3E}">
        <p14:creationId xmlns:p14="http://schemas.microsoft.com/office/powerpoint/2010/main" val="1752438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3222-5752-FC5D-4736-4CDCE06107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k-MK"/>
          </a:p>
        </p:txBody>
      </p:sp>
      <p:sp>
        <p:nvSpPr>
          <p:cNvPr id="3" name="Subtitle 2">
            <a:extLst>
              <a:ext uri="{FF2B5EF4-FFF2-40B4-BE49-F238E27FC236}">
                <a16:creationId xmlns:a16="http://schemas.microsoft.com/office/drawing/2014/main" id="{52F544B8-FE78-F631-52C8-6E1EBFBC46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k-MK"/>
          </a:p>
        </p:txBody>
      </p:sp>
      <p:sp>
        <p:nvSpPr>
          <p:cNvPr id="4" name="Date Placeholder 3">
            <a:extLst>
              <a:ext uri="{FF2B5EF4-FFF2-40B4-BE49-F238E27FC236}">
                <a16:creationId xmlns:a16="http://schemas.microsoft.com/office/drawing/2014/main" id="{94FDA029-67A5-3E21-8728-C8EAC6DCA5B4}"/>
              </a:ext>
            </a:extLst>
          </p:cNvPr>
          <p:cNvSpPr>
            <a:spLocks noGrp="1"/>
          </p:cNvSpPr>
          <p:nvPr>
            <p:ph type="dt" sz="half" idx="10"/>
          </p:nvPr>
        </p:nvSpPr>
        <p:spPr/>
        <p:txBody>
          <a:bodyPr/>
          <a:lstStyle/>
          <a:p>
            <a:fld id="{7D72810A-D392-41EA-98F5-ACAF84F92C1E}" type="datetimeFigureOut">
              <a:rPr lang="mk-MK" smtClean="0"/>
              <a:t>18.5.2026</a:t>
            </a:fld>
            <a:endParaRPr lang="mk-MK"/>
          </a:p>
        </p:txBody>
      </p:sp>
      <p:sp>
        <p:nvSpPr>
          <p:cNvPr id="5" name="Footer Placeholder 4">
            <a:extLst>
              <a:ext uri="{FF2B5EF4-FFF2-40B4-BE49-F238E27FC236}">
                <a16:creationId xmlns:a16="http://schemas.microsoft.com/office/drawing/2014/main" id="{307B72F3-DC11-071B-AE79-975EF451FC6D}"/>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AD0AF81E-2177-163E-015A-4B6C2E60E867}"/>
              </a:ext>
            </a:extLst>
          </p:cNvPr>
          <p:cNvSpPr>
            <a:spLocks noGrp="1"/>
          </p:cNvSpPr>
          <p:nvPr>
            <p:ph type="sldNum" sz="quarter" idx="12"/>
          </p:nvPr>
        </p:nvSpPr>
        <p:spPr/>
        <p:txBody>
          <a:bodyPr/>
          <a:lstStyle/>
          <a:p>
            <a:fld id="{9081B799-3804-4CD0-AC08-B9FD94473FD6}" type="slidenum">
              <a:rPr lang="mk-MK" smtClean="0"/>
              <a:t>‹#›</a:t>
            </a:fld>
            <a:endParaRPr lang="mk-MK"/>
          </a:p>
        </p:txBody>
      </p:sp>
    </p:spTree>
    <p:extLst>
      <p:ext uri="{BB962C8B-B14F-4D97-AF65-F5344CB8AC3E}">
        <p14:creationId xmlns:p14="http://schemas.microsoft.com/office/powerpoint/2010/main" val="2390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51AD-C6CF-21DD-5626-683848F8927D}"/>
              </a:ext>
            </a:extLst>
          </p:cNvPr>
          <p:cNvSpPr>
            <a:spLocks noGrp="1"/>
          </p:cNvSpPr>
          <p:nvPr>
            <p:ph type="title"/>
          </p:nvPr>
        </p:nvSpPr>
        <p:spPr/>
        <p:txBody>
          <a:bodyPr/>
          <a:lstStyle/>
          <a:p>
            <a:r>
              <a:rPr lang="en-US"/>
              <a:t>Click to edit Master title style</a:t>
            </a:r>
            <a:endParaRPr lang="mk-MK"/>
          </a:p>
        </p:txBody>
      </p:sp>
      <p:sp>
        <p:nvSpPr>
          <p:cNvPr id="3" name="Vertical Text Placeholder 2">
            <a:extLst>
              <a:ext uri="{FF2B5EF4-FFF2-40B4-BE49-F238E27FC236}">
                <a16:creationId xmlns:a16="http://schemas.microsoft.com/office/drawing/2014/main" id="{9CC4E129-931D-168C-AEF8-7F896780D0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BA7DB81F-1259-D8A8-D477-C28FC4F6C655}"/>
              </a:ext>
            </a:extLst>
          </p:cNvPr>
          <p:cNvSpPr>
            <a:spLocks noGrp="1"/>
          </p:cNvSpPr>
          <p:nvPr>
            <p:ph type="dt" sz="half" idx="10"/>
          </p:nvPr>
        </p:nvSpPr>
        <p:spPr/>
        <p:txBody>
          <a:bodyPr/>
          <a:lstStyle/>
          <a:p>
            <a:fld id="{7D72810A-D392-41EA-98F5-ACAF84F92C1E}" type="datetimeFigureOut">
              <a:rPr lang="mk-MK" smtClean="0"/>
              <a:t>18.5.2026</a:t>
            </a:fld>
            <a:endParaRPr lang="mk-MK"/>
          </a:p>
        </p:txBody>
      </p:sp>
      <p:sp>
        <p:nvSpPr>
          <p:cNvPr id="5" name="Footer Placeholder 4">
            <a:extLst>
              <a:ext uri="{FF2B5EF4-FFF2-40B4-BE49-F238E27FC236}">
                <a16:creationId xmlns:a16="http://schemas.microsoft.com/office/drawing/2014/main" id="{BB220500-D2AE-48F0-F587-E7214460C231}"/>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5E01F5BA-5E00-23EF-0DA2-2BEAB3D5A035}"/>
              </a:ext>
            </a:extLst>
          </p:cNvPr>
          <p:cNvSpPr>
            <a:spLocks noGrp="1"/>
          </p:cNvSpPr>
          <p:nvPr>
            <p:ph type="sldNum" sz="quarter" idx="12"/>
          </p:nvPr>
        </p:nvSpPr>
        <p:spPr/>
        <p:txBody>
          <a:bodyPr/>
          <a:lstStyle/>
          <a:p>
            <a:fld id="{9081B799-3804-4CD0-AC08-B9FD94473FD6}" type="slidenum">
              <a:rPr lang="mk-MK" smtClean="0"/>
              <a:t>‹#›</a:t>
            </a:fld>
            <a:endParaRPr lang="mk-MK"/>
          </a:p>
        </p:txBody>
      </p:sp>
    </p:spTree>
    <p:extLst>
      <p:ext uri="{BB962C8B-B14F-4D97-AF65-F5344CB8AC3E}">
        <p14:creationId xmlns:p14="http://schemas.microsoft.com/office/powerpoint/2010/main" val="13678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C4AEC-EC8F-F869-C69A-A63573F3DE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mk-MK"/>
          </a:p>
        </p:txBody>
      </p:sp>
      <p:sp>
        <p:nvSpPr>
          <p:cNvPr id="3" name="Vertical Text Placeholder 2">
            <a:extLst>
              <a:ext uri="{FF2B5EF4-FFF2-40B4-BE49-F238E27FC236}">
                <a16:creationId xmlns:a16="http://schemas.microsoft.com/office/drawing/2014/main" id="{72D3865A-81D7-A886-15C3-84879E2F9A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89A0CC69-8032-3394-38C9-5C201FFCCB9D}"/>
              </a:ext>
            </a:extLst>
          </p:cNvPr>
          <p:cNvSpPr>
            <a:spLocks noGrp="1"/>
          </p:cNvSpPr>
          <p:nvPr>
            <p:ph type="dt" sz="half" idx="10"/>
          </p:nvPr>
        </p:nvSpPr>
        <p:spPr/>
        <p:txBody>
          <a:bodyPr/>
          <a:lstStyle/>
          <a:p>
            <a:fld id="{7D72810A-D392-41EA-98F5-ACAF84F92C1E}" type="datetimeFigureOut">
              <a:rPr lang="mk-MK" smtClean="0"/>
              <a:t>18.5.2026</a:t>
            </a:fld>
            <a:endParaRPr lang="mk-MK"/>
          </a:p>
        </p:txBody>
      </p:sp>
      <p:sp>
        <p:nvSpPr>
          <p:cNvPr id="5" name="Footer Placeholder 4">
            <a:extLst>
              <a:ext uri="{FF2B5EF4-FFF2-40B4-BE49-F238E27FC236}">
                <a16:creationId xmlns:a16="http://schemas.microsoft.com/office/drawing/2014/main" id="{E9FED814-1832-F187-E2B9-A8F637731CF6}"/>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5D4BF20A-704E-EDA7-714A-88F8ECEBEB6B}"/>
              </a:ext>
            </a:extLst>
          </p:cNvPr>
          <p:cNvSpPr>
            <a:spLocks noGrp="1"/>
          </p:cNvSpPr>
          <p:nvPr>
            <p:ph type="sldNum" sz="quarter" idx="12"/>
          </p:nvPr>
        </p:nvSpPr>
        <p:spPr/>
        <p:txBody>
          <a:bodyPr/>
          <a:lstStyle/>
          <a:p>
            <a:fld id="{9081B799-3804-4CD0-AC08-B9FD94473FD6}" type="slidenum">
              <a:rPr lang="mk-MK" smtClean="0"/>
              <a:t>‹#›</a:t>
            </a:fld>
            <a:endParaRPr lang="mk-MK"/>
          </a:p>
        </p:txBody>
      </p:sp>
    </p:spTree>
    <p:extLst>
      <p:ext uri="{BB962C8B-B14F-4D97-AF65-F5344CB8AC3E}">
        <p14:creationId xmlns:p14="http://schemas.microsoft.com/office/powerpoint/2010/main" val="100323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DD17-232D-D018-93AA-3275ADEE6262}"/>
              </a:ext>
            </a:extLst>
          </p:cNvPr>
          <p:cNvSpPr>
            <a:spLocks noGrp="1"/>
          </p:cNvSpPr>
          <p:nvPr>
            <p:ph type="title"/>
          </p:nvPr>
        </p:nvSpPr>
        <p:spPr/>
        <p:txBody>
          <a:bodyPr/>
          <a:lstStyle/>
          <a:p>
            <a:r>
              <a:rPr lang="en-US"/>
              <a:t>Click to edit Master title style</a:t>
            </a:r>
            <a:endParaRPr lang="mk-MK"/>
          </a:p>
        </p:txBody>
      </p:sp>
      <p:sp>
        <p:nvSpPr>
          <p:cNvPr id="3" name="Content Placeholder 2">
            <a:extLst>
              <a:ext uri="{FF2B5EF4-FFF2-40B4-BE49-F238E27FC236}">
                <a16:creationId xmlns:a16="http://schemas.microsoft.com/office/drawing/2014/main" id="{047C8F4B-25EE-08F6-D2C1-451655E947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5E0AFBEA-B4AB-EF5E-83AE-0C6A0DD69515}"/>
              </a:ext>
            </a:extLst>
          </p:cNvPr>
          <p:cNvSpPr>
            <a:spLocks noGrp="1"/>
          </p:cNvSpPr>
          <p:nvPr>
            <p:ph type="dt" sz="half" idx="10"/>
          </p:nvPr>
        </p:nvSpPr>
        <p:spPr/>
        <p:txBody>
          <a:bodyPr/>
          <a:lstStyle/>
          <a:p>
            <a:fld id="{7D72810A-D392-41EA-98F5-ACAF84F92C1E}" type="datetimeFigureOut">
              <a:rPr lang="mk-MK" smtClean="0"/>
              <a:t>18.5.2026</a:t>
            </a:fld>
            <a:endParaRPr lang="mk-MK"/>
          </a:p>
        </p:txBody>
      </p:sp>
      <p:sp>
        <p:nvSpPr>
          <p:cNvPr id="5" name="Footer Placeholder 4">
            <a:extLst>
              <a:ext uri="{FF2B5EF4-FFF2-40B4-BE49-F238E27FC236}">
                <a16:creationId xmlns:a16="http://schemas.microsoft.com/office/drawing/2014/main" id="{E761E044-6B83-2942-8D8E-954379DAAF8E}"/>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146BC802-8DE5-B547-51AE-F648F70046D7}"/>
              </a:ext>
            </a:extLst>
          </p:cNvPr>
          <p:cNvSpPr>
            <a:spLocks noGrp="1"/>
          </p:cNvSpPr>
          <p:nvPr>
            <p:ph type="sldNum" sz="quarter" idx="12"/>
          </p:nvPr>
        </p:nvSpPr>
        <p:spPr/>
        <p:txBody>
          <a:bodyPr/>
          <a:lstStyle/>
          <a:p>
            <a:fld id="{9081B799-3804-4CD0-AC08-B9FD94473FD6}" type="slidenum">
              <a:rPr lang="mk-MK" smtClean="0"/>
              <a:t>‹#›</a:t>
            </a:fld>
            <a:endParaRPr lang="mk-MK"/>
          </a:p>
        </p:txBody>
      </p:sp>
    </p:spTree>
    <p:extLst>
      <p:ext uri="{BB962C8B-B14F-4D97-AF65-F5344CB8AC3E}">
        <p14:creationId xmlns:p14="http://schemas.microsoft.com/office/powerpoint/2010/main" val="399330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E5D5-B061-659C-E99B-EC491C5C10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k-MK"/>
          </a:p>
        </p:txBody>
      </p:sp>
      <p:sp>
        <p:nvSpPr>
          <p:cNvPr id="3" name="Text Placeholder 2">
            <a:extLst>
              <a:ext uri="{FF2B5EF4-FFF2-40B4-BE49-F238E27FC236}">
                <a16:creationId xmlns:a16="http://schemas.microsoft.com/office/drawing/2014/main" id="{67C8866F-346C-00B1-5949-687A6B4C98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EED313-26B7-3764-C010-4DA7AEB1CF8E}"/>
              </a:ext>
            </a:extLst>
          </p:cNvPr>
          <p:cNvSpPr>
            <a:spLocks noGrp="1"/>
          </p:cNvSpPr>
          <p:nvPr>
            <p:ph type="dt" sz="half" idx="10"/>
          </p:nvPr>
        </p:nvSpPr>
        <p:spPr/>
        <p:txBody>
          <a:bodyPr/>
          <a:lstStyle/>
          <a:p>
            <a:fld id="{7D72810A-D392-41EA-98F5-ACAF84F92C1E}" type="datetimeFigureOut">
              <a:rPr lang="mk-MK" smtClean="0"/>
              <a:t>18.5.2026</a:t>
            </a:fld>
            <a:endParaRPr lang="mk-MK"/>
          </a:p>
        </p:txBody>
      </p:sp>
      <p:sp>
        <p:nvSpPr>
          <p:cNvPr id="5" name="Footer Placeholder 4">
            <a:extLst>
              <a:ext uri="{FF2B5EF4-FFF2-40B4-BE49-F238E27FC236}">
                <a16:creationId xmlns:a16="http://schemas.microsoft.com/office/drawing/2014/main" id="{D91F1AB8-10E9-43D5-F108-5A0B0BEDBBEB}"/>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40F46D9E-A1BC-982B-8CDE-CB8921941D91}"/>
              </a:ext>
            </a:extLst>
          </p:cNvPr>
          <p:cNvSpPr>
            <a:spLocks noGrp="1"/>
          </p:cNvSpPr>
          <p:nvPr>
            <p:ph type="sldNum" sz="quarter" idx="12"/>
          </p:nvPr>
        </p:nvSpPr>
        <p:spPr/>
        <p:txBody>
          <a:bodyPr/>
          <a:lstStyle/>
          <a:p>
            <a:fld id="{9081B799-3804-4CD0-AC08-B9FD94473FD6}" type="slidenum">
              <a:rPr lang="mk-MK" smtClean="0"/>
              <a:t>‹#›</a:t>
            </a:fld>
            <a:endParaRPr lang="mk-MK"/>
          </a:p>
        </p:txBody>
      </p:sp>
    </p:spTree>
    <p:extLst>
      <p:ext uri="{BB962C8B-B14F-4D97-AF65-F5344CB8AC3E}">
        <p14:creationId xmlns:p14="http://schemas.microsoft.com/office/powerpoint/2010/main" val="402178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E1C9-5311-DCFE-C8EF-8AAFDE5FD32E}"/>
              </a:ext>
            </a:extLst>
          </p:cNvPr>
          <p:cNvSpPr>
            <a:spLocks noGrp="1"/>
          </p:cNvSpPr>
          <p:nvPr>
            <p:ph type="title"/>
          </p:nvPr>
        </p:nvSpPr>
        <p:spPr/>
        <p:txBody>
          <a:bodyPr/>
          <a:lstStyle/>
          <a:p>
            <a:r>
              <a:rPr lang="en-US"/>
              <a:t>Click to edit Master title style</a:t>
            </a:r>
            <a:endParaRPr lang="mk-MK"/>
          </a:p>
        </p:txBody>
      </p:sp>
      <p:sp>
        <p:nvSpPr>
          <p:cNvPr id="3" name="Content Placeholder 2">
            <a:extLst>
              <a:ext uri="{FF2B5EF4-FFF2-40B4-BE49-F238E27FC236}">
                <a16:creationId xmlns:a16="http://schemas.microsoft.com/office/drawing/2014/main" id="{8083BE8D-5F4B-114F-76B8-F345CC532B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Content Placeholder 3">
            <a:extLst>
              <a:ext uri="{FF2B5EF4-FFF2-40B4-BE49-F238E27FC236}">
                <a16:creationId xmlns:a16="http://schemas.microsoft.com/office/drawing/2014/main" id="{DC197689-A940-BACB-784C-1E2F76E224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Date Placeholder 4">
            <a:extLst>
              <a:ext uri="{FF2B5EF4-FFF2-40B4-BE49-F238E27FC236}">
                <a16:creationId xmlns:a16="http://schemas.microsoft.com/office/drawing/2014/main" id="{57186E1C-6247-6D57-3E23-4C6BE5516E76}"/>
              </a:ext>
            </a:extLst>
          </p:cNvPr>
          <p:cNvSpPr>
            <a:spLocks noGrp="1"/>
          </p:cNvSpPr>
          <p:nvPr>
            <p:ph type="dt" sz="half" idx="10"/>
          </p:nvPr>
        </p:nvSpPr>
        <p:spPr/>
        <p:txBody>
          <a:bodyPr/>
          <a:lstStyle/>
          <a:p>
            <a:fld id="{7D72810A-D392-41EA-98F5-ACAF84F92C1E}" type="datetimeFigureOut">
              <a:rPr lang="mk-MK" smtClean="0"/>
              <a:t>18.5.2026</a:t>
            </a:fld>
            <a:endParaRPr lang="mk-MK"/>
          </a:p>
        </p:txBody>
      </p:sp>
      <p:sp>
        <p:nvSpPr>
          <p:cNvPr id="6" name="Footer Placeholder 5">
            <a:extLst>
              <a:ext uri="{FF2B5EF4-FFF2-40B4-BE49-F238E27FC236}">
                <a16:creationId xmlns:a16="http://schemas.microsoft.com/office/drawing/2014/main" id="{DCDDF9F7-163D-6E88-860D-CA01D7473CB9}"/>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a16="http://schemas.microsoft.com/office/drawing/2014/main" id="{43470C06-CDBF-4DAE-20C2-2140E4448639}"/>
              </a:ext>
            </a:extLst>
          </p:cNvPr>
          <p:cNvSpPr>
            <a:spLocks noGrp="1"/>
          </p:cNvSpPr>
          <p:nvPr>
            <p:ph type="sldNum" sz="quarter" idx="12"/>
          </p:nvPr>
        </p:nvSpPr>
        <p:spPr/>
        <p:txBody>
          <a:bodyPr/>
          <a:lstStyle/>
          <a:p>
            <a:fld id="{9081B799-3804-4CD0-AC08-B9FD94473FD6}" type="slidenum">
              <a:rPr lang="mk-MK" smtClean="0"/>
              <a:t>‹#›</a:t>
            </a:fld>
            <a:endParaRPr lang="mk-MK"/>
          </a:p>
        </p:txBody>
      </p:sp>
    </p:spTree>
    <p:extLst>
      <p:ext uri="{BB962C8B-B14F-4D97-AF65-F5344CB8AC3E}">
        <p14:creationId xmlns:p14="http://schemas.microsoft.com/office/powerpoint/2010/main" val="51864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E989-70CF-B821-BEF8-BCAF15F90C15}"/>
              </a:ext>
            </a:extLst>
          </p:cNvPr>
          <p:cNvSpPr>
            <a:spLocks noGrp="1"/>
          </p:cNvSpPr>
          <p:nvPr>
            <p:ph type="title"/>
          </p:nvPr>
        </p:nvSpPr>
        <p:spPr>
          <a:xfrm>
            <a:off x="839788" y="365125"/>
            <a:ext cx="10515600" cy="1325563"/>
          </a:xfrm>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7C3AC538-38FF-A3D1-A0E8-D91CC050EC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3FE4DB-ED1A-8532-A7E9-38017C5AC8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Text Placeholder 4">
            <a:extLst>
              <a:ext uri="{FF2B5EF4-FFF2-40B4-BE49-F238E27FC236}">
                <a16:creationId xmlns:a16="http://schemas.microsoft.com/office/drawing/2014/main" id="{D2789FFF-677F-FC10-2387-61115BF0F3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223030-B6E7-45AC-5148-1E65E50965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7" name="Date Placeholder 6">
            <a:extLst>
              <a:ext uri="{FF2B5EF4-FFF2-40B4-BE49-F238E27FC236}">
                <a16:creationId xmlns:a16="http://schemas.microsoft.com/office/drawing/2014/main" id="{1EAD9167-271A-E562-CF3C-D248BC008843}"/>
              </a:ext>
            </a:extLst>
          </p:cNvPr>
          <p:cNvSpPr>
            <a:spLocks noGrp="1"/>
          </p:cNvSpPr>
          <p:nvPr>
            <p:ph type="dt" sz="half" idx="10"/>
          </p:nvPr>
        </p:nvSpPr>
        <p:spPr/>
        <p:txBody>
          <a:bodyPr/>
          <a:lstStyle/>
          <a:p>
            <a:fld id="{7D72810A-D392-41EA-98F5-ACAF84F92C1E}" type="datetimeFigureOut">
              <a:rPr lang="mk-MK" smtClean="0"/>
              <a:t>18.5.2026</a:t>
            </a:fld>
            <a:endParaRPr lang="mk-MK"/>
          </a:p>
        </p:txBody>
      </p:sp>
      <p:sp>
        <p:nvSpPr>
          <p:cNvPr id="8" name="Footer Placeholder 7">
            <a:extLst>
              <a:ext uri="{FF2B5EF4-FFF2-40B4-BE49-F238E27FC236}">
                <a16:creationId xmlns:a16="http://schemas.microsoft.com/office/drawing/2014/main" id="{3E391FB0-FA99-DDF1-1BF7-BA056739E1E9}"/>
              </a:ext>
            </a:extLst>
          </p:cNvPr>
          <p:cNvSpPr>
            <a:spLocks noGrp="1"/>
          </p:cNvSpPr>
          <p:nvPr>
            <p:ph type="ftr" sz="quarter" idx="11"/>
          </p:nvPr>
        </p:nvSpPr>
        <p:spPr/>
        <p:txBody>
          <a:bodyPr/>
          <a:lstStyle/>
          <a:p>
            <a:endParaRPr lang="mk-MK"/>
          </a:p>
        </p:txBody>
      </p:sp>
      <p:sp>
        <p:nvSpPr>
          <p:cNvPr id="9" name="Slide Number Placeholder 8">
            <a:extLst>
              <a:ext uri="{FF2B5EF4-FFF2-40B4-BE49-F238E27FC236}">
                <a16:creationId xmlns:a16="http://schemas.microsoft.com/office/drawing/2014/main" id="{9CEFB0CC-099E-49CD-0C52-5C665F63CB94}"/>
              </a:ext>
            </a:extLst>
          </p:cNvPr>
          <p:cNvSpPr>
            <a:spLocks noGrp="1"/>
          </p:cNvSpPr>
          <p:nvPr>
            <p:ph type="sldNum" sz="quarter" idx="12"/>
          </p:nvPr>
        </p:nvSpPr>
        <p:spPr/>
        <p:txBody>
          <a:bodyPr/>
          <a:lstStyle/>
          <a:p>
            <a:fld id="{9081B799-3804-4CD0-AC08-B9FD94473FD6}" type="slidenum">
              <a:rPr lang="mk-MK" smtClean="0"/>
              <a:t>‹#›</a:t>
            </a:fld>
            <a:endParaRPr lang="mk-MK"/>
          </a:p>
        </p:txBody>
      </p:sp>
    </p:spTree>
    <p:extLst>
      <p:ext uri="{BB962C8B-B14F-4D97-AF65-F5344CB8AC3E}">
        <p14:creationId xmlns:p14="http://schemas.microsoft.com/office/powerpoint/2010/main" val="300812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1156-BFFF-57C7-3C19-5EE49F1E4153}"/>
              </a:ext>
            </a:extLst>
          </p:cNvPr>
          <p:cNvSpPr>
            <a:spLocks noGrp="1"/>
          </p:cNvSpPr>
          <p:nvPr>
            <p:ph type="title"/>
          </p:nvPr>
        </p:nvSpPr>
        <p:spPr/>
        <p:txBody>
          <a:bodyPr/>
          <a:lstStyle/>
          <a:p>
            <a:r>
              <a:rPr lang="en-US"/>
              <a:t>Click to edit Master title style</a:t>
            </a:r>
            <a:endParaRPr lang="mk-MK"/>
          </a:p>
        </p:txBody>
      </p:sp>
      <p:sp>
        <p:nvSpPr>
          <p:cNvPr id="3" name="Date Placeholder 2">
            <a:extLst>
              <a:ext uri="{FF2B5EF4-FFF2-40B4-BE49-F238E27FC236}">
                <a16:creationId xmlns:a16="http://schemas.microsoft.com/office/drawing/2014/main" id="{8ED00766-A756-16D1-D574-95D0B6FB6414}"/>
              </a:ext>
            </a:extLst>
          </p:cNvPr>
          <p:cNvSpPr>
            <a:spLocks noGrp="1"/>
          </p:cNvSpPr>
          <p:nvPr>
            <p:ph type="dt" sz="half" idx="10"/>
          </p:nvPr>
        </p:nvSpPr>
        <p:spPr/>
        <p:txBody>
          <a:bodyPr/>
          <a:lstStyle/>
          <a:p>
            <a:fld id="{7D72810A-D392-41EA-98F5-ACAF84F92C1E}" type="datetimeFigureOut">
              <a:rPr lang="mk-MK" smtClean="0"/>
              <a:t>18.5.2026</a:t>
            </a:fld>
            <a:endParaRPr lang="mk-MK"/>
          </a:p>
        </p:txBody>
      </p:sp>
      <p:sp>
        <p:nvSpPr>
          <p:cNvPr id="4" name="Footer Placeholder 3">
            <a:extLst>
              <a:ext uri="{FF2B5EF4-FFF2-40B4-BE49-F238E27FC236}">
                <a16:creationId xmlns:a16="http://schemas.microsoft.com/office/drawing/2014/main" id="{1C58ABCC-12E4-5B9E-C0B6-581CE5010B44}"/>
              </a:ext>
            </a:extLst>
          </p:cNvPr>
          <p:cNvSpPr>
            <a:spLocks noGrp="1"/>
          </p:cNvSpPr>
          <p:nvPr>
            <p:ph type="ftr" sz="quarter" idx="11"/>
          </p:nvPr>
        </p:nvSpPr>
        <p:spPr/>
        <p:txBody>
          <a:bodyPr/>
          <a:lstStyle/>
          <a:p>
            <a:endParaRPr lang="mk-MK"/>
          </a:p>
        </p:txBody>
      </p:sp>
      <p:sp>
        <p:nvSpPr>
          <p:cNvPr id="5" name="Slide Number Placeholder 4">
            <a:extLst>
              <a:ext uri="{FF2B5EF4-FFF2-40B4-BE49-F238E27FC236}">
                <a16:creationId xmlns:a16="http://schemas.microsoft.com/office/drawing/2014/main" id="{C4BAFF8D-43BE-8E03-9BE8-D77A12BC2941}"/>
              </a:ext>
            </a:extLst>
          </p:cNvPr>
          <p:cNvSpPr>
            <a:spLocks noGrp="1"/>
          </p:cNvSpPr>
          <p:nvPr>
            <p:ph type="sldNum" sz="quarter" idx="12"/>
          </p:nvPr>
        </p:nvSpPr>
        <p:spPr/>
        <p:txBody>
          <a:bodyPr/>
          <a:lstStyle/>
          <a:p>
            <a:fld id="{9081B799-3804-4CD0-AC08-B9FD94473FD6}" type="slidenum">
              <a:rPr lang="mk-MK" smtClean="0"/>
              <a:t>‹#›</a:t>
            </a:fld>
            <a:endParaRPr lang="mk-MK"/>
          </a:p>
        </p:txBody>
      </p:sp>
    </p:spTree>
    <p:extLst>
      <p:ext uri="{BB962C8B-B14F-4D97-AF65-F5344CB8AC3E}">
        <p14:creationId xmlns:p14="http://schemas.microsoft.com/office/powerpoint/2010/main" val="150682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14D39-D2AE-B94C-E079-435BB74AADF0}"/>
              </a:ext>
            </a:extLst>
          </p:cNvPr>
          <p:cNvSpPr>
            <a:spLocks noGrp="1"/>
          </p:cNvSpPr>
          <p:nvPr>
            <p:ph type="dt" sz="half" idx="10"/>
          </p:nvPr>
        </p:nvSpPr>
        <p:spPr/>
        <p:txBody>
          <a:bodyPr/>
          <a:lstStyle/>
          <a:p>
            <a:fld id="{7D72810A-D392-41EA-98F5-ACAF84F92C1E}" type="datetimeFigureOut">
              <a:rPr lang="mk-MK" smtClean="0"/>
              <a:t>18.5.2026</a:t>
            </a:fld>
            <a:endParaRPr lang="mk-MK"/>
          </a:p>
        </p:txBody>
      </p:sp>
      <p:sp>
        <p:nvSpPr>
          <p:cNvPr id="3" name="Footer Placeholder 2">
            <a:extLst>
              <a:ext uri="{FF2B5EF4-FFF2-40B4-BE49-F238E27FC236}">
                <a16:creationId xmlns:a16="http://schemas.microsoft.com/office/drawing/2014/main" id="{33812626-D5BE-B1E7-6D3A-C1C942F7CA8B}"/>
              </a:ext>
            </a:extLst>
          </p:cNvPr>
          <p:cNvSpPr>
            <a:spLocks noGrp="1"/>
          </p:cNvSpPr>
          <p:nvPr>
            <p:ph type="ftr" sz="quarter" idx="11"/>
          </p:nvPr>
        </p:nvSpPr>
        <p:spPr/>
        <p:txBody>
          <a:bodyPr/>
          <a:lstStyle/>
          <a:p>
            <a:endParaRPr lang="mk-MK"/>
          </a:p>
        </p:txBody>
      </p:sp>
      <p:sp>
        <p:nvSpPr>
          <p:cNvPr id="4" name="Slide Number Placeholder 3">
            <a:extLst>
              <a:ext uri="{FF2B5EF4-FFF2-40B4-BE49-F238E27FC236}">
                <a16:creationId xmlns:a16="http://schemas.microsoft.com/office/drawing/2014/main" id="{20AA86DA-5AC7-FE77-784B-3546042225C2}"/>
              </a:ext>
            </a:extLst>
          </p:cNvPr>
          <p:cNvSpPr>
            <a:spLocks noGrp="1"/>
          </p:cNvSpPr>
          <p:nvPr>
            <p:ph type="sldNum" sz="quarter" idx="12"/>
          </p:nvPr>
        </p:nvSpPr>
        <p:spPr/>
        <p:txBody>
          <a:bodyPr/>
          <a:lstStyle/>
          <a:p>
            <a:fld id="{9081B799-3804-4CD0-AC08-B9FD94473FD6}" type="slidenum">
              <a:rPr lang="mk-MK" smtClean="0"/>
              <a:t>‹#›</a:t>
            </a:fld>
            <a:endParaRPr lang="mk-MK"/>
          </a:p>
        </p:txBody>
      </p:sp>
    </p:spTree>
    <p:extLst>
      <p:ext uri="{BB962C8B-B14F-4D97-AF65-F5344CB8AC3E}">
        <p14:creationId xmlns:p14="http://schemas.microsoft.com/office/powerpoint/2010/main" val="425574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2A62-AA3B-E2EC-1A99-DAF601534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k-MK"/>
          </a:p>
        </p:txBody>
      </p:sp>
      <p:sp>
        <p:nvSpPr>
          <p:cNvPr id="3" name="Content Placeholder 2">
            <a:extLst>
              <a:ext uri="{FF2B5EF4-FFF2-40B4-BE49-F238E27FC236}">
                <a16:creationId xmlns:a16="http://schemas.microsoft.com/office/drawing/2014/main" id="{13367E53-4DAE-4F1C-6998-472288F0D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Text Placeholder 3">
            <a:extLst>
              <a:ext uri="{FF2B5EF4-FFF2-40B4-BE49-F238E27FC236}">
                <a16:creationId xmlns:a16="http://schemas.microsoft.com/office/drawing/2014/main" id="{9A8889B0-EA8F-3354-821D-1CE247343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938987-9EC1-926D-15F1-66C7C80CD525}"/>
              </a:ext>
            </a:extLst>
          </p:cNvPr>
          <p:cNvSpPr>
            <a:spLocks noGrp="1"/>
          </p:cNvSpPr>
          <p:nvPr>
            <p:ph type="dt" sz="half" idx="10"/>
          </p:nvPr>
        </p:nvSpPr>
        <p:spPr/>
        <p:txBody>
          <a:bodyPr/>
          <a:lstStyle/>
          <a:p>
            <a:fld id="{7D72810A-D392-41EA-98F5-ACAF84F92C1E}" type="datetimeFigureOut">
              <a:rPr lang="mk-MK" smtClean="0"/>
              <a:t>18.5.2026</a:t>
            </a:fld>
            <a:endParaRPr lang="mk-MK"/>
          </a:p>
        </p:txBody>
      </p:sp>
      <p:sp>
        <p:nvSpPr>
          <p:cNvPr id="6" name="Footer Placeholder 5">
            <a:extLst>
              <a:ext uri="{FF2B5EF4-FFF2-40B4-BE49-F238E27FC236}">
                <a16:creationId xmlns:a16="http://schemas.microsoft.com/office/drawing/2014/main" id="{37A6D39D-13A8-D0A8-C56B-4F29230C8DD5}"/>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a16="http://schemas.microsoft.com/office/drawing/2014/main" id="{06335B7D-6841-0364-E8FE-289AF87F5696}"/>
              </a:ext>
            </a:extLst>
          </p:cNvPr>
          <p:cNvSpPr>
            <a:spLocks noGrp="1"/>
          </p:cNvSpPr>
          <p:nvPr>
            <p:ph type="sldNum" sz="quarter" idx="12"/>
          </p:nvPr>
        </p:nvSpPr>
        <p:spPr/>
        <p:txBody>
          <a:bodyPr/>
          <a:lstStyle/>
          <a:p>
            <a:fld id="{9081B799-3804-4CD0-AC08-B9FD94473FD6}" type="slidenum">
              <a:rPr lang="mk-MK" smtClean="0"/>
              <a:t>‹#›</a:t>
            </a:fld>
            <a:endParaRPr lang="mk-MK"/>
          </a:p>
        </p:txBody>
      </p:sp>
    </p:spTree>
    <p:extLst>
      <p:ext uri="{BB962C8B-B14F-4D97-AF65-F5344CB8AC3E}">
        <p14:creationId xmlns:p14="http://schemas.microsoft.com/office/powerpoint/2010/main" val="77265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530C-C86D-0C5C-99BA-ACBFC96BF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k-MK"/>
          </a:p>
        </p:txBody>
      </p:sp>
      <p:sp>
        <p:nvSpPr>
          <p:cNvPr id="3" name="Picture Placeholder 2">
            <a:extLst>
              <a:ext uri="{FF2B5EF4-FFF2-40B4-BE49-F238E27FC236}">
                <a16:creationId xmlns:a16="http://schemas.microsoft.com/office/drawing/2014/main" id="{7BA7DAB0-8044-ABE0-F70C-443EC0922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a:extLst>
              <a:ext uri="{FF2B5EF4-FFF2-40B4-BE49-F238E27FC236}">
                <a16:creationId xmlns:a16="http://schemas.microsoft.com/office/drawing/2014/main" id="{23A4885A-DFC5-01FE-222A-C5CDDA7E6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5E617-6B52-CDF4-A83E-2FFB36F461B1}"/>
              </a:ext>
            </a:extLst>
          </p:cNvPr>
          <p:cNvSpPr>
            <a:spLocks noGrp="1"/>
          </p:cNvSpPr>
          <p:nvPr>
            <p:ph type="dt" sz="half" idx="10"/>
          </p:nvPr>
        </p:nvSpPr>
        <p:spPr/>
        <p:txBody>
          <a:bodyPr/>
          <a:lstStyle/>
          <a:p>
            <a:fld id="{7D72810A-D392-41EA-98F5-ACAF84F92C1E}" type="datetimeFigureOut">
              <a:rPr lang="mk-MK" smtClean="0"/>
              <a:t>18.5.2026</a:t>
            </a:fld>
            <a:endParaRPr lang="mk-MK"/>
          </a:p>
        </p:txBody>
      </p:sp>
      <p:sp>
        <p:nvSpPr>
          <p:cNvPr id="6" name="Footer Placeholder 5">
            <a:extLst>
              <a:ext uri="{FF2B5EF4-FFF2-40B4-BE49-F238E27FC236}">
                <a16:creationId xmlns:a16="http://schemas.microsoft.com/office/drawing/2014/main" id="{BC5D0CC1-33C6-A506-E5DD-C89DC4E96D50}"/>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a16="http://schemas.microsoft.com/office/drawing/2014/main" id="{7AF87CD1-C4B8-4AFE-3031-4276ABD2E362}"/>
              </a:ext>
            </a:extLst>
          </p:cNvPr>
          <p:cNvSpPr>
            <a:spLocks noGrp="1"/>
          </p:cNvSpPr>
          <p:nvPr>
            <p:ph type="sldNum" sz="quarter" idx="12"/>
          </p:nvPr>
        </p:nvSpPr>
        <p:spPr/>
        <p:txBody>
          <a:bodyPr/>
          <a:lstStyle/>
          <a:p>
            <a:fld id="{9081B799-3804-4CD0-AC08-B9FD94473FD6}" type="slidenum">
              <a:rPr lang="mk-MK" smtClean="0"/>
              <a:t>‹#›</a:t>
            </a:fld>
            <a:endParaRPr lang="mk-MK"/>
          </a:p>
        </p:txBody>
      </p:sp>
    </p:spTree>
    <p:extLst>
      <p:ext uri="{BB962C8B-B14F-4D97-AF65-F5344CB8AC3E}">
        <p14:creationId xmlns:p14="http://schemas.microsoft.com/office/powerpoint/2010/main" val="336134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1E868-D782-06D3-0A37-FE6AC7D3A1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k-MK"/>
          </a:p>
        </p:txBody>
      </p:sp>
      <p:sp>
        <p:nvSpPr>
          <p:cNvPr id="3" name="Text Placeholder 2">
            <a:extLst>
              <a:ext uri="{FF2B5EF4-FFF2-40B4-BE49-F238E27FC236}">
                <a16:creationId xmlns:a16="http://schemas.microsoft.com/office/drawing/2014/main" id="{41F88D42-3B24-7CCA-40FB-E9FDA3A4A4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00193F18-3114-ADE7-529F-B1E260043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72810A-D392-41EA-98F5-ACAF84F92C1E}" type="datetimeFigureOut">
              <a:rPr lang="mk-MK" smtClean="0"/>
              <a:t>18.5.2026</a:t>
            </a:fld>
            <a:endParaRPr lang="mk-MK"/>
          </a:p>
        </p:txBody>
      </p:sp>
      <p:sp>
        <p:nvSpPr>
          <p:cNvPr id="5" name="Footer Placeholder 4">
            <a:extLst>
              <a:ext uri="{FF2B5EF4-FFF2-40B4-BE49-F238E27FC236}">
                <a16:creationId xmlns:a16="http://schemas.microsoft.com/office/drawing/2014/main" id="{395BCDB8-55F3-0B3D-7991-EE909A62BF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mk-MK"/>
          </a:p>
        </p:txBody>
      </p:sp>
      <p:sp>
        <p:nvSpPr>
          <p:cNvPr id="6" name="Slide Number Placeholder 5">
            <a:extLst>
              <a:ext uri="{FF2B5EF4-FFF2-40B4-BE49-F238E27FC236}">
                <a16:creationId xmlns:a16="http://schemas.microsoft.com/office/drawing/2014/main" id="{917C77FA-C08A-4BA7-F18C-26B006033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81B799-3804-4CD0-AC08-B9FD94473FD6}" type="slidenum">
              <a:rPr lang="mk-MK" smtClean="0"/>
              <a:t>‹#›</a:t>
            </a:fld>
            <a:endParaRPr lang="mk-MK"/>
          </a:p>
        </p:txBody>
      </p:sp>
    </p:spTree>
    <p:extLst>
      <p:ext uri="{BB962C8B-B14F-4D97-AF65-F5344CB8AC3E}">
        <p14:creationId xmlns:p14="http://schemas.microsoft.com/office/powerpoint/2010/main" val="2324421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50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161B1C9-884D-F89C-7199-CD72F783F4C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3014C7-C881-4498-8FF4-C8CAD8BBB823}"/>
              </a:ext>
            </a:extLst>
          </p:cNvPr>
          <p:cNvSpPr txBox="1"/>
          <p:nvPr/>
        </p:nvSpPr>
        <p:spPr>
          <a:xfrm>
            <a:off x="360399" y="1113283"/>
            <a:ext cx="7540017" cy="584775"/>
          </a:xfrm>
          <a:prstGeom prst="rect">
            <a:avLst/>
          </a:prstGeom>
          <a:noFill/>
        </p:spPr>
        <p:txBody>
          <a:bodyPr wrap="square" rtlCol="0">
            <a:spAutoFit/>
          </a:bodyPr>
          <a:lstStyle/>
          <a:p>
            <a:r>
              <a:rPr lang="en-US" sz="3200" dirty="0">
                <a:solidFill>
                  <a:schemeClr val="accent1"/>
                </a:solidFill>
              </a:rPr>
              <a:t>Initiative 4 - EUSAIR Thematic Briefings</a:t>
            </a:r>
            <a:endParaRPr lang="mk-MK" sz="3200" dirty="0">
              <a:solidFill>
                <a:schemeClr val="accent1"/>
              </a:solidFill>
            </a:endParaRPr>
          </a:p>
        </p:txBody>
      </p:sp>
      <p:sp>
        <p:nvSpPr>
          <p:cNvPr id="3" name="TextBox 2">
            <a:extLst>
              <a:ext uri="{FF2B5EF4-FFF2-40B4-BE49-F238E27FC236}">
                <a16:creationId xmlns:a16="http://schemas.microsoft.com/office/drawing/2014/main" id="{2E5D4A1B-5BCA-A756-BF77-BAFA3554D1CF}"/>
              </a:ext>
            </a:extLst>
          </p:cNvPr>
          <p:cNvSpPr txBox="1"/>
          <p:nvPr/>
        </p:nvSpPr>
        <p:spPr>
          <a:xfrm>
            <a:off x="360399" y="2123872"/>
            <a:ext cx="8829321" cy="2800767"/>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1"/>
                </a:solidFill>
              </a:rPr>
              <a:t>What is the initiative?</a:t>
            </a:r>
          </a:p>
          <a:p>
            <a:r>
              <a:rPr lang="en-US" sz="2000" dirty="0">
                <a:solidFill>
                  <a:schemeClr val="accent1"/>
                </a:solidFill>
              </a:rPr>
              <a:t>The initiative introduces short structured dialogues between Youth Council members, Pillar Coordinators, and experts. The goal is to improve youth understanding of EUSAIR priorities and strengthen the quality and continuity of youth contributions within governance structures. A system of short online briefings between EUSAIR Youth Council members, Pillar Coordinators, and experts. The sessions help youth representatives better understand EUSAIR topics and participate more effectively in regional discussions.</a:t>
            </a:r>
          </a:p>
          <a:p>
            <a:endParaRPr lang="en-US" sz="1600" dirty="0">
              <a:solidFill>
                <a:schemeClr val="accent1"/>
              </a:solidFill>
            </a:endParaRPr>
          </a:p>
        </p:txBody>
      </p:sp>
    </p:spTree>
    <p:extLst>
      <p:ext uri="{BB962C8B-B14F-4D97-AF65-F5344CB8AC3E}">
        <p14:creationId xmlns:p14="http://schemas.microsoft.com/office/powerpoint/2010/main" val="383361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DED062-63E4-F16E-9E7F-75077BAA6C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BB11A5-D741-3225-2160-E556C6938B64}"/>
              </a:ext>
            </a:extLst>
          </p:cNvPr>
          <p:cNvSpPr txBox="1"/>
          <p:nvPr/>
        </p:nvSpPr>
        <p:spPr>
          <a:xfrm>
            <a:off x="360399" y="1080626"/>
            <a:ext cx="7540017" cy="584775"/>
          </a:xfrm>
          <a:prstGeom prst="rect">
            <a:avLst/>
          </a:prstGeom>
          <a:noFill/>
        </p:spPr>
        <p:txBody>
          <a:bodyPr wrap="square" rtlCol="0">
            <a:spAutoFit/>
          </a:bodyPr>
          <a:lstStyle/>
          <a:p>
            <a:r>
              <a:rPr lang="en-US" sz="3200" dirty="0">
                <a:solidFill>
                  <a:schemeClr val="accent1"/>
                </a:solidFill>
              </a:rPr>
              <a:t>Initiative 4 - EUSAIR Thematic Briefings</a:t>
            </a:r>
            <a:endParaRPr lang="mk-MK" sz="3200" dirty="0">
              <a:solidFill>
                <a:schemeClr val="accent1"/>
              </a:solidFill>
            </a:endParaRPr>
          </a:p>
        </p:txBody>
      </p:sp>
      <p:sp>
        <p:nvSpPr>
          <p:cNvPr id="3" name="TextBox 2">
            <a:extLst>
              <a:ext uri="{FF2B5EF4-FFF2-40B4-BE49-F238E27FC236}">
                <a16:creationId xmlns:a16="http://schemas.microsoft.com/office/drawing/2014/main" id="{4BD11C27-E4C0-A2EC-F39E-7DADB0FD2F97}"/>
              </a:ext>
            </a:extLst>
          </p:cNvPr>
          <p:cNvSpPr txBox="1"/>
          <p:nvPr/>
        </p:nvSpPr>
        <p:spPr>
          <a:xfrm>
            <a:off x="360399" y="2123872"/>
            <a:ext cx="8829321"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1"/>
                </a:solidFill>
              </a:rPr>
              <a:t>How it works </a:t>
            </a:r>
          </a:p>
          <a:p>
            <a:r>
              <a:rPr lang="en-US" sz="2000" dirty="0">
                <a:solidFill>
                  <a:schemeClr val="accent1"/>
                </a:solidFill>
              </a:rPr>
              <a:t>60–90 minute online meetings. Focused on current EUSAIR topics and projects Led by experts and Pillar representatives. Follow-up summaries created for future EYC members </a:t>
            </a:r>
          </a:p>
          <a:p>
            <a:pPr marL="342900" indent="-342900">
              <a:buFont typeface="Arial" panose="020B0604020202020204" pitchFamily="34" charset="0"/>
              <a:buChar char="•"/>
            </a:pPr>
            <a:r>
              <a:rPr lang="en-US" sz="2000" b="1" dirty="0">
                <a:solidFill>
                  <a:schemeClr val="accent1"/>
                </a:solidFill>
              </a:rPr>
              <a:t>Current Progress </a:t>
            </a:r>
          </a:p>
          <a:p>
            <a:r>
              <a:rPr lang="en-US" sz="2000" dirty="0">
                <a:solidFill>
                  <a:schemeClr val="accent1"/>
                </a:solidFill>
              </a:rPr>
              <a:t>Draft proposal shared with Pillar Coordinators. Internal coordination meetings planned for June Briefings expected in October and November</a:t>
            </a:r>
            <a:endParaRPr lang="en-US" sz="1600" dirty="0">
              <a:solidFill>
                <a:schemeClr val="accent1"/>
              </a:solidFill>
            </a:endParaRPr>
          </a:p>
        </p:txBody>
      </p:sp>
    </p:spTree>
    <p:extLst>
      <p:ext uri="{BB962C8B-B14F-4D97-AF65-F5344CB8AC3E}">
        <p14:creationId xmlns:p14="http://schemas.microsoft.com/office/powerpoint/2010/main" val="139019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BE19B3-AEBC-4071-497C-12F0A7BC13C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7EA25F0-82C2-595B-2BA5-AC69D430487E}"/>
              </a:ext>
            </a:extLst>
          </p:cNvPr>
          <p:cNvSpPr txBox="1"/>
          <p:nvPr/>
        </p:nvSpPr>
        <p:spPr>
          <a:xfrm>
            <a:off x="479271" y="1273854"/>
            <a:ext cx="7052745" cy="1200329"/>
          </a:xfrm>
          <a:prstGeom prst="rect">
            <a:avLst/>
          </a:prstGeom>
          <a:noFill/>
        </p:spPr>
        <p:txBody>
          <a:bodyPr wrap="square" rtlCol="0">
            <a:spAutoFit/>
          </a:bodyPr>
          <a:lstStyle/>
          <a:p>
            <a:r>
              <a:rPr lang="en-US" sz="3600" dirty="0">
                <a:solidFill>
                  <a:schemeClr val="bg1"/>
                </a:solidFill>
              </a:rPr>
              <a:t>Sustainable and Off-Season Tourism</a:t>
            </a:r>
            <a:endParaRPr lang="mk-MK" sz="3600" dirty="0">
              <a:solidFill>
                <a:schemeClr val="bg1"/>
              </a:solidFill>
            </a:endParaRPr>
          </a:p>
        </p:txBody>
      </p:sp>
      <p:sp>
        <p:nvSpPr>
          <p:cNvPr id="3" name="TextBox 2">
            <a:extLst>
              <a:ext uri="{FF2B5EF4-FFF2-40B4-BE49-F238E27FC236}">
                <a16:creationId xmlns:a16="http://schemas.microsoft.com/office/drawing/2014/main" id="{A34FBDED-FFC3-43F4-CAC5-97A540E9614E}"/>
              </a:ext>
            </a:extLst>
          </p:cNvPr>
          <p:cNvSpPr txBox="1"/>
          <p:nvPr/>
        </p:nvSpPr>
        <p:spPr>
          <a:xfrm>
            <a:off x="479271" y="2618127"/>
            <a:ext cx="8625841" cy="2308324"/>
          </a:xfrm>
          <a:prstGeom prst="rect">
            <a:avLst/>
          </a:prstGeom>
          <a:noFill/>
        </p:spPr>
        <p:txBody>
          <a:bodyPr wrap="square" rtlCol="0">
            <a:spAutoFit/>
          </a:bodyPr>
          <a:lstStyle/>
          <a:p>
            <a:r>
              <a:rPr lang="en-US" dirty="0">
                <a:solidFill>
                  <a:schemeClr val="bg1"/>
                </a:solidFill>
              </a:rPr>
              <a:t>The Adriatic-Ionian region is one of Europe’s most tourism-dependent areas. Through European Union Strategy for the Adriatic and Ionian Region (EUSAIR), countries cooperate to make tourism:</a:t>
            </a:r>
          </a:p>
          <a:p>
            <a:pPr marL="285750" indent="-285750">
              <a:buFont typeface="Arial" panose="020B0604020202020204" pitchFamily="34" charset="0"/>
              <a:buChar char="•"/>
            </a:pPr>
            <a:r>
              <a:rPr lang="en-US" dirty="0">
                <a:solidFill>
                  <a:schemeClr val="bg1"/>
                </a:solidFill>
              </a:rPr>
              <a:t>More sustainable </a:t>
            </a:r>
          </a:p>
          <a:p>
            <a:pPr marL="285750" indent="-285750">
              <a:buFont typeface="Arial" panose="020B0604020202020204" pitchFamily="34" charset="0"/>
              <a:buChar char="•"/>
            </a:pPr>
            <a:r>
              <a:rPr lang="en-US" dirty="0">
                <a:solidFill>
                  <a:schemeClr val="bg1"/>
                </a:solidFill>
              </a:rPr>
              <a:t>Less seasonal </a:t>
            </a:r>
          </a:p>
          <a:p>
            <a:pPr marL="285750" indent="-285750">
              <a:buFont typeface="Arial" panose="020B0604020202020204" pitchFamily="34" charset="0"/>
              <a:buChar char="•"/>
            </a:pPr>
            <a:r>
              <a:rPr lang="en-US" dirty="0">
                <a:solidFill>
                  <a:schemeClr val="bg1"/>
                </a:solidFill>
              </a:rPr>
              <a:t>Better for local communities </a:t>
            </a:r>
          </a:p>
          <a:p>
            <a:pPr marL="285750" indent="-285750">
              <a:buFont typeface="Arial" panose="020B0604020202020204" pitchFamily="34" charset="0"/>
              <a:buChar char="•"/>
            </a:pPr>
            <a:r>
              <a:rPr lang="en-US" dirty="0">
                <a:solidFill>
                  <a:schemeClr val="bg1"/>
                </a:solidFill>
              </a:rPr>
              <a:t>Environmentally safer</a:t>
            </a:r>
          </a:p>
          <a:p>
            <a:endParaRPr lang="en-US" b="1" dirty="0">
              <a:solidFill>
                <a:schemeClr val="bg1"/>
              </a:solidFill>
            </a:endParaRPr>
          </a:p>
        </p:txBody>
      </p:sp>
    </p:spTree>
    <p:extLst>
      <p:ext uri="{BB962C8B-B14F-4D97-AF65-F5344CB8AC3E}">
        <p14:creationId xmlns:p14="http://schemas.microsoft.com/office/powerpoint/2010/main" val="115415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ECF661-0B24-8DF9-69F0-5632B24186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BC29E6-D6BC-08AF-6322-52780035D1E6}"/>
              </a:ext>
            </a:extLst>
          </p:cNvPr>
          <p:cNvSpPr txBox="1"/>
          <p:nvPr/>
        </p:nvSpPr>
        <p:spPr>
          <a:xfrm>
            <a:off x="296391" y="1483792"/>
            <a:ext cx="8829321" cy="4154984"/>
          </a:xfrm>
          <a:prstGeom prst="rect">
            <a:avLst/>
          </a:prstGeom>
          <a:noFill/>
        </p:spPr>
        <p:txBody>
          <a:bodyPr wrap="square" rtlCol="0">
            <a:spAutoFit/>
          </a:bodyPr>
          <a:lstStyle/>
          <a:p>
            <a:r>
              <a:rPr lang="en-US" sz="2400" b="1" dirty="0">
                <a:solidFill>
                  <a:schemeClr val="accent1"/>
                </a:solidFill>
              </a:rPr>
              <a:t>Tourism in the Adriatic-Ionian Region </a:t>
            </a:r>
          </a:p>
          <a:p>
            <a:pPr marL="285750" indent="-285750">
              <a:buFont typeface="Arial" panose="020B0604020202020204" pitchFamily="34" charset="0"/>
              <a:buChar char="•"/>
            </a:pPr>
            <a:r>
              <a:rPr lang="en-US" sz="2400" dirty="0">
                <a:solidFill>
                  <a:schemeClr val="accent1"/>
                </a:solidFill>
              </a:rPr>
              <a:t>Millions of tourists visit every year </a:t>
            </a:r>
          </a:p>
          <a:p>
            <a:pPr marL="285750" indent="-285750">
              <a:buFont typeface="Arial" panose="020B0604020202020204" pitchFamily="34" charset="0"/>
              <a:buChar char="•"/>
            </a:pPr>
            <a:r>
              <a:rPr lang="en-US" sz="2400" dirty="0">
                <a:solidFill>
                  <a:schemeClr val="accent1"/>
                </a:solidFill>
              </a:rPr>
              <a:t>Major source of GDP and jobs </a:t>
            </a:r>
          </a:p>
          <a:p>
            <a:pPr marL="285750" indent="-285750">
              <a:buFont typeface="Arial" panose="020B0604020202020204" pitchFamily="34" charset="0"/>
              <a:buChar char="•"/>
            </a:pPr>
            <a:r>
              <a:rPr lang="en-US" sz="2400" dirty="0">
                <a:solidFill>
                  <a:schemeClr val="accent1"/>
                </a:solidFill>
              </a:rPr>
              <a:t>Important for coastal cities and islands </a:t>
            </a:r>
          </a:p>
          <a:p>
            <a:pPr marL="285750" indent="-285750">
              <a:buFont typeface="Arial" panose="020B0604020202020204" pitchFamily="34" charset="0"/>
              <a:buChar char="•"/>
            </a:pPr>
            <a:r>
              <a:rPr lang="en-US" sz="2400" dirty="0">
                <a:solidFill>
                  <a:schemeClr val="accent1"/>
                </a:solidFill>
              </a:rPr>
              <a:t>Supports transport, hotels, restaurants, and local businesses </a:t>
            </a:r>
          </a:p>
          <a:p>
            <a:r>
              <a:rPr lang="en-US" sz="2400" b="1" dirty="0">
                <a:solidFill>
                  <a:schemeClr val="accent1"/>
                </a:solidFill>
              </a:rPr>
              <a:t>Main Problem Tourism is heavily concentrated in: </a:t>
            </a:r>
          </a:p>
          <a:p>
            <a:pPr marL="342900" indent="-342900">
              <a:buFont typeface="Arial" panose="020B0604020202020204" pitchFamily="34" charset="0"/>
              <a:buChar char="•"/>
            </a:pPr>
            <a:r>
              <a:rPr lang="en-US" sz="2400" dirty="0">
                <a:solidFill>
                  <a:schemeClr val="accent1"/>
                </a:solidFill>
              </a:rPr>
              <a:t>Summer months </a:t>
            </a:r>
          </a:p>
          <a:p>
            <a:pPr marL="342900" indent="-342900">
              <a:buFont typeface="Arial" panose="020B0604020202020204" pitchFamily="34" charset="0"/>
              <a:buChar char="•"/>
            </a:pPr>
            <a:r>
              <a:rPr lang="en-US" sz="2400" dirty="0">
                <a:solidFill>
                  <a:schemeClr val="accent1"/>
                </a:solidFill>
              </a:rPr>
              <a:t>Coastal destinations </a:t>
            </a:r>
          </a:p>
          <a:p>
            <a:pPr marL="342900" indent="-342900">
              <a:buFont typeface="Arial" panose="020B0604020202020204" pitchFamily="34" charset="0"/>
              <a:buChar char="•"/>
            </a:pPr>
            <a:r>
              <a:rPr lang="en-US" sz="2400" dirty="0">
                <a:solidFill>
                  <a:schemeClr val="accent1"/>
                </a:solidFill>
              </a:rPr>
              <a:t>Historic cities </a:t>
            </a:r>
          </a:p>
          <a:p>
            <a:r>
              <a:rPr lang="en-US" sz="2400" b="1" dirty="0">
                <a:solidFill>
                  <a:schemeClr val="accent1"/>
                </a:solidFill>
              </a:rPr>
              <a:t>This creates overcrowding and economic instability during the off-season.</a:t>
            </a:r>
            <a:endParaRPr lang="en-US" sz="1600" dirty="0">
              <a:solidFill>
                <a:schemeClr val="accent1"/>
              </a:solidFill>
            </a:endParaRPr>
          </a:p>
        </p:txBody>
      </p:sp>
    </p:spTree>
    <p:extLst>
      <p:ext uri="{BB962C8B-B14F-4D97-AF65-F5344CB8AC3E}">
        <p14:creationId xmlns:p14="http://schemas.microsoft.com/office/powerpoint/2010/main" val="96969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5327BB-E283-A40A-14CB-BFACBC73356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E0B35BE-71A0-FFC4-B617-FEC707C40D89}"/>
              </a:ext>
            </a:extLst>
          </p:cNvPr>
          <p:cNvGraphicFramePr>
            <a:graphicFrameLocks noGrp="1"/>
          </p:cNvGraphicFramePr>
          <p:nvPr>
            <p:extLst>
              <p:ext uri="{D42A27DB-BD31-4B8C-83A1-F6EECF244321}">
                <p14:modId xmlns:p14="http://schemas.microsoft.com/office/powerpoint/2010/main" val="1492662376"/>
              </p:ext>
            </p:extLst>
          </p:nvPr>
        </p:nvGraphicFramePr>
        <p:xfrm>
          <a:off x="155448" y="1408176"/>
          <a:ext cx="7717536" cy="5669280"/>
        </p:xfrm>
        <a:graphic>
          <a:graphicData uri="http://schemas.openxmlformats.org/drawingml/2006/table">
            <a:tbl>
              <a:tblPr firstRow="1" bandRow="1">
                <a:tableStyleId>{5C22544A-7EE6-4342-B048-85BDC9FD1C3A}</a:tableStyleId>
              </a:tblPr>
              <a:tblGrid>
                <a:gridCol w="2572512">
                  <a:extLst>
                    <a:ext uri="{9D8B030D-6E8A-4147-A177-3AD203B41FA5}">
                      <a16:colId xmlns:a16="http://schemas.microsoft.com/office/drawing/2014/main" val="2997598274"/>
                    </a:ext>
                  </a:extLst>
                </a:gridCol>
                <a:gridCol w="2572512">
                  <a:extLst>
                    <a:ext uri="{9D8B030D-6E8A-4147-A177-3AD203B41FA5}">
                      <a16:colId xmlns:a16="http://schemas.microsoft.com/office/drawing/2014/main" val="3867190303"/>
                    </a:ext>
                  </a:extLst>
                </a:gridCol>
                <a:gridCol w="2572512">
                  <a:extLst>
                    <a:ext uri="{9D8B030D-6E8A-4147-A177-3AD203B41FA5}">
                      <a16:colId xmlns:a16="http://schemas.microsoft.com/office/drawing/2014/main" val="11490330"/>
                    </a:ext>
                  </a:extLst>
                </a:gridCol>
              </a:tblGrid>
              <a:tr h="604236">
                <a:tc>
                  <a:txBody>
                    <a:bodyPr/>
                    <a:lstStyle/>
                    <a:p>
                      <a:r>
                        <a:rPr lang="en-US" dirty="0"/>
                        <a:t>Season</a:t>
                      </a:r>
                    </a:p>
                  </a:txBody>
                  <a:tcPr/>
                </a:tc>
                <a:tc>
                  <a:txBody>
                    <a:bodyPr/>
                    <a:lstStyle/>
                    <a:p>
                      <a:r>
                        <a:rPr lang="en-US" dirty="0"/>
                        <a:t>Estimated Share of Annual Tourist Activity</a:t>
                      </a:r>
                    </a:p>
                  </a:txBody>
                  <a:tcPr/>
                </a:tc>
                <a:tc>
                  <a:txBody>
                    <a:bodyPr/>
                    <a:lstStyle/>
                    <a:p>
                      <a:r>
                        <a:rPr lang="en-US" dirty="0"/>
                        <a:t>Notes</a:t>
                      </a:r>
                    </a:p>
                  </a:txBody>
                  <a:tcPr/>
                </a:tc>
                <a:extLst>
                  <a:ext uri="{0D108BD9-81ED-4DB2-BD59-A6C34878D82A}">
                    <a16:rowId xmlns:a16="http://schemas.microsoft.com/office/drawing/2014/main" val="3023054756"/>
                  </a:ext>
                </a:extLst>
              </a:tr>
              <a:tr h="863194">
                <a:tc>
                  <a:txBody>
                    <a:bodyPr/>
                    <a:lstStyle/>
                    <a:p>
                      <a:r>
                        <a:rPr lang="en-US" dirty="0"/>
                        <a:t>Summer (Jun–Sep)</a:t>
                      </a:r>
                    </a:p>
                  </a:txBody>
                  <a:tcPr/>
                </a:tc>
                <a:tc>
                  <a:txBody>
                    <a:bodyPr/>
                    <a:lstStyle/>
                    <a:p>
                      <a:r>
                        <a:rPr lang="en-US" dirty="0"/>
                        <a:t>65–75%</a:t>
                      </a:r>
                    </a:p>
                  </a:txBody>
                  <a:tcPr/>
                </a:tc>
                <a:tc>
                  <a:txBody>
                    <a:bodyPr/>
                    <a:lstStyle/>
                    <a:p>
                      <a:r>
                        <a:rPr lang="en-US" dirty="0"/>
                        <a:t>Peak beach and coastal tourism season; July–August dominate</a:t>
                      </a:r>
                    </a:p>
                  </a:txBody>
                  <a:tcPr/>
                </a:tc>
                <a:extLst>
                  <a:ext uri="{0D108BD9-81ED-4DB2-BD59-A6C34878D82A}">
                    <a16:rowId xmlns:a16="http://schemas.microsoft.com/office/drawing/2014/main" val="2660440556"/>
                  </a:ext>
                </a:extLst>
              </a:tr>
              <a:tr h="604236">
                <a:tc>
                  <a:txBody>
                    <a:bodyPr/>
                    <a:lstStyle/>
                    <a:p>
                      <a:r>
                        <a:rPr lang="en-US" dirty="0"/>
                        <a:t>Spring (Mar–May)</a:t>
                      </a:r>
                    </a:p>
                  </a:txBody>
                  <a:tcPr/>
                </a:tc>
                <a:tc>
                  <a:txBody>
                    <a:bodyPr/>
                    <a:lstStyle/>
                    <a:p>
                      <a:r>
                        <a:rPr lang="en-US" dirty="0"/>
                        <a:t>10–15%</a:t>
                      </a:r>
                    </a:p>
                  </a:txBody>
                  <a:tcPr/>
                </a:tc>
                <a:tc>
                  <a:txBody>
                    <a:bodyPr/>
                    <a:lstStyle/>
                    <a:p>
                      <a:r>
                        <a:rPr lang="en-US" dirty="0"/>
                        <a:t>Growing cultural, eco, and city-break tourism</a:t>
                      </a:r>
                    </a:p>
                  </a:txBody>
                  <a:tcPr/>
                </a:tc>
                <a:extLst>
                  <a:ext uri="{0D108BD9-81ED-4DB2-BD59-A6C34878D82A}">
                    <a16:rowId xmlns:a16="http://schemas.microsoft.com/office/drawing/2014/main" val="4171079536"/>
                  </a:ext>
                </a:extLst>
              </a:tr>
              <a:tr h="1122152">
                <a:tc>
                  <a:txBody>
                    <a:bodyPr/>
                    <a:lstStyle/>
                    <a:p>
                      <a:r>
                        <a:rPr lang="en-US" dirty="0"/>
                        <a:t>Autumn (Oct–Nov)</a:t>
                      </a:r>
                    </a:p>
                  </a:txBody>
                  <a:tcPr/>
                </a:tc>
                <a:tc>
                  <a:txBody>
                    <a:bodyPr/>
                    <a:lstStyle/>
                    <a:p>
                      <a:r>
                        <a:rPr lang="en-US" dirty="0"/>
                        <a:t>10–15%</a:t>
                      </a:r>
                    </a:p>
                  </a:txBody>
                  <a:tcPr/>
                </a:tc>
                <a:tc>
                  <a:txBody>
                    <a:bodyPr/>
                    <a:lstStyle/>
                    <a:p>
                      <a:r>
                        <a:rPr lang="en-US" dirty="0"/>
                        <a:t>Shoulder season, especially strong in southern Greece and Italy</a:t>
                      </a:r>
                    </a:p>
                  </a:txBody>
                  <a:tcPr/>
                </a:tc>
                <a:extLst>
                  <a:ext uri="{0D108BD9-81ED-4DB2-BD59-A6C34878D82A}">
                    <a16:rowId xmlns:a16="http://schemas.microsoft.com/office/drawing/2014/main" val="2516097055"/>
                  </a:ext>
                </a:extLst>
              </a:tr>
              <a:tr h="1122152">
                <a:tc>
                  <a:txBody>
                    <a:bodyPr/>
                    <a:lstStyle/>
                    <a:p>
                      <a:r>
                        <a:rPr lang="en-US" dirty="0"/>
                        <a:t>Winter (Dec–Feb)</a:t>
                      </a:r>
                    </a:p>
                  </a:txBody>
                  <a:tcPr/>
                </a:tc>
                <a:tc>
                  <a:txBody>
                    <a:bodyPr/>
                    <a:lstStyle/>
                    <a:p>
                      <a:r>
                        <a:rPr lang="en-US" dirty="0"/>
                        <a:t>5–10%</a:t>
                      </a:r>
                    </a:p>
                  </a:txBody>
                  <a:tcPr/>
                </a:tc>
                <a:tc>
                  <a:txBody>
                    <a:bodyPr/>
                    <a:lstStyle/>
                    <a:p>
                      <a:r>
                        <a:rPr lang="en-US" dirty="0"/>
                        <a:t>Limited mostly to cities, business travel, ski tourism, and local events</a:t>
                      </a:r>
                    </a:p>
                  </a:txBody>
                  <a:tcPr/>
                </a:tc>
                <a:extLst>
                  <a:ext uri="{0D108BD9-81ED-4DB2-BD59-A6C34878D82A}">
                    <a16:rowId xmlns:a16="http://schemas.microsoft.com/office/drawing/2014/main" val="2543157619"/>
                  </a:ext>
                </a:extLst>
              </a:tr>
            </a:tbl>
          </a:graphicData>
        </a:graphic>
      </p:graphicFrame>
      <p:sp>
        <p:nvSpPr>
          <p:cNvPr id="6" name="TextBox 5">
            <a:extLst>
              <a:ext uri="{FF2B5EF4-FFF2-40B4-BE49-F238E27FC236}">
                <a16:creationId xmlns:a16="http://schemas.microsoft.com/office/drawing/2014/main" id="{566AE6DB-58D7-784A-8598-068B0DEAA7F7}"/>
              </a:ext>
            </a:extLst>
          </p:cNvPr>
          <p:cNvSpPr txBox="1"/>
          <p:nvPr/>
        </p:nvSpPr>
        <p:spPr>
          <a:xfrm>
            <a:off x="155448" y="5980176"/>
            <a:ext cx="4407408" cy="230832"/>
          </a:xfrm>
          <a:prstGeom prst="rect">
            <a:avLst/>
          </a:prstGeom>
          <a:noFill/>
        </p:spPr>
        <p:txBody>
          <a:bodyPr wrap="square" rtlCol="0">
            <a:spAutoFit/>
          </a:bodyPr>
          <a:lstStyle/>
          <a:p>
            <a:r>
              <a:rPr lang="en-US" sz="900" dirty="0"/>
              <a:t>Source: UNWTO (2023) World Tourism Barometer</a:t>
            </a:r>
          </a:p>
        </p:txBody>
      </p:sp>
    </p:spTree>
    <p:extLst>
      <p:ext uri="{BB962C8B-B14F-4D97-AF65-F5344CB8AC3E}">
        <p14:creationId xmlns:p14="http://schemas.microsoft.com/office/powerpoint/2010/main" val="57959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557467-CF73-8959-722E-1136DA4D4F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CDEC149-8E21-A71D-5F4E-DF5408065C98}"/>
              </a:ext>
            </a:extLst>
          </p:cNvPr>
          <p:cNvSpPr txBox="1"/>
          <p:nvPr/>
        </p:nvSpPr>
        <p:spPr>
          <a:xfrm>
            <a:off x="479271" y="1399033"/>
            <a:ext cx="7540017" cy="584775"/>
          </a:xfrm>
          <a:prstGeom prst="rect">
            <a:avLst/>
          </a:prstGeom>
          <a:noFill/>
        </p:spPr>
        <p:txBody>
          <a:bodyPr wrap="square" rtlCol="0">
            <a:spAutoFit/>
          </a:bodyPr>
          <a:lstStyle/>
          <a:p>
            <a:r>
              <a:rPr lang="en-US" sz="3200" dirty="0">
                <a:solidFill>
                  <a:schemeClr val="accent1"/>
                </a:solidFill>
              </a:rPr>
              <a:t>Effects of Overtourism</a:t>
            </a:r>
            <a:endParaRPr lang="mk-MK" sz="3200" dirty="0">
              <a:solidFill>
                <a:schemeClr val="accent1"/>
              </a:solidFill>
            </a:endParaRPr>
          </a:p>
        </p:txBody>
      </p:sp>
      <p:sp>
        <p:nvSpPr>
          <p:cNvPr id="3" name="TextBox 2">
            <a:extLst>
              <a:ext uri="{FF2B5EF4-FFF2-40B4-BE49-F238E27FC236}">
                <a16:creationId xmlns:a16="http://schemas.microsoft.com/office/drawing/2014/main" id="{DF1F9BFD-88F7-2E9B-435A-5AD671A6CF13}"/>
              </a:ext>
            </a:extLst>
          </p:cNvPr>
          <p:cNvSpPr txBox="1"/>
          <p:nvPr/>
        </p:nvSpPr>
        <p:spPr>
          <a:xfrm>
            <a:off x="360399" y="2123872"/>
            <a:ext cx="8829321" cy="3170099"/>
          </a:xfrm>
          <a:prstGeom prst="rect">
            <a:avLst/>
          </a:prstGeom>
          <a:noFill/>
        </p:spPr>
        <p:txBody>
          <a:bodyPr wrap="square" rtlCol="0">
            <a:spAutoFit/>
          </a:bodyPr>
          <a:lstStyle/>
          <a:p>
            <a:r>
              <a:rPr lang="en-US" sz="2000" b="1" dirty="0">
                <a:solidFill>
                  <a:schemeClr val="accent1"/>
                </a:solidFill>
              </a:rPr>
              <a:t>Environmental Impact </a:t>
            </a:r>
          </a:p>
          <a:p>
            <a:pPr marL="342900" indent="-342900">
              <a:buFont typeface="Arial" panose="020B0604020202020204" pitchFamily="34" charset="0"/>
              <a:buChar char="•"/>
            </a:pPr>
            <a:r>
              <a:rPr lang="en-US" sz="2000" dirty="0">
                <a:solidFill>
                  <a:schemeClr val="accent1"/>
                </a:solidFill>
              </a:rPr>
              <a:t>Coastal pollution </a:t>
            </a:r>
          </a:p>
          <a:p>
            <a:pPr marL="342900" indent="-342900">
              <a:buFont typeface="Arial" panose="020B0604020202020204" pitchFamily="34" charset="0"/>
              <a:buChar char="•"/>
            </a:pPr>
            <a:r>
              <a:rPr lang="en-US" sz="2000" dirty="0">
                <a:solidFill>
                  <a:schemeClr val="accent1"/>
                </a:solidFill>
              </a:rPr>
              <a:t>Marine ecosystem damage </a:t>
            </a:r>
          </a:p>
          <a:p>
            <a:pPr marL="342900" indent="-342900">
              <a:buFont typeface="Arial" panose="020B0604020202020204" pitchFamily="34" charset="0"/>
              <a:buChar char="•"/>
            </a:pPr>
            <a:r>
              <a:rPr lang="en-US" sz="2000" dirty="0">
                <a:solidFill>
                  <a:schemeClr val="accent1"/>
                </a:solidFill>
              </a:rPr>
              <a:t>Waste increase </a:t>
            </a:r>
          </a:p>
          <a:p>
            <a:pPr marL="342900" indent="-342900">
              <a:buFont typeface="Arial" panose="020B0604020202020204" pitchFamily="34" charset="0"/>
              <a:buChar char="•"/>
            </a:pPr>
            <a:r>
              <a:rPr lang="en-US" sz="2000" dirty="0">
                <a:solidFill>
                  <a:schemeClr val="accent1"/>
                </a:solidFill>
              </a:rPr>
              <a:t>Water shortages </a:t>
            </a:r>
          </a:p>
          <a:p>
            <a:r>
              <a:rPr lang="en-US" sz="2000" b="1" dirty="0">
                <a:solidFill>
                  <a:schemeClr val="accent1"/>
                </a:solidFill>
              </a:rPr>
              <a:t>Social Impact </a:t>
            </a:r>
          </a:p>
          <a:p>
            <a:pPr marL="342900" indent="-342900">
              <a:buFont typeface="Arial" panose="020B0604020202020204" pitchFamily="34" charset="0"/>
              <a:buChar char="•"/>
            </a:pPr>
            <a:r>
              <a:rPr lang="en-US" sz="2000" dirty="0">
                <a:solidFill>
                  <a:schemeClr val="accent1"/>
                </a:solidFill>
              </a:rPr>
              <a:t>Traffic congestion </a:t>
            </a:r>
          </a:p>
          <a:p>
            <a:pPr marL="342900" indent="-342900">
              <a:buFont typeface="Arial" panose="020B0604020202020204" pitchFamily="34" charset="0"/>
              <a:buChar char="•"/>
            </a:pPr>
            <a:r>
              <a:rPr lang="en-US" sz="2000" dirty="0">
                <a:solidFill>
                  <a:schemeClr val="accent1"/>
                </a:solidFill>
              </a:rPr>
              <a:t>Rising housing prices </a:t>
            </a:r>
          </a:p>
          <a:p>
            <a:pPr marL="342900" indent="-342900">
              <a:buFont typeface="Arial" panose="020B0604020202020204" pitchFamily="34" charset="0"/>
              <a:buChar char="•"/>
            </a:pPr>
            <a:r>
              <a:rPr lang="en-US" sz="2000" dirty="0">
                <a:solidFill>
                  <a:schemeClr val="accent1"/>
                </a:solidFill>
              </a:rPr>
              <a:t>Pressure on local communities </a:t>
            </a:r>
          </a:p>
          <a:p>
            <a:pPr marL="342900" indent="-342900">
              <a:buFont typeface="Arial" panose="020B0604020202020204" pitchFamily="34" charset="0"/>
              <a:buChar char="•"/>
            </a:pPr>
            <a:r>
              <a:rPr lang="en-US" sz="2000" dirty="0">
                <a:solidFill>
                  <a:schemeClr val="accent1"/>
                </a:solidFill>
              </a:rPr>
              <a:t>Seasonal employment only</a:t>
            </a:r>
            <a:endParaRPr lang="en-US" sz="1600" dirty="0">
              <a:solidFill>
                <a:schemeClr val="accent1"/>
              </a:solidFill>
            </a:endParaRPr>
          </a:p>
        </p:txBody>
      </p:sp>
    </p:spTree>
    <p:extLst>
      <p:ext uri="{BB962C8B-B14F-4D97-AF65-F5344CB8AC3E}">
        <p14:creationId xmlns:p14="http://schemas.microsoft.com/office/powerpoint/2010/main" val="395248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20FFE8-3103-FE8F-E5D0-69A55DFF49D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4F1F88-1D6E-3421-F0E5-F567D6E6B0FB}"/>
              </a:ext>
            </a:extLst>
          </p:cNvPr>
          <p:cNvSpPr txBox="1"/>
          <p:nvPr/>
        </p:nvSpPr>
        <p:spPr>
          <a:xfrm>
            <a:off x="479271" y="1399033"/>
            <a:ext cx="7540017" cy="584775"/>
          </a:xfrm>
          <a:prstGeom prst="rect">
            <a:avLst/>
          </a:prstGeom>
          <a:noFill/>
        </p:spPr>
        <p:txBody>
          <a:bodyPr wrap="square" rtlCol="0">
            <a:spAutoFit/>
          </a:bodyPr>
          <a:lstStyle/>
          <a:p>
            <a:r>
              <a:rPr lang="en-US" sz="3200" dirty="0">
                <a:solidFill>
                  <a:schemeClr val="accent1"/>
                </a:solidFill>
              </a:rPr>
              <a:t>Off-Season Tourism Solutions</a:t>
            </a:r>
            <a:endParaRPr lang="mk-MK" sz="3200" dirty="0">
              <a:solidFill>
                <a:schemeClr val="accent1"/>
              </a:solidFill>
            </a:endParaRPr>
          </a:p>
        </p:txBody>
      </p:sp>
      <p:sp>
        <p:nvSpPr>
          <p:cNvPr id="3" name="TextBox 2">
            <a:extLst>
              <a:ext uri="{FF2B5EF4-FFF2-40B4-BE49-F238E27FC236}">
                <a16:creationId xmlns:a16="http://schemas.microsoft.com/office/drawing/2014/main" id="{0A9A171E-D8FF-6222-CE82-3C85591AE6B7}"/>
              </a:ext>
            </a:extLst>
          </p:cNvPr>
          <p:cNvSpPr txBox="1"/>
          <p:nvPr/>
        </p:nvSpPr>
        <p:spPr>
          <a:xfrm>
            <a:off x="360399" y="2123872"/>
            <a:ext cx="8829321" cy="3477875"/>
          </a:xfrm>
          <a:prstGeom prst="rect">
            <a:avLst/>
          </a:prstGeom>
          <a:noFill/>
        </p:spPr>
        <p:txBody>
          <a:bodyPr wrap="square" rtlCol="0">
            <a:spAutoFit/>
          </a:bodyPr>
          <a:lstStyle/>
          <a:p>
            <a:r>
              <a:rPr lang="en-US" sz="2000" dirty="0">
                <a:solidFill>
                  <a:schemeClr val="accent1"/>
                </a:solidFill>
              </a:rPr>
              <a:t>Off-Season Tourism Activities </a:t>
            </a:r>
          </a:p>
          <a:p>
            <a:pPr marL="342900" indent="-342900">
              <a:buFont typeface="Arial" panose="020B0604020202020204" pitchFamily="34" charset="0"/>
              <a:buChar char="•"/>
            </a:pPr>
            <a:r>
              <a:rPr lang="en-US" sz="2000" b="1" dirty="0">
                <a:solidFill>
                  <a:schemeClr val="accent1"/>
                </a:solidFill>
              </a:rPr>
              <a:t>Cultural festivals </a:t>
            </a:r>
          </a:p>
          <a:p>
            <a:pPr marL="342900" indent="-342900">
              <a:buFont typeface="Arial" panose="020B0604020202020204" pitchFamily="34" charset="0"/>
              <a:buChar char="•"/>
            </a:pPr>
            <a:r>
              <a:rPr lang="en-US" sz="2000" b="1" dirty="0">
                <a:solidFill>
                  <a:schemeClr val="accent1"/>
                </a:solidFill>
              </a:rPr>
              <a:t>Gastronomy tourism </a:t>
            </a:r>
          </a:p>
          <a:p>
            <a:pPr marL="342900" indent="-342900">
              <a:buFont typeface="Arial" panose="020B0604020202020204" pitchFamily="34" charset="0"/>
              <a:buChar char="•"/>
            </a:pPr>
            <a:r>
              <a:rPr lang="en-US" sz="2000" b="1" dirty="0">
                <a:solidFill>
                  <a:schemeClr val="accent1"/>
                </a:solidFill>
              </a:rPr>
              <a:t>Wellness tourism</a:t>
            </a:r>
          </a:p>
          <a:p>
            <a:pPr marL="342900" indent="-342900">
              <a:buFont typeface="Arial" panose="020B0604020202020204" pitchFamily="34" charset="0"/>
              <a:buChar char="•"/>
            </a:pPr>
            <a:r>
              <a:rPr lang="en-US" sz="2000" b="1" dirty="0">
                <a:solidFill>
                  <a:schemeClr val="accent1"/>
                </a:solidFill>
              </a:rPr>
              <a:t>Cycling &amp; hiking tourism </a:t>
            </a:r>
          </a:p>
          <a:p>
            <a:pPr marL="342900" indent="-342900">
              <a:buFont typeface="Arial" panose="020B0604020202020204" pitchFamily="34" charset="0"/>
              <a:buChar char="•"/>
            </a:pPr>
            <a:r>
              <a:rPr lang="en-US" sz="2000" b="1" dirty="0">
                <a:solidFill>
                  <a:schemeClr val="accent1"/>
                </a:solidFill>
              </a:rPr>
              <a:t>Rural tourism </a:t>
            </a:r>
          </a:p>
          <a:p>
            <a:pPr marL="342900" indent="-342900">
              <a:buFont typeface="Arial" panose="020B0604020202020204" pitchFamily="34" charset="0"/>
              <a:buChar char="•"/>
            </a:pPr>
            <a:r>
              <a:rPr lang="en-US" sz="2000" b="1" dirty="0">
                <a:solidFill>
                  <a:schemeClr val="accent1"/>
                </a:solidFill>
              </a:rPr>
              <a:t>Wine tourism</a:t>
            </a:r>
          </a:p>
          <a:p>
            <a:r>
              <a:rPr lang="en-US" sz="1600" dirty="0">
                <a:solidFill>
                  <a:schemeClr val="accent1"/>
                </a:solidFill>
              </a:rPr>
              <a:t>EUSAIR Goal </a:t>
            </a:r>
          </a:p>
          <a:p>
            <a:r>
              <a:rPr lang="en-US" sz="1600" dirty="0">
                <a:solidFill>
                  <a:schemeClr val="accent1"/>
                </a:solidFill>
              </a:rPr>
              <a:t>Create a tourism sector that is: </a:t>
            </a:r>
          </a:p>
          <a:p>
            <a:pPr marL="285750" indent="-285750">
              <a:buFont typeface="Arial" panose="020B0604020202020204" pitchFamily="34" charset="0"/>
              <a:buChar char="•"/>
            </a:pPr>
            <a:r>
              <a:rPr lang="en-US" sz="1600" b="1" dirty="0">
                <a:solidFill>
                  <a:schemeClr val="accent1"/>
                </a:solidFill>
              </a:rPr>
              <a:t>More digital </a:t>
            </a:r>
          </a:p>
          <a:p>
            <a:pPr marL="285750" indent="-285750">
              <a:buFont typeface="Arial" panose="020B0604020202020204" pitchFamily="34" charset="0"/>
              <a:buChar char="•"/>
            </a:pPr>
            <a:r>
              <a:rPr lang="en-US" sz="1600" b="1" dirty="0">
                <a:solidFill>
                  <a:schemeClr val="accent1"/>
                </a:solidFill>
              </a:rPr>
              <a:t>More sustainable </a:t>
            </a:r>
          </a:p>
          <a:p>
            <a:pPr marL="285750" indent="-285750">
              <a:buFont typeface="Arial" panose="020B0604020202020204" pitchFamily="34" charset="0"/>
              <a:buChar char="•"/>
            </a:pPr>
            <a:r>
              <a:rPr lang="en-US" sz="1600" b="1" dirty="0">
                <a:solidFill>
                  <a:schemeClr val="accent1"/>
                </a:solidFill>
              </a:rPr>
              <a:t>More resilient to climate change</a:t>
            </a:r>
          </a:p>
        </p:txBody>
      </p:sp>
    </p:spTree>
    <p:extLst>
      <p:ext uri="{BB962C8B-B14F-4D97-AF65-F5344CB8AC3E}">
        <p14:creationId xmlns:p14="http://schemas.microsoft.com/office/powerpoint/2010/main" val="423631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7401BD-1FCC-114A-43DD-B8539CEDFD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ABA117A-FD18-9207-827A-5AC3F78B33D0}"/>
              </a:ext>
            </a:extLst>
          </p:cNvPr>
          <p:cNvSpPr txBox="1"/>
          <p:nvPr/>
        </p:nvSpPr>
        <p:spPr>
          <a:xfrm>
            <a:off x="397628" y="996268"/>
            <a:ext cx="7052745" cy="1200329"/>
          </a:xfrm>
          <a:prstGeom prst="rect">
            <a:avLst/>
          </a:prstGeom>
          <a:noFill/>
        </p:spPr>
        <p:txBody>
          <a:bodyPr wrap="square" rtlCol="0">
            <a:spAutoFit/>
          </a:bodyPr>
          <a:lstStyle/>
          <a:p>
            <a:r>
              <a:rPr lang="en-US" sz="3600" dirty="0">
                <a:solidFill>
                  <a:schemeClr val="bg1"/>
                </a:solidFill>
              </a:rPr>
              <a:t>Interconnected &amp; Accessible Regional Tourism</a:t>
            </a:r>
            <a:endParaRPr lang="mk-MK" sz="3600" dirty="0">
              <a:solidFill>
                <a:schemeClr val="bg1"/>
              </a:solidFill>
            </a:endParaRPr>
          </a:p>
        </p:txBody>
      </p:sp>
      <p:sp>
        <p:nvSpPr>
          <p:cNvPr id="3" name="TextBox 2">
            <a:extLst>
              <a:ext uri="{FF2B5EF4-FFF2-40B4-BE49-F238E27FC236}">
                <a16:creationId xmlns:a16="http://schemas.microsoft.com/office/drawing/2014/main" id="{5C0DF9E4-E783-F677-7735-BF8A191A2AB0}"/>
              </a:ext>
            </a:extLst>
          </p:cNvPr>
          <p:cNvSpPr txBox="1"/>
          <p:nvPr/>
        </p:nvSpPr>
        <p:spPr>
          <a:xfrm>
            <a:off x="479271" y="2618127"/>
            <a:ext cx="8625841"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A Shared Adriatic-Ionian Tourism Model</a:t>
            </a:r>
          </a:p>
          <a:p>
            <a:r>
              <a:rPr lang="en-US" dirty="0">
                <a:solidFill>
                  <a:schemeClr val="bg1"/>
                </a:solidFill>
              </a:rPr>
              <a:t>Instead of competing individually, EUSAIR countries can cooperate to create a connected regional tourism network similar to the Nordic and Scandinavian tourism model.</a:t>
            </a:r>
          </a:p>
          <a:p>
            <a:r>
              <a:rPr lang="en-US" dirty="0">
                <a:solidFill>
                  <a:schemeClr val="bg1"/>
                </a:solidFill>
              </a:rPr>
              <a:t>The goal is to make the Adriatic-Ionian region feel like:</a:t>
            </a:r>
          </a:p>
          <a:p>
            <a:pPr marL="285750" indent="-285750">
              <a:buFont typeface="Arial" panose="020B0604020202020204" pitchFamily="34" charset="0"/>
              <a:buChar char="•"/>
            </a:pPr>
            <a:r>
              <a:rPr lang="en-US" b="1" dirty="0">
                <a:solidFill>
                  <a:schemeClr val="bg1"/>
                </a:solidFill>
              </a:rPr>
              <a:t>One Connected Tourism Destination</a:t>
            </a:r>
          </a:p>
          <a:p>
            <a:r>
              <a:rPr lang="en-US" dirty="0">
                <a:solidFill>
                  <a:schemeClr val="bg1"/>
                </a:solidFill>
              </a:rPr>
              <a:t>This would allow tourists to move easily between countries while experiencing different cultures, coastlines, and attractions within a single trip.</a:t>
            </a:r>
          </a:p>
          <a:p>
            <a:endParaRPr lang="en-US" b="1" dirty="0">
              <a:solidFill>
                <a:schemeClr val="bg1"/>
              </a:solidFill>
            </a:endParaRPr>
          </a:p>
        </p:txBody>
      </p:sp>
    </p:spTree>
    <p:extLst>
      <p:ext uri="{BB962C8B-B14F-4D97-AF65-F5344CB8AC3E}">
        <p14:creationId xmlns:p14="http://schemas.microsoft.com/office/powerpoint/2010/main" val="147543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6296B5-8DC0-AE51-8017-B087A75E8D3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938558F-3031-A956-59A7-D072A15B95B2}"/>
              </a:ext>
            </a:extLst>
          </p:cNvPr>
          <p:cNvSpPr txBox="1"/>
          <p:nvPr/>
        </p:nvSpPr>
        <p:spPr>
          <a:xfrm>
            <a:off x="4868391" y="892539"/>
            <a:ext cx="3096033" cy="369332"/>
          </a:xfrm>
          <a:prstGeom prst="rect">
            <a:avLst/>
          </a:prstGeom>
          <a:noFill/>
        </p:spPr>
        <p:txBody>
          <a:bodyPr wrap="square" rtlCol="0">
            <a:spAutoFit/>
          </a:bodyPr>
          <a:lstStyle/>
          <a:p>
            <a:r>
              <a:rPr lang="en-US" dirty="0"/>
              <a:t>Example Packages</a:t>
            </a:r>
          </a:p>
        </p:txBody>
      </p:sp>
      <p:pic>
        <p:nvPicPr>
          <p:cNvPr id="8" name="Picture 7">
            <a:extLst>
              <a:ext uri="{FF2B5EF4-FFF2-40B4-BE49-F238E27FC236}">
                <a16:creationId xmlns:a16="http://schemas.microsoft.com/office/drawing/2014/main" id="{A8E3C25E-56E1-705C-7BC6-81B97CAF0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48" y="1261871"/>
            <a:ext cx="6992816" cy="4661877"/>
          </a:xfrm>
          <a:prstGeom prst="rect">
            <a:avLst/>
          </a:prstGeom>
        </p:spPr>
      </p:pic>
    </p:spTree>
    <p:extLst>
      <p:ext uri="{BB962C8B-B14F-4D97-AF65-F5344CB8AC3E}">
        <p14:creationId xmlns:p14="http://schemas.microsoft.com/office/powerpoint/2010/main" val="42438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BADC00-21A3-5EAE-1C0A-2A2FC633E3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16707BB-9371-DF02-A6F0-1C2891E78484}"/>
              </a:ext>
            </a:extLst>
          </p:cNvPr>
          <p:cNvSpPr txBox="1"/>
          <p:nvPr/>
        </p:nvSpPr>
        <p:spPr>
          <a:xfrm>
            <a:off x="351255" y="1170433"/>
            <a:ext cx="7540017" cy="584775"/>
          </a:xfrm>
          <a:prstGeom prst="rect">
            <a:avLst/>
          </a:prstGeom>
          <a:noFill/>
        </p:spPr>
        <p:txBody>
          <a:bodyPr wrap="square" rtlCol="0">
            <a:spAutoFit/>
          </a:bodyPr>
          <a:lstStyle/>
          <a:p>
            <a:r>
              <a:rPr lang="en-US" sz="3200" dirty="0">
                <a:solidFill>
                  <a:schemeClr val="accent1"/>
                </a:solidFill>
              </a:rPr>
              <a:t>Improving Accessibility &amp; Connectivity</a:t>
            </a:r>
            <a:endParaRPr lang="mk-MK" sz="3200" dirty="0">
              <a:solidFill>
                <a:schemeClr val="accent1"/>
              </a:solidFill>
            </a:endParaRPr>
          </a:p>
        </p:txBody>
      </p:sp>
      <p:sp>
        <p:nvSpPr>
          <p:cNvPr id="3" name="TextBox 2">
            <a:extLst>
              <a:ext uri="{FF2B5EF4-FFF2-40B4-BE49-F238E27FC236}">
                <a16:creationId xmlns:a16="http://schemas.microsoft.com/office/drawing/2014/main" id="{4439A887-ACED-E53B-6F8F-768214FF191B}"/>
              </a:ext>
            </a:extLst>
          </p:cNvPr>
          <p:cNvSpPr txBox="1"/>
          <p:nvPr/>
        </p:nvSpPr>
        <p:spPr>
          <a:xfrm>
            <a:off x="351255" y="2057286"/>
            <a:ext cx="8829321" cy="4247317"/>
          </a:xfrm>
          <a:prstGeom prst="rect">
            <a:avLst/>
          </a:prstGeom>
          <a:noFill/>
        </p:spPr>
        <p:txBody>
          <a:bodyPr wrap="square" rtlCol="0">
            <a:spAutoFit/>
          </a:bodyPr>
          <a:lstStyle/>
          <a:p>
            <a:r>
              <a:rPr lang="en-US" dirty="0">
                <a:solidFill>
                  <a:schemeClr val="accent1"/>
                </a:solidFill>
              </a:rPr>
              <a:t>Better Regional Connectivity - Tourism integration depends on easier movement between countries. </a:t>
            </a:r>
          </a:p>
          <a:p>
            <a:r>
              <a:rPr lang="en-US" b="1" dirty="0">
                <a:solidFill>
                  <a:schemeClr val="accent1"/>
                </a:solidFill>
              </a:rPr>
              <a:t>Key Priorities </a:t>
            </a:r>
          </a:p>
          <a:p>
            <a:pPr marL="342900" indent="-342900">
              <a:buFont typeface="Arial" panose="020B0604020202020204" pitchFamily="34" charset="0"/>
              <a:buChar char="•"/>
            </a:pPr>
            <a:r>
              <a:rPr lang="en-US" dirty="0">
                <a:solidFill>
                  <a:schemeClr val="accent1"/>
                </a:solidFill>
              </a:rPr>
              <a:t>Faster rail connections </a:t>
            </a:r>
          </a:p>
          <a:p>
            <a:pPr marL="342900" indent="-342900">
              <a:buFont typeface="Arial" panose="020B0604020202020204" pitchFamily="34" charset="0"/>
              <a:buChar char="•"/>
            </a:pPr>
            <a:r>
              <a:rPr lang="en-US" dirty="0">
                <a:solidFill>
                  <a:schemeClr val="accent1"/>
                </a:solidFill>
              </a:rPr>
              <a:t>Expanded ferry networks </a:t>
            </a:r>
          </a:p>
          <a:p>
            <a:pPr marL="342900" indent="-342900">
              <a:buFont typeface="Arial" panose="020B0604020202020204" pitchFamily="34" charset="0"/>
              <a:buChar char="•"/>
            </a:pPr>
            <a:r>
              <a:rPr lang="en-US" dirty="0">
                <a:solidFill>
                  <a:schemeClr val="accent1"/>
                </a:solidFill>
              </a:rPr>
              <a:t>Unified tourism apps </a:t>
            </a:r>
          </a:p>
          <a:p>
            <a:pPr marL="342900" indent="-342900">
              <a:buFont typeface="Arial" panose="020B0604020202020204" pitchFamily="34" charset="0"/>
              <a:buChar char="•"/>
            </a:pPr>
            <a:r>
              <a:rPr lang="en-US" dirty="0">
                <a:solidFill>
                  <a:schemeClr val="accent1"/>
                </a:solidFill>
              </a:rPr>
              <a:t>Better regional flight connections </a:t>
            </a:r>
          </a:p>
          <a:p>
            <a:pPr marL="342900" indent="-342900">
              <a:buFont typeface="Arial" panose="020B0604020202020204" pitchFamily="34" charset="0"/>
              <a:buChar char="•"/>
            </a:pPr>
            <a:r>
              <a:rPr lang="en-US" dirty="0">
                <a:solidFill>
                  <a:schemeClr val="accent1"/>
                </a:solidFill>
              </a:rPr>
              <a:t>Integrated public transportation systems </a:t>
            </a:r>
          </a:p>
          <a:p>
            <a:r>
              <a:rPr lang="en-US" b="1" dirty="0">
                <a:solidFill>
                  <a:schemeClr val="accent1"/>
                </a:solidFill>
              </a:rPr>
              <a:t>Digital Connectivity </a:t>
            </a:r>
          </a:p>
          <a:p>
            <a:pPr marL="342900" indent="-342900">
              <a:buFont typeface="Arial" panose="020B0604020202020204" pitchFamily="34" charset="0"/>
              <a:buChar char="•"/>
            </a:pPr>
            <a:r>
              <a:rPr lang="en-US" dirty="0">
                <a:solidFill>
                  <a:schemeClr val="accent1"/>
                </a:solidFill>
              </a:rPr>
              <a:t>A shared EUSAIR tourism platform could include: </a:t>
            </a:r>
          </a:p>
          <a:p>
            <a:pPr marL="342900" indent="-342900">
              <a:buFont typeface="Arial" panose="020B0604020202020204" pitchFamily="34" charset="0"/>
              <a:buChar char="•"/>
            </a:pPr>
            <a:r>
              <a:rPr lang="en-US" dirty="0">
                <a:solidFill>
                  <a:schemeClr val="accent1"/>
                </a:solidFill>
              </a:rPr>
              <a:t>One booking system </a:t>
            </a:r>
          </a:p>
          <a:p>
            <a:pPr marL="342900" indent="-342900">
              <a:buFont typeface="Arial" panose="020B0604020202020204" pitchFamily="34" charset="0"/>
              <a:buChar char="•"/>
            </a:pPr>
            <a:r>
              <a:rPr lang="en-US" dirty="0">
                <a:solidFill>
                  <a:schemeClr val="accent1"/>
                </a:solidFill>
              </a:rPr>
              <a:t>Regional transport information </a:t>
            </a:r>
          </a:p>
          <a:p>
            <a:pPr marL="342900" indent="-342900">
              <a:buFont typeface="Arial" panose="020B0604020202020204" pitchFamily="34" charset="0"/>
              <a:buChar char="•"/>
            </a:pPr>
            <a:r>
              <a:rPr lang="en-US" dirty="0">
                <a:solidFill>
                  <a:schemeClr val="accent1"/>
                </a:solidFill>
              </a:rPr>
              <a:t>Multi-country tourism passes </a:t>
            </a:r>
          </a:p>
          <a:p>
            <a:pPr marL="342900" indent="-342900">
              <a:buFont typeface="Arial" panose="020B0604020202020204" pitchFamily="34" charset="0"/>
              <a:buChar char="•"/>
            </a:pPr>
            <a:r>
              <a:rPr lang="en-US" dirty="0">
                <a:solidFill>
                  <a:schemeClr val="accent1"/>
                </a:solidFill>
              </a:rPr>
              <a:t>Sustainable travel recommendations </a:t>
            </a:r>
          </a:p>
          <a:p>
            <a:r>
              <a:rPr lang="en-US" b="1" dirty="0">
                <a:solidFill>
                  <a:schemeClr val="accent1"/>
                </a:solidFill>
              </a:rPr>
              <a:t>Goal Make regional travel: Simpler Faster More affordable More sustainable</a:t>
            </a:r>
            <a:endParaRPr lang="en-US" sz="1600" b="1" dirty="0">
              <a:solidFill>
                <a:schemeClr val="accent1"/>
              </a:solidFill>
            </a:endParaRPr>
          </a:p>
        </p:txBody>
      </p:sp>
    </p:spTree>
    <p:extLst>
      <p:ext uri="{BB962C8B-B14F-4D97-AF65-F5344CB8AC3E}">
        <p14:creationId xmlns:p14="http://schemas.microsoft.com/office/powerpoint/2010/main" val="206661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3231D0-9BEB-F639-1B45-DAE70FED77A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B3CDFF-B9C8-7658-5E73-512E083903ED}"/>
              </a:ext>
            </a:extLst>
          </p:cNvPr>
          <p:cNvSpPr txBox="1"/>
          <p:nvPr/>
        </p:nvSpPr>
        <p:spPr>
          <a:xfrm>
            <a:off x="479271" y="1273854"/>
            <a:ext cx="7052745" cy="646331"/>
          </a:xfrm>
          <a:prstGeom prst="rect">
            <a:avLst/>
          </a:prstGeom>
          <a:noFill/>
        </p:spPr>
        <p:txBody>
          <a:bodyPr wrap="square" rtlCol="0">
            <a:spAutoFit/>
          </a:bodyPr>
          <a:lstStyle/>
          <a:p>
            <a:r>
              <a:rPr lang="en-US" sz="3600" dirty="0">
                <a:solidFill>
                  <a:schemeClr val="bg1"/>
                </a:solidFill>
              </a:rPr>
              <a:t>Table of Contents</a:t>
            </a:r>
            <a:endParaRPr lang="mk-MK" sz="3600" dirty="0">
              <a:solidFill>
                <a:schemeClr val="bg1"/>
              </a:solidFill>
            </a:endParaRPr>
          </a:p>
        </p:txBody>
      </p:sp>
      <p:graphicFrame>
        <p:nvGraphicFramePr>
          <p:cNvPr id="5" name="Table 4">
            <a:extLst>
              <a:ext uri="{FF2B5EF4-FFF2-40B4-BE49-F238E27FC236}">
                <a16:creationId xmlns:a16="http://schemas.microsoft.com/office/drawing/2014/main" id="{1E6BE71B-B767-0A2E-230F-C0F43B96A699}"/>
              </a:ext>
            </a:extLst>
          </p:cNvPr>
          <p:cNvGraphicFramePr>
            <a:graphicFrameLocks noGrp="1"/>
          </p:cNvGraphicFramePr>
          <p:nvPr>
            <p:extLst>
              <p:ext uri="{D42A27DB-BD31-4B8C-83A1-F6EECF244321}">
                <p14:modId xmlns:p14="http://schemas.microsoft.com/office/powerpoint/2010/main" val="3232372294"/>
              </p:ext>
            </p:extLst>
          </p:nvPr>
        </p:nvGraphicFramePr>
        <p:xfrm>
          <a:off x="413512" y="2316480"/>
          <a:ext cx="8128000" cy="2840736"/>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28375117"/>
                    </a:ext>
                  </a:extLst>
                </a:gridCol>
              </a:tblGrid>
              <a:tr h="473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Table of Contents</a:t>
                      </a:r>
                    </a:p>
                  </a:txBody>
                  <a:tcPr/>
                </a:tc>
                <a:extLst>
                  <a:ext uri="{0D108BD9-81ED-4DB2-BD59-A6C34878D82A}">
                    <a16:rowId xmlns:a16="http://schemas.microsoft.com/office/drawing/2014/main" val="3071718082"/>
                  </a:ext>
                </a:extLst>
              </a:tr>
              <a:tr h="473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Development of the Initiatives</a:t>
                      </a:r>
                    </a:p>
                  </a:txBody>
                  <a:tcPr/>
                </a:tc>
                <a:extLst>
                  <a:ext uri="{0D108BD9-81ED-4DB2-BD59-A6C34878D82A}">
                    <a16:rowId xmlns:a16="http://schemas.microsoft.com/office/drawing/2014/main" val="2140846039"/>
                  </a:ext>
                </a:extLst>
              </a:tr>
              <a:tr h="473456">
                <a:tc>
                  <a:txBody>
                    <a:bodyPr/>
                    <a:lstStyle/>
                    <a:p>
                      <a:r>
                        <a:rPr lang="en-US" dirty="0"/>
                        <a:t>EYC Initiatives</a:t>
                      </a:r>
                    </a:p>
                  </a:txBody>
                  <a:tcPr/>
                </a:tc>
                <a:extLst>
                  <a:ext uri="{0D108BD9-81ED-4DB2-BD59-A6C34878D82A}">
                    <a16:rowId xmlns:a16="http://schemas.microsoft.com/office/drawing/2014/main" val="45151816"/>
                  </a:ext>
                </a:extLst>
              </a:tr>
              <a:tr h="473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Sustainable and Off-Season Tourism</a:t>
                      </a:r>
                    </a:p>
                  </a:txBody>
                  <a:tcPr/>
                </a:tc>
                <a:extLst>
                  <a:ext uri="{0D108BD9-81ED-4DB2-BD59-A6C34878D82A}">
                    <a16:rowId xmlns:a16="http://schemas.microsoft.com/office/drawing/2014/main" val="1822563192"/>
                  </a:ext>
                </a:extLst>
              </a:tr>
              <a:tr h="473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Interconnected and Accessible Regional Tourism</a:t>
                      </a:r>
                    </a:p>
                  </a:txBody>
                  <a:tcPr/>
                </a:tc>
                <a:extLst>
                  <a:ext uri="{0D108BD9-81ED-4DB2-BD59-A6C34878D82A}">
                    <a16:rowId xmlns:a16="http://schemas.microsoft.com/office/drawing/2014/main" val="2696114698"/>
                  </a:ext>
                </a:extLst>
              </a:tr>
              <a:tr h="473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Conclusion &amp; Discussion</a:t>
                      </a:r>
                    </a:p>
                  </a:txBody>
                  <a:tcPr/>
                </a:tc>
                <a:extLst>
                  <a:ext uri="{0D108BD9-81ED-4DB2-BD59-A6C34878D82A}">
                    <a16:rowId xmlns:a16="http://schemas.microsoft.com/office/drawing/2014/main" val="4038733214"/>
                  </a:ext>
                </a:extLst>
              </a:tr>
            </a:tbl>
          </a:graphicData>
        </a:graphic>
      </p:graphicFrame>
    </p:spTree>
    <p:extLst>
      <p:ext uri="{BB962C8B-B14F-4D97-AF65-F5344CB8AC3E}">
        <p14:creationId xmlns:p14="http://schemas.microsoft.com/office/powerpoint/2010/main" val="239775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28184C-C133-93A0-ACD7-E35290D3C07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86C514A-D113-EE16-3C57-A17649417F7D}"/>
              </a:ext>
            </a:extLst>
          </p:cNvPr>
          <p:cNvSpPr txBox="1"/>
          <p:nvPr/>
        </p:nvSpPr>
        <p:spPr>
          <a:xfrm>
            <a:off x="351255" y="1170433"/>
            <a:ext cx="7540017" cy="584775"/>
          </a:xfrm>
          <a:prstGeom prst="rect">
            <a:avLst/>
          </a:prstGeom>
          <a:noFill/>
        </p:spPr>
        <p:txBody>
          <a:bodyPr wrap="square" rtlCol="0">
            <a:spAutoFit/>
          </a:bodyPr>
          <a:lstStyle/>
          <a:p>
            <a:r>
              <a:rPr lang="en-US" sz="3200" dirty="0">
                <a:solidFill>
                  <a:schemeClr val="accent1"/>
                </a:solidFill>
              </a:rPr>
              <a:t>Sustainable Regional Tourism Vision</a:t>
            </a:r>
            <a:endParaRPr lang="mk-MK" sz="3200" dirty="0">
              <a:solidFill>
                <a:schemeClr val="accent1"/>
              </a:solidFill>
            </a:endParaRPr>
          </a:p>
        </p:txBody>
      </p:sp>
      <p:sp>
        <p:nvSpPr>
          <p:cNvPr id="3" name="TextBox 2">
            <a:extLst>
              <a:ext uri="{FF2B5EF4-FFF2-40B4-BE49-F238E27FC236}">
                <a16:creationId xmlns:a16="http://schemas.microsoft.com/office/drawing/2014/main" id="{7F205E91-C2C0-ABF5-F62A-1B23A6FD9A44}"/>
              </a:ext>
            </a:extLst>
          </p:cNvPr>
          <p:cNvSpPr txBox="1"/>
          <p:nvPr/>
        </p:nvSpPr>
        <p:spPr>
          <a:xfrm>
            <a:off x="351255" y="2218567"/>
            <a:ext cx="8829321" cy="3139321"/>
          </a:xfrm>
          <a:prstGeom prst="rect">
            <a:avLst/>
          </a:prstGeom>
          <a:noFill/>
        </p:spPr>
        <p:txBody>
          <a:bodyPr wrap="square" rtlCol="0">
            <a:spAutoFit/>
          </a:bodyPr>
          <a:lstStyle/>
          <a:p>
            <a:r>
              <a:rPr lang="en-US" dirty="0">
                <a:solidFill>
                  <a:schemeClr val="accent1"/>
                </a:solidFill>
              </a:rPr>
              <a:t>A Long-Term Adriatic-Ionian Vision </a:t>
            </a:r>
          </a:p>
          <a:p>
            <a:r>
              <a:rPr lang="en-US" dirty="0">
                <a:solidFill>
                  <a:schemeClr val="accent1"/>
                </a:solidFill>
              </a:rPr>
              <a:t>The Adriatic-Ionian region has the potential to become: </a:t>
            </a:r>
          </a:p>
          <a:p>
            <a:r>
              <a:rPr lang="en-US" dirty="0">
                <a:solidFill>
                  <a:schemeClr val="accent1"/>
                </a:solidFill>
              </a:rPr>
              <a:t>Europe’s Leading Sustainable Multi-Destination Tourism Region </a:t>
            </a:r>
          </a:p>
          <a:p>
            <a:r>
              <a:rPr lang="en-US" dirty="0">
                <a:solidFill>
                  <a:schemeClr val="accent1"/>
                </a:solidFill>
              </a:rPr>
              <a:t>By connecting tourism sectors, countries can: </a:t>
            </a:r>
          </a:p>
          <a:p>
            <a:r>
              <a:rPr lang="en-US" b="1" dirty="0">
                <a:solidFill>
                  <a:schemeClr val="accent1"/>
                </a:solidFill>
              </a:rPr>
              <a:t>✔ Reduce seasonal dependence </a:t>
            </a:r>
          </a:p>
          <a:p>
            <a:r>
              <a:rPr lang="en-US" b="1" dirty="0">
                <a:solidFill>
                  <a:schemeClr val="accent1"/>
                </a:solidFill>
              </a:rPr>
              <a:t>✔ Share tourism revenue more evenly </a:t>
            </a:r>
          </a:p>
          <a:p>
            <a:r>
              <a:rPr lang="en-US" b="1" dirty="0">
                <a:solidFill>
                  <a:schemeClr val="accent1"/>
                </a:solidFill>
              </a:rPr>
              <a:t>✔ Improve transport and accessibility </a:t>
            </a:r>
          </a:p>
          <a:p>
            <a:r>
              <a:rPr lang="en-US" b="1" dirty="0">
                <a:solidFill>
                  <a:schemeClr val="accent1"/>
                </a:solidFill>
              </a:rPr>
              <a:t>✔ Promote sustainable travel </a:t>
            </a:r>
          </a:p>
          <a:p>
            <a:r>
              <a:rPr lang="en-US" b="1" dirty="0">
                <a:solidFill>
                  <a:schemeClr val="accent1"/>
                </a:solidFill>
              </a:rPr>
              <a:t>✔ Strengthen regional identity </a:t>
            </a:r>
          </a:p>
          <a:p>
            <a:r>
              <a:rPr lang="en-US" dirty="0">
                <a:solidFill>
                  <a:schemeClr val="accent1"/>
                </a:solidFill>
              </a:rPr>
              <a:t>Final Message The future of tourism in the Adriatic-Ionian region is not isolated national tourism models, but a connected, accessible, and sustainable regional tourism system.</a:t>
            </a:r>
            <a:endParaRPr lang="en-US" sz="1600" b="1" dirty="0">
              <a:solidFill>
                <a:schemeClr val="accent1"/>
              </a:solidFill>
            </a:endParaRPr>
          </a:p>
        </p:txBody>
      </p:sp>
    </p:spTree>
    <p:extLst>
      <p:ext uri="{BB962C8B-B14F-4D97-AF65-F5344CB8AC3E}">
        <p14:creationId xmlns:p14="http://schemas.microsoft.com/office/powerpoint/2010/main" val="240165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36AB69-30C3-3045-D6AC-4B5802B7950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F71E60-A5E2-1944-1A39-37373924D3EF}"/>
              </a:ext>
            </a:extLst>
          </p:cNvPr>
          <p:cNvSpPr txBox="1"/>
          <p:nvPr/>
        </p:nvSpPr>
        <p:spPr>
          <a:xfrm>
            <a:off x="479271" y="1273854"/>
            <a:ext cx="7052745" cy="1200329"/>
          </a:xfrm>
          <a:prstGeom prst="rect">
            <a:avLst/>
          </a:prstGeom>
          <a:noFill/>
        </p:spPr>
        <p:txBody>
          <a:bodyPr wrap="square" rtlCol="0">
            <a:spAutoFit/>
          </a:bodyPr>
          <a:lstStyle/>
          <a:p>
            <a:r>
              <a:rPr lang="en-US" sz="3600" dirty="0">
                <a:solidFill>
                  <a:schemeClr val="bg1"/>
                </a:solidFill>
              </a:rPr>
              <a:t>EUSAIR Youth Council Initiatives &amp; Regional Priorities</a:t>
            </a:r>
            <a:endParaRPr lang="mk-MK" sz="3600" dirty="0">
              <a:solidFill>
                <a:schemeClr val="bg1"/>
              </a:solidFill>
            </a:endParaRPr>
          </a:p>
        </p:txBody>
      </p:sp>
      <p:sp>
        <p:nvSpPr>
          <p:cNvPr id="3" name="TextBox 2">
            <a:extLst>
              <a:ext uri="{FF2B5EF4-FFF2-40B4-BE49-F238E27FC236}">
                <a16:creationId xmlns:a16="http://schemas.microsoft.com/office/drawing/2014/main" id="{EA333F58-E1D8-7C5C-A186-67CEE329078D}"/>
              </a:ext>
            </a:extLst>
          </p:cNvPr>
          <p:cNvSpPr txBox="1"/>
          <p:nvPr/>
        </p:nvSpPr>
        <p:spPr>
          <a:xfrm>
            <a:off x="479271" y="2618127"/>
            <a:ext cx="8625841"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How the Initiatives Were Developed</a:t>
            </a:r>
          </a:p>
          <a:p>
            <a:r>
              <a:rPr lang="en-US" b="1" dirty="0">
                <a:solidFill>
                  <a:schemeClr val="bg1"/>
                </a:solidFill>
              </a:rPr>
              <a:t> The initiatives were developed collaboratively by the EUSAIR Youth Council through internal meetings, thematic discussions, and coordination across all EUSAIR pillars. </a:t>
            </a:r>
          </a:p>
          <a:p>
            <a:pPr marL="285750" indent="-285750">
              <a:buFont typeface="Arial" panose="020B0604020202020204" pitchFamily="34" charset="0"/>
              <a:buChar char="•"/>
            </a:pPr>
            <a:r>
              <a:rPr lang="en-US" b="1" dirty="0">
                <a:solidFill>
                  <a:schemeClr val="bg1"/>
                </a:solidFill>
              </a:rPr>
              <a:t>Process </a:t>
            </a:r>
          </a:p>
          <a:p>
            <a:r>
              <a:rPr lang="en-US" b="1" dirty="0">
                <a:solidFill>
                  <a:schemeClr val="bg1"/>
                </a:solidFill>
              </a:rPr>
              <a:t>EYC members proposed initiative ideas connected to regional challenges Discussions were held within Pillar groups and working groups Initiatives were refined through feedback and coordination with Pillar Coordinators and EUSAIR stakeholders. Final priorities were selected collectively through internal consultation and agreement within the Youth Council </a:t>
            </a:r>
          </a:p>
        </p:txBody>
      </p:sp>
    </p:spTree>
    <p:extLst>
      <p:ext uri="{BB962C8B-B14F-4D97-AF65-F5344CB8AC3E}">
        <p14:creationId xmlns:p14="http://schemas.microsoft.com/office/powerpoint/2010/main" val="896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A9DEC5-7A98-CD3A-F9CA-A6B16A0D37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E4FCD1A-FF0D-6FEA-5C0C-F29B234AC8F4}"/>
              </a:ext>
            </a:extLst>
          </p:cNvPr>
          <p:cNvSpPr txBox="1"/>
          <p:nvPr/>
        </p:nvSpPr>
        <p:spPr>
          <a:xfrm>
            <a:off x="479271" y="1353312"/>
            <a:ext cx="6899937" cy="1200329"/>
          </a:xfrm>
          <a:prstGeom prst="rect">
            <a:avLst/>
          </a:prstGeom>
          <a:noFill/>
        </p:spPr>
        <p:txBody>
          <a:bodyPr wrap="square" rtlCol="0">
            <a:spAutoFit/>
          </a:bodyPr>
          <a:lstStyle/>
          <a:p>
            <a:r>
              <a:rPr lang="en-US" sz="3600" dirty="0">
                <a:solidFill>
                  <a:schemeClr val="accent1"/>
                </a:solidFill>
              </a:rPr>
              <a:t>Initiative 1 - Reclaiming the Right to the City</a:t>
            </a:r>
            <a:endParaRPr lang="mk-MK" sz="3600" dirty="0">
              <a:solidFill>
                <a:schemeClr val="accent1"/>
              </a:solidFill>
            </a:endParaRPr>
          </a:p>
        </p:txBody>
      </p:sp>
      <p:sp>
        <p:nvSpPr>
          <p:cNvPr id="3" name="TextBox 2">
            <a:extLst>
              <a:ext uri="{FF2B5EF4-FFF2-40B4-BE49-F238E27FC236}">
                <a16:creationId xmlns:a16="http://schemas.microsoft.com/office/drawing/2014/main" id="{4FB0F272-5197-0993-12CC-0E7F728BA807}"/>
              </a:ext>
            </a:extLst>
          </p:cNvPr>
          <p:cNvSpPr txBox="1"/>
          <p:nvPr/>
        </p:nvSpPr>
        <p:spPr>
          <a:xfrm>
            <a:off x="479271" y="2750088"/>
            <a:ext cx="8701305" cy="3108543"/>
          </a:xfrm>
          <a:prstGeom prst="rect">
            <a:avLst/>
          </a:prstGeom>
          <a:noFill/>
        </p:spPr>
        <p:txBody>
          <a:bodyPr wrap="square" rtlCol="0">
            <a:spAutoFit/>
          </a:bodyPr>
          <a:lstStyle/>
          <a:p>
            <a:r>
              <a:rPr lang="en-US" sz="2000" dirty="0">
                <a:solidFill>
                  <a:schemeClr val="accent1"/>
                </a:solidFill>
              </a:rPr>
              <a:t>This initiative addresses housing as a key issue affecting youth participation, inclusion, and employability in the Adriatic–Ionian region. Young people will work directly with municipalities, organizations, and universities to develop recommendations for more inclusive and sustainable urban development.</a:t>
            </a:r>
          </a:p>
          <a:p>
            <a:pPr marL="342900" indent="-342900">
              <a:buFont typeface="Arial" panose="020B0604020202020204" pitchFamily="34" charset="0"/>
              <a:buChar char="•"/>
            </a:pPr>
            <a:r>
              <a:rPr lang="en-US" sz="2000" b="1" dirty="0">
                <a:solidFill>
                  <a:schemeClr val="accent1"/>
                </a:solidFill>
              </a:rPr>
              <a:t>What is the initiative? </a:t>
            </a:r>
          </a:p>
          <a:p>
            <a:r>
              <a:rPr lang="en-US" sz="2000" dirty="0">
                <a:solidFill>
                  <a:schemeClr val="accent1"/>
                </a:solidFill>
              </a:rPr>
              <a:t>A youth-led project focused on housing challenges in cities across the Adriatic–Ionian region. The initiative gives young people a chance to discuss housing problems, map local issues, and cooperate directly with municipalities and organizations. </a:t>
            </a:r>
          </a:p>
          <a:p>
            <a:pPr marL="285750" indent="-285750">
              <a:buFont typeface="Arial" panose="020B0604020202020204" pitchFamily="34" charset="0"/>
              <a:buChar char="•"/>
            </a:pPr>
            <a:endParaRPr lang="en-US" sz="1600" b="1" dirty="0">
              <a:solidFill>
                <a:schemeClr val="accent1"/>
              </a:solidFill>
            </a:endParaRPr>
          </a:p>
        </p:txBody>
      </p:sp>
    </p:spTree>
    <p:extLst>
      <p:ext uri="{BB962C8B-B14F-4D97-AF65-F5344CB8AC3E}">
        <p14:creationId xmlns:p14="http://schemas.microsoft.com/office/powerpoint/2010/main" val="302751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DFD835-E259-B138-6C79-0FCE42F9541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295CB4-D3AA-97D0-8289-48D6CB375975}"/>
              </a:ext>
            </a:extLst>
          </p:cNvPr>
          <p:cNvSpPr txBox="1"/>
          <p:nvPr/>
        </p:nvSpPr>
        <p:spPr>
          <a:xfrm>
            <a:off x="267980" y="860141"/>
            <a:ext cx="6899937" cy="1200329"/>
          </a:xfrm>
          <a:prstGeom prst="rect">
            <a:avLst/>
          </a:prstGeom>
          <a:noFill/>
        </p:spPr>
        <p:txBody>
          <a:bodyPr wrap="square" rtlCol="0">
            <a:spAutoFit/>
          </a:bodyPr>
          <a:lstStyle/>
          <a:p>
            <a:r>
              <a:rPr lang="en-US" sz="3600" dirty="0">
                <a:solidFill>
                  <a:schemeClr val="accent1"/>
                </a:solidFill>
              </a:rPr>
              <a:t>Initiative 1 - Reclaiming the Right to the City</a:t>
            </a:r>
            <a:endParaRPr lang="mk-MK" sz="3600" dirty="0">
              <a:solidFill>
                <a:schemeClr val="accent1"/>
              </a:solidFill>
            </a:endParaRPr>
          </a:p>
        </p:txBody>
      </p:sp>
      <p:sp>
        <p:nvSpPr>
          <p:cNvPr id="3" name="TextBox 2">
            <a:extLst>
              <a:ext uri="{FF2B5EF4-FFF2-40B4-BE49-F238E27FC236}">
                <a16:creationId xmlns:a16="http://schemas.microsoft.com/office/drawing/2014/main" id="{056252B1-2859-C8D4-D5A0-992F581FF6B4}"/>
              </a:ext>
            </a:extLst>
          </p:cNvPr>
          <p:cNvSpPr txBox="1"/>
          <p:nvPr/>
        </p:nvSpPr>
        <p:spPr>
          <a:xfrm>
            <a:off x="356616" y="2308468"/>
            <a:ext cx="8421624"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1"/>
                </a:solidFill>
              </a:rPr>
              <a:t>Main Activities </a:t>
            </a:r>
          </a:p>
          <a:p>
            <a:r>
              <a:rPr lang="en-US" sz="2000" dirty="0">
                <a:solidFill>
                  <a:schemeClr val="accent1"/>
                </a:solidFill>
              </a:rPr>
              <a:t>Youth workshops and dialogue sessions, Participatory mapping of housing and urban issues, Cooperation with municipalities and universities Youth-led recommendations linked to Pillar 5</a:t>
            </a:r>
          </a:p>
          <a:p>
            <a:pPr marL="342900" indent="-342900">
              <a:buFont typeface="Arial" panose="020B0604020202020204" pitchFamily="34" charset="0"/>
              <a:buChar char="•"/>
            </a:pPr>
            <a:r>
              <a:rPr lang="en-US" sz="2000" b="1" dirty="0">
                <a:solidFill>
                  <a:schemeClr val="accent1"/>
                </a:solidFill>
              </a:rPr>
              <a:t>Current Progress </a:t>
            </a:r>
          </a:p>
          <a:p>
            <a:r>
              <a:rPr lang="en-US" sz="2000" dirty="0">
                <a:solidFill>
                  <a:schemeClr val="accent1"/>
                </a:solidFill>
              </a:rPr>
              <a:t>Planned for Greece in Oct–Nov 2026 Cooperation planned with activists, municipalities, and universities Focus on connecting organizations across the EUSAIR region Expected connection with Pillar 5</a:t>
            </a:r>
          </a:p>
          <a:p>
            <a:pPr marL="342900" indent="-342900">
              <a:buFont typeface="Arial" panose="020B0604020202020204" pitchFamily="34" charset="0"/>
              <a:buChar char="•"/>
            </a:pPr>
            <a:r>
              <a:rPr lang="en-US" sz="2000" b="1" dirty="0">
                <a:solidFill>
                  <a:schemeClr val="accent1"/>
                </a:solidFill>
              </a:rPr>
              <a:t>Why it matters </a:t>
            </a:r>
          </a:p>
          <a:p>
            <a:r>
              <a:rPr lang="en-US" sz="2000" dirty="0">
                <a:solidFill>
                  <a:schemeClr val="accent1"/>
                </a:solidFill>
              </a:rPr>
              <a:t>Housing affects youth employment, education, mobility, and participation in society. </a:t>
            </a:r>
          </a:p>
          <a:p>
            <a:pPr marL="285750" indent="-285750">
              <a:buFont typeface="Arial" panose="020B0604020202020204" pitchFamily="34" charset="0"/>
              <a:buChar char="•"/>
            </a:pPr>
            <a:r>
              <a:rPr lang="en-US" sz="2000" b="1" dirty="0">
                <a:solidFill>
                  <a:schemeClr val="accent1"/>
                </a:solidFill>
              </a:rPr>
              <a:t>Budget &amp; Timeline €10,000–15,000 | 4-month pilot phase</a:t>
            </a:r>
            <a:endParaRPr lang="en-US" sz="1600" b="1" dirty="0">
              <a:solidFill>
                <a:schemeClr val="accent1"/>
              </a:solidFill>
            </a:endParaRPr>
          </a:p>
        </p:txBody>
      </p:sp>
    </p:spTree>
    <p:extLst>
      <p:ext uri="{BB962C8B-B14F-4D97-AF65-F5344CB8AC3E}">
        <p14:creationId xmlns:p14="http://schemas.microsoft.com/office/powerpoint/2010/main" val="37389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3B101C-6FD6-DC04-1D41-3F55EC1A6E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0C3C6E-2FE4-9724-3EAC-42B675602C23}"/>
              </a:ext>
            </a:extLst>
          </p:cNvPr>
          <p:cNvSpPr txBox="1"/>
          <p:nvPr/>
        </p:nvSpPr>
        <p:spPr>
          <a:xfrm>
            <a:off x="348642" y="1010412"/>
            <a:ext cx="6899937" cy="1200329"/>
          </a:xfrm>
          <a:prstGeom prst="rect">
            <a:avLst/>
          </a:prstGeom>
          <a:noFill/>
        </p:spPr>
        <p:txBody>
          <a:bodyPr wrap="square" rtlCol="0">
            <a:spAutoFit/>
          </a:bodyPr>
          <a:lstStyle/>
          <a:p>
            <a:r>
              <a:rPr lang="en-US" sz="3600" dirty="0">
                <a:solidFill>
                  <a:schemeClr val="accent1"/>
                </a:solidFill>
              </a:rPr>
              <a:t>Initiative 2- EYC Youth Mentorship Network: From Skills to Careers</a:t>
            </a:r>
            <a:endParaRPr lang="mk-MK" sz="3600" dirty="0">
              <a:solidFill>
                <a:schemeClr val="accent1"/>
              </a:solidFill>
            </a:endParaRPr>
          </a:p>
        </p:txBody>
      </p:sp>
      <p:sp>
        <p:nvSpPr>
          <p:cNvPr id="3" name="TextBox 2">
            <a:extLst>
              <a:ext uri="{FF2B5EF4-FFF2-40B4-BE49-F238E27FC236}">
                <a16:creationId xmlns:a16="http://schemas.microsoft.com/office/drawing/2014/main" id="{4124FB78-1260-3D57-E8EA-415420039ED2}"/>
              </a:ext>
            </a:extLst>
          </p:cNvPr>
          <p:cNvSpPr txBox="1"/>
          <p:nvPr/>
        </p:nvSpPr>
        <p:spPr>
          <a:xfrm>
            <a:off x="415263" y="2553641"/>
            <a:ext cx="8939049" cy="3600986"/>
          </a:xfrm>
          <a:prstGeom prst="rect">
            <a:avLst/>
          </a:prstGeom>
          <a:noFill/>
        </p:spPr>
        <p:txBody>
          <a:bodyPr wrap="square" rtlCol="0">
            <a:spAutoFit/>
          </a:bodyPr>
          <a:lstStyle/>
          <a:p>
            <a:pPr marL="285750" indent="-285750">
              <a:buFont typeface="Arial" panose="020B0604020202020204" pitchFamily="34" charset="0"/>
              <a:buChar char="•"/>
            </a:pPr>
            <a:r>
              <a:rPr lang="en-US" sz="1900" b="1" dirty="0">
                <a:solidFill>
                  <a:schemeClr val="accent1"/>
                </a:solidFill>
              </a:rPr>
              <a:t>What is the initiative?</a:t>
            </a:r>
          </a:p>
          <a:p>
            <a:r>
              <a:rPr lang="en-US" sz="1900" dirty="0">
                <a:solidFill>
                  <a:schemeClr val="accent1"/>
                </a:solidFill>
              </a:rPr>
              <a:t>This initiative responds to growing youth uncertainty in the Adriatic–Ionian region, including emigration, </a:t>
            </a:r>
            <a:r>
              <a:rPr lang="en-US" sz="1900" dirty="0" err="1">
                <a:solidFill>
                  <a:schemeClr val="accent1"/>
                </a:solidFill>
              </a:rPr>
              <a:t>labour</a:t>
            </a:r>
            <a:r>
              <a:rPr lang="en-US" sz="1900" dirty="0">
                <a:solidFill>
                  <a:schemeClr val="accent1"/>
                </a:solidFill>
              </a:rPr>
              <a:t> market mismatches, and limited career guidance. Through online mentoring groups, young people will receive practical support, professional guidance, and networking opportunities from experienced mentors across the region.</a:t>
            </a:r>
          </a:p>
          <a:p>
            <a:pPr marL="342900" indent="-342900">
              <a:buFont typeface="Arial" panose="020B0604020202020204" pitchFamily="34" charset="0"/>
              <a:buChar char="•"/>
            </a:pPr>
            <a:r>
              <a:rPr lang="en-US" sz="1900" b="1" dirty="0">
                <a:solidFill>
                  <a:schemeClr val="accent1"/>
                </a:solidFill>
              </a:rPr>
              <a:t>How it works </a:t>
            </a:r>
          </a:p>
          <a:p>
            <a:r>
              <a:rPr lang="en-US" sz="1900" dirty="0">
                <a:solidFill>
                  <a:schemeClr val="accent1"/>
                </a:solidFill>
              </a:rPr>
              <a:t> A regional mentorship program connecting young people with experienced professionals from different sectors across the Adriatic–Ionian region. Young participants apply through an online platform. Participants are grouped by interests and career goals. Mentors lead online sessions and discussions. Topics include careers, CVs, financial skills, and workplace guidance</a:t>
            </a:r>
            <a:endParaRPr lang="en-US" sz="1900" b="1" dirty="0">
              <a:solidFill>
                <a:schemeClr val="accent1"/>
              </a:solidFill>
            </a:endParaRPr>
          </a:p>
        </p:txBody>
      </p:sp>
    </p:spTree>
    <p:extLst>
      <p:ext uri="{BB962C8B-B14F-4D97-AF65-F5344CB8AC3E}">
        <p14:creationId xmlns:p14="http://schemas.microsoft.com/office/powerpoint/2010/main" val="19540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E3EDE8-60FB-C6F5-BCE2-13AFD974B0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880C29-EC6F-54F8-6882-D4D189D8DB27}"/>
              </a:ext>
            </a:extLst>
          </p:cNvPr>
          <p:cNvSpPr txBox="1"/>
          <p:nvPr/>
        </p:nvSpPr>
        <p:spPr>
          <a:xfrm>
            <a:off x="479271" y="1353312"/>
            <a:ext cx="6899937" cy="1200329"/>
          </a:xfrm>
          <a:prstGeom prst="rect">
            <a:avLst/>
          </a:prstGeom>
          <a:noFill/>
        </p:spPr>
        <p:txBody>
          <a:bodyPr wrap="square" rtlCol="0">
            <a:spAutoFit/>
          </a:bodyPr>
          <a:lstStyle/>
          <a:p>
            <a:r>
              <a:rPr lang="en-US" sz="3600" dirty="0">
                <a:solidFill>
                  <a:schemeClr val="accent1"/>
                </a:solidFill>
              </a:rPr>
              <a:t>Initiative 2- EYC Youth Mentorship Network: From Skills to Careers</a:t>
            </a:r>
            <a:endParaRPr lang="mk-MK" sz="3600" dirty="0">
              <a:solidFill>
                <a:schemeClr val="accent1"/>
              </a:solidFill>
            </a:endParaRPr>
          </a:p>
        </p:txBody>
      </p:sp>
      <p:sp>
        <p:nvSpPr>
          <p:cNvPr id="3" name="TextBox 2">
            <a:extLst>
              <a:ext uri="{FF2B5EF4-FFF2-40B4-BE49-F238E27FC236}">
                <a16:creationId xmlns:a16="http://schemas.microsoft.com/office/drawing/2014/main" id="{CEEBA6C0-DFCC-20FE-B7E5-FB738A832466}"/>
              </a:ext>
            </a:extLst>
          </p:cNvPr>
          <p:cNvSpPr txBox="1"/>
          <p:nvPr/>
        </p:nvSpPr>
        <p:spPr>
          <a:xfrm>
            <a:off x="406119" y="2553640"/>
            <a:ext cx="8829321" cy="2862322"/>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1"/>
                </a:solidFill>
              </a:rPr>
              <a:t>Current Progress </a:t>
            </a:r>
          </a:p>
          <a:p>
            <a:r>
              <a:rPr lang="en-US" sz="2000" dirty="0">
                <a:solidFill>
                  <a:schemeClr val="accent1"/>
                </a:solidFill>
              </a:rPr>
              <a:t>Initiative currently identifying mentors Meeting already held with Pillar 5 Support expressed for future EU funding applications after the pilot cycle Open for additional participants and mentors</a:t>
            </a:r>
          </a:p>
          <a:p>
            <a:pPr marL="342900" indent="-342900">
              <a:buFont typeface="Arial" panose="020B0604020202020204" pitchFamily="34" charset="0"/>
              <a:buChar char="•"/>
            </a:pPr>
            <a:r>
              <a:rPr lang="en-US" sz="2000" b="1" dirty="0">
                <a:solidFill>
                  <a:schemeClr val="accent1"/>
                </a:solidFill>
              </a:rPr>
              <a:t>Main Goal </a:t>
            </a:r>
          </a:p>
          <a:p>
            <a:r>
              <a:rPr lang="en-US" sz="2000" dirty="0">
                <a:solidFill>
                  <a:schemeClr val="accent1"/>
                </a:solidFill>
              </a:rPr>
              <a:t>Help young people build confidence, practical skills, and professional connections while strengthening opportunities within the Adriatic–Ionian region.</a:t>
            </a:r>
          </a:p>
          <a:p>
            <a:pPr marL="342900" indent="-342900">
              <a:buFont typeface="Arial" panose="020B0604020202020204" pitchFamily="34" charset="0"/>
              <a:buChar char="•"/>
            </a:pPr>
            <a:r>
              <a:rPr lang="en-US" sz="2000" b="1" dirty="0">
                <a:solidFill>
                  <a:schemeClr val="accent1"/>
                </a:solidFill>
              </a:rPr>
              <a:t>Budget &amp; Timeline Up to €5,000 | 8-month pilot cycle</a:t>
            </a:r>
            <a:endParaRPr lang="en-US" sz="1600" b="1" dirty="0">
              <a:solidFill>
                <a:schemeClr val="accent1"/>
              </a:solidFill>
            </a:endParaRPr>
          </a:p>
        </p:txBody>
      </p:sp>
    </p:spTree>
    <p:extLst>
      <p:ext uri="{BB962C8B-B14F-4D97-AF65-F5344CB8AC3E}">
        <p14:creationId xmlns:p14="http://schemas.microsoft.com/office/powerpoint/2010/main" val="175058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AD65BE-4DD4-8847-4099-AC9C50BB9ED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6CB95C-A4F0-EDF2-2D74-C5BD63DB1C83}"/>
              </a:ext>
            </a:extLst>
          </p:cNvPr>
          <p:cNvSpPr txBox="1"/>
          <p:nvPr/>
        </p:nvSpPr>
        <p:spPr>
          <a:xfrm>
            <a:off x="479271" y="1399033"/>
            <a:ext cx="7046241" cy="646331"/>
          </a:xfrm>
          <a:prstGeom prst="rect">
            <a:avLst/>
          </a:prstGeom>
          <a:noFill/>
        </p:spPr>
        <p:txBody>
          <a:bodyPr wrap="square" rtlCol="0">
            <a:spAutoFit/>
          </a:bodyPr>
          <a:lstStyle/>
          <a:p>
            <a:r>
              <a:rPr lang="en-US" sz="3600" dirty="0">
                <a:solidFill>
                  <a:schemeClr val="accent1"/>
                </a:solidFill>
              </a:rPr>
              <a:t>Initiative 3 - San Marino Hackathon</a:t>
            </a:r>
            <a:endParaRPr lang="mk-MK" sz="3600" dirty="0">
              <a:solidFill>
                <a:schemeClr val="accent1"/>
              </a:solidFill>
            </a:endParaRPr>
          </a:p>
        </p:txBody>
      </p:sp>
      <p:sp>
        <p:nvSpPr>
          <p:cNvPr id="3" name="TextBox 2">
            <a:extLst>
              <a:ext uri="{FF2B5EF4-FFF2-40B4-BE49-F238E27FC236}">
                <a16:creationId xmlns:a16="http://schemas.microsoft.com/office/drawing/2014/main" id="{3BE1B086-4BEC-E4AD-177C-C78A6A0D9532}"/>
              </a:ext>
            </a:extLst>
          </p:cNvPr>
          <p:cNvSpPr txBox="1"/>
          <p:nvPr/>
        </p:nvSpPr>
        <p:spPr>
          <a:xfrm>
            <a:off x="360399" y="2123872"/>
            <a:ext cx="8829321" cy="3416320"/>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1"/>
                </a:solidFill>
              </a:rPr>
              <a:t>What is the initiative?</a:t>
            </a:r>
          </a:p>
          <a:p>
            <a:r>
              <a:rPr lang="en-US" sz="2000" dirty="0">
                <a:solidFill>
                  <a:schemeClr val="accent1"/>
                </a:solidFill>
              </a:rPr>
              <a:t>The San Marino Hackathon is a 24–48 hour international event hosted in the historic </a:t>
            </a:r>
            <a:r>
              <a:rPr lang="en-US" sz="2000" dirty="0" err="1">
                <a:solidFill>
                  <a:schemeClr val="accent1"/>
                </a:solidFill>
              </a:rPr>
              <a:t>centre</a:t>
            </a:r>
            <a:r>
              <a:rPr lang="en-US" sz="2000" dirty="0">
                <a:solidFill>
                  <a:schemeClr val="accent1"/>
                </a:solidFill>
              </a:rPr>
              <a:t> of San Marino. University students from across the 10 EUSAIR countries will work in mixed teams to solve transport, smart logistics, and last-mile mobility challenges through simulation tools and Serious Games, turning San Marino into a temporary Living Lab for innovation.</a:t>
            </a:r>
          </a:p>
          <a:p>
            <a:pPr marL="342900" indent="-342900">
              <a:buFont typeface="Arial" panose="020B0604020202020204" pitchFamily="34" charset="0"/>
              <a:buChar char="•"/>
            </a:pPr>
            <a:r>
              <a:rPr lang="en-US" sz="2000" b="1" dirty="0">
                <a:solidFill>
                  <a:schemeClr val="accent1"/>
                </a:solidFill>
              </a:rPr>
              <a:t>How it works</a:t>
            </a:r>
            <a:r>
              <a:rPr lang="en-US" sz="2000" dirty="0">
                <a:solidFill>
                  <a:schemeClr val="accent1"/>
                </a:solidFill>
              </a:rPr>
              <a:t> </a:t>
            </a:r>
          </a:p>
          <a:p>
            <a:r>
              <a:rPr lang="en-US" sz="2000" dirty="0">
                <a:solidFill>
                  <a:schemeClr val="accent1"/>
                </a:solidFill>
              </a:rPr>
              <a:t>Students form international teams, teams will compete during a 24/48-hour event Participants solve real transport and smart mobility challenges Experts from EUSAIR Pillar 2 and the transport sector provide mentoring</a:t>
            </a:r>
          </a:p>
          <a:p>
            <a:pPr marL="285750" indent="-285750">
              <a:buFont typeface="Arial" panose="020B0604020202020204" pitchFamily="34" charset="0"/>
              <a:buChar char="•"/>
            </a:pPr>
            <a:endParaRPr lang="en-US" sz="1600" dirty="0">
              <a:solidFill>
                <a:schemeClr val="accent1"/>
              </a:solidFill>
            </a:endParaRPr>
          </a:p>
        </p:txBody>
      </p:sp>
    </p:spTree>
    <p:extLst>
      <p:ext uri="{BB962C8B-B14F-4D97-AF65-F5344CB8AC3E}">
        <p14:creationId xmlns:p14="http://schemas.microsoft.com/office/powerpoint/2010/main" val="180083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7898E12-EE4D-2345-DA4C-8F2F7D39BB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3A3EE1-7EF6-445B-7CBB-D844E5F680F2}"/>
              </a:ext>
            </a:extLst>
          </p:cNvPr>
          <p:cNvSpPr txBox="1"/>
          <p:nvPr/>
        </p:nvSpPr>
        <p:spPr>
          <a:xfrm>
            <a:off x="360399" y="1080626"/>
            <a:ext cx="7046241" cy="646331"/>
          </a:xfrm>
          <a:prstGeom prst="rect">
            <a:avLst/>
          </a:prstGeom>
          <a:noFill/>
        </p:spPr>
        <p:txBody>
          <a:bodyPr wrap="square" rtlCol="0">
            <a:spAutoFit/>
          </a:bodyPr>
          <a:lstStyle/>
          <a:p>
            <a:r>
              <a:rPr lang="en-US" sz="3600" dirty="0">
                <a:solidFill>
                  <a:schemeClr val="accent1"/>
                </a:solidFill>
              </a:rPr>
              <a:t>Initiative 3 - San Marino Hackathon</a:t>
            </a:r>
            <a:endParaRPr lang="mk-MK" sz="3600" dirty="0">
              <a:solidFill>
                <a:schemeClr val="accent1"/>
              </a:solidFill>
            </a:endParaRPr>
          </a:p>
        </p:txBody>
      </p:sp>
      <p:sp>
        <p:nvSpPr>
          <p:cNvPr id="3" name="TextBox 2">
            <a:extLst>
              <a:ext uri="{FF2B5EF4-FFF2-40B4-BE49-F238E27FC236}">
                <a16:creationId xmlns:a16="http://schemas.microsoft.com/office/drawing/2014/main" id="{A994C80D-A7BD-123F-F389-212021C51F49}"/>
              </a:ext>
            </a:extLst>
          </p:cNvPr>
          <p:cNvSpPr txBox="1"/>
          <p:nvPr/>
        </p:nvSpPr>
        <p:spPr>
          <a:xfrm>
            <a:off x="295085" y="2532087"/>
            <a:ext cx="8829321" cy="2862322"/>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1"/>
                </a:solidFill>
              </a:rPr>
              <a:t>Current Progress </a:t>
            </a:r>
          </a:p>
          <a:p>
            <a:r>
              <a:rPr lang="en-US" sz="2000" dirty="0">
                <a:solidFill>
                  <a:schemeClr val="accent1"/>
                </a:solidFill>
              </a:rPr>
              <a:t>Initial work already completed by Francesco Moroni Initiative currently in coordination and </a:t>
            </a:r>
            <a:r>
              <a:rPr lang="en-US" sz="2000" dirty="0" err="1">
                <a:solidFill>
                  <a:schemeClr val="accent1"/>
                </a:solidFill>
              </a:rPr>
              <a:t>organisational</a:t>
            </a:r>
            <a:r>
              <a:rPr lang="en-US" sz="2000" dirty="0">
                <a:solidFill>
                  <a:schemeClr val="accent1"/>
                </a:solidFill>
              </a:rPr>
              <a:t> phase Cooperation ongoing with Pillar 2 transport stakeholders</a:t>
            </a:r>
            <a:r>
              <a:rPr lang="en-US" sz="2000" b="1" dirty="0">
                <a:solidFill>
                  <a:schemeClr val="accent1"/>
                </a:solidFill>
              </a:rPr>
              <a:t> </a:t>
            </a:r>
            <a:r>
              <a:rPr lang="en-US" sz="2000" dirty="0">
                <a:solidFill>
                  <a:schemeClr val="accent1"/>
                </a:solidFill>
              </a:rPr>
              <a:t>Event planned for next year, currently in preparation stage</a:t>
            </a:r>
            <a:r>
              <a:rPr lang="en-US" sz="2000" b="1" dirty="0">
                <a:solidFill>
                  <a:schemeClr val="accent1"/>
                </a:solidFill>
              </a:rPr>
              <a:t> </a:t>
            </a:r>
          </a:p>
          <a:p>
            <a:pPr marL="342900" indent="-342900">
              <a:buFont typeface="Arial" panose="020B0604020202020204" pitchFamily="34" charset="0"/>
              <a:buChar char="•"/>
            </a:pPr>
            <a:r>
              <a:rPr lang="en-US" sz="2000" b="1" dirty="0">
                <a:solidFill>
                  <a:schemeClr val="accent1"/>
                </a:solidFill>
              </a:rPr>
              <a:t>Main Goal </a:t>
            </a:r>
          </a:p>
          <a:p>
            <a:r>
              <a:rPr lang="en-US" sz="2000" dirty="0">
                <a:solidFill>
                  <a:schemeClr val="accent1"/>
                </a:solidFill>
              </a:rPr>
              <a:t>Encourage innovation, regional cooperation, and practical problem-solving among youth. </a:t>
            </a:r>
          </a:p>
          <a:p>
            <a:pPr marL="342900" indent="-342900">
              <a:buFont typeface="Arial" panose="020B0604020202020204" pitchFamily="34" charset="0"/>
              <a:buChar char="•"/>
            </a:pPr>
            <a:r>
              <a:rPr lang="en-US" sz="2000" b="1" dirty="0">
                <a:solidFill>
                  <a:schemeClr val="accent1"/>
                </a:solidFill>
              </a:rPr>
              <a:t>Budget &amp; Timeline €15,000–30,000 | Main event planned for March 2027</a:t>
            </a:r>
            <a:endParaRPr lang="en-US" sz="1600" dirty="0">
              <a:solidFill>
                <a:schemeClr val="accent1"/>
              </a:solidFill>
            </a:endParaRPr>
          </a:p>
        </p:txBody>
      </p:sp>
    </p:spTree>
    <p:extLst>
      <p:ext uri="{BB962C8B-B14F-4D97-AF65-F5344CB8AC3E}">
        <p14:creationId xmlns:p14="http://schemas.microsoft.com/office/powerpoint/2010/main" val="66803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230</TotalTime>
  <Words>1282</Words>
  <Application>Microsoft Office PowerPoint</Application>
  <PresentationFormat>Widescreen</PresentationFormat>
  <Paragraphs>143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 Murich</dc:creator>
  <cp:lastModifiedBy>Iva Čaleta Pleša</cp:lastModifiedBy>
  <cp:revision>12</cp:revision>
  <dcterms:created xsi:type="dcterms:W3CDTF">2026-05-13T07:34:46Z</dcterms:created>
  <dcterms:modified xsi:type="dcterms:W3CDTF">2026-05-18T06:10:48Z</dcterms:modified>
</cp:coreProperties>
</file>