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59" r:id="rId8"/>
    <p:sldId id="260" r:id="rId9"/>
    <p:sldId id="263" r:id="rId10"/>
    <p:sldId id="264" r:id="rId11"/>
    <p:sldId id="266" r:id="rId12"/>
    <p:sldId id="257" r:id="rId13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3222-5752-FC5D-4736-4CDCE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544B8-FE78-F631-52C8-6E1EBFBC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DA029-67A5-3E21-8728-C8EAC6DC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B72F3-DC11-071B-AE79-975EF451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F81E-2177-163E-015A-4B6C2E60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51AD-C6CF-21DD-5626-683848F8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4E129-931D-168C-AEF8-7F896780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DB81F-1259-D8A8-D477-C28FC4F6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0500-D2AE-48F0-F587-E7214460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F5BA-5E00-23EF-0DA2-2BEAB3D5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78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C4AEC-EC8F-F869-C69A-A63573F3D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865A-81D7-A886-15C3-84879E2F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CC69-8032-3394-38C9-5C201FFC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D814-1832-F187-E2B9-A8F63773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F20A-704E-EDA7-714A-88F8ECEB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0323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DD17-232D-D018-93AA-3275ADEE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C8F4B-25EE-08F6-D2C1-451655E94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FBEA-B4AB-EF5E-83AE-0C6A0DD6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E044-6B83-2942-8D8E-954379DA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C802-8DE5-B547-51AE-F648F700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33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E5D5-B061-659C-E99B-EC491C5C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866F-346C-00B1-5949-687A6B4C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D313-26B7-3764-C010-4DA7AEB1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AB8-10E9-43D5-F108-5A0B0BED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6D9E-A1BC-982B-8CDE-CB892194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217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E1C9-5311-DCFE-C8EF-8AAFDE5F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3BE8D-5F4B-114F-76B8-F345CC53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7689-A940-BACB-784C-1E2F76E22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86E1C-6247-6D57-3E23-4C6BE551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DF9F7-163D-6E88-860D-CA01D747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70C06-CDBF-4DAE-20C2-2140E444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1864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E989-70CF-B821-BEF8-BCAF15F9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C538-38FF-A3D1-A0E8-D91CC050E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E4DB-ED1A-8532-A7E9-38017C5AC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89FFF-677F-FC10-2387-61115BF0F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23030-B6E7-45AC-5148-1E65E5096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D9167-271A-E562-CF3C-D248BC00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91FB0-FA99-DDF1-1BF7-BA056739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FB0CC-099E-49CD-0C52-5C665F63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081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1156-BFFF-57C7-3C19-5EE49F1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00766-A756-16D1-D574-95D0B6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8ABCC-12E4-5B9E-C0B6-581CE501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FF8D-43BE-8E03-9BE8-D77A12BC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068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4D39-D2AE-B94C-E079-435BB74A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12626-D5BE-B1E7-6D3A-C1C942F7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86DA-5AC7-FE77-784B-35460422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557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2A62-AA3B-E2EC-1A99-DAF60153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7E53-4DAE-4F1C-6998-472288F0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889B0-EA8F-3354-821D-1CE24734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38987-9EC1-926D-15F1-66C7C80C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6D39D-13A8-D0A8-C56B-4F29230C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35B7D-6841-0364-E8FE-289AF87F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265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530C-C86D-0C5C-99BA-ACBFC96B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7DAB0-8044-ABE0-F70C-443EC0922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4885A-DFC5-01FE-222A-C5CDDA7E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5E617-6B52-CDF4-A83E-2FFB36F4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D0CC1-33C6-A506-E5DD-C89DC4E9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87CD1-C4B8-4AFE-3031-4276ABD2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134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1E868-D782-06D3-0A37-FE6AC7D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8D42-3B24-7CCA-40FB-E9FDA3A4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3F18-3114-ADE7-529F-B1E260043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2810A-D392-41EA-98F5-ACAF84F92C1E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CDB8-55F3-0B3D-7991-EE909A62B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77FA-C08A-4BA7-F18C-26B006033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1B799-3804-4CD0-AC08-B9FD94473FD6}" type="slidenum">
              <a:rPr lang="mk-MK" smtClean="0"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244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152F6B-1494-D7CB-3DED-682704E17426}"/>
              </a:ext>
            </a:extLst>
          </p:cNvPr>
          <p:cNvSpPr txBox="1"/>
          <p:nvPr/>
        </p:nvSpPr>
        <p:spPr>
          <a:xfrm>
            <a:off x="695325" y="4600575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Some Remarks based on GSE experience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Alberto Biancardi</a:t>
            </a:r>
          </a:p>
        </p:txBody>
      </p:sp>
    </p:spTree>
    <p:extLst>
      <p:ext uri="{BB962C8B-B14F-4D97-AF65-F5344CB8AC3E}">
        <p14:creationId xmlns:p14="http://schemas.microsoft.com/office/powerpoint/2010/main" val="330250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D1A-FF0D-6FEA-5C0C-F29B234AC8F4}"/>
              </a:ext>
            </a:extLst>
          </p:cNvPr>
          <p:cNvSpPr txBox="1"/>
          <p:nvPr/>
        </p:nvSpPr>
        <p:spPr>
          <a:xfrm>
            <a:off x="431646" y="1273854"/>
            <a:ext cx="3924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Energy Security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0F272-5197-0993-12CC-0E7F728BA807}"/>
              </a:ext>
            </a:extLst>
          </p:cNvPr>
          <p:cNvSpPr txBox="1"/>
          <p:nvPr/>
        </p:nvSpPr>
        <p:spPr>
          <a:xfrm>
            <a:off x="479271" y="2618127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C3C98F3-8801-13FC-E307-93BB6C757E2B}"/>
              </a:ext>
            </a:extLst>
          </p:cNvPr>
          <p:cNvGrpSpPr/>
          <p:nvPr/>
        </p:nvGrpSpPr>
        <p:grpSpPr>
          <a:xfrm>
            <a:off x="3543300" y="2343150"/>
            <a:ext cx="5658716" cy="3574578"/>
            <a:chOff x="4652682" y="740471"/>
            <a:chExt cx="7463984" cy="508200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0D208C6-65D8-C3D0-B8CC-985DE90A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2682" y="740471"/>
              <a:ext cx="7463984" cy="5082007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24FD0F2-2CE8-C900-BB72-7C66FC678091}"/>
                </a:ext>
              </a:extLst>
            </p:cNvPr>
            <p:cNvSpPr txBox="1"/>
            <p:nvPr/>
          </p:nvSpPr>
          <p:spPr>
            <a:xfrm>
              <a:off x="5593972" y="5477432"/>
              <a:ext cx="2047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(World Energy Outlook 2025)</a:t>
              </a:r>
              <a:endParaRPr lang="en-GB" sz="1200" dirty="0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B6B50F-E705-B733-0FE7-D89813E34563}"/>
              </a:ext>
            </a:extLst>
          </p:cNvPr>
          <p:cNvSpPr txBox="1"/>
          <p:nvPr/>
        </p:nvSpPr>
        <p:spPr>
          <a:xfrm>
            <a:off x="441171" y="3720097"/>
            <a:ext cx="2836883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Reliance on Raw materials:</a:t>
            </a:r>
          </a:p>
          <a:p>
            <a:endParaRPr lang="en-US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Oil and gas…</a:t>
            </a:r>
          </a:p>
          <a:p>
            <a:endParaRPr lang="en-US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… </a:t>
            </a:r>
            <a:r>
              <a:rPr lang="en-US" i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but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60CC0D6-AA25-ED95-1E28-79367945E671}"/>
              </a:ext>
            </a:extLst>
          </p:cNvPr>
          <p:cNvSpPr/>
          <p:nvPr/>
        </p:nvSpPr>
        <p:spPr>
          <a:xfrm>
            <a:off x="3019425" y="5037803"/>
            <a:ext cx="629377" cy="484245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51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C5181-ADB5-DF4C-F862-A486C9191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5B11-364B-A20A-089D-B2BA77DFA898}"/>
              </a:ext>
            </a:extLst>
          </p:cNvPr>
          <p:cNvSpPr txBox="1"/>
          <p:nvPr/>
        </p:nvSpPr>
        <p:spPr>
          <a:xfrm>
            <a:off x="431646" y="1273854"/>
            <a:ext cx="4105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Climate Change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C70E3-6154-075E-3AF3-27DCAD0B8037}"/>
              </a:ext>
            </a:extLst>
          </p:cNvPr>
          <p:cNvSpPr txBox="1"/>
          <p:nvPr/>
        </p:nvSpPr>
        <p:spPr>
          <a:xfrm>
            <a:off x="479271" y="2618127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E49F20-7870-7EE4-B340-0A61BBDA46FA}"/>
              </a:ext>
            </a:extLst>
          </p:cNvPr>
          <p:cNvSpPr txBox="1"/>
          <p:nvPr/>
        </p:nvSpPr>
        <p:spPr>
          <a:xfrm>
            <a:off x="612621" y="2186572"/>
            <a:ext cx="2836883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The annually averaged global mean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near-surface temperature in 2025 was 1.43°C ± 0.13°C above the 1850-1900 average used to represent pre-industrial conditions</a:t>
            </a:r>
            <a:endParaRPr lang="en-GB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F19706-9A80-7033-DB92-089BB2FF654E}"/>
              </a:ext>
            </a:extLst>
          </p:cNvPr>
          <p:cNvSpPr txBox="1"/>
          <p:nvPr/>
        </p:nvSpPr>
        <p:spPr>
          <a:xfrm>
            <a:off x="612621" y="4391609"/>
            <a:ext cx="2836883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For global mean temperature, the past eleven years, 2015-2025, were the warmest years on record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616B682-C3DB-35E7-7946-F01FFB838BF3}"/>
              </a:ext>
            </a:extLst>
          </p:cNvPr>
          <p:cNvGrpSpPr/>
          <p:nvPr/>
        </p:nvGrpSpPr>
        <p:grpSpPr>
          <a:xfrm>
            <a:off x="3790951" y="2343150"/>
            <a:ext cx="5314162" cy="3352800"/>
            <a:chOff x="4751294" y="358594"/>
            <a:chExt cx="6760696" cy="460122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5B2605F-9028-6224-54BF-9BC1732F5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1294" y="358594"/>
              <a:ext cx="6760696" cy="4601222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98ED7D4-CE4D-3535-4EB7-D01483346231}"/>
                </a:ext>
              </a:extLst>
            </p:cNvPr>
            <p:cNvSpPr txBox="1"/>
            <p:nvPr/>
          </p:nvSpPr>
          <p:spPr>
            <a:xfrm>
              <a:off x="5450846" y="4498226"/>
              <a:ext cx="5937393" cy="327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800" noProof="0" dirty="0">
                  <a:solidFill>
                    <a:schemeClr val="bg1">
                      <a:lumMod val="50000"/>
                    </a:schemeClr>
                  </a:solidFill>
                </a:rPr>
                <a:t>World Meteorological Organization (State of the Global Climate – 2025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10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D3269-D744-CA15-3B19-201B79B2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3B637E-1121-4848-6847-486380D79199}"/>
              </a:ext>
            </a:extLst>
          </p:cNvPr>
          <p:cNvSpPr txBox="1"/>
          <p:nvPr/>
        </p:nvSpPr>
        <p:spPr>
          <a:xfrm>
            <a:off x="431646" y="1273854"/>
            <a:ext cx="6517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Climate Change in Europe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BB5C-227C-C566-16F5-5F8352AA29C8}"/>
              </a:ext>
            </a:extLst>
          </p:cNvPr>
          <p:cNvSpPr txBox="1"/>
          <p:nvPr/>
        </p:nvSpPr>
        <p:spPr>
          <a:xfrm>
            <a:off x="479271" y="2618127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637C30-4DB2-CB69-B941-6760CD5A6BD2}"/>
              </a:ext>
            </a:extLst>
          </p:cNvPr>
          <p:cNvSpPr txBox="1"/>
          <p:nvPr/>
        </p:nvSpPr>
        <p:spPr>
          <a:xfrm>
            <a:off x="584046" y="2681872"/>
            <a:ext cx="2836883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Europe has warmed by around 2.5°C compared</a:t>
            </a:r>
          </a:p>
          <a:p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to pre-industrial levels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889A8D0A-9627-8B4E-818A-7F2B1C846306}"/>
              </a:ext>
            </a:extLst>
          </p:cNvPr>
          <p:cNvGrpSpPr/>
          <p:nvPr/>
        </p:nvGrpSpPr>
        <p:grpSpPr>
          <a:xfrm>
            <a:off x="3790950" y="2190751"/>
            <a:ext cx="5097440" cy="3581400"/>
            <a:chOff x="5470233" y="713139"/>
            <a:chExt cx="5217871" cy="4362527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35679DA3-79DA-1815-1DF4-0935FE3B5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0233" y="713139"/>
              <a:ext cx="5217871" cy="4141949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0DF00B5-46E6-B6E6-417C-876091046EBB}"/>
                </a:ext>
              </a:extLst>
            </p:cNvPr>
            <p:cNvSpPr txBox="1"/>
            <p:nvPr/>
          </p:nvSpPr>
          <p:spPr>
            <a:xfrm>
              <a:off x="5567078" y="4814056"/>
              <a:ext cx="36840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Source: WMO – </a:t>
              </a:r>
              <a:r>
                <a:rPr lang="en-US" sz="1100" noProof="0" dirty="0"/>
                <a:t>European State of the Climate – Report 2025</a:t>
              </a:r>
              <a:endParaRPr lang="en-GB" sz="1100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6465F8-14F8-B12B-7A6A-6642A13736A5}"/>
              </a:ext>
            </a:extLst>
          </p:cNvPr>
          <p:cNvSpPr txBox="1"/>
          <p:nvPr/>
        </p:nvSpPr>
        <p:spPr>
          <a:xfrm>
            <a:off x="584046" y="3848684"/>
            <a:ext cx="2836883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noProof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Europe is the fastest-warming continent, warming more</a:t>
            </a:r>
          </a:p>
          <a:p>
            <a:r>
              <a:rPr lang="en-GB" noProof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than twice as fast as the global average</a:t>
            </a:r>
            <a:endParaRPr lang="en-GB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74602-783B-79C5-FE0F-998290638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D26F6-8EAA-6C4B-A761-ABA0D4514008}"/>
              </a:ext>
            </a:extLst>
          </p:cNvPr>
          <p:cNvSpPr txBox="1"/>
          <p:nvPr/>
        </p:nvSpPr>
        <p:spPr>
          <a:xfrm>
            <a:off x="431646" y="1273854"/>
            <a:ext cx="3806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EUSAIR Region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4B4F1-EF41-C39B-59E2-559B08C25303}"/>
              </a:ext>
            </a:extLst>
          </p:cNvPr>
          <p:cNvSpPr txBox="1"/>
          <p:nvPr/>
        </p:nvSpPr>
        <p:spPr>
          <a:xfrm>
            <a:off x="479271" y="2618127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30AB2D-282E-BA33-4FCC-2FB5BA7BDF3F}"/>
              </a:ext>
            </a:extLst>
          </p:cNvPr>
          <p:cNvSpPr txBox="1"/>
          <p:nvPr/>
        </p:nvSpPr>
        <p:spPr>
          <a:xfrm>
            <a:off x="584045" y="2615197"/>
            <a:ext cx="3692679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Similar Problems</a:t>
            </a:r>
            <a:endParaRPr lang="en-GB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04BC78-59BE-1823-4C08-229366FCE075}"/>
              </a:ext>
            </a:extLst>
          </p:cNvPr>
          <p:cNvSpPr txBox="1"/>
          <p:nvPr/>
        </p:nvSpPr>
        <p:spPr>
          <a:xfrm>
            <a:off x="536420" y="3267659"/>
            <a:ext cx="5178580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Common 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Grid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Market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Capacity building – Twinning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Investment outside EU - Guarantees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Integrated Solutions – Role of an Agency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BE8623-A4B9-199D-EC96-2A81691C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2533651"/>
            <a:ext cx="3048000" cy="247411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B9A5CE4-1F07-B050-D5DD-9CA5F770915F}"/>
              </a:ext>
            </a:extLst>
          </p:cNvPr>
          <p:cNvSpPr/>
          <p:nvPr/>
        </p:nvSpPr>
        <p:spPr>
          <a:xfrm>
            <a:off x="431646" y="4119499"/>
            <a:ext cx="5054754" cy="902486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8F1D173-E562-5769-FA7A-AB246CC71881}"/>
              </a:ext>
            </a:extLst>
          </p:cNvPr>
          <p:cNvSpPr/>
          <p:nvPr/>
        </p:nvSpPr>
        <p:spPr>
          <a:xfrm>
            <a:off x="2460630" y="5121828"/>
            <a:ext cx="914400" cy="609601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8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B00F1-A6C1-2A31-79EC-3A34D746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20867-3792-23A3-3B05-A1343D3F1C2D}"/>
              </a:ext>
            </a:extLst>
          </p:cNvPr>
          <p:cNvSpPr txBox="1"/>
          <p:nvPr/>
        </p:nvSpPr>
        <p:spPr>
          <a:xfrm>
            <a:off x="296896" y="1264229"/>
            <a:ext cx="44278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Twinning Projects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8CC77-FAC2-5CFB-C760-039708A3BF9C}"/>
              </a:ext>
            </a:extLst>
          </p:cNvPr>
          <p:cNvSpPr txBox="1"/>
          <p:nvPr/>
        </p:nvSpPr>
        <p:spPr>
          <a:xfrm>
            <a:off x="479271" y="2618127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229CCE-5357-3986-933E-BCC5625D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5" y="2139627"/>
            <a:ext cx="3477424" cy="1836097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30BAC245-09BB-389A-5857-D83046CE1E47}"/>
              </a:ext>
            </a:extLst>
          </p:cNvPr>
          <p:cNvGrpSpPr/>
          <p:nvPr/>
        </p:nvGrpSpPr>
        <p:grpSpPr>
          <a:xfrm>
            <a:off x="4598801" y="2139627"/>
            <a:ext cx="3477422" cy="1849668"/>
            <a:chOff x="5728447" y="802768"/>
            <a:chExt cx="4572396" cy="345332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16B82B-4CE6-13CC-01FE-0A642095F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8447" y="802768"/>
              <a:ext cx="4572396" cy="301890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7CACA9A-D031-2047-A3BB-3A332FC3D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3641" y="3869082"/>
              <a:ext cx="4360267" cy="387006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5C494B3A-60BC-1B73-EED2-544D7295F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85" y="4190430"/>
            <a:ext cx="3477424" cy="18360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AF46428-1553-9071-4FAC-3B0B809CA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801" y="4190430"/>
            <a:ext cx="3477423" cy="18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2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4F738-6FE5-E0CC-2D7F-790B33EFE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A963E-4999-BC59-FEC0-562EE5DC8A1B}"/>
              </a:ext>
            </a:extLst>
          </p:cNvPr>
          <p:cNvSpPr txBox="1"/>
          <p:nvPr/>
        </p:nvSpPr>
        <p:spPr>
          <a:xfrm>
            <a:off x="296896" y="1264229"/>
            <a:ext cx="5198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Guarantees of Origin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74A06-DCE4-0B29-87A0-2484694D7D6E}"/>
              </a:ext>
            </a:extLst>
          </p:cNvPr>
          <p:cNvSpPr txBox="1"/>
          <p:nvPr/>
        </p:nvSpPr>
        <p:spPr>
          <a:xfrm>
            <a:off x="479271" y="2618127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AEE80F-BA4C-F3CD-AEBC-C7CE02C9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2762250"/>
            <a:ext cx="3518455" cy="26574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E8BD1C-B98A-23A7-6397-8322D5100819}"/>
              </a:ext>
            </a:extLst>
          </p:cNvPr>
          <p:cNvSpPr txBox="1"/>
          <p:nvPr/>
        </p:nvSpPr>
        <p:spPr>
          <a:xfrm>
            <a:off x="460220" y="2148472"/>
            <a:ext cx="4988080" cy="38472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Transparent certification facilitates decarbonisation </a:t>
            </a:r>
          </a:p>
          <a:p>
            <a:endParaRPr lang="en-GB" sz="500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A certificate with </a:t>
            </a:r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extraterritorial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validity outside the EU would be an excellent tool for achieving targets agreed at EU level</a:t>
            </a:r>
          </a:p>
          <a:p>
            <a:endParaRPr lang="en-GB" sz="500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GSE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has been appointed by the Ministry of the Environment and Energy Security as the Competent Authority for issuance, transfer and cancellation of Guarantees of Origin in Italy</a:t>
            </a:r>
          </a:p>
          <a:p>
            <a:endParaRPr lang="en-GB" sz="500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GSE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is responsible for GO’s </a:t>
            </a:r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Auction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System</a:t>
            </a:r>
          </a:p>
          <a:p>
            <a:endParaRPr lang="en-GB" sz="500" noProof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GSE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is the Competent Authority for </a:t>
            </a:r>
            <a:r>
              <a:rPr lang="en-GB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Disclosure</a:t>
            </a:r>
            <a:r>
              <a:rPr lang="en-GB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in Italy</a:t>
            </a:r>
          </a:p>
        </p:txBody>
      </p:sp>
    </p:spTree>
    <p:extLst>
      <p:ext uri="{BB962C8B-B14F-4D97-AF65-F5344CB8AC3E}">
        <p14:creationId xmlns:p14="http://schemas.microsoft.com/office/powerpoint/2010/main" val="397808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BA874-D9B3-CA04-A515-EADAC10A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24F8F-DA95-A704-9704-832536585D50}"/>
              </a:ext>
            </a:extLst>
          </p:cNvPr>
          <p:cNvSpPr txBox="1"/>
          <p:nvPr/>
        </p:nvSpPr>
        <p:spPr>
          <a:xfrm>
            <a:off x="296896" y="1264229"/>
            <a:ext cx="5481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</a:t>
            </a:r>
            <a:r>
              <a:rPr lang="en-GB" sz="4400" dirty="0">
                <a:solidFill>
                  <a:schemeClr val="accent1"/>
                </a:solidFill>
              </a:rPr>
              <a:t>he Role of an Agency</a:t>
            </a:r>
            <a:endParaRPr lang="mk-MK" sz="4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795D0-7178-F385-4090-D3A04C7F068B}"/>
              </a:ext>
            </a:extLst>
          </p:cNvPr>
          <p:cNvSpPr txBox="1"/>
          <p:nvPr/>
        </p:nvSpPr>
        <p:spPr>
          <a:xfrm>
            <a:off x="460221" y="2380002"/>
            <a:ext cx="862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1"/>
                </a:solidFill>
              </a:rPr>
              <a:t> </a:t>
            </a:r>
            <a:endParaRPr lang="mk-MK" sz="6000" dirty="0">
              <a:solidFill>
                <a:schemeClr val="accent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B654926-8FF2-03C0-991C-F517A090AA34}"/>
              </a:ext>
            </a:extLst>
          </p:cNvPr>
          <p:cNvGrpSpPr/>
          <p:nvPr/>
        </p:nvGrpSpPr>
        <p:grpSpPr>
          <a:xfrm>
            <a:off x="105421" y="2374142"/>
            <a:ext cx="9190979" cy="3224924"/>
            <a:chOff x="510988" y="3199807"/>
            <a:chExt cx="11580233" cy="3224924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4D78B996-CDF2-CFBC-6452-5FD612405D9A}"/>
                </a:ext>
              </a:extLst>
            </p:cNvPr>
            <p:cNvSpPr/>
            <p:nvPr/>
          </p:nvSpPr>
          <p:spPr>
            <a:xfrm>
              <a:off x="2516499" y="3968843"/>
              <a:ext cx="9574722" cy="2455888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293C85D-FF64-DE00-7C54-3056CF2E878A}"/>
                </a:ext>
              </a:extLst>
            </p:cNvPr>
            <p:cNvSpPr txBox="1"/>
            <p:nvPr/>
          </p:nvSpPr>
          <p:spPr>
            <a:xfrm>
              <a:off x="2821641" y="3988989"/>
              <a:ext cx="460299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i="1" dirty="0"/>
                <a:t>Boiler replacement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i="1" dirty="0"/>
                <a:t>Building insulation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sz="1000" i="1" dirty="0"/>
            </a:p>
            <a:p>
              <a:pPr marL="457200" indent="-457200" algn="just">
                <a:buFont typeface="+mj-lt"/>
                <a:buAutoNum type="alphaLcPeriod"/>
              </a:pPr>
              <a:r>
                <a:rPr lang="en-US" sz="1600" i="1" dirty="0"/>
                <a:t>Payment of the incentive</a:t>
              </a:r>
            </a:p>
            <a:p>
              <a:pPr marL="457200" indent="-457200" algn="just">
                <a:buFont typeface="+mj-lt"/>
                <a:buAutoNum type="alphaLcPeriod"/>
              </a:pPr>
              <a:r>
                <a:rPr lang="en-US" sz="1600" i="1" dirty="0"/>
                <a:t>Auctions design and management</a:t>
              </a:r>
            </a:p>
            <a:p>
              <a:pPr marL="457200" indent="-457200" algn="just">
                <a:buFont typeface="+mj-lt"/>
                <a:buAutoNum type="alphaLcPeriod"/>
              </a:pPr>
              <a:r>
                <a:rPr lang="en-US" sz="1600" i="1" dirty="0"/>
                <a:t>Supporting local authorities</a:t>
              </a:r>
              <a:endParaRPr lang="en-US" sz="1400" i="1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4A7DA45-74F7-58D1-5A60-AE388F18B8D7}"/>
                </a:ext>
              </a:extLst>
            </p:cNvPr>
            <p:cNvSpPr txBox="1"/>
            <p:nvPr/>
          </p:nvSpPr>
          <p:spPr>
            <a:xfrm>
              <a:off x="7840312" y="3968843"/>
              <a:ext cx="4146207" cy="79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i="1" dirty="0"/>
                <a:t>DSM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i="1" dirty="0"/>
                <a:t>Building deep renovation (…)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91C4288A-24DE-031D-6DFB-F5D8848F9DDE}"/>
                </a:ext>
              </a:extLst>
            </p:cNvPr>
            <p:cNvSpPr/>
            <p:nvPr/>
          </p:nvSpPr>
          <p:spPr>
            <a:xfrm>
              <a:off x="7796096" y="4761251"/>
              <a:ext cx="4146207" cy="12262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tabLst>
                  <a:tab pos="273050" algn="l"/>
                </a:tabLst>
              </a:pPr>
              <a:r>
                <a:rPr lang="en-US" sz="1800" i="1" dirty="0"/>
                <a:t>	</a:t>
              </a:r>
              <a:r>
                <a:rPr lang="en-US" sz="1600" i="1" dirty="0">
                  <a:solidFill>
                    <a:schemeClr val="tx1"/>
                  </a:solidFill>
                </a:rPr>
                <a:t>(In addition to a, b, c)</a:t>
              </a:r>
            </a:p>
            <a:p>
              <a:pPr marL="342900" indent="-342900" algn="just">
                <a:buFont typeface="+mj-lt"/>
                <a:buAutoNum type="alphaLcPeriod" startAt="4"/>
                <a:tabLst>
                  <a:tab pos="273050" algn="l"/>
                </a:tabLst>
              </a:pPr>
              <a:r>
                <a:rPr lang="en-US" sz="1600" i="1" dirty="0">
                  <a:solidFill>
                    <a:schemeClr val="tx1"/>
                  </a:solidFill>
                </a:rPr>
                <a:t>Information dissemination </a:t>
              </a:r>
            </a:p>
            <a:p>
              <a:pPr marL="342900" indent="-342900" algn="just">
                <a:buFont typeface="+mj-lt"/>
                <a:buAutoNum type="alphaLcPeriod" startAt="4"/>
                <a:tabLst>
                  <a:tab pos="273050" algn="l"/>
                </a:tabLst>
              </a:pPr>
              <a:r>
                <a:rPr lang="en-US" sz="1600" i="1" dirty="0">
                  <a:solidFill>
                    <a:schemeClr val="tx1"/>
                  </a:solidFill>
                </a:rPr>
                <a:t>A more active role in the preparation of documents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32A6D5D-05F0-4439-3BA9-B08E1A5894BF}"/>
                </a:ext>
              </a:extLst>
            </p:cNvPr>
            <p:cNvSpPr txBox="1"/>
            <p:nvPr/>
          </p:nvSpPr>
          <p:spPr>
            <a:xfrm>
              <a:off x="2827483" y="3199807"/>
              <a:ext cx="29655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Standardized action</a:t>
              </a:r>
            </a:p>
            <a:p>
              <a:pPr algn="ctr"/>
              <a:r>
                <a:rPr lang="en-US" sz="1000" b="1" dirty="0"/>
                <a:t>-</a:t>
              </a:r>
              <a:endParaRPr lang="en-US" sz="1600" b="1" dirty="0"/>
            </a:p>
            <a:p>
              <a:pPr algn="ctr"/>
              <a:r>
                <a:rPr lang="en-US" sz="1600" b="1" dirty="0"/>
                <a:t>Homogeneity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C22699D-C769-C926-146B-3A7E6CDCBCD1}"/>
                </a:ext>
              </a:extLst>
            </p:cNvPr>
            <p:cNvSpPr txBox="1"/>
            <p:nvPr/>
          </p:nvSpPr>
          <p:spPr>
            <a:xfrm>
              <a:off x="8450738" y="3199807"/>
              <a:ext cx="22724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Non-standardized action</a:t>
              </a:r>
            </a:p>
            <a:p>
              <a:pPr algn="ctr"/>
              <a:r>
                <a:rPr lang="en-US" sz="1000" b="1" dirty="0"/>
                <a:t>-</a:t>
              </a:r>
            </a:p>
            <a:p>
              <a:pPr algn="ctr"/>
              <a:r>
                <a:rPr lang="en-US" sz="1600" b="1" dirty="0"/>
                <a:t>Heterogeneity</a:t>
              </a:r>
              <a:endParaRPr lang="en-US" sz="1200" i="1" dirty="0"/>
            </a:p>
          </p:txBody>
        </p:sp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FF259065-1ADA-E48A-7F23-59AC9594D055}"/>
                </a:ext>
              </a:extLst>
            </p:cNvPr>
            <p:cNvSpPr/>
            <p:nvPr/>
          </p:nvSpPr>
          <p:spPr>
            <a:xfrm>
              <a:off x="6600495" y="3296003"/>
              <a:ext cx="788276" cy="54627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370B3CB-BF7C-6CD5-5E34-BEE638CAA486}"/>
                </a:ext>
              </a:extLst>
            </p:cNvPr>
            <p:cNvSpPr txBox="1"/>
            <p:nvPr/>
          </p:nvSpPr>
          <p:spPr>
            <a:xfrm>
              <a:off x="510988" y="4345056"/>
              <a:ext cx="1873914" cy="167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/>
                <a:t>Action/project</a:t>
              </a:r>
            </a:p>
            <a:p>
              <a:pPr algn="ctr">
                <a:lnSpc>
                  <a:spcPct val="150000"/>
                </a:lnSpc>
              </a:pPr>
              <a:endParaRPr lang="en-US" sz="2800" b="1" dirty="0"/>
            </a:p>
            <a:p>
              <a:pPr algn="ctr">
                <a:lnSpc>
                  <a:spcPct val="150000"/>
                </a:lnSpc>
              </a:pPr>
              <a:r>
                <a:rPr lang="en-US" sz="1400" b="1" dirty="0"/>
                <a:t>Role of the Agency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49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231D0-9BEB-F639-1B45-DAE70FED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88AC7-20ED-CD1F-2D08-07D9E040C259}"/>
              </a:ext>
            </a:extLst>
          </p:cNvPr>
          <p:cNvSpPr txBox="1"/>
          <p:nvPr/>
        </p:nvSpPr>
        <p:spPr>
          <a:xfrm>
            <a:off x="650721" y="3075327"/>
            <a:ext cx="8625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THANK YOU FOR YOUR KIND ATTENTION!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alberto.biancardi@gse.it</a:t>
            </a:r>
            <a:endParaRPr lang="it-IT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endParaRPr lang="mk-MK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1e975e-c5a7-41db-86ad-249b06e79ee8">
      <Terms xmlns="http://schemas.microsoft.com/office/infopath/2007/PartnerControls"/>
    </lcf76f155ced4ddcb4097134ff3c332f>
    <TaxCatchAll xmlns="0a7e7618-0222-4b52-9862-3c0681409b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7FF3661412EB459B90E3A088154650" ma:contentTypeVersion="15" ma:contentTypeDescription="Creare un nuovo documento." ma:contentTypeScope="" ma:versionID="48937777c64096970761cf11a4c19ee4">
  <xsd:schema xmlns:xsd="http://www.w3.org/2001/XMLSchema" xmlns:xs="http://www.w3.org/2001/XMLSchema" xmlns:p="http://schemas.microsoft.com/office/2006/metadata/properties" xmlns:ns2="c61e975e-c5a7-41db-86ad-249b06e79ee8" xmlns:ns3="0a7e7618-0222-4b52-9862-3c0681409be2" targetNamespace="http://schemas.microsoft.com/office/2006/metadata/properties" ma:root="true" ma:fieldsID="0ca2c71a1744104f1398a9d87f7fc1dd" ns2:_="" ns3:_="">
    <xsd:import namespace="c61e975e-c5a7-41db-86ad-249b06e79ee8"/>
    <xsd:import namespace="0a7e7618-0222-4b52-9862-3c0681409b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e975e-c5a7-41db-86ad-249b06e79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a17c859e-f6f2-4ec7-858f-a3b70b7287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e7618-0222-4b52-9862-3c0681409b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a6c316-c3eb-4722-8c93-6721aba06595}" ma:internalName="TaxCatchAll" ma:showField="CatchAllData" ma:web="0a7e7618-0222-4b52-9862-3c0681409b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60DFA-47DF-4053-90F4-9EBA69625E53}">
  <ds:schemaRefs>
    <ds:schemaRef ds:uri="http://schemas.microsoft.com/office/2006/metadata/properties"/>
    <ds:schemaRef ds:uri="http://schemas.microsoft.com/office/infopath/2007/PartnerControls"/>
    <ds:schemaRef ds:uri="c61e975e-c5a7-41db-86ad-249b06e79ee8"/>
    <ds:schemaRef ds:uri="0a7e7618-0222-4b52-9862-3c0681409be2"/>
  </ds:schemaRefs>
</ds:datastoreItem>
</file>

<file path=customXml/itemProps2.xml><?xml version="1.0" encoding="utf-8"?>
<ds:datastoreItem xmlns:ds="http://schemas.openxmlformats.org/officeDocument/2006/customXml" ds:itemID="{FAACC62D-838F-4F71-B49E-AC0FA335A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69852-C710-42B4-A24A-FAD2104F0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e975e-c5a7-41db-86ad-249b06e79ee8"/>
    <ds:schemaRef ds:uri="0a7e7618-0222-4b52-9862-3c0681409b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317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Haris Murich</dc:creator>
  <cp:lastModifiedBy>Biancardi Alberto (GSE)</cp:lastModifiedBy>
  <cp:revision>15</cp:revision>
  <dcterms:created xsi:type="dcterms:W3CDTF">2026-05-13T07:34:46Z</dcterms:created>
  <dcterms:modified xsi:type="dcterms:W3CDTF">2026-05-14T15:35:07Z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0x0101004E7FF3661412EB459B90E3A088154650</vt:lpwstr>
  </property>
  <property fmtid="{D5CDD505-2E9C-101B-9397-08002B2CF9AE}" pid="3" name="MediaServiceImageTags">
    <vt:lpwstr/>
  </property>
</Properties>
</file>