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256" r:id="rId4"/>
    <p:sldId id="257" r:id="rId5"/>
    <p:sldId id="279" r:id="rId7"/>
    <p:sldId id="272" r:id="rId8"/>
    <p:sldId id="273" r:id="rId9"/>
    <p:sldId id="258" r:id="rId10"/>
    <p:sldId id="280" r:id="rId11"/>
    <p:sldId id="276" r:id="rId12"/>
    <p:sldId id="277" r:id="rId13"/>
    <p:sldId id="271" r:id="rId14"/>
    <p:sldId id="270" r:id="rId15"/>
    <p:sldId id="259" r:id="rId16"/>
    <p:sldId id="260" r:id="rId17"/>
    <p:sldId id="262" r:id="rId18"/>
    <p:sldId id="263" r:id="rId19"/>
    <p:sldId id="267" r:id="rId20"/>
    <p:sldId id="268" r:id="rId21"/>
    <p:sldId id="283"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5814" autoAdjust="0"/>
  </p:normalViewPr>
  <p:slideViewPr>
    <p:cSldViewPr snapToGrid="0">
      <p:cViewPr varScale="1">
        <p:scale>
          <a:sx n="110" d="100"/>
          <a:sy n="110" d="100"/>
        </p:scale>
        <p:origin x="57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57EA41-7A80-41DD-9772-5B277D86F2C3}" type="datetimeFigureOut">
              <a:rPr lang="hr-HR" smtClean="0"/>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774C67-6C38-4FEE-9A1F-5EB0860245C0}" type="slidenum">
              <a:rPr lang="hr-HR" smtClean="0"/>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hr-HR" sz="1200" kern="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
        <p:nvSpPr>
          <p:cNvPr id="4" name="Slide Number Placeholder 3"/>
          <p:cNvSpPr>
            <a:spLocks noGrp="1"/>
          </p:cNvSpPr>
          <p:nvPr>
            <p:ph type="sldNum" sz="quarter" idx="10"/>
          </p:nvPr>
        </p:nvSpPr>
        <p:spPr/>
        <p:txBody>
          <a:bodyPr/>
          <a:lstStyle/>
          <a:p>
            <a:fld id="{A2774C67-6C38-4FEE-9A1F-5EB0860245C0}" type="slidenum">
              <a:rPr lang="hr-HR" smtClean="0"/>
            </a:fld>
            <a:endParaRPr lang="hr-H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A2774C67-6C38-4FEE-9A1F-5EB0860245C0}" type="slidenum">
              <a:rPr lang="hr-HR" smtClean="0"/>
            </a:fld>
            <a:endParaRPr lang="hr-H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A2774C67-6C38-4FEE-9A1F-5EB0860245C0}" type="slidenum">
              <a:rPr lang="hr-HR" smtClean="0"/>
            </a:fld>
            <a:endParaRPr lang="hr-H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A2774C67-6C38-4FEE-9A1F-5EB0860245C0}" type="slidenum">
              <a:rPr lang="hr-HR" smtClean="0"/>
            </a:fld>
            <a:endParaRPr lang="hr-H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A2774C67-6C38-4FEE-9A1F-5EB0860245C0}" type="slidenum">
              <a:rPr lang="hr-HR" smtClean="0"/>
            </a:fld>
            <a:endParaRPr lang="hr-H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A2774C67-6C38-4FEE-9A1F-5EB0860245C0}" type="slidenum">
              <a:rPr lang="hr-HR" smtClean="0"/>
            </a:fld>
            <a:endParaRPr lang="hr-H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A2774C67-6C38-4FEE-9A1F-5EB0860245C0}" type="slidenum">
              <a:rPr lang="hr-HR" smtClean="0"/>
            </a:fld>
            <a:endParaRPr lang="hr-H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A2774C67-6C38-4FEE-9A1F-5EB0860245C0}" type="slidenum">
              <a:rPr lang="hr-HR" smtClean="0"/>
            </a:fld>
            <a:endParaRPr lang="hr-H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A2774C67-6C38-4FEE-9A1F-5EB0860245C0}" type="slidenum">
              <a:rPr lang="hr-HR" smtClean="0"/>
            </a:fld>
            <a:endParaRPr lang="hr-H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A2774C67-6C38-4FEE-9A1F-5EB0860245C0}" type="slidenum">
              <a:rPr lang="hr-HR" smtClean="0"/>
            </a:fld>
            <a:endParaRPr lang="hr-H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smtClean="0">
                <a:solidFill>
                  <a:srgbClr val="FF0000"/>
                </a:solidFill>
                <a:latin typeface="Times New Roman" panose="02020603050405020304" pitchFamily="18" charset="0"/>
                <a:cs typeface="Times New Roman" panose="02020603050405020304" pitchFamily="18" charset="0"/>
              </a:rPr>
              <a:t>Action 3:</a:t>
            </a:r>
            <a:r>
              <a:rPr lang="en-US" altLang="en-US" sz="1200" dirty="0" smtClean="0">
                <a:solidFill>
                  <a:srgbClr val="FF0000"/>
                </a:solidFill>
                <a:latin typeface="Times New Roman" panose="02020603050405020304" pitchFamily="18" charset="0"/>
                <a:cs typeface="Times New Roman" panose="02020603050405020304" pitchFamily="18" charset="0"/>
              </a:rPr>
              <a:t> </a:t>
            </a:r>
            <a:r>
              <a:rPr lang="en-US" altLang="en-US" sz="1200" b="1" dirty="0" smtClean="0">
                <a:solidFill>
                  <a:srgbClr val="FF0000"/>
                </a:solidFill>
                <a:latin typeface="Times New Roman" panose="02020603050405020304" pitchFamily="18" charset="0"/>
                <a:cs typeface="Times New Roman" panose="02020603050405020304" pitchFamily="18" charset="0"/>
              </a:rPr>
              <a:t>Promoting the Mediterranean Diet</a:t>
            </a:r>
            <a:r>
              <a:rPr lang="en-US" altLang="en-US" sz="1200" b="1" dirty="0" smtClean="0">
                <a:latin typeface="Times New Roman" panose="02020603050405020304" pitchFamily="18" charset="0"/>
                <a:cs typeface="Times New Roman" panose="02020603050405020304" pitchFamily="18" charset="0"/>
              </a:rPr>
              <a:t> and Local</a:t>
            </a:r>
            <a:r>
              <a:rPr lang="en-US" altLang="en-US" sz="1200" dirty="0" smtClean="0">
                <a:latin typeface="Times New Roman" panose="02020603050405020304" pitchFamily="18" charset="0"/>
                <a:cs typeface="Times New Roman" panose="02020603050405020304" pitchFamily="18" charset="0"/>
              </a:rPr>
              <a:t>, organic and origin production</a:t>
            </a:r>
            <a:endParaRPr lang="hr-HR" dirty="0"/>
          </a:p>
        </p:txBody>
      </p:sp>
      <p:sp>
        <p:nvSpPr>
          <p:cNvPr id="4" name="Slide Number Placeholder 3"/>
          <p:cNvSpPr>
            <a:spLocks noGrp="1"/>
          </p:cNvSpPr>
          <p:nvPr>
            <p:ph type="sldNum" sz="quarter" idx="10"/>
          </p:nvPr>
        </p:nvSpPr>
        <p:spPr/>
        <p:txBody>
          <a:bodyPr/>
          <a:lstStyle/>
          <a:p>
            <a:fld id="{A2774C67-6C38-4FEE-9A1F-5EB0860245C0}" type="slidenum">
              <a:rPr lang="hr-HR" smtClean="0"/>
            </a:fld>
            <a:endParaRPr lang="hr-H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A2774C67-6C38-4FEE-9A1F-5EB0860245C0}" type="slidenum">
              <a:rPr lang="hr-HR" smtClean="0"/>
            </a:fld>
            <a:endParaRPr lang="hr-H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A2774C67-6C38-4FEE-9A1F-5EB0860245C0}" type="slidenum">
              <a:rPr lang="hr-HR" smtClean="0"/>
            </a:fld>
            <a:endParaRPr lang="hr-H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smtClean="0">
                <a:solidFill>
                  <a:srgbClr val="FF0000"/>
                </a:solidFill>
                <a:latin typeface="Times New Roman" panose="02020603050405020304" pitchFamily="18" charset="0"/>
                <a:cs typeface="Times New Roman" panose="02020603050405020304" pitchFamily="18" charset="0"/>
              </a:rPr>
              <a:t>Action 3:</a:t>
            </a:r>
            <a:r>
              <a:rPr lang="en-US" altLang="en-US" sz="1200" dirty="0" smtClean="0">
                <a:solidFill>
                  <a:srgbClr val="FF0000"/>
                </a:solidFill>
                <a:latin typeface="Times New Roman" panose="02020603050405020304" pitchFamily="18" charset="0"/>
                <a:cs typeface="Times New Roman" panose="02020603050405020304" pitchFamily="18" charset="0"/>
              </a:rPr>
              <a:t> </a:t>
            </a:r>
            <a:r>
              <a:rPr lang="en-US" altLang="en-US" sz="1200" b="1" dirty="0" smtClean="0">
                <a:solidFill>
                  <a:srgbClr val="FF0000"/>
                </a:solidFill>
                <a:latin typeface="Times New Roman" panose="02020603050405020304" pitchFamily="18" charset="0"/>
                <a:cs typeface="Times New Roman" panose="02020603050405020304" pitchFamily="18" charset="0"/>
              </a:rPr>
              <a:t>Promoting the Mediterranean Diet</a:t>
            </a:r>
            <a:r>
              <a:rPr lang="en-US" altLang="en-US" sz="1200" b="1" dirty="0" smtClean="0">
                <a:latin typeface="Times New Roman" panose="02020603050405020304" pitchFamily="18" charset="0"/>
                <a:cs typeface="Times New Roman" panose="02020603050405020304" pitchFamily="18" charset="0"/>
              </a:rPr>
              <a:t> and Local</a:t>
            </a:r>
            <a:r>
              <a:rPr lang="en-US" altLang="en-US" sz="1200" dirty="0" smtClean="0">
                <a:latin typeface="Times New Roman" panose="02020603050405020304" pitchFamily="18" charset="0"/>
                <a:cs typeface="Times New Roman" panose="02020603050405020304" pitchFamily="18" charset="0"/>
              </a:rPr>
              <a:t>, organic and origin production</a:t>
            </a:r>
            <a:endParaRPr lang="hr-HR" dirty="0"/>
          </a:p>
        </p:txBody>
      </p:sp>
      <p:sp>
        <p:nvSpPr>
          <p:cNvPr id="4" name="Slide Number Placeholder 3"/>
          <p:cNvSpPr>
            <a:spLocks noGrp="1"/>
          </p:cNvSpPr>
          <p:nvPr>
            <p:ph type="sldNum" sz="quarter" idx="10"/>
          </p:nvPr>
        </p:nvSpPr>
        <p:spPr/>
        <p:txBody>
          <a:bodyPr/>
          <a:lstStyle/>
          <a:p>
            <a:fld id="{A2774C67-6C38-4FEE-9A1F-5EB0860245C0}" type="slidenum">
              <a:rPr lang="hr-HR" smtClean="0"/>
            </a:fld>
            <a:endParaRPr lang="hr-H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A2774C67-6C38-4FEE-9A1F-5EB0860245C0}" type="slidenum">
              <a:rPr lang="hr-HR" smtClean="0"/>
            </a:fld>
            <a:endParaRPr lang="hr-H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A2774C67-6C38-4FEE-9A1F-5EB0860245C0}" type="slidenum">
              <a:rPr lang="hr-HR" smtClean="0"/>
            </a:fld>
            <a:endParaRPr lang="hr-H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Some </a:t>
            </a:r>
            <a:r>
              <a:rPr lang="hr-HR" dirty="0" err="1" smtClean="0"/>
              <a:t>conclusions</a:t>
            </a:r>
            <a:r>
              <a:rPr lang="hr-HR" baseline="0" smtClean="0"/>
              <a:t> </a:t>
            </a:r>
            <a:endParaRPr lang="hr-HR" baseline="0" dirty="0" smtClean="0"/>
          </a:p>
        </p:txBody>
      </p:sp>
      <p:sp>
        <p:nvSpPr>
          <p:cNvPr id="4" name="Slide Number Placeholder 3"/>
          <p:cNvSpPr>
            <a:spLocks noGrp="1"/>
          </p:cNvSpPr>
          <p:nvPr>
            <p:ph type="sldNum" sz="quarter" idx="10"/>
          </p:nvPr>
        </p:nvSpPr>
        <p:spPr/>
        <p:txBody>
          <a:bodyPr/>
          <a:lstStyle/>
          <a:p>
            <a:fld id="{A2774C67-6C38-4FEE-9A1F-5EB0860245C0}" type="slidenum">
              <a:rPr lang="hr-HR" smtClean="0"/>
            </a:fld>
            <a:endParaRPr lang="hr-H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A2774C67-6C38-4FEE-9A1F-5EB0860245C0}" type="slidenum">
              <a:rPr lang="hr-HR" smtClean="0"/>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D72810A-D392-41EA-98F5-ACAF84F92C1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1B799-3804-4CD0-AC08-B9FD94473FD6}"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D72810A-D392-41EA-98F5-ACAF84F92C1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1B799-3804-4CD0-AC08-B9FD94473FD6}"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D72810A-D392-41EA-98F5-ACAF84F92C1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1B799-3804-4CD0-AC08-B9FD94473FD6}"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D72810A-D392-41EA-98F5-ACAF84F92C1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1B799-3804-4CD0-AC08-B9FD94473FD6}"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D72810A-D392-41EA-98F5-ACAF84F92C1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1B799-3804-4CD0-AC08-B9FD94473FD6}"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D72810A-D392-41EA-98F5-ACAF84F92C1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1B799-3804-4CD0-AC08-B9FD94473FD6}"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7D72810A-D392-41EA-98F5-ACAF84F92C1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1B799-3804-4CD0-AC08-B9FD94473FD6}"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7D72810A-D392-41EA-98F5-ACAF84F92C1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81B799-3804-4CD0-AC08-B9FD94473FD6}"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D72810A-D392-41EA-98F5-ACAF84F92C1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81B799-3804-4CD0-AC08-B9FD94473FD6}"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72810A-D392-41EA-98F5-ACAF84F92C1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81B799-3804-4CD0-AC08-B9FD94473FD6}"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D72810A-D392-41EA-98F5-ACAF84F92C1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1B799-3804-4CD0-AC08-B9FD94473FD6}"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D72810A-D392-41EA-98F5-ACAF84F92C1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1B799-3804-4CD0-AC08-B9FD94473FD6}"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D72810A-D392-41EA-98F5-ACAF84F92C1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1B799-3804-4CD0-AC08-B9FD94473FD6}"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D72810A-D392-41EA-98F5-ACAF84F92C1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1B799-3804-4CD0-AC08-B9FD94473FD6}"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D72810A-D392-41EA-98F5-ACAF84F92C1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1B799-3804-4CD0-AC08-B9FD94473FD6}"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D72810A-D392-41EA-98F5-ACAF84F92C1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1B799-3804-4CD0-AC08-B9FD94473FD6}"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7D72810A-D392-41EA-98F5-ACAF84F92C1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1B799-3804-4CD0-AC08-B9FD94473FD6}"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7D72810A-D392-41EA-98F5-ACAF84F92C1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81B799-3804-4CD0-AC08-B9FD94473FD6}"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D72810A-D392-41EA-98F5-ACAF84F92C1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81B799-3804-4CD0-AC08-B9FD94473FD6}"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72810A-D392-41EA-98F5-ACAF84F92C1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81B799-3804-4CD0-AC08-B9FD94473FD6}"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D72810A-D392-41EA-98F5-ACAF84F92C1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1B799-3804-4CD0-AC08-B9FD94473FD6}"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D72810A-D392-41EA-98F5-ACAF84F92C1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1B799-3804-4CD0-AC08-B9FD94473FD6}"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D72810A-D392-41EA-98F5-ACAF84F92C1E}"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81B799-3804-4CD0-AC08-B9FD94473FD6}"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D72810A-D392-41EA-98F5-ACAF84F92C1E}"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81B799-3804-4CD0-AC08-B9FD94473FD6}"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hyperlink" Target="https://www.adriatic-ionian.eu/european-commission-adopts-revised-action-plan-for-the-eu-strategy-for-the-adriatic-and-ionian-region-eusair/" TargetMode="Externa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79425" y="1124585"/>
            <a:ext cx="6805295" cy="1732915"/>
          </a:xfrm>
          <a:prstGeom prst="rect">
            <a:avLst/>
          </a:prstGeom>
          <a:noFill/>
        </p:spPr>
        <p:txBody>
          <a:bodyPr wrap="square" rtlCol="0">
            <a:noAutofit/>
          </a:bodyPr>
          <a:lstStyle/>
          <a:p>
            <a:endParaRPr lang="hr-HR" b="1" dirty="0" err="1" smtClean="0">
              <a:solidFill>
                <a:srgbClr val="17324D"/>
              </a:solidFill>
              <a:latin typeface="Calibri" panose="020F0502020204030204" pitchFamily="34" charset="0"/>
              <a:cs typeface="Calibri" panose="020F0502020204030204" pitchFamily="34" charset="0"/>
            </a:endParaRPr>
          </a:p>
          <a:p>
            <a:r>
              <a:rPr lang="en-US" altLang="hr-HR" b="1" dirty="0" err="1" smtClean="0">
                <a:solidFill>
                  <a:srgbClr val="17324D"/>
                </a:solidFill>
                <a:latin typeface="Calibri" panose="020F0502020204030204" pitchFamily="34" charset="0"/>
                <a:cs typeface="Calibri" panose="020F0502020204030204" pitchFamily="34" charset="0"/>
              </a:rPr>
              <a:t>IV. </a:t>
            </a:r>
            <a:r>
              <a:rPr lang="hr-HR" b="1" dirty="0" err="1" smtClean="0">
                <a:solidFill>
                  <a:srgbClr val="17324D"/>
                </a:solidFill>
                <a:latin typeface="Calibri" panose="020F0502020204030204" pitchFamily="34" charset="0"/>
                <a:cs typeface="Calibri" panose="020F0502020204030204" pitchFamily="34" charset="0"/>
              </a:rPr>
              <a:t>Publication</a:t>
            </a:r>
            <a:r>
              <a:rPr lang="hr-HR" b="1" dirty="0" smtClean="0">
                <a:solidFill>
                  <a:srgbClr val="17324D"/>
                </a:solidFill>
                <a:latin typeface="Calibri" panose="020F0502020204030204" pitchFamily="34" charset="0"/>
                <a:cs typeface="Calibri" panose="020F0502020204030204" pitchFamily="34" charset="0"/>
              </a:rPr>
              <a:t> </a:t>
            </a:r>
            <a:r>
              <a:rPr lang="en-US" altLang="hr-HR" b="1" i="1" dirty="0" smtClean="0">
                <a:solidFill>
                  <a:srgbClr val="17324D"/>
                </a:solidFill>
                <a:latin typeface="Calibri" panose="020F0502020204030204" pitchFamily="34" charset="0"/>
                <a:cs typeface="Calibri" panose="020F0502020204030204" pitchFamily="34" charset="0"/>
              </a:rPr>
              <a:t>(Study)</a:t>
            </a:r>
            <a:endParaRPr lang="hr-HR" b="1" dirty="0" smtClean="0">
              <a:solidFill>
                <a:srgbClr val="17324D"/>
              </a:solidFill>
              <a:latin typeface="Calibri" panose="020F0502020204030204" pitchFamily="34" charset="0"/>
              <a:cs typeface="Calibri" panose="020F0502020204030204" pitchFamily="34" charset="0"/>
            </a:endParaRPr>
          </a:p>
          <a:p>
            <a:endParaRPr lang="hr-HR" b="1" dirty="0" smtClean="0">
              <a:latin typeface="Calibri" panose="020F0502020204030204" pitchFamily="34" charset="0"/>
              <a:cs typeface="Calibri" panose="020F0502020204030204" pitchFamily="34" charset="0"/>
            </a:endParaRPr>
          </a:p>
          <a:p>
            <a:r>
              <a:rPr lang="hr-HR" b="1" dirty="0" err="1" smtClean="0">
                <a:latin typeface="Calibri" panose="020F0502020204030204" pitchFamily="34" charset="0"/>
                <a:cs typeface="Calibri" panose="020F0502020204030204" pitchFamily="34" charset="0"/>
              </a:rPr>
              <a:t>Tasting</a:t>
            </a:r>
            <a:r>
              <a:rPr lang="hr-HR" b="1" dirty="0" smtClean="0">
                <a:latin typeface="Calibri" panose="020F0502020204030204" pitchFamily="34" charset="0"/>
                <a:cs typeface="Calibri" panose="020F0502020204030204" pitchFamily="34" charset="0"/>
              </a:rPr>
              <a:t> </a:t>
            </a:r>
            <a:r>
              <a:rPr lang="hr-HR" b="1" dirty="0" err="1" smtClean="0">
                <a:latin typeface="Calibri" panose="020F0502020204030204" pitchFamily="34" charset="0"/>
                <a:cs typeface="Calibri" panose="020F0502020204030204" pitchFamily="34" charset="0"/>
              </a:rPr>
              <a:t>Sustainability</a:t>
            </a:r>
            <a:r>
              <a:rPr lang="hr-HR" b="1" dirty="0" smtClean="0">
                <a:latin typeface="Calibri" panose="020F0502020204030204" pitchFamily="34" charset="0"/>
                <a:cs typeface="Calibri" panose="020F0502020204030204" pitchFamily="34" charset="0"/>
              </a:rPr>
              <a:t>: </a:t>
            </a:r>
            <a:r>
              <a:rPr lang="hr-HR" b="1" dirty="0" err="1" smtClean="0">
                <a:latin typeface="Calibri" panose="020F0502020204030204" pitchFamily="34" charset="0"/>
                <a:cs typeface="Calibri" panose="020F0502020204030204" pitchFamily="34" charset="0"/>
              </a:rPr>
              <a:t>Mediterranean</a:t>
            </a:r>
            <a:r>
              <a:rPr lang="hr-HR" b="1" dirty="0" smtClean="0">
                <a:latin typeface="Calibri" panose="020F0502020204030204" pitchFamily="34" charset="0"/>
                <a:cs typeface="Calibri" panose="020F0502020204030204" pitchFamily="34" charset="0"/>
              </a:rPr>
              <a:t> </a:t>
            </a:r>
            <a:r>
              <a:rPr lang="hr-HR" b="1" dirty="0" err="1">
                <a:latin typeface="Calibri" panose="020F0502020204030204" pitchFamily="34" charset="0"/>
                <a:cs typeface="Calibri" panose="020F0502020204030204" pitchFamily="34" charset="0"/>
              </a:rPr>
              <a:t>Diet</a:t>
            </a:r>
            <a:r>
              <a:rPr lang="hr-HR" b="1" dirty="0">
                <a:latin typeface="Calibri" panose="020F0502020204030204" pitchFamily="34" charset="0"/>
                <a:cs typeface="Calibri" panose="020F0502020204030204" pitchFamily="34" charset="0"/>
              </a:rPr>
              <a:t> as a </a:t>
            </a:r>
            <a:r>
              <a:rPr lang="hr-HR" b="1" dirty="0" err="1">
                <a:latin typeface="Calibri" panose="020F0502020204030204" pitchFamily="34" charset="0"/>
                <a:cs typeface="Calibri" panose="020F0502020204030204" pitchFamily="34" charset="0"/>
              </a:rPr>
              <a:t>Cultural</a:t>
            </a:r>
            <a:r>
              <a:rPr lang="hr-HR" b="1" dirty="0">
                <a:latin typeface="Calibri" panose="020F0502020204030204" pitchFamily="34" charset="0"/>
                <a:cs typeface="Calibri" panose="020F0502020204030204" pitchFamily="34" charset="0"/>
              </a:rPr>
              <a:t> </a:t>
            </a:r>
            <a:r>
              <a:rPr lang="hr-HR" b="1" dirty="0" err="1">
                <a:latin typeface="Calibri" panose="020F0502020204030204" pitchFamily="34" charset="0"/>
                <a:cs typeface="Calibri" panose="020F0502020204030204" pitchFamily="34" charset="0"/>
              </a:rPr>
              <a:t>and</a:t>
            </a:r>
            <a:endParaRPr lang="hr-HR" b="1" dirty="0">
              <a:latin typeface="Calibri" panose="020F0502020204030204" pitchFamily="34" charset="0"/>
              <a:cs typeface="Calibri" panose="020F0502020204030204" pitchFamily="34" charset="0"/>
            </a:endParaRPr>
          </a:p>
          <a:p>
            <a:r>
              <a:rPr lang="hr-HR" b="1" dirty="0" err="1">
                <a:latin typeface="Calibri" panose="020F0502020204030204" pitchFamily="34" charset="0"/>
                <a:cs typeface="Calibri" panose="020F0502020204030204" pitchFamily="34" charset="0"/>
              </a:rPr>
              <a:t>Tourism</a:t>
            </a:r>
            <a:r>
              <a:rPr lang="hr-HR" b="1" dirty="0">
                <a:latin typeface="Calibri" panose="020F0502020204030204" pitchFamily="34" charset="0"/>
                <a:cs typeface="Calibri" panose="020F0502020204030204" pitchFamily="34" charset="0"/>
              </a:rPr>
              <a:t> </a:t>
            </a:r>
            <a:r>
              <a:rPr lang="hr-HR" b="1" dirty="0" err="1">
                <a:latin typeface="Calibri" panose="020F0502020204030204" pitchFamily="34" charset="0"/>
                <a:cs typeface="Calibri" panose="020F0502020204030204" pitchFamily="34" charset="0"/>
              </a:rPr>
              <a:t>Asset</a:t>
            </a:r>
            <a:r>
              <a:rPr lang="hr-HR" b="1" dirty="0">
                <a:latin typeface="Calibri" panose="020F0502020204030204" pitchFamily="34" charset="0"/>
                <a:cs typeface="Calibri" panose="020F0502020204030204" pitchFamily="34" charset="0"/>
              </a:rPr>
              <a:t> in </a:t>
            </a:r>
            <a:r>
              <a:rPr lang="hr-HR" b="1" dirty="0" err="1">
                <a:latin typeface="Calibri" panose="020F0502020204030204" pitchFamily="34" charset="0"/>
                <a:cs typeface="Calibri" panose="020F0502020204030204" pitchFamily="34" charset="0"/>
              </a:rPr>
              <a:t>the</a:t>
            </a:r>
            <a:r>
              <a:rPr lang="hr-HR" b="1" dirty="0">
                <a:latin typeface="Calibri" panose="020F0502020204030204" pitchFamily="34" charset="0"/>
                <a:cs typeface="Calibri" panose="020F0502020204030204" pitchFamily="34" charset="0"/>
              </a:rPr>
              <a:t> EUSAIR </a:t>
            </a:r>
            <a:r>
              <a:rPr lang="hr-HR" b="1" dirty="0" err="1">
                <a:latin typeface="Calibri" panose="020F0502020204030204" pitchFamily="34" charset="0"/>
                <a:cs typeface="Calibri" panose="020F0502020204030204" pitchFamily="34" charset="0"/>
              </a:rPr>
              <a:t>Food,Identity</a:t>
            </a:r>
            <a:r>
              <a:rPr lang="hr-HR" b="1" dirty="0">
                <a:latin typeface="Calibri" panose="020F0502020204030204" pitchFamily="34" charset="0"/>
                <a:cs typeface="Calibri" panose="020F0502020204030204" pitchFamily="34" charset="0"/>
              </a:rPr>
              <a:t> </a:t>
            </a:r>
            <a:r>
              <a:rPr lang="hr-HR" b="1" dirty="0" err="1">
                <a:latin typeface="Calibri" panose="020F0502020204030204" pitchFamily="34" charset="0"/>
                <a:cs typeface="Calibri" panose="020F0502020204030204" pitchFamily="34" charset="0"/>
              </a:rPr>
              <a:t>and</a:t>
            </a:r>
            <a:r>
              <a:rPr lang="hr-HR" b="1" dirty="0">
                <a:latin typeface="Calibri" panose="020F0502020204030204" pitchFamily="34" charset="0"/>
                <a:cs typeface="Calibri" panose="020F0502020204030204" pitchFamily="34" charset="0"/>
              </a:rPr>
              <a:t> </a:t>
            </a:r>
            <a:r>
              <a:rPr lang="hr-HR" b="1" dirty="0" err="1">
                <a:latin typeface="Calibri" panose="020F0502020204030204" pitchFamily="34" charset="0"/>
                <a:cs typeface="Calibri" panose="020F0502020204030204" pitchFamily="34" charset="0"/>
              </a:rPr>
              <a:t>Sustainability</a:t>
            </a:r>
            <a:endParaRPr lang="hr-HR" b="1" dirty="0">
              <a:latin typeface="Calibri" panose="020F0502020204030204" pitchFamily="34" charset="0"/>
              <a:cs typeface="Calibri" panose="020F0502020204030204" pitchFamily="34" charset="0"/>
            </a:endParaRPr>
          </a:p>
          <a:p>
            <a:endParaRPr lang="hr-HR" dirty="0" smtClean="0">
              <a:latin typeface="Calibri" panose="020F0502020204030204" pitchFamily="34" charset="0"/>
              <a:cs typeface="Calibri" panose="020F0502020204030204" pitchFamily="34" charset="0"/>
            </a:endParaRPr>
          </a:p>
          <a:p>
            <a:r>
              <a:rPr lang="hr-HR" dirty="0" err="1" smtClean="0">
                <a:latin typeface="Calibri" panose="020F0502020204030204" pitchFamily="34" charset="0"/>
                <a:cs typeface="Calibri" panose="020F0502020204030204" pitchFamily="34" charset="0"/>
              </a:rPr>
              <a:t>Leveraging</a:t>
            </a:r>
            <a:r>
              <a:rPr lang="hr-HR" dirty="0" smtClean="0">
                <a:latin typeface="Calibri" panose="020F0502020204030204" pitchFamily="34" charset="0"/>
                <a:cs typeface="Calibri" panose="020F0502020204030204" pitchFamily="34" charset="0"/>
              </a:rPr>
              <a:t> </a:t>
            </a:r>
            <a:r>
              <a:rPr lang="hr-HR" dirty="0" err="1">
                <a:latin typeface="Calibri" panose="020F0502020204030204" pitchFamily="34" charset="0"/>
                <a:cs typeface="Calibri" panose="020F0502020204030204" pitchFamily="34" charset="0"/>
              </a:rPr>
              <a:t>the</a:t>
            </a:r>
            <a:r>
              <a:rPr lang="hr-HR" dirty="0">
                <a:latin typeface="Calibri" panose="020F0502020204030204" pitchFamily="34" charset="0"/>
                <a:cs typeface="Calibri" panose="020F0502020204030204" pitchFamily="34" charset="0"/>
              </a:rPr>
              <a:t> </a:t>
            </a:r>
            <a:r>
              <a:rPr lang="hr-HR" dirty="0" err="1">
                <a:latin typeface="Calibri" panose="020F0502020204030204" pitchFamily="34" charset="0"/>
                <a:cs typeface="Calibri" panose="020F0502020204030204" pitchFamily="34" charset="0"/>
              </a:rPr>
              <a:t>Mediterranean</a:t>
            </a:r>
            <a:r>
              <a:rPr lang="hr-HR" dirty="0">
                <a:latin typeface="Calibri" panose="020F0502020204030204" pitchFamily="34" charset="0"/>
                <a:cs typeface="Calibri" panose="020F0502020204030204" pitchFamily="34" charset="0"/>
              </a:rPr>
              <a:t> </a:t>
            </a:r>
            <a:r>
              <a:rPr lang="hr-HR" dirty="0" err="1">
                <a:latin typeface="Calibri" panose="020F0502020204030204" pitchFamily="34" charset="0"/>
                <a:cs typeface="Calibri" panose="020F0502020204030204" pitchFamily="34" charset="0"/>
              </a:rPr>
              <a:t>Diet</a:t>
            </a:r>
            <a:r>
              <a:rPr lang="hr-HR" dirty="0">
                <a:latin typeface="Calibri" panose="020F0502020204030204" pitchFamily="34" charset="0"/>
                <a:cs typeface="Calibri" panose="020F0502020204030204" pitchFamily="34" charset="0"/>
              </a:rPr>
              <a:t> in Adriatic-</a:t>
            </a:r>
            <a:r>
              <a:rPr lang="hr-HR" dirty="0" err="1">
                <a:latin typeface="Calibri" panose="020F0502020204030204" pitchFamily="34" charset="0"/>
                <a:cs typeface="Calibri" panose="020F0502020204030204" pitchFamily="34" charset="0"/>
              </a:rPr>
              <a:t>Ionian</a:t>
            </a:r>
            <a:r>
              <a:rPr lang="hr-HR" dirty="0">
                <a:latin typeface="Calibri" panose="020F0502020204030204" pitchFamily="34" charset="0"/>
                <a:cs typeface="Calibri" panose="020F0502020204030204" pitchFamily="34" charset="0"/>
              </a:rPr>
              <a:t> </a:t>
            </a:r>
            <a:r>
              <a:rPr lang="hr-HR" dirty="0" err="1">
                <a:latin typeface="Calibri" panose="020F0502020204030204" pitchFamily="34" charset="0"/>
                <a:cs typeface="Calibri" panose="020F0502020204030204" pitchFamily="34" charset="0"/>
              </a:rPr>
              <a:t>Agritourims</a:t>
            </a:r>
            <a:endParaRPr lang="en-US" dirty="0">
              <a:latin typeface="Calibri" panose="020F0502020204030204" pitchFamily="34" charset="0"/>
              <a:cs typeface="Calibri" panose="020F0502020204030204" pitchFamily="34" charset="0"/>
            </a:endParaRPr>
          </a:p>
          <a:p>
            <a:endParaRPr lang="hr-HR" dirty="0">
              <a:latin typeface="Calibri" panose="020F0502020204030204" pitchFamily="34" charset="0"/>
              <a:cs typeface="Calibri" panose="020F0502020204030204" pitchFamily="34" charset="0"/>
            </a:endParaRPr>
          </a:p>
        </p:txBody>
      </p:sp>
      <p:sp>
        <p:nvSpPr>
          <p:cNvPr id="3" name="TextBox 2"/>
          <p:cNvSpPr txBox="1"/>
          <p:nvPr/>
        </p:nvSpPr>
        <p:spPr>
          <a:xfrm>
            <a:off x="479425" y="3498215"/>
            <a:ext cx="8625840" cy="2108835"/>
          </a:xfrm>
          <a:prstGeom prst="rect">
            <a:avLst/>
          </a:prstGeom>
          <a:noFill/>
        </p:spPr>
        <p:txBody>
          <a:bodyPr wrap="square" rtlCol="0">
            <a:noAutofit/>
          </a:bodyPr>
          <a:lstStyle/>
          <a:p>
            <a:pPr marL="285750" indent="-285750">
              <a:buFont typeface="Arial" panose="020B0604020202020204" pitchFamily="34" charset="0"/>
              <a:buChar char="•"/>
            </a:pPr>
            <a:r>
              <a:rPr lang="hr-HR" sz="1600" i="1" dirty="0" err="1" smtClean="0">
                <a:solidFill>
                  <a:schemeClr val="tx1"/>
                </a:solidFill>
                <a:latin typeface="Calibri" panose="020F0502020204030204" pitchFamily="34" charset="0"/>
                <a:cs typeface="Calibri" panose="020F0502020204030204" pitchFamily="34" charset="0"/>
              </a:rPr>
              <a:t>Public</a:t>
            </a:r>
            <a:r>
              <a:rPr lang="hr-HR" sz="1600" i="1" dirty="0" smtClean="0">
                <a:solidFill>
                  <a:schemeClr val="tx1"/>
                </a:solidFill>
                <a:latin typeface="Calibri" panose="020F0502020204030204" pitchFamily="34" charset="0"/>
                <a:cs typeface="Calibri" panose="020F0502020204030204" pitchFamily="34" charset="0"/>
              </a:rPr>
              <a:t> </a:t>
            </a:r>
            <a:r>
              <a:rPr lang="hr-HR" sz="1600" i="1" dirty="0" err="1" smtClean="0">
                <a:solidFill>
                  <a:schemeClr val="tx1"/>
                </a:solidFill>
                <a:latin typeface="Calibri" panose="020F0502020204030204" pitchFamily="34" charset="0"/>
                <a:cs typeface="Calibri" panose="020F0502020204030204" pitchFamily="34" charset="0"/>
              </a:rPr>
              <a:t>procurement</a:t>
            </a:r>
            <a:r>
              <a:rPr lang="hr-HR" sz="1600" i="1" dirty="0" smtClean="0">
                <a:solidFill>
                  <a:schemeClr val="tx1"/>
                </a:solidFill>
                <a:latin typeface="Calibri" panose="020F0502020204030204" pitchFamily="34" charset="0"/>
                <a:cs typeface="Calibri" panose="020F0502020204030204" pitchFamily="34" charset="0"/>
              </a:rPr>
              <a:t> </a:t>
            </a:r>
            <a:r>
              <a:rPr lang="hr-HR" sz="1600" i="1" dirty="0" err="1" smtClean="0">
                <a:solidFill>
                  <a:schemeClr val="tx1"/>
                </a:solidFill>
                <a:latin typeface="Calibri" panose="020F0502020204030204" pitchFamily="34" charset="0"/>
                <a:cs typeface="Calibri" panose="020F0502020204030204" pitchFamily="34" charset="0"/>
              </a:rPr>
              <a:t>made</a:t>
            </a:r>
            <a:r>
              <a:rPr lang="hr-HR" sz="1600" i="1" dirty="0" smtClean="0">
                <a:solidFill>
                  <a:schemeClr val="tx1"/>
                </a:solidFill>
                <a:latin typeface="Calibri" panose="020F0502020204030204" pitchFamily="34" charset="0"/>
                <a:cs typeface="Calibri" panose="020F0502020204030204" pitchFamily="34" charset="0"/>
              </a:rPr>
              <a:t> </a:t>
            </a:r>
            <a:r>
              <a:rPr lang="hr-HR" sz="1600" i="1" dirty="0" err="1" smtClean="0">
                <a:solidFill>
                  <a:schemeClr val="tx1"/>
                </a:solidFill>
                <a:latin typeface="Calibri" panose="020F0502020204030204" pitchFamily="34" charset="0"/>
                <a:cs typeface="Calibri" panose="020F0502020204030204" pitchFamily="34" charset="0"/>
              </a:rPr>
              <a:t>by</a:t>
            </a:r>
            <a:r>
              <a:rPr lang="hr-HR" sz="1600" i="1" dirty="0" smtClean="0">
                <a:solidFill>
                  <a:schemeClr val="tx1"/>
                </a:solidFill>
                <a:latin typeface="Calibri" panose="020F0502020204030204" pitchFamily="34" charset="0"/>
                <a:cs typeface="Calibri" panose="020F0502020204030204" pitchFamily="34" charset="0"/>
              </a:rPr>
              <a:t> </a:t>
            </a:r>
            <a:r>
              <a:rPr lang="en-US" altLang="hr-HR" sz="1600" i="1" dirty="0" smtClean="0">
                <a:solidFill>
                  <a:schemeClr val="tx1"/>
                </a:solidFill>
                <a:latin typeface="Calibri" panose="020F0502020204030204" pitchFamily="34" charset="0"/>
                <a:cs typeface="Calibri" panose="020F0502020204030204" pitchFamily="34" charset="0"/>
              </a:rPr>
              <a:t>Croatian </a:t>
            </a:r>
            <a:r>
              <a:rPr lang="hr-HR" sz="1600" i="1" dirty="0" err="1" smtClean="0">
                <a:solidFill>
                  <a:schemeClr val="tx1"/>
                </a:solidFill>
                <a:latin typeface="Calibri" panose="020F0502020204030204" pitchFamily="34" charset="0"/>
                <a:cs typeface="Calibri" panose="020F0502020204030204" pitchFamily="34" charset="0"/>
              </a:rPr>
              <a:t>Ministry</a:t>
            </a:r>
            <a:r>
              <a:rPr lang="hr-HR" sz="1600" i="1" dirty="0" smtClean="0">
                <a:solidFill>
                  <a:schemeClr val="tx1"/>
                </a:solidFill>
                <a:latin typeface="Calibri" panose="020F0502020204030204" pitchFamily="34" charset="0"/>
                <a:cs typeface="Calibri" panose="020F0502020204030204" pitchFamily="34" charset="0"/>
              </a:rPr>
              <a:t> of </a:t>
            </a:r>
            <a:r>
              <a:rPr lang="hr-HR" sz="1600" i="1" dirty="0" err="1" smtClean="0">
                <a:solidFill>
                  <a:schemeClr val="tx1"/>
                </a:solidFill>
                <a:latin typeface="Calibri" panose="020F0502020204030204" pitchFamily="34" charset="0"/>
                <a:cs typeface="Calibri" panose="020F0502020204030204" pitchFamily="34" charset="0"/>
              </a:rPr>
              <a:t>Tourism</a:t>
            </a:r>
            <a:r>
              <a:rPr lang="hr-HR" sz="1600" i="1" dirty="0" smtClean="0">
                <a:solidFill>
                  <a:schemeClr val="tx1"/>
                </a:solidFill>
                <a:latin typeface="Calibri" panose="020F0502020204030204" pitchFamily="34" charset="0"/>
                <a:cs typeface="Calibri" panose="020F0502020204030204" pitchFamily="34" charset="0"/>
              </a:rPr>
              <a:t> </a:t>
            </a:r>
            <a:r>
              <a:rPr lang="hr-HR" sz="1600" i="1" dirty="0" err="1" smtClean="0">
                <a:solidFill>
                  <a:schemeClr val="tx1"/>
                </a:solidFill>
                <a:latin typeface="Calibri" panose="020F0502020204030204" pitchFamily="34" charset="0"/>
                <a:cs typeface="Calibri" panose="020F0502020204030204" pitchFamily="34" charset="0"/>
              </a:rPr>
              <a:t>and</a:t>
            </a:r>
            <a:r>
              <a:rPr lang="hr-HR" sz="1600" i="1" dirty="0" smtClean="0">
                <a:solidFill>
                  <a:schemeClr val="tx1"/>
                </a:solidFill>
                <a:latin typeface="Calibri" panose="020F0502020204030204" pitchFamily="34" charset="0"/>
                <a:cs typeface="Calibri" panose="020F0502020204030204" pitchFamily="34" charset="0"/>
              </a:rPr>
              <a:t> Sport</a:t>
            </a:r>
            <a:endParaRPr lang="hr-HR" sz="1600" i="1" dirty="0" smtClean="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hr-HR" sz="1600" i="1" dirty="0" err="1" smtClean="0">
                <a:solidFill>
                  <a:schemeClr val="tx1"/>
                </a:solidFill>
                <a:latin typeface="Calibri" panose="020F0502020204030204" pitchFamily="34" charset="0"/>
                <a:cs typeface="Calibri" panose="020F0502020204030204" pitchFamily="34" charset="0"/>
              </a:rPr>
              <a:t>Funded</a:t>
            </a:r>
            <a:r>
              <a:rPr lang="hr-HR" sz="1600" i="1" dirty="0" smtClean="0">
                <a:solidFill>
                  <a:schemeClr val="tx1"/>
                </a:solidFill>
                <a:latin typeface="Calibri" panose="020F0502020204030204" pitchFamily="34" charset="0"/>
                <a:cs typeface="Calibri" panose="020F0502020204030204" pitchFamily="34" charset="0"/>
              </a:rPr>
              <a:t> </a:t>
            </a:r>
            <a:r>
              <a:rPr lang="hr-HR" sz="1600" i="1" dirty="0" err="1" smtClean="0">
                <a:solidFill>
                  <a:schemeClr val="tx1"/>
                </a:solidFill>
                <a:latin typeface="Calibri" panose="020F0502020204030204" pitchFamily="34" charset="0"/>
                <a:cs typeface="Calibri" panose="020F0502020204030204" pitchFamily="34" charset="0"/>
              </a:rPr>
              <a:t>by</a:t>
            </a:r>
            <a:r>
              <a:rPr lang="hr-HR" sz="1600" i="1" dirty="0" smtClean="0">
                <a:solidFill>
                  <a:schemeClr val="tx1"/>
                </a:solidFill>
                <a:latin typeface="Calibri" panose="020F0502020204030204" pitchFamily="34" charset="0"/>
                <a:cs typeface="Calibri" panose="020F0502020204030204" pitchFamily="34" charset="0"/>
              </a:rPr>
              <a:t> </a:t>
            </a:r>
            <a:r>
              <a:rPr lang="hr-HR" sz="1600" i="1" dirty="0" err="1" smtClean="0">
                <a:solidFill>
                  <a:schemeClr val="tx1"/>
                </a:solidFill>
                <a:latin typeface="Calibri" panose="020F0502020204030204" pitchFamily="34" charset="0"/>
                <a:cs typeface="Calibri" panose="020F0502020204030204" pitchFamily="34" charset="0"/>
              </a:rPr>
              <a:t>Interreg</a:t>
            </a:r>
            <a:r>
              <a:rPr lang="hr-HR" sz="1600" i="1" dirty="0" smtClean="0">
                <a:solidFill>
                  <a:schemeClr val="tx1"/>
                </a:solidFill>
                <a:latin typeface="Calibri" panose="020F0502020204030204" pitchFamily="34" charset="0"/>
                <a:cs typeface="Calibri" panose="020F0502020204030204" pitchFamily="34" charset="0"/>
              </a:rPr>
              <a:t> IPA ADRION program</a:t>
            </a:r>
            <a:endParaRPr lang="hr-HR" sz="1600" i="1" dirty="0" smtClean="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hr-HR" sz="1600" i="1" dirty="0" smtClean="0">
                <a:solidFill>
                  <a:schemeClr val="tx1"/>
                </a:solidFill>
                <a:latin typeface="Calibri" panose="020F0502020204030204" pitchFamily="34" charset="0"/>
                <a:cs typeface="Calibri" panose="020F0502020204030204" pitchFamily="34" charset="0"/>
              </a:rPr>
              <a:t>Project </a:t>
            </a:r>
            <a:r>
              <a:rPr lang="hr-HR" sz="1600" i="1" dirty="0" err="1" smtClean="0">
                <a:solidFill>
                  <a:schemeClr val="tx1"/>
                </a:solidFill>
                <a:latin typeface="Calibri" panose="020F0502020204030204" pitchFamily="34" charset="0"/>
                <a:cs typeface="Calibri" panose="020F0502020204030204" pitchFamily="34" charset="0"/>
              </a:rPr>
              <a:t>activity</a:t>
            </a:r>
            <a:r>
              <a:rPr lang="hr-HR" sz="1600" i="1" dirty="0" smtClean="0">
                <a:solidFill>
                  <a:schemeClr val="tx1"/>
                </a:solidFill>
                <a:latin typeface="Calibri" panose="020F0502020204030204" pitchFamily="34" charset="0"/>
                <a:cs typeface="Calibri" panose="020F0502020204030204" pitchFamily="34" charset="0"/>
              </a:rPr>
              <a:t> of EUSAIR FACILITYPOINT </a:t>
            </a:r>
            <a:r>
              <a:rPr lang="hr-HR" sz="1600" i="1" dirty="0" err="1" smtClean="0">
                <a:solidFill>
                  <a:schemeClr val="tx1"/>
                </a:solidFill>
                <a:latin typeface="Calibri" panose="020F0502020204030204" pitchFamily="34" charset="0"/>
                <a:cs typeface="Calibri" panose="020F0502020204030204" pitchFamily="34" charset="0"/>
              </a:rPr>
              <a:t>project</a:t>
            </a:r>
            <a:r>
              <a:rPr lang="hr-HR" sz="1600" i="1" dirty="0" smtClean="0">
                <a:solidFill>
                  <a:schemeClr val="tx1"/>
                </a:solidFill>
                <a:latin typeface="Calibri" panose="020F0502020204030204" pitchFamily="34" charset="0"/>
                <a:cs typeface="Calibri" panose="020F0502020204030204" pitchFamily="34" charset="0"/>
              </a:rPr>
              <a:t>	</a:t>
            </a:r>
            <a:endParaRPr lang="hr-HR" sz="1600" i="1" dirty="0" smtClean="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hr-HR" sz="1600" i="1" dirty="0" smtClean="0">
                <a:solidFill>
                  <a:schemeClr val="tx1"/>
                </a:solidFill>
                <a:latin typeface="Calibri" panose="020F0502020204030204" pitchFamily="34" charset="0"/>
                <a:cs typeface="Calibri" panose="020F0502020204030204" pitchFamily="34" charset="0"/>
              </a:rPr>
              <a:t>Done </a:t>
            </a:r>
            <a:r>
              <a:rPr lang="hr-HR" sz="1600" i="1" dirty="0" err="1" smtClean="0">
                <a:solidFill>
                  <a:schemeClr val="tx1"/>
                </a:solidFill>
                <a:latin typeface="Calibri" panose="020F0502020204030204" pitchFamily="34" charset="0"/>
                <a:cs typeface="Calibri" panose="020F0502020204030204" pitchFamily="34" charset="0"/>
              </a:rPr>
              <a:t>by</a:t>
            </a:r>
            <a:r>
              <a:rPr lang="hr-HR" sz="1600" i="1" dirty="0" smtClean="0">
                <a:solidFill>
                  <a:schemeClr val="tx1"/>
                </a:solidFill>
                <a:latin typeface="Calibri" panose="020F0502020204030204" pitchFamily="34" charset="0"/>
                <a:cs typeface="Calibri" panose="020F0502020204030204" pitchFamily="34" charset="0"/>
              </a:rPr>
              <a:t> </a:t>
            </a:r>
            <a:r>
              <a:rPr lang="hr-HR" sz="1600" i="1" dirty="0" err="1" smtClean="0">
                <a:solidFill>
                  <a:schemeClr val="tx1"/>
                </a:solidFill>
                <a:latin typeface="Calibri" panose="020F0502020204030204" pitchFamily="34" charset="0"/>
                <a:cs typeface="Calibri" panose="020F0502020204030204" pitchFamily="34" charset="0"/>
              </a:rPr>
              <a:t>Notitia</a:t>
            </a:r>
            <a:r>
              <a:rPr lang="hr-HR" sz="1600" i="1" dirty="0">
                <a:solidFill>
                  <a:schemeClr val="tx1"/>
                </a:solidFill>
                <a:latin typeface="Calibri" panose="020F0502020204030204" pitchFamily="34" charset="0"/>
                <a:cs typeface="Calibri" panose="020F0502020204030204" pitchFamily="34" charset="0"/>
              </a:rPr>
              <a:t> </a:t>
            </a:r>
            <a:r>
              <a:rPr lang="hr-HR" sz="1600" i="1" dirty="0" smtClean="0">
                <a:solidFill>
                  <a:schemeClr val="tx1"/>
                </a:solidFill>
                <a:latin typeface="Calibri" panose="020F0502020204030204" pitchFamily="34" charset="0"/>
                <a:cs typeface="Calibri" panose="020F0502020204030204" pitchFamily="34" charset="0"/>
              </a:rPr>
              <a:t>d.o.o. from Zagreb, Croatia </a:t>
            </a:r>
            <a:endParaRPr lang="hr-HR" sz="1600" i="1" dirty="0" smtClean="0">
              <a:solidFill>
                <a:schemeClr val="tx1"/>
              </a:solidFill>
              <a:latin typeface="Calibri" panose="020F0502020204030204" pitchFamily="34" charset="0"/>
              <a:cs typeface="Calibri" panose="020F0502020204030204" pitchFamily="34" charset="0"/>
            </a:endParaRPr>
          </a:p>
          <a:p>
            <a:pPr indent="0">
              <a:buFont typeface="Arial" panose="020B0604020202020204" pitchFamily="34" charset="0"/>
              <a:buNone/>
            </a:pPr>
            <a:endParaRPr lang="en-US" alt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endParaRPr>
          </a:p>
          <a:p>
            <a:pPr indent="0">
              <a:buFont typeface="Arial" panose="020B0604020202020204" pitchFamily="34" charset="0"/>
              <a:buNone/>
            </a:pPr>
            <a:r>
              <a:rPr lang="en-US" alt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May 2026 - 1st version of publication</a:t>
            </a:r>
            <a:endParaRPr lang="en-US" altLang="en-US" sz="1600" i="1"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mn-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79425" y="1541145"/>
            <a:ext cx="6934835" cy="607695"/>
          </a:xfrm>
          <a:prstGeom prst="rect">
            <a:avLst/>
          </a:prstGeom>
          <a:noFill/>
        </p:spPr>
        <p:txBody>
          <a:bodyPr wrap="none" rtlCol="0">
            <a:noAutofit/>
          </a:bodyPr>
          <a:lstStyle/>
          <a:p>
            <a:r>
              <a:rPr lang="en-US" sz="2000" b="1" dirty="0">
                <a:solidFill>
                  <a:srgbClr val="17324D"/>
                </a:solidFill>
              </a:rPr>
              <a:t>Purpose </a:t>
            </a:r>
            <a:r>
              <a:rPr lang="hr-HR" sz="2000" b="1" dirty="0" err="1">
                <a:solidFill>
                  <a:srgbClr val="17324D"/>
                </a:solidFill>
              </a:rPr>
              <a:t>and</a:t>
            </a:r>
            <a:r>
              <a:rPr lang="hr-HR" sz="2000" b="1" dirty="0">
                <a:solidFill>
                  <a:srgbClr val="17324D"/>
                </a:solidFill>
              </a:rPr>
              <a:t> </a:t>
            </a:r>
            <a:r>
              <a:rPr lang="hr-HR" sz="2000" b="1" dirty="0" err="1">
                <a:solidFill>
                  <a:srgbClr val="17324D"/>
                </a:solidFill>
              </a:rPr>
              <a:t>approach</a:t>
            </a:r>
            <a:r>
              <a:rPr lang="hr-HR" sz="2000" b="1" dirty="0">
                <a:solidFill>
                  <a:srgbClr val="17324D"/>
                </a:solidFill>
              </a:rPr>
              <a:t> </a:t>
            </a:r>
            <a:r>
              <a:rPr lang="en-US" sz="2000" b="1" dirty="0">
                <a:solidFill>
                  <a:srgbClr val="17324D"/>
                </a:solidFill>
              </a:rPr>
              <a:t>of the thematic study</a:t>
            </a:r>
            <a:endParaRPr lang="hr-HR" sz="2000" dirty="0"/>
          </a:p>
        </p:txBody>
      </p:sp>
      <p:sp>
        <p:nvSpPr>
          <p:cNvPr id="3" name="TextBox 2"/>
          <p:cNvSpPr txBox="1"/>
          <p:nvPr/>
        </p:nvSpPr>
        <p:spPr>
          <a:xfrm>
            <a:off x="479271" y="2234405"/>
            <a:ext cx="8625841" cy="2553335"/>
          </a:xfrm>
          <a:prstGeom prst="rect">
            <a:avLst/>
          </a:prstGeom>
          <a:noFill/>
        </p:spPr>
        <p:txBody>
          <a:bodyPr wrap="square" rtlCol="0">
            <a:spAutoFit/>
          </a:bodyPr>
          <a:lstStyle/>
          <a:p>
            <a:pPr marL="285750" indent="-285750">
              <a:buFont typeface="Arial" panose="020B0604020202020204" pitchFamily="34" charset="0"/>
              <a:buChar char="•"/>
            </a:pPr>
            <a:r>
              <a:rPr lang="hr-HR" sz="1600" dirty="0"/>
              <a:t>P</a:t>
            </a:r>
            <a:r>
              <a:rPr lang="en-US" sz="1600" dirty="0"/>
              <a:t>resent the Mediterranean </a:t>
            </a:r>
            <a:r>
              <a:rPr lang="hr-HR" sz="1600" dirty="0"/>
              <a:t>D</a:t>
            </a:r>
            <a:r>
              <a:rPr lang="en-US" sz="1600" dirty="0" err="1"/>
              <a:t>iet</a:t>
            </a:r>
            <a:r>
              <a:rPr lang="en-US" sz="1600" dirty="0"/>
              <a:t> not only as a model of diet, but also as a cultural and social practice that embodies the values of sustainability, local community, intergenerational knowledge, and social connectedness.</a:t>
            </a:r>
            <a:endParaRPr lang="en-US" sz="1600" dirty="0"/>
          </a:p>
          <a:p>
            <a:pPr marL="285750" indent="-285750">
              <a:buFont typeface="Arial" panose="020B0604020202020204" pitchFamily="34" charset="0"/>
              <a:buChar char="•"/>
            </a:pPr>
            <a:endParaRPr lang="hr-HR" sz="1600" dirty="0"/>
          </a:p>
          <a:p>
            <a:pPr marL="285750" indent="-285750">
              <a:buFont typeface="Arial" panose="020B0604020202020204" pitchFamily="34" charset="0"/>
              <a:buChar char="•"/>
            </a:pPr>
            <a:r>
              <a:rPr lang="en-US" sz="1600" dirty="0"/>
              <a:t>The approach was multidisciplinary - it connects the fields of sustainable tourism, cultural heritage, gastronomy, agriculture, and regional development</a:t>
            </a:r>
            <a:endParaRPr lang="en-US" sz="1600" dirty="0"/>
          </a:p>
          <a:p>
            <a:pPr indent="0">
              <a:buFont typeface="Arial" panose="020B0604020202020204" pitchFamily="34" charset="0"/>
              <a:buNone/>
            </a:pPr>
            <a:endParaRPr lang="hr-HR" sz="1600" dirty="0"/>
          </a:p>
          <a:p>
            <a:pPr marL="285750" indent="-285750">
              <a:buFont typeface="Arial" panose="020B0604020202020204" pitchFamily="34" charset="0"/>
              <a:buChar char="•"/>
            </a:pPr>
            <a:r>
              <a:rPr lang="hr-HR" sz="1600" dirty="0" err="1"/>
              <a:t>Methodology</a:t>
            </a:r>
            <a:r>
              <a:rPr lang="hr-HR" sz="1600" dirty="0"/>
              <a:t>: </a:t>
            </a:r>
            <a:r>
              <a:rPr lang="en-US" sz="1600" dirty="0"/>
              <a:t>policy analysis, comparative analysis, mapping of initiatives and case studies of best practices, formulating recommendations for the development of sustainable</a:t>
            </a:r>
            <a:r>
              <a:rPr lang="hr-HR" sz="1600" dirty="0"/>
              <a:t> </a:t>
            </a:r>
            <a:r>
              <a:rPr lang="en-US" sz="1600" dirty="0"/>
              <a:t>gastronomic tourism in the EUSAIR region</a:t>
            </a:r>
            <a:r>
              <a:rPr lang="hr-HR" sz="1600" dirty="0"/>
              <a:t>s</a:t>
            </a:r>
            <a:endParaRPr lang="hr-HR"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00075" y="1384935"/>
            <a:ext cx="2529840" cy="690245"/>
          </a:xfrm>
          <a:prstGeom prst="rect">
            <a:avLst/>
          </a:prstGeom>
          <a:noFill/>
        </p:spPr>
        <p:txBody>
          <a:bodyPr wrap="none" rtlCol="0">
            <a:noAutofit/>
          </a:bodyPr>
          <a:lstStyle/>
          <a:p>
            <a:r>
              <a:rPr lang="hr-HR" b="1" dirty="0" err="1">
                <a:solidFill>
                  <a:srgbClr val="17324D"/>
                </a:solidFill>
              </a:rPr>
              <a:t>Structure</a:t>
            </a:r>
            <a:r>
              <a:rPr lang="hr-HR" b="1" dirty="0">
                <a:solidFill>
                  <a:srgbClr val="17324D"/>
                </a:solidFill>
              </a:rPr>
              <a:t> </a:t>
            </a:r>
            <a:r>
              <a:rPr lang="hr-HR" b="1" dirty="0" err="1">
                <a:solidFill>
                  <a:srgbClr val="17324D"/>
                </a:solidFill>
              </a:rPr>
              <a:t>of</a:t>
            </a:r>
            <a:r>
              <a:rPr lang="hr-HR" b="1" dirty="0">
                <a:solidFill>
                  <a:srgbClr val="17324D"/>
                </a:solidFill>
              </a:rPr>
              <a:t> </a:t>
            </a:r>
            <a:r>
              <a:rPr lang="hr-HR" b="1" dirty="0" err="1">
                <a:solidFill>
                  <a:srgbClr val="17324D"/>
                </a:solidFill>
              </a:rPr>
              <a:t>the</a:t>
            </a:r>
            <a:r>
              <a:rPr lang="hr-HR" b="1" dirty="0">
                <a:solidFill>
                  <a:srgbClr val="17324D"/>
                </a:solidFill>
              </a:rPr>
              <a:t> </a:t>
            </a:r>
            <a:r>
              <a:rPr lang="hr-HR" b="1" dirty="0" err="1">
                <a:solidFill>
                  <a:srgbClr val="17324D"/>
                </a:solidFill>
              </a:rPr>
              <a:t>study</a:t>
            </a:r>
            <a:endParaRPr lang="hr-HR" dirty="0"/>
          </a:p>
        </p:txBody>
      </p:sp>
      <p:sp>
        <p:nvSpPr>
          <p:cNvPr id="3" name="TextBox 2"/>
          <p:cNvSpPr txBox="1"/>
          <p:nvPr/>
        </p:nvSpPr>
        <p:spPr>
          <a:xfrm>
            <a:off x="479425" y="2234565"/>
            <a:ext cx="9092565" cy="2991485"/>
          </a:xfrm>
          <a:prstGeom prst="rect">
            <a:avLst/>
          </a:prstGeom>
          <a:noFill/>
        </p:spPr>
        <p:txBody>
          <a:bodyPr wrap="square" rtlCol="0">
            <a:noAutofit/>
          </a:bodyPr>
          <a:lstStyle/>
          <a:p>
            <a:r>
              <a:rPr lang="en-US" altLang="hr-HR" sz="1600" dirty="0" err="1">
                <a:latin typeface="Calibri" panose="020F0502020204030204" pitchFamily="34" charset="0"/>
                <a:cs typeface="Calibri" panose="020F0502020204030204" pitchFamily="34" charset="0"/>
              </a:rPr>
              <a:t>- </a:t>
            </a:r>
            <a:r>
              <a:rPr lang="hr-HR" sz="1600" dirty="0" err="1">
                <a:latin typeface="Calibri" panose="020F0502020204030204" pitchFamily="34" charset="0"/>
                <a:cs typeface="Calibri" panose="020F0502020204030204" pitchFamily="34" charset="0"/>
              </a:rPr>
              <a:t>Executive</a:t>
            </a:r>
            <a:r>
              <a:rPr lang="hr-HR" sz="1600" dirty="0">
                <a:latin typeface="Calibri" panose="020F0502020204030204" pitchFamily="34" charset="0"/>
                <a:cs typeface="Calibri" panose="020F0502020204030204" pitchFamily="34" charset="0"/>
              </a:rPr>
              <a:t> </a:t>
            </a:r>
            <a:r>
              <a:rPr lang="hr-HR" sz="1600" dirty="0" err="1">
                <a:latin typeface="Calibri" panose="020F0502020204030204" pitchFamily="34" charset="0"/>
                <a:cs typeface="Calibri" panose="020F0502020204030204" pitchFamily="34" charset="0"/>
              </a:rPr>
              <a:t>summary</a:t>
            </a:r>
            <a:endParaRPr lang="hr-HR" sz="1600" dirty="0" err="1">
              <a:latin typeface="Calibri" panose="020F0502020204030204" pitchFamily="34" charset="0"/>
              <a:cs typeface="Calibri" panose="020F0502020204030204" pitchFamily="34" charset="0"/>
            </a:endParaRPr>
          </a:p>
          <a:p>
            <a:endParaRPr lang="hr-HR"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Introduction and contextual framework: The Mediterranean Diet - A UNESCO intangible cultural heritage</a:t>
            </a:r>
            <a:endParaRPr lang="en-US" sz="1600" dirty="0">
              <a:latin typeface="Calibri" panose="020F0502020204030204" pitchFamily="34" charset="0"/>
              <a:cs typeface="Calibri" panose="020F0502020204030204" pitchFamily="34" charset="0"/>
            </a:endParaRPr>
          </a:p>
          <a:p>
            <a:endParaRPr lang="hr-HR"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The Mediterranean Diet as a resource for sustainable tourism</a:t>
            </a:r>
            <a:endParaRPr lang="en-US" sz="1600" dirty="0">
              <a:latin typeface="Calibri" panose="020F0502020204030204" pitchFamily="34" charset="0"/>
              <a:cs typeface="Calibri" panose="020F0502020204030204" pitchFamily="34" charset="0"/>
            </a:endParaRPr>
          </a:p>
          <a:p>
            <a:endParaRPr lang="hr-HR"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Good practices, synergies, and cooperation models</a:t>
            </a:r>
            <a:endParaRPr lang="en-US" sz="1600" dirty="0">
              <a:latin typeface="Calibri" panose="020F0502020204030204" pitchFamily="34" charset="0"/>
              <a:cs typeface="Calibri" panose="020F0502020204030204" pitchFamily="34" charset="0"/>
            </a:endParaRPr>
          </a:p>
          <a:p>
            <a:endParaRPr lang="hr-HR"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Conclusions and policy recommendations</a:t>
            </a:r>
            <a:endParaRPr lang="hr-HR" sz="16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79425" y="1186180"/>
            <a:ext cx="9152890" cy="497205"/>
          </a:xfrm>
          <a:prstGeom prst="rect">
            <a:avLst/>
          </a:prstGeom>
          <a:noFill/>
        </p:spPr>
        <p:txBody>
          <a:bodyPr wrap="square" rtlCol="0">
            <a:noAutofit/>
          </a:bodyPr>
          <a:lstStyle/>
          <a:p>
            <a:pPr algn="l"/>
            <a:r>
              <a:rPr lang="en-US" sz="2000" b="1" dirty="0">
                <a:solidFill>
                  <a:srgbClr val="17324D"/>
                </a:solidFill>
                <a:latin typeface="Calibri" panose="020F0502020204030204" pitchFamily="34" charset="0"/>
                <a:cs typeface="Calibri" panose="020F0502020204030204" pitchFamily="34" charset="0"/>
              </a:rPr>
              <a:t>Policy </a:t>
            </a:r>
            <a:r>
              <a:rPr lang="en-US" sz="2000" b="1" dirty="0">
                <a:solidFill>
                  <a:srgbClr val="17324D"/>
                </a:solidFill>
              </a:rPr>
              <a:t>and strategic foundations</a:t>
            </a:r>
            <a:r>
              <a:rPr lang="hr-HR" sz="3200" b="1" dirty="0">
                <a:solidFill>
                  <a:srgbClr val="17324D"/>
                </a:solidFill>
              </a:rPr>
              <a:t> </a:t>
            </a:r>
            <a:endParaRPr lang="hr-HR" sz="3200" dirty="0"/>
          </a:p>
        </p:txBody>
      </p:sp>
      <p:sp>
        <p:nvSpPr>
          <p:cNvPr id="3" name="TextBox 2"/>
          <p:cNvSpPr txBox="1"/>
          <p:nvPr/>
        </p:nvSpPr>
        <p:spPr>
          <a:xfrm>
            <a:off x="479425" y="1864360"/>
            <a:ext cx="8200390" cy="4739640"/>
          </a:xfrm>
          <a:prstGeom prst="rect">
            <a:avLst/>
          </a:prstGeom>
          <a:noFill/>
        </p:spPr>
        <p:txBody>
          <a:bodyPr wrap="square" rtlCol="0">
            <a:noAutofit/>
          </a:bodyPr>
          <a:lstStyle/>
          <a:p>
            <a:r>
              <a:rPr lang="en-US" altLang="hr-HR" sz="1600" b="1" dirty="0">
                <a:solidFill>
                  <a:srgbClr val="17324D"/>
                </a:solidFill>
                <a:latin typeface="Calibri" panose="020F0502020204030204" pitchFamily="34" charset="0"/>
                <a:cs typeface="Calibri" panose="020F0502020204030204" pitchFamily="34" charset="0"/>
                <a:sym typeface="+mn-ea"/>
              </a:rPr>
              <a:t>G</a:t>
            </a:r>
            <a:r>
              <a:rPr lang="hr-HR" sz="1600" b="1" dirty="0">
                <a:solidFill>
                  <a:srgbClr val="17324D"/>
                </a:solidFill>
                <a:latin typeface="Calibri" panose="020F0502020204030204" pitchFamily="34" charset="0"/>
                <a:cs typeface="Calibri" panose="020F0502020204030204" pitchFamily="34" charset="0"/>
                <a:sym typeface="+mn-ea"/>
              </a:rPr>
              <a:t>lobal </a:t>
            </a:r>
            <a:r>
              <a:rPr lang="hr-HR" sz="1600" b="1" dirty="0" err="1">
                <a:solidFill>
                  <a:srgbClr val="17324D"/>
                </a:solidFill>
                <a:latin typeface="Calibri" panose="020F0502020204030204" pitchFamily="34" charset="0"/>
                <a:cs typeface="Calibri" panose="020F0502020204030204" pitchFamily="34" charset="0"/>
                <a:sym typeface="+mn-ea"/>
              </a:rPr>
              <a:t>and</a:t>
            </a:r>
            <a:r>
              <a:rPr lang="hr-HR" sz="1600" b="1" dirty="0">
                <a:solidFill>
                  <a:srgbClr val="17324D"/>
                </a:solidFill>
                <a:latin typeface="Calibri" panose="020F0502020204030204" pitchFamily="34" charset="0"/>
                <a:cs typeface="Calibri" panose="020F0502020204030204" pitchFamily="34" charset="0"/>
                <a:sym typeface="+mn-ea"/>
              </a:rPr>
              <a:t> EUSAIR</a:t>
            </a:r>
            <a:endParaRPr lang="hr-HR" sz="1600" dirty="0">
              <a:latin typeface="Calibri" panose="020F0502020204030204" pitchFamily="34" charset="0"/>
              <a:cs typeface="Calibri" panose="020F0502020204030204" pitchFamily="34" charset="0"/>
            </a:endParaRPr>
          </a:p>
          <a:p>
            <a:pPr indent="457200"/>
            <a:r>
              <a:rPr lang="en-US" sz="1600" dirty="0">
                <a:latin typeface="Calibri" panose="020F0502020204030204" pitchFamily="34" charset="0"/>
                <a:cs typeface="Calibri" panose="020F0502020204030204" pitchFamily="34" charset="0"/>
                <a:sym typeface="+mn-ea"/>
              </a:rPr>
              <a:t>Key international institutions </a:t>
            </a:r>
            <a:endParaRPr lang="en-US" sz="1600" dirty="0">
              <a:latin typeface="Calibri" panose="020F0502020204030204" pitchFamily="34" charset="0"/>
              <a:cs typeface="Calibri" panose="020F0502020204030204" pitchFamily="34" charset="0"/>
            </a:endParaRPr>
          </a:p>
          <a:p>
            <a:pPr indent="457200"/>
            <a:r>
              <a:rPr lang="en-US" sz="1600" dirty="0">
                <a:latin typeface="Calibri" panose="020F0502020204030204" pitchFamily="34" charset="0"/>
                <a:cs typeface="Calibri" panose="020F0502020204030204" pitchFamily="34" charset="0"/>
                <a:sym typeface="+mn-ea"/>
              </a:rPr>
              <a:t>- Global framework</a:t>
            </a:r>
            <a:r>
              <a:rPr lang="hr-HR" sz="1600" dirty="0">
                <a:latin typeface="Calibri" panose="020F0502020204030204" pitchFamily="34" charset="0"/>
                <a:cs typeface="Calibri" panose="020F0502020204030204" pitchFamily="34" charset="0"/>
                <a:sym typeface="+mn-ea"/>
              </a:rPr>
              <a:t>:</a:t>
            </a:r>
            <a:r>
              <a:rPr lang="en-US" altLang="hr-HR" sz="1600" dirty="0">
                <a:latin typeface="Calibri" panose="020F0502020204030204" pitchFamily="34" charset="0"/>
                <a:cs typeface="Calibri" panose="020F0502020204030204" pitchFamily="34" charset="0"/>
                <a:sym typeface="+mn-ea"/>
              </a:rPr>
              <a:t> SDGs, UN Agenda 2030, WTO, Open Planet Global Nutritiion Strategy </a:t>
            </a:r>
            <a:endParaRPr lang="hr-HR" sz="1600" dirty="0">
              <a:latin typeface="Calibri" panose="020F0502020204030204" pitchFamily="34" charset="0"/>
              <a:cs typeface="Calibri" panose="020F0502020204030204" pitchFamily="34" charset="0"/>
            </a:endParaRPr>
          </a:p>
          <a:p>
            <a:pPr indent="457200"/>
            <a:r>
              <a:rPr lang="en-US" sz="1600" dirty="0">
                <a:latin typeface="Calibri" panose="020F0502020204030204" pitchFamily="34" charset="0"/>
                <a:cs typeface="Calibri" panose="020F0502020204030204" pitchFamily="34" charset="0"/>
                <a:sym typeface="+mn-ea"/>
              </a:rPr>
              <a:t>- Strategic relevance and alignment with the EUSAIR strategic framework</a:t>
            </a:r>
            <a:r>
              <a:rPr lang="hr-HR" sz="1600" dirty="0">
                <a:latin typeface="Calibri" panose="020F0502020204030204" pitchFamily="34" charset="0"/>
                <a:cs typeface="Calibri" panose="020F0502020204030204" pitchFamily="34" charset="0"/>
                <a:sym typeface="+mn-ea"/>
              </a:rPr>
              <a:t>:</a:t>
            </a:r>
            <a:endParaRPr lang="hr-HR" sz="1600" dirty="0">
              <a:latin typeface="Calibri" panose="020F0502020204030204" pitchFamily="34" charset="0"/>
              <a:cs typeface="Calibri" panose="020F0502020204030204" pitchFamily="34" charset="0"/>
            </a:endParaRPr>
          </a:p>
          <a:p>
            <a:r>
              <a:rPr lang="hr-HR" sz="1600" dirty="0">
                <a:latin typeface="Calibri" panose="020F0502020204030204" pitchFamily="34" charset="0"/>
                <a:cs typeface="Calibri" panose="020F0502020204030204" pitchFamily="34" charset="0"/>
                <a:sym typeface="+mn-ea"/>
              </a:rPr>
              <a:t> </a:t>
            </a:r>
            <a:r>
              <a:rPr lang="en-US" altLang="hr-HR" sz="1600" dirty="0">
                <a:latin typeface="Calibri" panose="020F0502020204030204" pitchFamily="34" charset="0"/>
                <a:cs typeface="Calibri" panose="020F0502020204030204" pitchFamily="34" charset="0"/>
                <a:sym typeface="+mn-ea"/>
              </a:rPr>
              <a:t>  	</a:t>
            </a:r>
            <a:r>
              <a:rPr lang="en-US" sz="1600" dirty="0">
                <a:latin typeface="Calibri" panose="020F0502020204030204" pitchFamily="34" charset="0"/>
                <a:cs typeface="Calibri" panose="020F0502020204030204" pitchFamily="34" charset="0"/>
                <a:sym typeface="+mn-ea"/>
              </a:rPr>
              <a:t>EUSAIR Strategy -TSG4 - EUSAIR Action plan 2025 - MD Flagship</a:t>
            </a:r>
            <a:endParaRPr lang="en-US" sz="1600" dirty="0">
              <a:latin typeface="Calibri" panose="020F0502020204030204" pitchFamily="34" charset="0"/>
              <a:cs typeface="Calibri" panose="020F0502020204030204" pitchFamily="34" charset="0"/>
            </a:endParaRPr>
          </a:p>
          <a:p>
            <a:endParaRPr lang="en-US" sz="1600" b="1"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sym typeface="+mn-ea"/>
              </a:rPr>
              <a:t>EU Institutions </a:t>
            </a:r>
            <a:endParaRPr lang="en-US" sz="1600" b="1" dirty="0">
              <a:latin typeface="Calibri" panose="020F0502020204030204" pitchFamily="34" charset="0"/>
              <a:cs typeface="Calibri" panose="020F0502020204030204" pitchFamily="34" charset="0"/>
            </a:endParaRPr>
          </a:p>
          <a:p>
            <a:pPr lvl="1"/>
            <a:r>
              <a:rPr lang="en-US" sz="1600" b="1" dirty="0">
                <a:latin typeface="Calibri" panose="020F0502020204030204" pitchFamily="34" charset="0"/>
                <a:cs typeface="Calibri" panose="020F0502020204030204" pitchFamily="34" charset="0"/>
                <a:sym typeface="+mn-ea"/>
              </a:rPr>
              <a:t>EU Framework: </a:t>
            </a:r>
            <a:r>
              <a:rPr lang="en-US" sz="1600" dirty="0">
                <a:latin typeface="Calibri" panose="020F0502020204030204" pitchFamily="34" charset="0"/>
                <a:cs typeface="Calibri" panose="020F0502020204030204" pitchFamily="34" charset="0"/>
                <a:sym typeface="+mn-ea"/>
              </a:rPr>
              <a:t>European Green Deal, </a:t>
            </a:r>
            <a:r>
              <a:rPr lang="hr-HR" sz="1600" dirty="0" err="1">
                <a:sym typeface="+mn-ea"/>
              </a:rPr>
              <a:t>EU</a:t>
            </a:r>
            <a:r>
              <a:rPr lang="hr-HR" sz="1600" dirty="0">
                <a:sym typeface="+mn-ea"/>
              </a:rPr>
              <a:t> </a:t>
            </a:r>
            <a:r>
              <a:rPr lang="hr-HR" sz="1600" dirty="0" err="1">
                <a:sym typeface="+mn-ea"/>
              </a:rPr>
              <a:t>Strategy</a:t>
            </a:r>
            <a:r>
              <a:rPr lang="hr-HR" sz="1600" dirty="0">
                <a:sym typeface="+mn-ea"/>
              </a:rPr>
              <a:t> for </a:t>
            </a:r>
            <a:r>
              <a:rPr lang="hr-HR" sz="1600" dirty="0" err="1">
                <a:sym typeface="+mn-ea"/>
              </a:rPr>
              <a:t>Sustainable</a:t>
            </a:r>
            <a:r>
              <a:rPr lang="hr-HR" sz="1600" dirty="0">
                <a:sym typeface="+mn-ea"/>
              </a:rPr>
              <a:t> </a:t>
            </a:r>
            <a:r>
              <a:rPr lang="hr-HR" sz="1600" dirty="0" err="1">
                <a:sym typeface="+mn-ea"/>
              </a:rPr>
              <a:t>Tourism</a:t>
            </a:r>
            <a:endParaRPr lang="hr-HR" sz="1600" dirty="0"/>
          </a:p>
          <a:p>
            <a:pPr lvl="1"/>
            <a:r>
              <a:rPr lang="hr-HR" sz="1600" dirty="0" err="1">
                <a:sym typeface="+mn-ea"/>
              </a:rPr>
              <a:t>Transition</a:t>
            </a:r>
            <a:r>
              <a:rPr lang="hr-HR" sz="1600" dirty="0">
                <a:sym typeface="+mn-ea"/>
              </a:rPr>
              <a:t> </a:t>
            </a:r>
            <a:r>
              <a:rPr lang="hr-HR" sz="1600" dirty="0" err="1">
                <a:sym typeface="+mn-ea"/>
              </a:rPr>
              <a:t>Pathway</a:t>
            </a:r>
            <a:r>
              <a:rPr lang="hr-HR" sz="1600" dirty="0">
                <a:sym typeface="+mn-ea"/>
              </a:rPr>
              <a:t> for </a:t>
            </a:r>
            <a:r>
              <a:rPr lang="hr-HR" sz="1600" dirty="0" err="1">
                <a:sym typeface="+mn-ea"/>
              </a:rPr>
              <a:t>Tourism</a:t>
            </a:r>
            <a:r>
              <a:rPr lang="en-US" altLang="hr-HR" sz="1600" dirty="0" err="1">
                <a:sym typeface="+mn-ea"/>
              </a:rPr>
              <a:t>, </a:t>
            </a:r>
            <a:r>
              <a:rPr lang="en-US" sz="1600" dirty="0">
                <a:sym typeface="+mn-ea"/>
              </a:rPr>
              <a:t>The European Agenda for Tourism 2030</a:t>
            </a:r>
            <a:endParaRPr lang="hr-HR" sz="1600" dirty="0"/>
          </a:p>
          <a:p>
            <a:pPr lvl="1"/>
            <a:r>
              <a:rPr lang="en-US" sz="1600" dirty="0">
                <a:sym typeface="+mn-ea"/>
              </a:rPr>
              <a:t>European Framework for Action on Cultural Heritage....) </a:t>
            </a:r>
            <a:endParaRPr lang="en-US" sz="1600" b="1" dirty="0">
              <a:latin typeface="Calibri" panose="020F0502020204030204" pitchFamily="34" charset="0"/>
              <a:cs typeface="Calibri" panose="020F0502020204030204" pitchFamily="34" charset="0"/>
            </a:endParaRPr>
          </a:p>
          <a:p>
            <a:endParaRPr lang="en-US" sz="1600" b="1"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sym typeface="+mn-ea"/>
              </a:rPr>
              <a:t>National</a:t>
            </a:r>
            <a:endParaRPr lang="en-US" sz="1600" b="1" dirty="0">
              <a:latin typeface="Calibri" panose="020F0502020204030204" pitchFamily="34" charset="0"/>
              <a:cs typeface="Calibri" panose="020F0502020204030204" pitchFamily="34" charset="0"/>
            </a:endParaRPr>
          </a:p>
          <a:p>
            <a:pPr indent="457200"/>
            <a:r>
              <a:rPr lang="hr-HR" sz="1600" dirty="0">
                <a:sym typeface="+mn-ea"/>
              </a:rPr>
              <a:t>EUSAIR </a:t>
            </a:r>
            <a:r>
              <a:rPr lang="hr-HR" sz="1600" dirty="0" err="1">
                <a:sym typeface="+mn-ea"/>
              </a:rPr>
              <a:t>countries</a:t>
            </a:r>
            <a:r>
              <a:rPr lang="hr-HR" sz="1600" dirty="0">
                <a:sym typeface="+mn-ea"/>
              </a:rPr>
              <a:t>:</a:t>
            </a:r>
            <a:endParaRPr lang="hr-HR" sz="1600" dirty="0"/>
          </a:p>
          <a:p>
            <a:pPr lvl="1"/>
            <a:r>
              <a:rPr lang="hr-HR" sz="1600" dirty="0">
                <a:sym typeface="+mn-ea"/>
              </a:rPr>
              <a:t>All EUSAIR </a:t>
            </a:r>
            <a:r>
              <a:rPr lang="hr-HR" sz="1600" dirty="0" err="1">
                <a:sym typeface="+mn-ea"/>
              </a:rPr>
              <a:t>countries</a:t>
            </a:r>
            <a:r>
              <a:rPr lang="hr-HR" sz="1600" dirty="0">
                <a:sym typeface="+mn-ea"/>
              </a:rPr>
              <a:t> </a:t>
            </a:r>
            <a:r>
              <a:rPr lang="hr-HR" sz="1600" dirty="0" err="1">
                <a:sym typeface="+mn-ea"/>
              </a:rPr>
              <a:t>embedded</a:t>
            </a:r>
            <a:r>
              <a:rPr lang="hr-HR" sz="1600" dirty="0">
                <a:sym typeface="+mn-ea"/>
              </a:rPr>
              <a:t> </a:t>
            </a:r>
            <a:r>
              <a:rPr lang="hr-HR" sz="1600" dirty="0" err="1">
                <a:sym typeface="+mn-ea"/>
              </a:rPr>
              <a:t>the</a:t>
            </a:r>
            <a:r>
              <a:rPr lang="hr-HR" sz="1600" dirty="0">
                <a:sym typeface="+mn-ea"/>
              </a:rPr>
              <a:t> </a:t>
            </a:r>
            <a:r>
              <a:rPr lang="en-US" sz="1600" dirty="0">
                <a:sym typeface="+mn-ea"/>
              </a:rPr>
              <a:t>Mediterranean Diet and sustainable tourism </a:t>
            </a:r>
            <a:endParaRPr lang="en-US" sz="1600" dirty="0">
              <a:sym typeface="+mn-ea"/>
            </a:endParaRPr>
          </a:p>
          <a:p>
            <a:pPr lvl="1"/>
            <a:r>
              <a:rPr lang="en-US" sz="1600" dirty="0">
                <a:sym typeface="+mn-ea"/>
              </a:rPr>
              <a:t>into its national development goals</a:t>
            </a:r>
            <a:endParaRPr lang="en-US" sz="1600" dirty="0">
              <a:sym typeface="+mn-ea"/>
            </a:endParaRPr>
          </a:p>
          <a:p>
            <a:pPr lvl="1"/>
            <a:endParaRPr lang="en-US" sz="1600" b="1" dirty="0">
              <a:latin typeface="Calibri" panose="020F0502020204030204" pitchFamily="34" charset="0"/>
              <a:cs typeface="Calibri" panose="020F0502020204030204" pitchFamily="34" charset="0"/>
              <a:sym typeface="+mn-ea"/>
            </a:endParaRPr>
          </a:p>
          <a:p>
            <a:pPr lvl="1"/>
            <a:r>
              <a:rPr lang="en-US" sz="1600" b="1" dirty="0">
                <a:latin typeface="Calibri" panose="020F0502020204030204" pitchFamily="34" charset="0"/>
                <a:cs typeface="Calibri" panose="020F0502020204030204" pitchFamily="34" charset="0"/>
                <a:sym typeface="+mn-ea"/>
              </a:rPr>
              <a:t>Horizontal </a:t>
            </a:r>
            <a:r>
              <a:rPr lang="hr-HR" sz="1600" b="1" dirty="0" err="1">
                <a:solidFill>
                  <a:srgbClr val="17324D"/>
                </a:solidFill>
                <a:sym typeface="+mn-ea"/>
              </a:rPr>
              <a:t>cooperation</a:t>
            </a:r>
            <a:r>
              <a:rPr lang="hr-HR" sz="1600" b="1" dirty="0">
                <a:solidFill>
                  <a:srgbClr val="17324D"/>
                </a:solidFill>
                <a:sym typeface="+mn-ea"/>
              </a:rPr>
              <a:t> </a:t>
            </a:r>
            <a:r>
              <a:rPr lang="hr-HR" sz="1600" b="1" dirty="0" err="1">
                <a:solidFill>
                  <a:srgbClr val="17324D"/>
                </a:solidFill>
                <a:sym typeface="+mn-ea"/>
              </a:rPr>
              <a:t>framework</a:t>
            </a:r>
            <a:endParaRPr lang="hr-HR" sz="1600" dirty="0"/>
          </a:p>
          <a:p>
            <a:pPr lvl="1"/>
            <a:endParaRPr lang="en-US" sz="1600" b="1" dirty="0">
              <a:latin typeface="Calibri" panose="020F0502020204030204" pitchFamily="34" charset="0"/>
              <a:cs typeface="Calibri" panose="020F0502020204030204" pitchFamily="34" charset="0"/>
            </a:endParaRPr>
          </a:p>
          <a:p>
            <a:endParaRPr lang="hr-HR" sz="1600" dirty="0"/>
          </a:p>
        </p:txBody>
      </p:sp>
      <p:pic>
        <p:nvPicPr>
          <p:cNvPr id="1704723265" name="Picture 1"/>
          <p:cNvPicPr>
            <a:picLocks noChangeAspect="1"/>
          </p:cNvPicPr>
          <p:nvPr/>
        </p:nvPicPr>
        <p:blipFill>
          <a:blip r:embed="rId2"/>
          <a:stretch>
            <a:fillRect/>
          </a:stretch>
        </p:blipFill>
        <p:spPr>
          <a:xfrm>
            <a:off x="8427085" y="3999865"/>
            <a:ext cx="3583305" cy="245427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05765" y="1534160"/>
            <a:ext cx="11961495" cy="418465"/>
          </a:xfrm>
          <a:prstGeom prst="rect">
            <a:avLst/>
          </a:prstGeom>
          <a:noFill/>
        </p:spPr>
        <p:txBody>
          <a:bodyPr wrap="square" rtlCol="0">
            <a:noAutofit/>
          </a:bodyPr>
          <a:lstStyle/>
          <a:p>
            <a:r>
              <a:rPr lang="en-US" b="1" dirty="0">
                <a:solidFill>
                  <a:srgbClr val="17324D"/>
                </a:solidFill>
              </a:rPr>
              <a:t>Policy and strategic foundations</a:t>
            </a:r>
            <a:r>
              <a:rPr lang="hr-HR" b="1" dirty="0">
                <a:solidFill>
                  <a:srgbClr val="17324D"/>
                </a:solidFill>
              </a:rPr>
              <a:t> – </a:t>
            </a:r>
            <a:r>
              <a:rPr lang="hr-HR" b="1" dirty="0" err="1">
                <a:solidFill>
                  <a:srgbClr val="17324D"/>
                </a:solidFill>
              </a:rPr>
              <a:t>horizontal</a:t>
            </a:r>
            <a:r>
              <a:rPr lang="hr-HR" b="1" dirty="0">
                <a:solidFill>
                  <a:srgbClr val="17324D"/>
                </a:solidFill>
              </a:rPr>
              <a:t> </a:t>
            </a:r>
            <a:r>
              <a:rPr lang="hr-HR" b="1" dirty="0" err="1">
                <a:solidFill>
                  <a:srgbClr val="17324D"/>
                </a:solidFill>
              </a:rPr>
              <a:t>cooperation</a:t>
            </a:r>
            <a:r>
              <a:rPr lang="hr-HR" b="1" dirty="0">
                <a:solidFill>
                  <a:srgbClr val="17324D"/>
                </a:solidFill>
              </a:rPr>
              <a:t> </a:t>
            </a:r>
            <a:r>
              <a:rPr lang="hr-HR" b="1" dirty="0" err="1">
                <a:solidFill>
                  <a:srgbClr val="17324D"/>
                </a:solidFill>
              </a:rPr>
              <a:t>framework</a:t>
            </a:r>
            <a:endParaRPr lang="hr-HR" dirty="0"/>
          </a:p>
        </p:txBody>
      </p:sp>
      <p:sp>
        <p:nvSpPr>
          <p:cNvPr id="3" name="TextBox 2"/>
          <p:cNvSpPr txBox="1"/>
          <p:nvPr/>
        </p:nvSpPr>
        <p:spPr>
          <a:xfrm>
            <a:off x="487680" y="2130425"/>
            <a:ext cx="9201150" cy="3938905"/>
          </a:xfrm>
          <a:prstGeom prst="rect">
            <a:avLst/>
          </a:prstGeom>
          <a:noFill/>
        </p:spPr>
        <p:txBody>
          <a:bodyPr wrap="square" rtlCol="0">
            <a:noAutofit/>
          </a:bodyPr>
          <a:lstStyle/>
          <a:p>
            <a:pPr marL="285750" indent="-285750">
              <a:buFont typeface="Arial" panose="020B0604020202020204" pitchFamily="34" charset="0"/>
              <a:buChar char="•"/>
            </a:pPr>
            <a:r>
              <a:rPr lang="hr-HR" sz="1600" dirty="0" err="1">
                <a:latin typeface="Calibri" panose="020F0502020204030204" pitchFamily="34" charset="0"/>
                <a:cs typeface="Calibri" panose="020F0502020204030204" pitchFamily="34" charset="0"/>
              </a:rPr>
              <a:t>Interreg</a:t>
            </a:r>
            <a:r>
              <a:rPr lang="hr-HR" sz="1600" dirty="0">
                <a:latin typeface="Calibri" panose="020F0502020204030204" pitchFamily="34" charset="0"/>
                <a:cs typeface="Calibri" panose="020F0502020204030204" pitchFamily="34" charset="0"/>
              </a:rPr>
              <a:t> IPA ADRION </a:t>
            </a:r>
            <a:r>
              <a:rPr lang="hr-HR" sz="1600" dirty="0" err="1">
                <a:latin typeface="Calibri" panose="020F0502020204030204" pitchFamily="34" charset="0"/>
                <a:cs typeface="Calibri" panose="020F0502020204030204" pitchFamily="34" charset="0"/>
              </a:rPr>
              <a:t>Programme</a:t>
            </a:r>
            <a:endParaRPr lang="hr-HR" sz="1600" dirty="0" err="1">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hr-HR"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hr-HR" sz="1600" dirty="0">
                <a:latin typeface="Calibri" panose="020F0502020204030204" pitchFamily="34" charset="0"/>
                <a:cs typeface="Calibri" panose="020F0502020204030204" pitchFamily="34" charset="0"/>
              </a:rPr>
              <a:t>European </a:t>
            </a:r>
            <a:r>
              <a:rPr lang="hr-HR" sz="1600" dirty="0" err="1">
                <a:latin typeface="Calibri" panose="020F0502020204030204" pitchFamily="34" charset="0"/>
                <a:cs typeface="Calibri" panose="020F0502020204030204" pitchFamily="34" charset="0"/>
              </a:rPr>
              <a:t>Territorial</a:t>
            </a:r>
            <a:r>
              <a:rPr lang="hr-HR" sz="1600" dirty="0">
                <a:latin typeface="Calibri" panose="020F0502020204030204" pitchFamily="34" charset="0"/>
                <a:cs typeface="Calibri" panose="020F0502020204030204" pitchFamily="34" charset="0"/>
              </a:rPr>
              <a:t> </a:t>
            </a:r>
            <a:r>
              <a:rPr lang="hr-HR" sz="1600" dirty="0" err="1">
                <a:latin typeface="Calibri" panose="020F0502020204030204" pitchFamily="34" charset="0"/>
                <a:cs typeface="Calibri" panose="020F0502020204030204" pitchFamily="34" charset="0"/>
              </a:rPr>
              <a:t>Cooperation</a:t>
            </a:r>
            <a:r>
              <a:rPr lang="hr-HR" sz="1600" dirty="0">
                <a:latin typeface="Calibri" panose="020F0502020204030204" pitchFamily="34" charset="0"/>
                <a:cs typeface="Calibri" panose="020F0502020204030204" pitchFamily="34" charset="0"/>
              </a:rPr>
              <a:t> </a:t>
            </a:r>
            <a:r>
              <a:rPr lang="hr-HR" sz="1600" dirty="0" err="1">
                <a:latin typeface="Calibri" panose="020F0502020204030204" pitchFamily="34" charset="0"/>
                <a:cs typeface="Calibri" panose="020F0502020204030204" pitchFamily="34" charset="0"/>
              </a:rPr>
              <a:t>Programme</a:t>
            </a:r>
            <a:r>
              <a:rPr lang="hr-HR" sz="1600" dirty="0">
                <a:latin typeface="Calibri" panose="020F0502020204030204" pitchFamily="34" charset="0"/>
                <a:cs typeface="Calibri" panose="020F0502020204030204" pitchFamily="34" charset="0"/>
              </a:rPr>
              <a:t> - </a:t>
            </a:r>
            <a:r>
              <a:rPr lang="hr-HR" sz="1600" dirty="0" err="1">
                <a:latin typeface="Calibri" panose="020F0502020204030204" pitchFamily="34" charset="0"/>
                <a:cs typeface="Calibri" panose="020F0502020204030204" pitchFamily="34" charset="0"/>
              </a:rPr>
              <a:t>Interreg</a:t>
            </a:r>
            <a:r>
              <a:rPr lang="hr-HR" sz="1600" dirty="0">
                <a:latin typeface="Calibri" panose="020F0502020204030204" pitchFamily="34" charset="0"/>
                <a:cs typeface="Calibri" panose="020F0502020204030204" pitchFamily="34" charset="0"/>
              </a:rPr>
              <a:t> Euro-MED </a:t>
            </a:r>
            <a:r>
              <a:rPr lang="hr-HR" sz="1600" dirty="0" err="1">
                <a:latin typeface="Calibri" panose="020F0502020204030204" pitchFamily="34" charset="0"/>
                <a:cs typeface="Calibri" panose="020F0502020204030204" pitchFamily="34" charset="0"/>
              </a:rPr>
              <a:t>programme</a:t>
            </a:r>
            <a:endParaRPr lang="hr-HR" sz="1600" dirty="0" err="1">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hr-HR"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hr-HR" sz="1600" dirty="0">
                <a:latin typeface="Calibri" panose="020F0502020204030204" pitchFamily="34" charset="0"/>
                <a:cs typeface="Calibri" panose="020F0502020204030204" pitchFamily="34" charset="0"/>
              </a:rPr>
              <a:t>Euro-MED </a:t>
            </a:r>
            <a:r>
              <a:rPr lang="hr-HR" sz="1600" dirty="0" err="1">
                <a:latin typeface="Calibri" panose="020F0502020204030204" pitchFamily="34" charset="0"/>
                <a:cs typeface="Calibri" panose="020F0502020204030204" pitchFamily="34" charset="0"/>
              </a:rPr>
              <a:t>Heritage</a:t>
            </a:r>
            <a:r>
              <a:rPr lang="hr-HR" sz="1600" dirty="0">
                <a:latin typeface="Calibri" panose="020F0502020204030204" pitchFamily="34" charset="0"/>
                <a:cs typeface="Calibri" panose="020F0502020204030204" pitchFamily="34" charset="0"/>
              </a:rPr>
              <a:t> Program</a:t>
            </a:r>
            <a:endParaRPr lang="hr-HR"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hr-HR"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hr-HR" sz="1600" dirty="0">
                <a:latin typeface="Calibri" panose="020F0502020204030204" pitchFamily="34" charset="0"/>
                <a:cs typeface="Calibri" panose="020F0502020204030204" pitchFamily="34" charset="0"/>
              </a:rPr>
              <a:t>Creative Europe </a:t>
            </a:r>
            <a:r>
              <a:rPr lang="hr-HR" sz="1600" dirty="0" err="1">
                <a:latin typeface="Calibri" panose="020F0502020204030204" pitchFamily="34" charset="0"/>
                <a:cs typeface="Calibri" panose="020F0502020204030204" pitchFamily="34" charset="0"/>
              </a:rPr>
              <a:t>Programme</a:t>
            </a:r>
            <a:endParaRPr lang="hr-HR" sz="1600" dirty="0" err="1">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hr-HR"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hr-HR" sz="1600" dirty="0">
                <a:latin typeface="Calibri" panose="020F0502020204030204" pitchFamily="34" charset="0"/>
                <a:cs typeface="Calibri" panose="020F0502020204030204" pitchFamily="34" charset="0"/>
              </a:rPr>
              <a:t>Digital Europe </a:t>
            </a:r>
            <a:r>
              <a:rPr lang="hr-HR" sz="1600" dirty="0" err="1">
                <a:latin typeface="Calibri" panose="020F0502020204030204" pitchFamily="34" charset="0"/>
                <a:cs typeface="Calibri" panose="020F0502020204030204" pitchFamily="34" charset="0"/>
              </a:rPr>
              <a:t>Programme</a:t>
            </a:r>
            <a:endParaRPr lang="hr-HR" sz="1600" dirty="0" err="1">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hr-HR"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hr-HR" sz="1600" dirty="0">
                <a:latin typeface="Calibri" panose="020F0502020204030204" pitchFamily="34" charset="0"/>
                <a:cs typeface="Calibri" panose="020F0502020204030204" pitchFamily="34" charset="0"/>
              </a:rPr>
              <a:t>European </a:t>
            </a:r>
            <a:r>
              <a:rPr lang="hr-HR" sz="1600" dirty="0" err="1">
                <a:latin typeface="Calibri" panose="020F0502020204030204" pitchFamily="34" charset="0"/>
                <a:cs typeface="Calibri" panose="020F0502020204030204" pitchFamily="34" charset="0"/>
              </a:rPr>
              <a:t>Heritage</a:t>
            </a:r>
            <a:r>
              <a:rPr lang="hr-HR" sz="1600" dirty="0">
                <a:latin typeface="Calibri" panose="020F0502020204030204" pitchFamily="34" charset="0"/>
                <a:cs typeface="Calibri" panose="020F0502020204030204" pitchFamily="34" charset="0"/>
              </a:rPr>
              <a:t> </a:t>
            </a:r>
            <a:r>
              <a:rPr lang="hr-HR" sz="1600" dirty="0" err="1">
                <a:latin typeface="Calibri" panose="020F0502020204030204" pitchFamily="34" charset="0"/>
                <a:cs typeface="Calibri" panose="020F0502020204030204" pitchFamily="34" charset="0"/>
              </a:rPr>
              <a:t>Label</a:t>
            </a:r>
            <a:endParaRPr lang="hr-HR" sz="1600" dirty="0" err="1">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hr-HR"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hr-HR" sz="1600" dirty="0" err="1">
                <a:latin typeface="Calibri" panose="020F0502020204030204" pitchFamily="34" charset="0"/>
                <a:cs typeface="Calibri" panose="020F0502020204030204" pitchFamily="34" charset="0"/>
              </a:rPr>
              <a:t>NextGenerationEU</a:t>
            </a:r>
            <a:endParaRPr lang="hr-HR" sz="16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7510" y="1284605"/>
            <a:ext cx="10754995" cy="704215"/>
          </a:xfrm>
          <a:prstGeom prst="rect">
            <a:avLst/>
          </a:prstGeom>
          <a:noFill/>
        </p:spPr>
        <p:txBody>
          <a:bodyPr wrap="square" rtlCol="0">
            <a:noAutofit/>
          </a:bodyPr>
          <a:lstStyle/>
          <a:p>
            <a:r>
              <a:rPr lang="en-US" b="1" dirty="0">
                <a:solidFill>
                  <a:srgbClr val="17324D"/>
                </a:solidFill>
              </a:rPr>
              <a:t>The Mediterranean Diet as a resource for sustainable tourism</a:t>
            </a:r>
            <a:endParaRPr lang="hr-HR" dirty="0"/>
          </a:p>
        </p:txBody>
      </p:sp>
      <p:sp>
        <p:nvSpPr>
          <p:cNvPr id="3" name="TextBox 2"/>
          <p:cNvSpPr txBox="1"/>
          <p:nvPr/>
        </p:nvSpPr>
        <p:spPr>
          <a:xfrm>
            <a:off x="479425" y="1841500"/>
            <a:ext cx="10460990" cy="4182745"/>
          </a:xfrm>
          <a:prstGeom prst="rect">
            <a:avLst/>
          </a:prstGeom>
          <a:noFill/>
        </p:spPr>
        <p:txBody>
          <a:bodyPr wrap="square" rtlCol="0">
            <a:noAutofit/>
          </a:bodyPr>
          <a:lstStyle/>
          <a:p>
            <a:pPr indent="0">
              <a:buNone/>
            </a:pPr>
            <a:r>
              <a:rPr lang="en-US" sz="1600" b="1" dirty="0">
                <a:latin typeface="Calibri" panose="020F0502020204030204" pitchFamily="34" charset="0"/>
                <a:cs typeface="Calibri" panose="020F0502020204030204" pitchFamily="34" charset="0"/>
              </a:rPr>
              <a:t>The Mediterranean Diet in the function of tourism </a:t>
            </a:r>
            <a:r>
              <a:rPr lang="hr-HR" sz="1600" dirty="0">
                <a:latin typeface="Calibri" panose="020F0502020204030204" pitchFamily="34" charset="0"/>
                <a:cs typeface="Calibri" panose="020F0502020204030204" pitchFamily="34" charset="0"/>
                <a:sym typeface="+mn-ea"/>
              </a:rPr>
              <a:t>– </a:t>
            </a:r>
            <a:r>
              <a:rPr lang="hr-HR" sz="1600" i="1" dirty="0" err="1">
                <a:latin typeface="Calibri" panose="020F0502020204030204" pitchFamily="34" charset="0"/>
                <a:cs typeface="Calibri" panose="020F0502020204030204" pitchFamily="34" charset="0"/>
                <a:sym typeface="+mn-ea"/>
              </a:rPr>
              <a:t>key</a:t>
            </a:r>
            <a:r>
              <a:rPr lang="hr-HR" sz="1600" i="1" dirty="0">
                <a:latin typeface="Calibri" panose="020F0502020204030204" pitchFamily="34" charset="0"/>
                <a:cs typeface="Calibri" panose="020F0502020204030204" pitchFamily="34" charset="0"/>
                <a:sym typeface="+mn-ea"/>
              </a:rPr>
              <a:t> </a:t>
            </a:r>
            <a:r>
              <a:rPr lang="hr-HR" sz="1600" i="1" dirty="0" err="1">
                <a:latin typeface="Calibri" panose="020F0502020204030204" pitchFamily="34" charset="0"/>
                <a:cs typeface="Calibri" panose="020F0502020204030204" pitchFamily="34" charset="0"/>
                <a:sym typeface="+mn-ea"/>
              </a:rPr>
              <a:t>areas</a:t>
            </a:r>
            <a:r>
              <a:rPr lang="hr-HR" sz="1600" i="1" dirty="0">
                <a:latin typeface="Calibri" panose="020F0502020204030204" pitchFamily="34" charset="0"/>
                <a:cs typeface="Calibri" panose="020F0502020204030204" pitchFamily="34" charset="0"/>
                <a:sym typeface="+mn-ea"/>
              </a:rPr>
              <a:t> </a:t>
            </a:r>
            <a:r>
              <a:rPr lang="hr-HR" sz="1600" i="1" dirty="0" err="1">
                <a:latin typeface="Calibri" panose="020F0502020204030204" pitchFamily="34" charset="0"/>
                <a:cs typeface="Calibri" panose="020F0502020204030204" pitchFamily="34" charset="0"/>
                <a:sym typeface="+mn-ea"/>
              </a:rPr>
              <a:t>of</a:t>
            </a:r>
            <a:r>
              <a:rPr lang="hr-HR" sz="1600" i="1" dirty="0">
                <a:latin typeface="Calibri" panose="020F0502020204030204" pitchFamily="34" charset="0"/>
                <a:cs typeface="Calibri" panose="020F0502020204030204" pitchFamily="34" charset="0"/>
                <a:sym typeface="+mn-ea"/>
              </a:rPr>
              <a:t> </a:t>
            </a:r>
            <a:r>
              <a:rPr lang="hr-HR" sz="1600" i="1" dirty="0" err="1">
                <a:latin typeface="Calibri" panose="020F0502020204030204" pitchFamily="34" charset="0"/>
                <a:cs typeface="Calibri" panose="020F0502020204030204" pitchFamily="34" charset="0"/>
                <a:sym typeface="+mn-ea"/>
              </a:rPr>
              <a:t>analysis</a:t>
            </a:r>
            <a:r>
              <a:rPr lang="hr-HR" sz="1600" dirty="0">
                <a:latin typeface="Calibri" panose="020F0502020204030204" pitchFamily="34" charset="0"/>
                <a:cs typeface="Calibri" panose="020F0502020204030204" pitchFamily="34" charset="0"/>
              </a:rPr>
              <a:t> </a:t>
            </a:r>
            <a:endParaRPr lang="hr-HR" sz="16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hr-HR" sz="1600" dirty="0">
                <a:latin typeface="Calibri" panose="020F0502020204030204" pitchFamily="34" charset="0"/>
                <a:cs typeface="Calibri" panose="020F0502020204030204" pitchFamily="34" charset="0"/>
                <a:sym typeface="+mn-ea"/>
              </a:rPr>
              <a:t>S</a:t>
            </a:r>
            <a:r>
              <a:rPr lang="en-US" sz="1600" dirty="0" err="1">
                <a:latin typeface="Calibri" panose="020F0502020204030204" pitchFamily="34" charset="0"/>
                <a:cs typeface="Calibri" panose="020F0502020204030204" pitchFamily="34" charset="0"/>
                <a:sym typeface="+mn-ea"/>
              </a:rPr>
              <a:t>trategic</a:t>
            </a:r>
            <a:r>
              <a:rPr lang="en-US" sz="1600" dirty="0">
                <a:latin typeface="Calibri" panose="020F0502020204030204" pitchFamily="34" charset="0"/>
                <a:cs typeface="Calibri" panose="020F0502020204030204" pitchFamily="34" charset="0"/>
                <a:sym typeface="+mn-ea"/>
              </a:rPr>
              <a:t> tool for sustainable, place-based tourism in EUSAIR</a:t>
            </a:r>
            <a:endParaRPr lang="en-US" sz="1600" dirty="0">
              <a:latin typeface="Calibri" panose="020F0502020204030204" pitchFamily="34" charset="0"/>
              <a:cs typeface="Calibri" panose="020F0502020204030204" pitchFamily="34" charset="0"/>
              <a:sym typeface="+mn-ea"/>
            </a:endParaRPr>
          </a:p>
          <a:p>
            <a:pPr marL="742950" lvl="1" indent="-285750">
              <a:buFont typeface="Wingdings" panose="05000000000000000000" pitchFamily="2" charset="2"/>
              <a:buChar char="§"/>
            </a:pPr>
            <a:r>
              <a:rPr lang="en-US" sz="1600" dirty="0">
                <a:latin typeface="Calibri" panose="020F0502020204030204" pitchFamily="34" charset="0"/>
                <a:cs typeface="Calibri" panose="020F0502020204030204" pitchFamily="34" charset="0"/>
                <a:sym typeface="+mn-ea"/>
              </a:rPr>
              <a:t>Links</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culture</a:t>
            </a:r>
            <a:r>
              <a:rPr lang="hr-HR" sz="1600" dirty="0">
                <a:latin typeface="Calibri" panose="020F0502020204030204" pitchFamily="34" charset="0"/>
                <a:cs typeface="Calibri" panose="020F0502020204030204" pitchFamily="34" charset="0"/>
                <a:sym typeface="+mn-ea"/>
              </a:rPr>
              <a:t>,</a:t>
            </a:r>
            <a:r>
              <a:rPr lang="en-US" sz="1600" dirty="0">
                <a:latin typeface="Calibri" panose="020F0502020204030204" pitchFamily="34" charset="0"/>
                <a:cs typeface="Calibri" panose="020F0502020204030204" pitchFamily="34" charset="0"/>
                <a:sym typeface="+mn-ea"/>
              </a:rPr>
              <a:t> food practices, biodiversity, agriculture, hospitality</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and</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tourism</a:t>
            </a:r>
            <a:endParaRPr lang="en-US" sz="1600"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
            </a:pPr>
            <a:r>
              <a:rPr lang="en-US" sz="1600" dirty="0">
                <a:latin typeface="Calibri" panose="020F0502020204030204" pitchFamily="34" charset="0"/>
                <a:cs typeface="Calibri" panose="020F0502020204030204" pitchFamily="34" charset="0"/>
                <a:sym typeface="+mn-ea"/>
              </a:rPr>
              <a:t>Supports </a:t>
            </a:r>
            <a:r>
              <a:rPr lang="hr-HR" sz="1600" dirty="0" err="1">
                <a:latin typeface="Calibri" panose="020F0502020204030204" pitchFamily="34" charset="0"/>
                <a:cs typeface="Calibri" panose="020F0502020204030204" pitchFamily="34" charset="0"/>
                <a:sym typeface="+mn-ea"/>
              </a:rPr>
              <a:t>the</a:t>
            </a:r>
            <a:r>
              <a:rPr lang="hr-HR" sz="1600" dirty="0">
                <a:latin typeface="Calibri" panose="020F0502020204030204" pitchFamily="34" charset="0"/>
                <a:cs typeface="Calibri" panose="020F0502020204030204" pitchFamily="34" charset="0"/>
                <a:sym typeface="+mn-ea"/>
              </a:rPr>
              <a:t> </a:t>
            </a:r>
            <a:r>
              <a:rPr lang="en-US" sz="1600" dirty="0">
                <a:latin typeface="Calibri" panose="020F0502020204030204" pitchFamily="34" charset="0"/>
                <a:cs typeface="Calibri" panose="020F0502020204030204" pitchFamily="34" charset="0"/>
                <a:sym typeface="+mn-ea"/>
              </a:rPr>
              <a:t>shift from mass coastal tourism to community-based experiences</a:t>
            </a:r>
            <a:endParaRPr lang="en-US" sz="1600"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
            </a:pPr>
            <a:r>
              <a:rPr lang="en-US" sz="1600" dirty="0">
                <a:latin typeface="Calibri" panose="020F0502020204030204" pitchFamily="34" charset="0"/>
                <a:cs typeface="Calibri" panose="020F0502020204030204" pitchFamily="34" charset="0"/>
                <a:sym typeface="+mn-ea"/>
              </a:rPr>
              <a:t>Enables year-round, inland, island and rural tourism</a:t>
            </a:r>
            <a:endParaRPr lang="en-US" sz="16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1600" b="1" dirty="0">
              <a:latin typeface="Calibri" panose="020F0502020204030204" pitchFamily="34" charset="0"/>
              <a:cs typeface="Calibri" panose="020F0502020204030204" pitchFamily="34" charset="0"/>
              <a:sym typeface="+mn-ea"/>
            </a:endParaRPr>
          </a:p>
          <a:p>
            <a:pPr indent="0">
              <a:buNone/>
            </a:pPr>
            <a:r>
              <a:rPr lang="en-US" sz="1600" b="1" dirty="0">
                <a:latin typeface="Calibri" panose="020F0502020204030204" pitchFamily="34" charset="0"/>
                <a:cs typeface="Calibri" panose="020F0502020204030204" pitchFamily="34" charset="0"/>
                <a:sym typeface="+mn-ea"/>
              </a:rPr>
              <a:t>Organic agriculture in EUSAIR countries </a:t>
            </a:r>
            <a:r>
              <a:rPr lang="en-US" sz="1600" dirty="0">
                <a:latin typeface="Calibri" panose="020F0502020204030204" pitchFamily="34" charset="0"/>
                <a:cs typeface="Calibri" panose="020F0502020204030204" pitchFamily="34" charset="0"/>
                <a:sym typeface="+mn-ea"/>
              </a:rPr>
              <a:t>- innovative and sustainable food chains as drivers of sustainable tourism</a:t>
            </a:r>
            <a:r>
              <a:rPr lang="hr-HR" sz="1600" dirty="0">
                <a:latin typeface="Calibri" panose="020F0502020204030204" pitchFamily="34" charset="0"/>
                <a:cs typeface="Calibri" panose="020F0502020204030204" pitchFamily="34" charset="0"/>
                <a:sym typeface="+mn-ea"/>
              </a:rPr>
              <a:t> – </a:t>
            </a:r>
            <a:r>
              <a:rPr lang="hr-HR" sz="1600" i="1" dirty="0" err="1">
                <a:latin typeface="Calibri" panose="020F0502020204030204" pitchFamily="34" charset="0"/>
                <a:cs typeface="Calibri" panose="020F0502020204030204" pitchFamily="34" charset="0"/>
                <a:sym typeface="+mn-ea"/>
              </a:rPr>
              <a:t>key</a:t>
            </a:r>
            <a:r>
              <a:rPr lang="hr-HR" sz="1600" i="1" dirty="0">
                <a:latin typeface="Calibri" panose="020F0502020204030204" pitchFamily="34" charset="0"/>
                <a:cs typeface="Calibri" panose="020F0502020204030204" pitchFamily="34" charset="0"/>
                <a:sym typeface="+mn-ea"/>
              </a:rPr>
              <a:t> </a:t>
            </a:r>
            <a:r>
              <a:rPr lang="hr-HR" sz="1600" i="1" dirty="0" err="1">
                <a:latin typeface="Calibri" panose="020F0502020204030204" pitchFamily="34" charset="0"/>
                <a:cs typeface="Calibri" panose="020F0502020204030204" pitchFamily="34" charset="0"/>
                <a:sym typeface="+mn-ea"/>
              </a:rPr>
              <a:t>areas</a:t>
            </a:r>
            <a:r>
              <a:rPr lang="hr-HR" sz="1600" i="1" dirty="0">
                <a:latin typeface="Calibri" panose="020F0502020204030204" pitchFamily="34" charset="0"/>
                <a:cs typeface="Calibri" panose="020F0502020204030204" pitchFamily="34" charset="0"/>
                <a:sym typeface="+mn-ea"/>
              </a:rPr>
              <a:t> </a:t>
            </a:r>
            <a:r>
              <a:rPr lang="hr-HR" sz="1600" i="1" dirty="0" err="1">
                <a:latin typeface="Calibri" panose="020F0502020204030204" pitchFamily="34" charset="0"/>
                <a:cs typeface="Calibri" panose="020F0502020204030204" pitchFamily="34" charset="0"/>
                <a:sym typeface="+mn-ea"/>
              </a:rPr>
              <a:t>of</a:t>
            </a:r>
            <a:r>
              <a:rPr lang="hr-HR" sz="1600" i="1" dirty="0">
                <a:latin typeface="Calibri" panose="020F0502020204030204" pitchFamily="34" charset="0"/>
                <a:cs typeface="Calibri" panose="020F0502020204030204" pitchFamily="34" charset="0"/>
                <a:sym typeface="+mn-ea"/>
              </a:rPr>
              <a:t> </a:t>
            </a:r>
            <a:r>
              <a:rPr lang="hr-HR" sz="1600" i="1" dirty="0" err="1">
                <a:latin typeface="Calibri" panose="020F0502020204030204" pitchFamily="34" charset="0"/>
                <a:cs typeface="Calibri" panose="020F0502020204030204" pitchFamily="34" charset="0"/>
                <a:sym typeface="+mn-ea"/>
              </a:rPr>
              <a:t>analysis</a:t>
            </a:r>
            <a:endParaRPr lang="hr-HR" sz="1600" i="1" dirty="0" err="1">
              <a:latin typeface="Calibri" panose="020F0502020204030204" pitchFamily="34" charset="0"/>
              <a:cs typeface="Calibri" panose="020F0502020204030204" pitchFamily="34" charset="0"/>
              <a:sym typeface="+mn-ea"/>
            </a:endParaRPr>
          </a:p>
          <a:p>
            <a:pPr indent="457200">
              <a:buFont typeface="Arial" panose="020B0604020202020204" pitchFamily="34" charset="0"/>
              <a:buNone/>
            </a:pPr>
            <a:r>
              <a:rPr lang="en-US" sz="1600" dirty="0">
                <a:latin typeface="Calibri" panose="020F0502020204030204" pitchFamily="34" charset="0"/>
                <a:cs typeface="Calibri" panose="020F0502020204030204" pitchFamily="34" charset="0"/>
                <a:sym typeface="+mn-ea"/>
              </a:rPr>
              <a:t>Organic agriculture in EUSAIR countries – a comparative analysis</a:t>
            </a:r>
            <a:endParaRPr lang="en-US" sz="1600" dirty="0">
              <a:latin typeface="Calibri" panose="020F0502020204030204" pitchFamily="34" charset="0"/>
              <a:cs typeface="Calibri" panose="020F0502020204030204" pitchFamily="34" charset="0"/>
              <a:sym typeface="+mn-ea"/>
            </a:endParaRPr>
          </a:p>
          <a:p>
            <a:pPr marL="742950" lvl="1" indent="-285750">
              <a:buFont typeface="Arial" panose="020B0604020202020204" pitchFamily="34" charset="0"/>
              <a:buChar char="•"/>
            </a:pPr>
            <a:r>
              <a:rPr lang="en-US" sz="1600" dirty="0">
                <a:latin typeface="Calibri" panose="020F0502020204030204" pitchFamily="34" charset="0"/>
                <a:cs typeface="Calibri" panose="020F0502020204030204" pitchFamily="34" charset="0"/>
                <a:sym typeface="+mn-ea"/>
              </a:rPr>
              <a:t>Integration of </a:t>
            </a:r>
            <a:r>
              <a:rPr lang="en-US" sz="1600" dirty="0" err="1">
                <a:latin typeface="Calibri" panose="020F0502020204030204" pitchFamily="34" charset="0"/>
                <a:cs typeface="Calibri" panose="020F0502020204030204" pitchFamily="34" charset="0"/>
                <a:sym typeface="+mn-ea"/>
              </a:rPr>
              <a:t>agrifood</a:t>
            </a:r>
            <a:r>
              <a:rPr lang="en-US" sz="1600" dirty="0">
                <a:latin typeface="Calibri" panose="020F0502020204030204" pitchFamily="34" charset="0"/>
                <a:cs typeface="Calibri" panose="020F0502020204030204" pitchFamily="34" charset="0"/>
                <a:sym typeface="+mn-ea"/>
              </a:rPr>
              <a:t> systems into tourism value chains</a:t>
            </a:r>
            <a:endParaRPr lang="hr-HR" sz="16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1600" dirty="0">
                <a:latin typeface="Calibri" panose="020F0502020204030204" pitchFamily="34" charset="0"/>
                <a:cs typeface="Calibri" panose="020F0502020204030204" pitchFamily="34" charset="0"/>
                <a:sym typeface="+mn-ea"/>
              </a:rPr>
              <a:t>Role of innovation, circular economy, and sustainable food systems</a:t>
            </a:r>
            <a:endParaRPr lang="en-US" sz="1600" dirty="0">
              <a:latin typeface="Calibri" panose="020F0502020204030204" pitchFamily="34" charset="0"/>
              <a:cs typeface="Calibri" panose="020F0502020204030204" pitchFamily="34" charset="0"/>
              <a:sym typeface="+mn-ea"/>
            </a:endParaRPr>
          </a:p>
          <a:p>
            <a:pPr marL="742950" lvl="1" indent="-285750">
              <a:buFont typeface="Arial" panose="020B0604020202020204" pitchFamily="34" charset="0"/>
              <a:buChar char="•"/>
            </a:pPr>
            <a:endParaRPr lang="en-US" sz="1600" b="1" dirty="0">
              <a:latin typeface="Calibri" panose="020F0502020204030204" pitchFamily="34" charset="0"/>
              <a:cs typeface="Calibri" panose="020F0502020204030204" pitchFamily="34" charset="0"/>
              <a:sym typeface="+mn-ea"/>
            </a:endParaRPr>
          </a:p>
          <a:p>
            <a:pPr lvl="1" indent="0">
              <a:buFont typeface="Arial" panose="020B0604020202020204" pitchFamily="34" charset="0"/>
              <a:buNone/>
            </a:pPr>
            <a:r>
              <a:rPr lang="en-US" sz="1600" b="1" dirty="0">
                <a:latin typeface="Calibri" panose="020F0502020204030204" pitchFamily="34" charset="0"/>
                <a:cs typeface="Calibri" panose="020F0502020204030204" pitchFamily="34" charset="0"/>
                <a:sym typeface="+mn-ea"/>
              </a:rPr>
              <a:t>Potential of the Mediterranean Diet as a foundation for sustainable tourism products</a:t>
            </a:r>
            <a:r>
              <a:rPr lang="hr-HR" sz="1600" dirty="0">
                <a:latin typeface="Calibri" panose="020F0502020204030204" pitchFamily="34" charset="0"/>
                <a:cs typeface="Calibri" panose="020F0502020204030204" pitchFamily="34" charset="0"/>
                <a:sym typeface="+mn-ea"/>
              </a:rPr>
              <a:t> </a:t>
            </a:r>
            <a:r>
              <a:rPr lang="hr-HR" sz="1600" dirty="0">
                <a:latin typeface="Calibri" panose="020F0502020204030204" pitchFamily="34" charset="0"/>
                <a:cs typeface="Calibri" panose="020F0502020204030204" pitchFamily="34" charset="0"/>
                <a:sym typeface="+mn-ea"/>
              </a:rPr>
              <a:t>– </a:t>
            </a:r>
            <a:r>
              <a:rPr lang="hr-HR" sz="1600" i="1" dirty="0" err="1">
                <a:latin typeface="Calibri" panose="020F0502020204030204" pitchFamily="34" charset="0"/>
                <a:cs typeface="Calibri" panose="020F0502020204030204" pitchFamily="34" charset="0"/>
                <a:sym typeface="+mn-ea"/>
              </a:rPr>
              <a:t>key</a:t>
            </a:r>
            <a:r>
              <a:rPr lang="hr-HR" sz="1600" i="1" dirty="0">
                <a:latin typeface="Calibri" panose="020F0502020204030204" pitchFamily="34" charset="0"/>
                <a:cs typeface="Calibri" panose="020F0502020204030204" pitchFamily="34" charset="0"/>
                <a:sym typeface="+mn-ea"/>
              </a:rPr>
              <a:t> </a:t>
            </a:r>
            <a:r>
              <a:rPr lang="hr-HR" sz="1600" i="1" dirty="0" err="1">
                <a:latin typeface="Calibri" panose="020F0502020204030204" pitchFamily="34" charset="0"/>
                <a:cs typeface="Calibri" panose="020F0502020204030204" pitchFamily="34" charset="0"/>
                <a:sym typeface="+mn-ea"/>
              </a:rPr>
              <a:t>areas</a:t>
            </a:r>
            <a:r>
              <a:rPr lang="hr-HR" sz="1600" i="1" dirty="0">
                <a:latin typeface="Calibri" panose="020F0502020204030204" pitchFamily="34" charset="0"/>
                <a:cs typeface="Calibri" panose="020F0502020204030204" pitchFamily="34" charset="0"/>
                <a:sym typeface="+mn-ea"/>
              </a:rPr>
              <a:t> </a:t>
            </a:r>
            <a:r>
              <a:rPr lang="hr-HR" sz="1600" i="1" dirty="0" err="1">
                <a:latin typeface="Calibri" panose="020F0502020204030204" pitchFamily="34" charset="0"/>
                <a:cs typeface="Calibri" panose="020F0502020204030204" pitchFamily="34" charset="0"/>
                <a:sym typeface="+mn-ea"/>
              </a:rPr>
              <a:t>of</a:t>
            </a:r>
            <a:r>
              <a:rPr lang="hr-HR" sz="1600" i="1" dirty="0">
                <a:latin typeface="Calibri" panose="020F0502020204030204" pitchFamily="34" charset="0"/>
                <a:cs typeface="Calibri" panose="020F0502020204030204" pitchFamily="34" charset="0"/>
                <a:sym typeface="+mn-ea"/>
              </a:rPr>
              <a:t> </a:t>
            </a:r>
            <a:r>
              <a:rPr lang="hr-HR" sz="1600" i="1" dirty="0" err="1">
                <a:latin typeface="Calibri" panose="020F0502020204030204" pitchFamily="34" charset="0"/>
                <a:cs typeface="Calibri" panose="020F0502020204030204" pitchFamily="34" charset="0"/>
                <a:sym typeface="+mn-ea"/>
              </a:rPr>
              <a:t>analysis</a:t>
            </a:r>
            <a:endParaRPr lang="hr-HR" sz="1600" i="1" dirty="0" err="1">
              <a:latin typeface="Calibri" panose="020F0502020204030204" pitchFamily="34" charset="0"/>
              <a:cs typeface="Calibri" panose="020F0502020204030204" pitchFamily="34" charset="0"/>
              <a:sym typeface="+mn-ea"/>
            </a:endParaRPr>
          </a:p>
          <a:p>
            <a:pPr marL="742950" lvl="1" indent="-285750">
              <a:buFont typeface="Arial" panose="020B0604020202020204" pitchFamily="34" charset="0"/>
              <a:buChar char="•"/>
            </a:pPr>
            <a:r>
              <a:rPr lang="en-US" sz="1600" dirty="0">
                <a:latin typeface="Calibri" panose="020F0502020204030204" pitchFamily="34" charset="0"/>
                <a:cs typeface="Calibri" panose="020F0502020204030204" pitchFamily="34" charset="0"/>
                <a:sym typeface="+mn-ea"/>
              </a:rPr>
              <a:t>Integration of food heritage into tourism offers and destination development strategies</a:t>
            </a:r>
            <a:endParaRPr lang="hr-HR" sz="16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1600" dirty="0">
                <a:latin typeface="Calibri" panose="020F0502020204030204" pitchFamily="34" charset="0"/>
                <a:cs typeface="Calibri" panose="020F0502020204030204" pitchFamily="34" charset="0"/>
                <a:sym typeface="+mn-ea"/>
              </a:rPr>
              <a:t>Role of SMEs, local communities, and territorial development</a:t>
            </a:r>
            <a:endParaRPr lang="hr-HR" sz="16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hr-HR" sz="1600" i="1" dirty="0" err="1">
              <a:latin typeface="Calibri" panose="020F0502020204030204" pitchFamily="34" charset="0"/>
              <a:cs typeface="Calibri" panose="020F0502020204030204" pitchFamily="34" charset="0"/>
              <a:sym typeface="+mn-ea"/>
            </a:endParaRPr>
          </a:p>
          <a:p>
            <a:pPr marL="742950" lvl="1" indent="-285750">
              <a:buFont typeface="Arial" panose="020B0604020202020204" pitchFamily="34" charset="0"/>
              <a:buChar char="•"/>
            </a:pPr>
            <a:endParaRPr lang="hr-HR" sz="16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365221" y="432934"/>
            <a:ext cx="8468786" cy="707886"/>
          </a:xfrm>
          <a:prstGeom prst="rect">
            <a:avLst/>
          </a:prstGeom>
          <a:noFill/>
        </p:spPr>
        <p:txBody>
          <a:bodyPr wrap="square" rtlCol="0">
            <a:spAutoFit/>
          </a:bodyPr>
          <a:lstStyle/>
          <a:p>
            <a:r>
              <a:rPr lang="en-US" sz="2000" b="1" dirty="0">
                <a:solidFill>
                  <a:srgbClr val="17324D"/>
                </a:solidFill>
              </a:rPr>
              <a:t>Good practice examples in EUSAIR countries – </a:t>
            </a:r>
            <a:endParaRPr lang="hr-HR" sz="2000" b="1" dirty="0" smtClean="0">
              <a:solidFill>
                <a:srgbClr val="17324D"/>
              </a:solidFill>
            </a:endParaRPr>
          </a:p>
          <a:p>
            <a:r>
              <a:rPr lang="en-US" sz="2000" b="1" dirty="0" smtClean="0">
                <a:solidFill>
                  <a:srgbClr val="17324D"/>
                </a:solidFill>
              </a:rPr>
              <a:t>a </a:t>
            </a:r>
            <a:r>
              <a:rPr lang="en-US" sz="2000" b="1" dirty="0">
                <a:solidFill>
                  <a:srgbClr val="17324D"/>
                </a:solidFill>
              </a:rPr>
              <a:t>comparative analysis</a:t>
            </a:r>
            <a:r>
              <a:rPr lang="hr-HR" sz="2000" b="1" dirty="0">
                <a:solidFill>
                  <a:srgbClr val="17324D"/>
                </a:solidFill>
              </a:rPr>
              <a:t> (</a:t>
            </a:r>
            <a:r>
              <a:rPr lang="hr-HR" sz="2000" b="1" dirty="0" err="1">
                <a:solidFill>
                  <a:srgbClr val="17324D"/>
                </a:solidFill>
              </a:rPr>
              <a:t>methodology</a:t>
            </a:r>
            <a:r>
              <a:rPr lang="hr-HR" sz="2000" b="1" dirty="0">
                <a:solidFill>
                  <a:srgbClr val="17324D"/>
                </a:solidFill>
              </a:rPr>
              <a:t>)</a:t>
            </a:r>
            <a:endParaRPr lang="hr-HR" sz="2000" dirty="0"/>
          </a:p>
        </p:txBody>
      </p:sp>
      <p:graphicFrame>
        <p:nvGraphicFramePr>
          <p:cNvPr id="5" name="Content Placeholder 7"/>
          <p:cNvGraphicFramePr/>
          <p:nvPr/>
        </p:nvGraphicFramePr>
        <p:xfrm>
          <a:off x="187780" y="1216236"/>
          <a:ext cx="11870871" cy="5306822"/>
        </p:xfrm>
        <a:graphic>
          <a:graphicData uri="http://schemas.openxmlformats.org/drawingml/2006/table">
            <a:tbl>
              <a:tblPr firstRow="1" firstCol="1" bandRow="1"/>
              <a:tblGrid>
                <a:gridCol w="1385546"/>
                <a:gridCol w="2937091"/>
                <a:gridCol w="7548234"/>
              </a:tblGrid>
              <a:tr h="146820">
                <a:tc>
                  <a:txBody>
                    <a:bodyPr/>
                    <a:lstStyle/>
                    <a:p>
                      <a:pPr algn="ctr">
                        <a:lnSpc>
                          <a:spcPct val="115000"/>
                        </a:lnSpc>
                        <a:spcAft>
                          <a:spcPts val="800"/>
                        </a:spcAft>
                        <a:buNone/>
                      </a:pPr>
                      <a:r>
                        <a:rPr lang="hr-HR" sz="900" b="1" kern="100">
                          <a:effectLst/>
                          <a:latin typeface="Aptos" charset="0"/>
                          <a:ea typeface="Calibri" panose="020F0502020204030204" pitchFamily="34" charset="0"/>
                          <a:cs typeface="Calibri" panose="020F0502020204030204" pitchFamily="34" charset="0"/>
                        </a:rPr>
                        <a:t>CRITERIA CATEGORY</a:t>
                      </a:r>
                      <a:endParaRPr lang="hr-H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9050" cap="flat" cmpd="sng" algn="ctr">
                      <a:solidFill>
                        <a:srgbClr val="9CC2E5"/>
                      </a:solidFill>
                      <a:prstDash val="solid"/>
                      <a:round/>
                      <a:headEnd type="none" w="med" len="med"/>
                      <a:tailEnd type="none" w="med" len="med"/>
                    </a:lnB>
                    <a:noFill/>
                  </a:tcPr>
                </a:tc>
                <a:tc>
                  <a:txBody>
                    <a:bodyPr/>
                    <a:lstStyle/>
                    <a:p>
                      <a:pPr algn="ctr">
                        <a:lnSpc>
                          <a:spcPct val="115000"/>
                        </a:lnSpc>
                        <a:spcAft>
                          <a:spcPts val="800"/>
                        </a:spcAft>
                        <a:buNone/>
                      </a:pPr>
                      <a:r>
                        <a:rPr lang="hr-HR" sz="900" b="1" kern="100">
                          <a:effectLst/>
                          <a:latin typeface="Aptos" charset="0"/>
                          <a:ea typeface="Calibri" panose="020F0502020204030204" pitchFamily="34" charset="0"/>
                          <a:cs typeface="Calibri" panose="020F0502020204030204" pitchFamily="34" charset="0"/>
                        </a:rPr>
                        <a:t>CRITERIUM</a:t>
                      </a:r>
                      <a:endParaRPr lang="hr-H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9050" cap="flat" cmpd="sng" algn="ctr">
                      <a:solidFill>
                        <a:srgbClr val="9CC2E5"/>
                      </a:solidFill>
                      <a:prstDash val="solid"/>
                      <a:round/>
                      <a:headEnd type="none" w="med" len="med"/>
                      <a:tailEnd type="none" w="med" len="med"/>
                    </a:lnB>
                    <a:noFill/>
                  </a:tcPr>
                </a:tc>
                <a:tc>
                  <a:txBody>
                    <a:bodyPr/>
                    <a:lstStyle/>
                    <a:p>
                      <a:pPr algn="ctr">
                        <a:lnSpc>
                          <a:spcPct val="115000"/>
                        </a:lnSpc>
                        <a:spcAft>
                          <a:spcPts val="800"/>
                        </a:spcAft>
                        <a:buNone/>
                      </a:pPr>
                      <a:r>
                        <a:rPr lang="hr-HR" sz="900" b="1" kern="100">
                          <a:effectLst/>
                          <a:latin typeface="Aptos" charset="0"/>
                          <a:ea typeface="Calibri" panose="020F0502020204030204" pitchFamily="34" charset="0"/>
                          <a:cs typeface="Calibri" panose="020F0502020204030204" pitchFamily="34" charset="0"/>
                        </a:rPr>
                        <a:t>SELECTION METHODOLOGY</a:t>
                      </a:r>
                      <a:endParaRPr lang="hr-H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9050" cap="flat" cmpd="sng" algn="ctr">
                      <a:solidFill>
                        <a:srgbClr val="9CC2E5"/>
                      </a:solidFill>
                      <a:prstDash val="solid"/>
                      <a:round/>
                      <a:headEnd type="none" w="med" len="med"/>
                      <a:tailEnd type="none" w="med" len="med"/>
                    </a:lnB>
                    <a:noFill/>
                  </a:tcPr>
                </a:tc>
              </a:tr>
              <a:tr h="293640">
                <a:tc rowSpan="5">
                  <a:txBody>
                    <a:bodyPr/>
                    <a:lstStyle/>
                    <a:p>
                      <a:pPr algn="ctr">
                        <a:lnSpc>
                          <a:spcPct val="115000"/>
                        </a:lnSpc>
                        <a:spcAft>
                          <a:spcPts val="800"/>
                        </a:spcAft>
                        <a:buNone/>
                      </a:pPr>
                      <a:r>
                        <a:rPr lang="hr-HR" sz="900" b="1" kern="100">
                          <a:effectLst/>
                          <a:latin typeface="Aptos" charset="0"/>
                          <a:ea typeface="Calibri" panose="020F0502020204030204" pitchFamily="34" charset="0"/>
                          <a:cs typeface="Calibri" panose="020F0502020204030204" pitchFamily="34" charset="0"/>
                        </a:rPr>
                        <a:t>Pillar A: Strategic, Governance &amp; Cooperation</a:t>
                      </a:r>
                      <a:endParaRPr lang="hr-H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BDD6EE"/>
                      </a:solidFill>
                      <a:prstDash val="solid"/>
                      <a:round/>
                      <a:headEnd type="none" w="med" len="med"/>
                      <a:tailEnd type="none" w="med" len="med"/>
                    </a:lnB>
                    <a:noFill/>
                  </a:tcPr>
                </a:tc>
                <a:tc>
                  <a:txBody>
                    <a:bodyPr/>
                    <a:lstStyle/>
                    <a:p>
                      <a:pPr algn="ctr">
                        <a:lnSpc>
                          <a:spcPct val="115000"/>
                        </a:lnSpc>
                        <a:spcAft>
                          <a:spcPts val="800"/>
                        </a:spcAft>
                        <a:buNone/>
                      </a:pPr>
                      <a:r>
                        <a:rPr lang="hr-HR" sz="900" b="1" kern="100">
                          <a:effectLst/>
                          <a:latin typeface="Aptos" charset="0"/>
                          <a:ea typeface="Calibri" panose="020F0502020204030204" pitchFamily="34" charset="0"/>
                          <a:cs typeface="Calibri" panose="020F0502020204030204" pitchFamily="34" charset="0"/>
                        </a:rPr>
                        <a:t>Alignment with the EUSAIR Strategy</a:t>
                      </a:r>
                      <a:endParaRPr lang="hr-H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BDD6EE"/>
                      </a:solidFill>
                      <a:prstDash val="solid"/>
                      <a:round/>
                      <a:headEnd type="none" w="med" len="med"/>
                      <a:tailEnd type="none" w="med" len="med"/>
                    </a:lnB>
                    <a:noFill/>
                  </a:tcPr>
                </a:tc>
                <a:tc>
                  <a:txBody>
                    <a:bodyPr/>
                    <a:lstStyle/>
                    <a:p>
                      <a:pPr algn="ctr">
                        <a:lnSpc>
                          <a:spcPct val="115000"/>
                        </a:lnSpc>
                        <a:spcAft>
                          <a:spcPts val="800"/>
                        </a:spcAft>
                        <a:buNone/>
                      </a:pPr>
                      <a:r>
                        <a:rPr lang="hr-HR" sz="900" kern="100">
                          <a:effectLst/>
                          <a:latin typeface="Aptos" charset="0"/>
                          <a:ea typeface="Calibri" panose="020F0502020204030204" pitchFamily="34" charset="0"/>
                          <a:cs typeface="Calibri" panose="020F0502020204030204" pitchFamily="34" charset="0"/>
                        </a:rPr>
                        <a:t>Initiatives and projects funded under EUSAIR or through European Union programmes that support the implementation of the EUSAIR Strategy.</a:t>
                      </a:r>
                      <a:endParaRPr lang="hr-H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BDD6EE"/>
                      </a:solidFill>
                      <a:prstDash val="solid"/>
                      <a:round/>
                      <a:headEnd type="none" w="med" len="med"/>
                      <a:tailEnd type="none" w="med" len="med"/>
                    </a:lnB>
                    <a:noFill/>
                  </a:tcPr>
                </a:tc>
              </a:tr>
              <a:tr h="293640">
                <a:tc vMerge="1">
                  <a:tcPr/>
                </a:tc>
                <a:tc>
                  <a:txBody>
                    <a:bodyPr/>
                    <a:lstStyle/>
                    <a:p>
                      <a:pPr algn="ctr">
                        <a:lnSpc>
                          <a:spcPct val="115000"/>
                        </a:lnSpc>
                        <a:spcAft>
                          <a:spcPts val="800"/>
                        </a:spcAft>
                        <a:buNone/>
                      </a:pPr>
                      <a:r>
                        <a:rPr lang="hr-HR" sz="900" b="1" kern="100">
                          <a:effectLst/>
                          <a:latin typeface="Aptos" charset="0"/>
                          <a:ea typeface="Calibri" panose="020F0502020204030204" pitchFamily="34" charset="0"/>
                          <a:cs typeface="Calibri" panose="020F0502020204030204" pitchFamily="34" charset="0"/>
                        </a:rPr>
                        <a:t>Cross-Sector Cooperation (Tourism, Agriculture, Culture)</a:t>
                      </a:r>
                      <a:endParaRPr lang="hr-H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noFill/>
                  </a:tcPr>
                </a:tc>
                <a:tc>
                  <a:txBody>
                    <a:bodyPr/>
                    <a:lstStyle/>
                    <a:p>
                      <a:pPr algn="ctr">
                        <a:lnSpc>
                          <a:spcPct val="115000"/>
                        </a:lnSpc>
                        <a:spcAft>
                          <a:spcPts val="800"/>
                        </a:spcAft>
                        <a:buNone/>
                      </a:pPr>
                      <a:r>
                        <a:rPr lang="hr-HR" sz="900" kern="100" dirty="0" err="1">
                          <a:effectLst/>
                          <a:latin typeface="Aptos" charset="0"/>
                          <a:ea typeface="Calibri" panose="020F0502020204030204" pitchFamily="34" charset="0"/>
                          <a:cs typeface="Calibri" panose="020F0502020204030204" pitchFamily="34" charset="0"/>
                        </a:rPr>
                        <a:t>The</a:t>
                      </a:r>
                      <a:r>
                        <a:rPr lang="hr-HR" sz="900" kern="100" dirty="0">
                          <a:effectLst/>
                          <a:latin typeface="Aptos" charset="0"/>
                          <a:ea typeface="Calibri" panose="020F0502020204030204" pitchFamily="34" charset="0"/>
                          <a:cs typeface="Calibri" panose="020F0502020204030204" pitchFamily="34" charset="0"/>
                        </a:rPr>
                        <a:t> </a:t>
                      </a:r>
                      <a:r>
                        <a:rPr lang="hr-HR" sz="900" kern="100" dirty="0" err="1">
                          <a:effectLst/>
                          <a:latin typeface="Aptos" charset="0"/>
                          <a:ea typeface="Calibri" panose="020F0502020204030204" pitchFamily="34" charset="0"/>
                          <a:cs typeface="Calibri" panose="020F0502020204030204" pitchFamily="34" charset="0"/>
                        </a:rPr>
                        <a:t>level</a:t>
                      </a:r>
                      <a:r>
                        <a:rPr lang="hr-HR" sz="900" kern="100" dirty="0">
                          <a:effectLst/>
                          <a:latin typeface="Aptos" charset="0"/>
                          <a:ea typeface="Calibri" panose="020F0502020204030204" pitchFamily="34" charset="0"/>
                          <a:cs typeface="Calibri" panose="020F0502020204030204" pitchFamily="34" charset="0"/>
                        </a:rPr>
                        <a:t> </a:t>
                      </a:r>
                      <a:r>
                        <a:rPr lang="hr-HR" sz="900" kern="100" dirty="0" err="1">
                          <a:effectLst/>
                          <a:latin typeface="Aptos" charset="0"/>
                          <a:ea typeface="Calibri" panose="020F0502020204030204" pitchFamily="34" charset="0"/>
                          <a:cs typeface="Calibri" panose="020F0502020204030204" pitchFamily="34" charset="0"/>
                        </a:rPr>
                        <a:t>of</a:t>
                      </a:r>
                      <a:r>
                        <a:rPr lang="hr-HR" sz="900" kern="100" dirty="0">
                          <a:effectLst/>
                          <a:latin typeface="Aptos" charset="0"/>
                          <a:ea typeface="Calibri" panose="020F0502020204030204" pitchFamily="34" charset="0"/>
                          <a:cs typeface="Calibri" panose="020F0502020204030204" pitchFamily="34" charset="0"/>
                        </a:rPr>
                        <a:t> </a:t>
                      </a:r>
                      <a:r>
                        <a:rPr lang="hr-HR" sz="900" kern="100" dirty="0" err="1">
                          <a:effectLst/>
                          <a:latin typeface="Aptos" charset="0"/>
                          <a:ea typeface="Calibri" panose="020F0502020204030204" pitchFamily="34" charset="0"/>
                          <a:cs typeface="Calibri" panose="020F0502020204030204" pitchFamily="34" charset="0"/>
                        </a:rPr>
                        <a:t>integration</a:t>
                      </a:r>
                      <a:r>
                        <a:rPr lang="hr-HR" sz="900" kern="100" dirty="0">
                          <a:effectLst/>
                          <a:latin typeface="Aptos" charset="0"/>
                          <a:ea typeface="Calibri" panose="020F0502020204030204" pitchFamily="34" charset="0"/>
                          <a:cs typeface="Calibri" panose="020F0502020204030204" pitchFamily="34" charset="0"/>
                        </a:rPr>
                        <a:t> </a:t>
                      </a:r>
                      <a:r>
                        <a:rPr lang="hr-HR" sz="900" kern="100" dirty="0" err="1">
                          <a:effectLst/>
                          <a:latin typeface="Aptos" charset="0"/>
                          <a:ea typeface="Calibri" panose="020F0502020204030204" pitchFamily="34" charset="0"/>
                          <a:cs typeface="Calibri" panose="020F0502020204030204" pitchFamily="34" charset="0"/>
                        </a:rPr>
                        <a:t>and</a:t>
                      </a:r>
                      <a:r>
                        <a:rPr lang="hr-HR" sz="900" kern="100" dirty="0">
                          <a:effectLst/>
                          <a:latin typeface="Aptos" charset="0"/>
                          <a:ea typeface="Calibri" panose="020F0502020204030204" pitchFamily="34" charset="0"/>
                          <a:cs typeface="Calibri" panose="020F0502020204030204" pitchFamily="34" charset="0"/>
                        </a:rPr>
                        <a:t> </a:t>
                      </a:r>
                      <a:r>
                        <a:rPr lang="hr-HR" sz="900" kern="100" dirty="0" err="1">
                          <a:effectLst/>
                          <a:latin typeface="Aptos" charset="0"/>
                          <a:ea typeface="Calibri" panose="020F0502020204030204" pitchFamily="34" charset="0"/>
                          <a:cs typeface="Calibri" panose="020F0502020204030204" pitchFamily="34" charset="0"/>
                        </a:rPr>
                        <a:t>partnership</a:t>
                      </a:r>
                      <a:r>
                        <a:rPr lang="hr-HR" sz="900" kern="100" dirty="0">
                          <a:effectLst/>
                          <a:latin typeface="Aptos" charset="0"/>
                          <a:ea typeface="Calibri" panose="020F0502020204030204" pitchFamily="34" charset="0"/>
                          <a:cs typeface="Calibri" panose="020F0502020204030204" pitchFamily="34" charset="0"/>
                        </a:rPr>
                        <a:t> </a:t>
                      </a:r>
                      <a:r>
                        <a:rPr lang="hr-HR" sz="900" kern="100" dirty="0" err="1">
                          <a:effectLst/>
                          <a:latin typeface="Aptos" charset="0"/>
                          <a:ea typeface="Calibri" panose="020F0502020204030204" pitchFamily="34" charset="0"/>
                          <a:cs typeface="Calibri" panose="020F0502020204030204" pitchFamily="34" charset="0"/>
                        </a:rPr>
                        <a:t>among</a:t>
                      </a:r>
                      <a:r>
                        <a:rPr lang="hr-HR" sz="900" kern="100" dirty="0">
                          <a:effectLst/>
                          <a:latin typeface="Aptos" charset="0"/>
                          <a:ea typeface="Calibri" panose="020F0502020204030204" pitchFamily="34" charset="0"/>
                          <a:cs typeface="Calibri" panose="020F0502020204030204" pitchFamily="34" charset="0"/>
                        </a:rPr>
                        <a:t> </a:t>
                      </a:r>
                      <a:r>
                        <a:rPr lang="hr-HR" sz="900" kern="100" dirty="0" err="1">
                          <a:effectLst/>
                          <a:latin typeface="Aptos" charset="0"/>
                          <a:ea typeface="Calibri" panose="020F0502020204030204" pitchFamily="34" charset="0"/>
                          <a:cs typeface="Calibri" panose="020F0502020204030204" pitchFamily="34" charset="0"/>
                        </a:rPr>
                        <a:t>different</a:t>
                      </a:r>
                      <a:r>
                        <a:rPr lang="hr-HR" sz="900" kern="100" dirty="0">
                          <a:effectLst/>
                          <a:latin typeface="Aptos" charset="0"/>
                          <a:ea typeface="Calibri" panose="020F0502020204030204" pitchFamily="34" charset="0"/>
                          <a:cs typeface="Calibri" panose="020F0502020204030204" pitchFamily="34" charset="0"/>
                        </a:rPr>
                        <a:t> </a:t>
                      </a:r>
                      <a:r>
                        <a:rPr lang="hr-HR" sz="900" kern="100" dirty="0" err="1">
                          <a:effectLst/>
                          <a:latin typeface="Aptos" charset="0"/>
                          <a:ea typeface="Calibri" panose="020F0502020204030204" pitchFamily="34" charset="0"/>
                          <a:cs typeface="Calibri" panose="020F0502020204030204" pitchFamily="34" charset="0"/>
                        </a:rPr>
                        <a:t>sectors</a:t>
                      </a:r>
                      <a:r>
                        <a:rPr lang="hr-HR" sz="900" kern="100" dirty="0">
                          <a:effectLst/>
                          <a:latin typeface="Aptos" charset="0"/>
                          <a:ea typeface="Calibri" panose="020F0502020204030204" pitchFamily="34" charset="0"/>
                          <a:cs typeface="Calibri" panose="020F0502020204030204" pitchFamily="34" charset="0"/>
                        </a:rPr>
                        <a:t> </a:t>
                      </a:r>
                      <a:r>
                        <a:rPr lang="hr-HR" sz="900" kern="100" dirty="0" err="1">
                          <a:effectLst/>
                          <a:latin typeface="Aptos" charset="0"/>
                          <a:ea typeface="Calibri" panose="020F0502020204030204" pitchFamily="34" charset="0"/>
                          <a:cs typeface="Calibri" panose="020F0502020204030204" pitchFamily="34" charset="0"/>
                        </a:rPr>
                        <a:t>involved</a:t>
                      </a:r>
                      <a:r>
                        <a:rPr lang="hr-HR" sz="900" kern="100" dirty="0">
                          <a:effectLst/>
                          <a:latin typeface="Aptos" charset="0"/>
                          <a:ea typeface="Calibri" panose="020F0502020204030204" pitchFamily="34" charset="0"/>
                          <a:cs typeface="Calibri" panose="020F0502020204030204" pitchFamily="34" charset="0"/>
                        </a:rPr>
                        <a:t> </a:t>
                      </a:r>
                      <a:r>
                        <a:rPr lang="hr-HR" sz="900" kern="100" dirty="0" err="1">
                          <a:effectLst/>
                          <a:latin typeface="Aptos" charset="0"/>
                          <a:ea typeface="Calibri" panose="020F0502020204030204" pitchFamily="34" charset="0"/>
                          <a:cs typeface="Calibri" panose="020F0502020204030204" pitchFamily="34" charset="0"/>
                        </a:rPr>
                        <a:t>in</a:t>
                      </a:r>
                      <a:r>
                        <a:rPr lang="hr-HR" sz="900" kern="100" dirty="0">
                          <a:effectLst/>
                          <a:latin typeface="Aptos" charset="0"/>
                          <a:ea typeface="Calibri" panose="020F0502020204030204" pitchFamily="34" charset="0"/>
                          <a:cs typeface="Calibri" panose="020F0502020204030204" pitchFamily="34" charset="0"/>
                        </a:rPr>
                        <a:t> </a:t>
                      </a:r>
                      <a:r>
                        <a:rPr lang="hr-HR" sz="900" kern="100" dirty="0" err="1">
                          <a:effectLst/>
                          <a:latin typeface="Aptos" charset="0"/>
                          <a:ea typeface="Calibri" panose="020F0502020204030204" pitchFamily="34" charset="0"/>
                          <a:cs typeface="Calibri" panose="020F0502020204030204" pitchFamily="34" charset="0"/>
                        </a:rPr>
                        <a:t>the</a:t>
                      </a:r>
                      <a:r>
                        <a:rPr lang="hr-HR" sz="900" kern="100" dirty="0">
                          <a:effectLst/>
                          <a:latin typeface="Aptos" charset="0"/>
                          <a:ea typeface="Calibri" panose="020F0502020204030204" pitchFamily="34" charset="0"/>
                          <a:cs typeface="Calibri" panose="020F0502020204030204" pitchFamily="34" charset="0"/>
                        </a:rPr>
                        <a:t> development </a:t>
                      </a:r>
                      <a:r>
                        <a:rPr lang="hr-HR" sz="900" kern="100" dirty="0" err="1">
                          <a:effectLst/>
                          <a:latin typeface="Aptos" charset="0"/>
                          <a:ea typeface="Calibri" panose="020F0502020204030204" pitchFamily="34" charset="0"/>
                          <a:cs typeface="Calibri" panose="020F0502020204030204" pitchFamily="34" charset="0"/>
                        </a:rPr>
                        <a:t>of</a:t>
                      </a:r>
                      <a:r>
                        <a:rPr lang="hr-HR" sz="900" kern="100" dirty="0">
                          <a:effectLst/>
                          <a:latin typeface="Aptos" charset="0"/>
                          <a:ea typeface="Calibri" panose="020F0502020204030204" pitchFamily="34" charset="0"/>
                          <a:cs typeface="Calibri" panose="020F0502020204030204" pitchFamily="34" charset="0"/>
                        </a:rPr>
                        <a:t> </a:t>
                      </a:r>
                      <a:r>
                        <a:rPr lang="hr-HR" sz="900" kern="100" dirty="0" err="1">
                          <a:effectLst/>
                          <a:latin typeface="Aptos" charset="0"/>
                          <a:ea typeface="Calibri" panose="020F0502020204030204" pitchFamily="34" charset="0"/>
                          <a:cs typeface="Calibri" panose="020F0502020204030204" pitchFamily="34" charset="0"/>
                        </a:rPr>
                        <a:t>the</a:t>
                      </a:r>
                      <a:r>
                        <a:rPr lang="hr-HR" sz="900" kern="100" dirty="0">
                          <a:effectLst/>
                          <a:latin typeface="Aptos" charset="0"/>
                          <a:ea typeface="Calibri" panose="020F0502020204030204" pitchFamily="34" charset="0"/>
                          <a:cs typeface="Calibri" panose="020F0502020204030204" pitchFamily="34" charset="0"/>
                        </a:rPr>
                        <a:t> </a:t>
                      </a:r>
                      <a:r>
                        <a:rPr lang="hr-HR" sz="900" kern="100" dirty="0" err="1">
                          <a:effectLst/>
                          <a:latin typeface="Aptos" charset="0"/>
                          <a:ea typeface="Calibri" panose="020F0502020204030204" pitchFamily="34" charset="0"/>
                          <a:cs typeface="Calibri" panose="020F0502020204030204" pitchFamily="34" charset="0"/>
                        </a:rPr>
                        <a:t>initiative</a:t>
                      </a:r>
                      <a:r>
                        <a:rPr lang="hr-HR" sz="900" kern="100" dirty="0">
                          <a:effectLst/>
                          <a:latin typeface="Aptos" charset="0"/>
                          <a:ea typeface="Calibri" panose="020F0502020204030204" pitchFamily="34" charset="0"/>
                          <a:cs typeface="Calibri" panose="020F0502020204030204" pitchFamily="34" charset="0"/>
                        </a:rPr>
                        <a:t>.</a:t>
                      </a:r>
                      <a:endParaRPr lang="hr-HR"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noFill/>
                  </a:tcPr>
                </a:tc>
              </a:tr>
              <a:tr h="293640">
                <a:tc vMerge="1">
                  <a:tcPr/>
                </a:tc>
                <a:tc>
                  <a:txBody>
                    <a:bodyPr/>
                    <a:lstStyle/>
                    <a:p>
                      <a:pPr algn="ctr">
                        <a:lnSpc>
                          <a:spcPct val="115000"/>
                        </a:lnSpc>
                        <a:spcAft>
                          <a:spcPts val="800"/>
                        </a:spcAft>
                        <a:buNone/>
                      </a:pPr>
                      <a:r>
                        <a:rPr lang="hr-HR" sz="900" b="1" kern="100">
                          <a:effectLst/>
                          <a:latin typeface="Aptos" charset="0"/>
                          <a:ea typeface="Calibri" panose="020F0502020204030204" pitchFamily="34" charset="0"/>
                          <a:cs typeface="Calibri" panose="020F0502020204030204" pitchFamily="34" charset="0"/>
                        </a:rPr>
                        <a:t>Potential for Interregional and Transnational Cooperation</a:t>
                      </a:r>
                      <a:endParaRPr lang="hr-H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noFill/>
                  </a:tcPr>
                </a:tc>
                <a:tc>
                  <a:txBody>
                    <a:bodyPr/>
                    <a:lstStyle/>
                    <a:p>
                      <a:pPr algn="ctr">
                        <a:lnSpc>
                          <a:spcPct val="115000"/>
                        </a:lnSpc>
                        <a:spcAft>
                          <a:spcPts val="800"/>
                        </a:spcAft>
                        <a:buNone/>
                      </a:pPr>
                      <a:r>
                        <a:rPr lang="hr-HR" sz="900" kern="100" dirty="0">
                          <a:effectLst/>
                          <a:latin typeface="Aptos" charset="0"/>
                          <a:ea typeface="Calibri" panose="020F0502020204030204" pitchFamily="34" charset="0"/>
                          <a:cs typeface="Calibri" panose="020F0502020204030204" pitchFamily="34" charset="0"/>
                        </a:rPr>
                        <a:t>The possibility of integrating the initiative into wider networks, thematic routes, or projects at the regional and international level.</a:t>
                      </a:r>
                      <a:endParaRPr lang="hr-HR"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noFill/>
                  </a:tcPr>
                </a:tc>
              </a:tr>
              <a:tr h="293640">
                <a:tc vMerge="1">
                  <a:tcPr/>
                </a:tc>
                <a:tc>
                  <a:txBody>
                    <a:bodyPr/>
                    <a:lstStyle/>
                    <a:p>
                      <a:pPr algn="ctr">
                        <a:lnSpc>
                          <a:spcPct val="115000"/>
                        </a:lnSpc>
                        <a:spcAft>
                          <a:spcPts val="800"/>
                        </a:spcAft>
                        <a:buNone/>
                      </a:pPr>
                      <a:r>
                        <a:rPr lang="hr-HR" sz="900" b="1" kern="100" dirty="0">
                          <a:effectLst/>
                          <a:latin typeface="Aptos" charset="0"/>
                          <a:ea typeface="Calibri" panose="020F0502020204030204" pitchFamily="34" charset="0"/>
                          <a:cs typeface="Calibri" panose="020F0502020204030204" pitchFamily="34" charset="0"/>
                        </a:rPr>
                        <a:t>Transferability of the Model to Other Regions (Replicability)</a:t>
                      </a:r>
                      <a:endParaRPr lang="hr-HR"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noFill/>
                  </a:tcPr>
                </a:tc>
                <a:tc>
                  <a:txBody>
                    <a:bodyPr/>
                    <a:lstStyle/>
                    <a:p>
                      <a:pPr algn="ctr">
                        <a:lnSpc>
                          <a:spcPct val="115000"/>
                        </a:lnSpc>
                        <a:spcAft>
                          <a:spcPts val="800"/>
                        </a:spcAft>
                        <a:buNone/>
                      </a:pPr>
                      <a:r>
                        <a:rPr lang="hr-HR" sz="900" kern="100" dirty="0">
                          <a:effectLst/>
                          <a:latin typeface="Aptos" charset="0"/>
                          <a:ea typeface="Calibri" panose="020F0502020204030204" pitchFamily="34" charset="0"/>
                          <a:cs typeface="Calibri" panose="020F0502020204030204" pitchFamily="34" charset="0"/>
                        </a:rPr>
                        <a:t>The flexibility to adapt and apply the model or approach in other regions or contexts within the EUSAIR area.</a:t>
                      </a:r>
                      <a:endParaRPr lang="hr-HR"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noFill/>
                  </a:tcPr>
                </a:tc>
              </a:tr>
              <a:tr h="293640">
                <a:tc vMerge="1">
                  <a:tcPr/>
                </a:tc>
                <a:tc>
                  <a:txBody>
                    <a:bodyPr/>
                    <a:lstStyle/>
                    <a:p>
                      <a:pPr algn="ctr">
                        <a:lnSpc>
                          <a:spcPct val="115000"/>
                        </a:lnSpc>
                        <a:spcAft>
                          <a:spcPts val="800"/>
                        </a:spcAft>
                        <a:buNone/>
                      </a:pPr>
                      <a:r>
                        <a:rPr lang="hr-HR" sz="900" b="1" kern="100" dirty="0">
                          <a:effectLst/>
                          <a:latin typeface="Aptos" charset="0"/>
                          <a:ea typeface="Calibri" panose="020F0502020204030204" pitchFamily="34" charset="0"/>
                          <a:cs typeface="Calibri" panose="020F0502020204030204" pitchFamily="34" charset="0"/>
                        </a:rPr>
                        <a:t>Knowledge Transfer and Capacity Building</a:t>
                      </a:r>
                      <a:endParaRPr lang="hr-HR"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noFill/>
                  </a:tcPr>
                </a:tc>
                <a:tc>
                  <a:txBody>
                    <a:bodyPr/>
                    <a:lstStyle/>
                    <a:p>
                      <a:pPr algn="ctr">
                        <a:lnSpc>
                          <a:spcPct val="115000"/>
                        </a:lnSpc>
                        <a:spcAft>
                          <a:spcPts val="800"/>
                        </a:spcAft>
                        <a:buNone/>
                      </a:pPr>
                      <a:r>
                        <a:rPr lang="hr-HR" sz="900" kern="100" dirty="0">
                          <a:effectLst/>
                          <a:latin typeface="Aptos" charset="0"/>
                          <a:ea typeface="Calibri" panose="020F0502020204030204" pitchFamily="34" charset="0"/>
                          <a:cs typeface="Calibri" panose="020F0502020204030204" pitchFamily="34" charset="0"/>
                        </a:rPr>
                        <a:t>The initiative’s contribution to stakeholder education, knowledge transfer, and capacity building in the field of sustainable food production and gastronomic tourism.</a:t>
                      </a:r>
                      <a:endParaRPr lang="hr-HR"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noFill/>
                  </a:tcPr>
                </a:tc>
              </a:tr>
              <a:tr h="293640">
                <a:tc rowSpan="4">
                  <a:txBody>
                    <a:bodyPr/>
                    <a:lstStyle/>
                    <a:p>
                      <a:pPr algn="ctr">
                        <a:lnSpc>
                          <a:spcPct val="115000"/>
                        </a:lnSpc>
                        <a:spcAft>
                          <a:spcPts val="800"/>
                        </a:spcAft>
                        <a:buNone/>
                      </a:pPr>
                      <a:r>
                        <a:rPr lang="hr-HR" sz="900" b="1" kern="100">
                          <a:effectLst/>
                          <a:latin typeface="Aptos" charset="0"/>
                          <a:ea typeface="Calibri" panose="020F0502020204030204" pitchFamily="34" charset="0"/>
                          <a:cs typeface="Calibri" panose="020F0502020204030204" pitchFamily="34" charset="0"/>
                        </a:rPr>
                        <a:t>Pillar B: Sustainability, Green Transition &amp; Inclusion</a:t>
                      </a:r>
                      <a:endParaRPr lang="hr-H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noFill/>
                  </a:tcPr>
                </a:tc>
                <a:tc>
                  <a:txBody>
                    <a:bodyPr/>
                    <a:lstStyle/>
                    <a:p>
                      <a:pPr algn="ctr">
                        <a:lnSpc>
                          <a:spcPct val="115000"/>
                        </a:lnSpc>
                        <a:spcAft>
                          <a:spcPts val="800"/>
                        </a:spcAft>
                        <a:buNone/>
                      </a:pPr>
                      <a:r>
                        <a:rPr lang="hr-HR" sz="900" b="1" kern="100">
                          <a:effectLst/>
                          <a:latin typeface="Aptos" charset="0"/>
                          <a:ea typeface="Calibri" panose="020F0502020204030204" pitchFamily="34" charset="0"/>
                          <a:cs typeface="Calibri" panose="020F0502020204030204" pitchFamily="34" charset="0"/>
                        </a:rPr>
                        <a:t>Sustainability and Environmental Protection</a:t>
                      </a:r>
                      <a:endParaRPr lang="hr-H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noFill/>
                  </a:tcPr>
                </a:tc>
                <a:tc>
                  <a:txBody>
                    <a:bodyPr/>
                    <a:lstStyle/>
                    <a:p>
                      <a:pPr algn="ctr">
                        <a:lnSpc>
                          <a:spcPct val="115000"/>
                        </a:lnSpc>
                        <a:spcAft>
                          <a:spcPts val="800"/>
                        </a:spcAft>
                        <a:buNone/>
                      </a:pPr>
                      <a:r>
                        <a:rPr lang="hr-HR" sz="900" kern="100">
                          <a:effectLst/>
                          <a:latin typeface="Aptos" charset="0"/>
                          <a:ea typeface="Calibri" panose="020F0502020204030204" pitchFamily="34" charset="0"/>
                          <a:cs typeface="Calibri" panose="020F0502020204030204" pitchFamily="34" charset="0"/>
                        </a:rPr>
                        <a:t>The initiative’s contribution to preserving natural resources, reducing negative environmental impacts, and promoting sustainable practices in tourism and food production.</a:t>
                      </a:r>
                      <a:endParaRPr lang="hr-H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noFill/>
                  </a:tcPr>
                </a:tc>
              </a:tr>
              <a:tr h="293640">
                <a:tc vMerge="1">
                  <a:tcPr/>
                </a:tc>
                <a:tc>
                  <a:txBody>
                    <a:bodyPr/>
                    <a:lstStyle/>
                    <a:p>
                      <a:pPr algn="ctr">
                        <a:lnSpc>
                          <a:spcPct val="115000"/>
                        </a:lnSpc>
                        <a:spcAft>
                          <a:spcPts val="800"/>
                        </a:spcAft>
                        <a:buNone/>
                      </a:pPr>
                      <a:r>
                        <a:rPr lang="hr-HR" sz="900" b="1" kern="100">
                          <a:effectLst/>
                          <a:latin typeface="Aptos" charset="0"/>
                          <a:ea typeface="Calibri" panose="020F0502020204030204" pitchFamily="34" charset="0"/>
                          <a:cs typeface="Calibri" panose="020F0502020204030204" pitchFamily="34" charset="0"/>
                        </a:rPr>
                        <a:t>Contribution to Sustainable Food Systems</a:t>
                      </a:r>
                      <a:endParaRPr lang="hr-H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noFill/>
                  </a:tcPr>
                </a:tc>
                <a:tc>
                  <a:txBody>
                    <a:bodyPr/>
                    <a:lstStyle/>
                    <a:p>
                      <a:pPr algn="ctr">
                        <a:lnSpc>
                          <a:spcPct val="115000"/>
                        </a:lnSpc>
                        <a:spcAft>
                          <a:spcPts val="800"/>
                        </a:spcAft>
                        <a:buNone/>
                      </a:pPr>
                      <a:r>
                        <a:rPr lang="hr-HR" sz="900" kern="100">
                          <a:effectLst/>
                          <a:latin typeface="Aptos" charset="0"/>
                          <a:ea typeface="Calibri" panose="020F0502020204030204" pitchFamily="34" charset="0"/>
                          <a:cs typeface="Calibri" panose="020F0502020204030204" pitchFamily="34" charset="0"/>
                        </a:rPr>
                        <a:t>The initiative’s connection with local food production, short supply chains, and the promotion of organic or sustainable agriculture.</a:t>
                      </a:r>
                      <a:endParaRPr lang="hr-H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noFill/>
                  </a:tcPr>
                </a:tc>
              </a:tr>
              <a:tr h="293640">
                <a:tc vMerge="1">
                  <a:tcPr/>
                </a:tc>
                <a:tc>
                  <a:txBody>
                    <a:bodyPr/>
                    <a:lstStyle/>
                    <a:p>
                      <a:pPr algn="ctr">
                        <a:lnSpc>
                          <a:spcPct val="115000"/>
                        </a:lnSpc>
                        <a:spcAft>
                          <a:spcPts val="800"/>
                        </a:spcAft>
                        <a:buNone/>
                      </a:pPr>
                      <a:r>
                        <a:rPr lang="hr-HR" sz="900" b="1" kern="100">
                          <a:effectLst/>
                          <a:latin typeface="Aptos" charset="0"/>
                          <a:ea typeface="Calibri" panose="020F0502020204030204" pitchFamily="34" charset="0"/>
                          <a:cs typeface="Calibri" panose="020F0502020204030204" pitchFamily="34" charset="0"/>
                        </a:rPr>
                        <a:t>Contribution to the Green Transition of Tourism</a:t>
                      </a:r>
                      <a:endParaRPr lang="hr-H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noFill/>
                  </a:tcPr>
                </a:tc>
                <a:tc>
                  <a:txBody>
                    <a:bodyPr/>
                    <a:lstStyle/>
                    <a:p>
                      <a:pPr algn="ctr">
                        <a:lnSpc>
                          <a:spcPct val="115000"/>
                        </a:lnSpc>
                        <a:spcAft>
                          <a:spcPts val="800"/>
                        </a:spcAft>
                        <a:buNone/>
                      </a:pPr>
                      <a:r>
                        <a:rPr lang="hr-HR" sz="900" kern="100">
                          <a:effectLst/>
                          <a:latin typeface="Aptos" charset="0"/>
                          <a:ea typeface="Calibri" panose="020F0502020204030204" pitchFamily="34" charset="0"/>
                          <a:cs typeface="Calibri" panose="020F0502020204030204" pitchFamily="34" charset="0"/>
                        </a:rPr>
                        <a:t>The initiative’s contribution to the development of sustainable tourism products, reducing the ecological footprint, and promoting responsible tourism.</a:t>
                      </a:r>
                      <a:endParaRPr lang="hr-H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noFill/>
                  </a:tcPr>
                </a:tc>
              </a:tr>
              <a:tr h="293640">
                <a:tc vMerge="1">
                  <a:tcPr/>
                </a:tc>
                <a:tc>
                  <a:txBody>
                    <a:bodyPr/>
                    <a:lstStyle/>
                    <a:p>
                      <a:pPr algn="ctr">
                        <a:lnSpc>
                          <a:spcPct val="115000"/>
                        </a:lnSpc>
                        <a:spcAft>
                          <a:spcPts val="800"/>
                        </a:spcAft>
                        <a:buNone/>
                      </a:pPr>
                      <a:r>
                        <a:rPr lang="hr-HR" sz="900" b="1" kern="100">
                          <a:effectLst/>
                          <a:latin typeface="Aptos" charset="0"/>
                          <a:ea typeface="Calibri" panose="020F0502020204030204" pitchFamily="34" charset="0"/>
                          <a:cs typeface="Calibri" panose="020F0502020204030204" pitchFamily="34" charset="0"/>
                        </a:rPr>
                        <a:t>Inclusiveness and Accessibility</a:t>
                      </a:r>
                      <a:endParaRPr lang="hr-H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noFill/>
                  </a:tcPr>
                </a:tc>
                <a:tc>
                  <a:txBody>
                    <a:bodyPr/>
                    <a:lstStyle/>
                    <a:p>
                      <a:pPr algn="ctr">
                        <a:lnSpc>
                          <a:spcPct val="115000"/>
                        </a:lnSpc>
                        <a:spcAft>
                          <a:spcPts val="800"/>
                        </a:spcAft>
                        <a:buNone/>
                      </a:pPr>
                      <a:r>
                        <a:rPr lang="hr-HR" sz="900" kern="100">
                          <a:effectLst/>
                          <a:latin typeface="Aptos" charset="0"/>
                          <a:ea typeface="Calibri" panose="020F0502020204030204" pitchFamily="34" charset="0"/>
                          <a:cs typeface="Calibri" panose="020F0502020204030204" pitchFamily="34" charset="0"/>
                        </a:rPr>
                        <a:t>The initiative’s contribution to ensuring access to gastronomic and tourism experiences for different social groups, including persons with disabilities, older people, and other vulnerable groups.</a:t>
                      </a:r>
                      <a:endParaRPr lang="hr-H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noFill/>
                  </a:tcPr>
                </a:tc>
              </a:tr>
              <a:tr h="293640">
                <a:tc rowSpan="4">
                  <a:txBody>
                    <a:bodyPr/>
                    <a:lstStyle/>
                    <a:p>
                      <a:pPr algn="ctr">
                        <a:lnSpc>
                          <a:spcPct val="115000"/>
                        </a:lnSpc>
                        <a:spcAft>
                          <a:spcPts val="800"/>
                        </a:spcAft>
                        <a:buNone/>
                      </a:pPr>
                      <a:r>
                        <a:rPr lang="hr-HR" sz="900" b="1" kern="100">
                          <a:effectLst/>
                          <a:latin typeface="Aptos" charset="0"/>
                          <a:ea typeface="Calibri" panose="020F0502020204030204" pitchFamily="34" charset="0"/>
                          <a:cs typeface="Calibri" panose="020F0502020204030204" pitchFamily="34" charset="0"/>
                        </a:rPr>
                        <a:t>Pillar C: Heritage &amp; Territorial Identity</a:t>
                      </a:r>
                      <a:endParaRPr lang="hr-H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noFill/>
                  </a:tcPr>
                </a:tc>
                <a:tc>
                  <a:txBody>
                    <a:bodyPr/>
                    <a:lstStyle/>
                    <a:p>
                      <a:pPr algn="ctr">
                        <a:lnSpc>
                          <a:spcPct val="115000"/>
                        </a:lnSpc>
                        <a:spcAft>
                          <a:spcPts val="800"/>
                        </a:spcAft>
                        <a:buNone/>
                      </a:pPr>
                      <a:r>
                        <a:rPr lang="hr-HR" sz="900" b="1" kern="100">
                          <a:effectLst/>
                          <a:latin typeface="Aptos" charset="0"/>
                          <a:ea typeface="Calibri" panose="020F0502020204030204" pitchFamily="34" charset="0"/>
                          <a:cs typeface="Calibri" panose="020F0502020204030204" pitchFamily="34" charset="0"/>
                        </a:rPr>
                        <a:t>Authenticity and Preservation of Cultural Heritage</a:t>
                      </a:r>
                      <a:endParaRPr lang="hr-H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noFill/>
                  </a:tcPr>
                </a:tc>
                <a:tc>
                  <a:txBody>
                    <a:bodyPr/>
                    <a:lstStyle/>
                    <a:p>
                      <a:pPr algn="ctr">
                        <a:lnSpc>
                          <a:spcPct val="115000"/>
                        </a:lnSpc>
                        <a:spcAft>
                          <a:spcPts val="800"/>
                        </a:spcAft>
                        <a:buNone/>
                      </a:pPr>
                      <a:r>
                        <a:rPr lang="hr-HR" sz="900" kern="100">
                          <a:effectLst/>
                          <a:latin typeface="Aptos" charset="0"/>
                          <a:ea typeface="Calibri" panose="020F0502020204030204" pitchFamily="34" charset="0"/>
                          <a:cs typeface="Calibri" panose="020F0502020204030204" pitchFamily="34" charset="0"/>
                        </a:rPr>
                        <a:t>The initiative’s contribution to safeguarding and promoting local gastronomic traditions, cultural practices, and community identity.</a:t>
                      </a:r>
                      <a:endParaRPr lang="hr-H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noFill/>
                  </a:tcPr>
                </a:tc>
              </a:tr>
              <a:tr h="535031">
                <a:tc vMerge="1">
                  <a:tcPr/>
                </a:tc>
                <a:tc>
                  <a:txBody>
                    <a:bodyPr/>
                    <a:lstStyle/>
                    <a:p>
                      <a:pPr algn="ctr">
                        <a:lnSpc>
                          <a:spcPct val="115000"/>
                        </a:lnSpc>
                        <a:spcAft>
                          <a:spcPts val="800"/>
                        </a:spcAft>
                        <a:buNone/>
                      </a:pPr>
                      <a:r>
                        <a:rPr lang="hr-HR" sz="900" b="1" kern="100">
                          <a:effectLst/>
                          <a:latin typeface="Aptos" charset="0"/>
                          <a:ea typeface="Calibri" panose="020F0502020204030204" pitchFamily="34" charset="0"/>
                          <a:cs typeface="Calibri" panose="020F0502020204030204" pitchFamily="34" charset="0"/>
                        </a:rPr>
                        <a:t>Valorisation of Local Products and Quality Labels</a:t>
                      </a:r>
                      <a:endParaRPr lang="hr-HR" sz="9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buNone/>
                      </a:pPr>
                      <a:r>
                        <a:rPr lang="hr-HR" sz="900" b="1" kern="100">
                          <a:effectLst/>
                          <a:latin typeface="Aptos" charset="0"/>
                          <a:ea typeface="Calibri" panose="020F0502020204030204" pitchFamily="34" charset="0"/>
                          <a:cs typeface="Calibri" panose="020F0502020204030204" pitchFamily="34" charset="0"/>
                        </a:rPr>
                        <a:t> </a:t>
                      </a:r>
                      <a:endParaRPr lang="hr-H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noFill/>
                  </a:tcPr>
                </a:tc>
                <a:tc>
                  <a:txBody>
                    <a:bodyPr/>
                    <a:lstStyle/>
                    <a:p>
                      <a:pPr algn="ctr">
                        <a:lnSpc>
                          <a:spcPct val="115000"/>
                        </a:lnSpc>
                        <a:spcAft>
                          <a:spcPts val="800"/>
                        </a:spcAft>
                        <a:buNone/>
                      </a:pPr>
                      <a:r>
                        <a:rPr lang="hr-HR" sz="900" kern="100">
                          <a:effectLst/>
                          <a:latin typeface="Aptos" charset="0"/>
                          <a:ea typeface="Calibri" panose="020F0502020204030204" pitchFamily="34" charset="0"/>
                          <a:cs typeface="Calibri" panose="020F0502020204030204" pitchFamily="34" charset="0"/>
                        </a:rPr>
                        <a:t>The level of promotion of local products, quality labels (e.g. Geographical Indication, Protected Designation of Origin (PDO), Protected Geographical Indication (PGI)), and the contribution to their integration into the tourism offer.</a:t>
                      </a:r>
                      <a:endParaRPr lang="hr-H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noFill/>
                  </a:tcPr>
                </a:tc>
              </a:tr>
              <a:tr h="293640">
                <a:tc vMerge="1">
                  <a:tcPr/>
                </a:tc>
                <a:tc>
                  <a:txBody>
                    <a:bodyPr/>
                    <a:lstStyle/>
                    <a:p>
                      <a:pPr algn="ctr">
                        <a:lnSpc>
                          <a:spcPct val="115000"/>
                        </a:lnSpc>
                        <a:spcAft>
                          <a:spcPts val="800"/>
                        </a:spcAft>
                        <a:buNone/>
                      </a:pPr>
                      <a:r>
                        <a:rPr lang="hr-HR" sz="900" b="1" kern="100">
                          <a:effectLst/>
                          <a:latin typeface="Aptos" charset="0"/>
                          <a:ea typeface="Calibri" panose="020F0502020204030204" pitchFamily="34" charset="0"/>
                          <a:cs typeface="Calibri" panose="020F0502020204030204" pitchFamily="34" charset="0"/>
                        </a:rPr>
                        <a:t>Contribution to Regional Identity and Destination Branding</a:t>
                      </a:r>
                      <a:endParaRPr lang="hr-H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noFill/>
                  </a:tcPr>
                </a:tc>
                <a:tc>
                  <a:txBody>
                    <a:bodyPr/>
                    <a:lstStyle/>
                    <a:p>
                      <a:pPr algn="ctr">
                        <a:lnSpc>
                          <a:spcPct val="115000"/>
                        </a:lnSpc>
                        <a:spcAft>
                          <a:spcPts val="800"/>
                        </a:spcAft>
                        <a:buNone/>
                      </a:pPr>
                      <a:r>
                        <a:rPr lang="hr-HR" sz="900" kern="100">
                          <a:effectLst/>
                          <a:latin typeface="Aptos" charset="0"/>
                          <a:ea typeface="Calibri" panose="020F0502020204030204" pitchFamily="34" charset="0"/>
                          <a:cs typeface="Calibri" panose="020F0502020204030204" pitchFamily="34" charset="0"/>
                        </a:rPr>
                        <a:t>The initiative’s contribution to strengthening destination recognition through the promotion of local products, traditions, and gastronomic identity.</a:t>
                      </a:r>
                      <a:endParaRPr lang="hr-H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noFill/>
                  </a:tcPr>
                </a:tc>
              </a:tr>
              <a:tr h="293640">
                <a:tc vMerge="1">
                  <a:tcPr/>
                </a:tc>
                <a:tc>
                  <a:txBody>
                    <a:bodyPr/>
                    <a:lstStyle/>
                    <a:p>
                      <a:pPr algn="ctr">
                        <a:lnSpc>
                          <a:spcPct val="115000"/>
                        </a:lnSpc>
                        <a:spcAft>
                          <a:spcPts val="800"/>
                        </a:spcAft>
                        <a:buNone/>
                      </a:pPr>
                      <a:r>
                        <a:rPr lang="hr-HR" sz="900" b="1" kern="100">
                          <a:effectLst/>
                          <a:latin typeface="Aptos" charset="0"/>
                          <a:ea typeface="Calibri" panose="020F0502020204030204" pitchFamily="34" charset="0"/>
                          <a:cs typeface="Calibri" panose="020F0502020204030204" pitchFamily="34" charset="0"/>
                        </a:rPr>
                        <a:t>Educational and Promotional Value</a:t>
                      </a:r>
                      <a:endParaRPr lang="hr-H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noFill/>
                  </a:tcPr>
                </a:tc>
                <a:tc>
                  <a:txBody>
                    <a:bodyPr/>
                    <a:lstStyle/>
                    <a:p>
                      <a:pPr algn="ctr">
                        <a:lnSpc>
                          <a:spcPct val="115000"/>
                        </a:lnSpc>
                        <a:spcAft>
                          <a:spcPts val="800"/>
                        </a:spcAft>
                        <a:buNone/>
                      </a:pPr>
                      <a:r>
                        <a:rPr lang="hr-HR" sz="900" kern="100">
                          <a:effectLst/>
                          <a:latin typeface="Aptos" charset="0"/>
                          <a:ea typeface="Calibri" panose="020F0502020204030204" pitchFamily="34" charset="0"/>
                          <a:cs typeface="Calibri" panose="020F0502020204030204" pitchFamily="34" charset="0"/>
                        </a:rPr>
                        <a:t>The initiative’s contribution to educating visitors and local communities about gastronomy, cultural heritage, and sustainable development.</a:t>
                      </a:r>
                      <a:endParaRPr lang="hr-H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noFill/>
                  </a:tcPr>
                </a:tc>
              </a:tr>
              <a:tr h="146820">
                <a:tc rowSpan="3">
                  <a:txBody>
                    <a:bodyPr/>
                    <a:lstStyle/>
                    <a:p>
                      <a:pPr algn="ctr">
                        <a:lnSpc>
                          <a:spcPct val="115000"/>
                        </a:lnSpc>
                        <a:spcAft>
                          <a:spcPts val="800"/>
                        </a:spcAft>
                        <a:buNone/>
                      </a:pPr>
                      <a:r>
                        <a:rPr lang="hr-HR" sz="900" b="1" kern="100">
                          <a:effectLst/>
                          <a:latin typeface="Aptos" charset="0"/>
                          <a:ea typeface="Calibri" panose="020F0502020204030204" pitchFamily="34" charset="0"/>
                          <a:cs typeface="Calibri" panose="020F0502020204030204" pitchFamily="34" charset="0"/>
                        </a:rPr>
                        <a:t>Pillar D: Innovation &amp; Local Economy</a:t>
                      </a:r>
                      <a:endParaRPr lang="hr-H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noFill/>
                  </a:tcPr>
                </a:tc>
                <a:tc>
                  <a:txBody>
                    <a:bodyPr/>
                    <a:lstStyle/>
                    <a:p>
                      <a:pPr algn="ctr">
                        <a:lnSpc>
                          <a:spcPct val="115000"/>
                        </a:lnSpc>
                        <a:spcAft>
                          <a:spcPts val="800"/>
                        </a:spcAft>
                        <a:buNone/>
                      </a:pPr>
                      <a:r>
                        <a:rPr lang="hr-HR" sz="900" b="1" kern="100" dirty="0" err="1">
                          <a:effectLst/>
                          <a:latin typeface="Aptos" charset="0"/>
                          <a:ea typeface="Calibri" panose="020F0502020204030204" pitchFamily="34" charset="0"/>
                          <a:cs typeface="Calibri" panose="020F0502020204030204" pitchFamily="34" charset="0"/>
                        </a:rPr>
                        <a:t>Innovation</a:t>
                      </a:r>
                      <a:r>
                        <a:rPr lang="hr-HR" sz="900" b="1" kern="100" dirty="0">
                          <a:effectLst/>
                          <a:latin typeface="Aptos" charset="0"/>
                          <a:ea typeface="Calibri" panose="020F0502020204030204" pitchFamily="34" charset="0"/>
                          <a:cs typeface="Calibri" panose="020F0502020204030204" pitchFamily="34" charset="0"/>
                        </a:rPr>
                        <a:t> </a:t>
                      </a:r>
                      <a:r>
                        <a:rPr lang="hr-HR" sz="900" b="1" kern="100" dirty="0" err="1">
                          <a:effectLst/>
                          <a:latin typeface="Aptos" charset="0"/>
                          <a:ea typeface="Calibri" panose="020F0502020204030204" pitchFamily="34" charset="0"/>
                          <a:cs typeface="Calibri" panose="020F0502020204030204" pitchFamily="34" charset="0"/>
                        </a:rPr>
                        <a:t>in</a:t>
                      </a:r>
                      <a:r>
                        <a:rPr lang="hr-HR" sz="900" b="1" kern="100" dirty="0">
                          <a:effectLst/>
                          <a:latin typeface="Aptos" charset="0"/>
                          <a:ea typeface="Calibri" panose="020F0502020204030204" pitchFamily="34" charset="0"/>
                          <a:cs typeface="Calibri" panose="020F0502020204030204" pitchFamily="34" charset="0"/>
                        </a:rPr>
                        <a:t> </a:t>
                      </a:r>
                      <a:r>
                        <a:rPr lang="hr-HR" sz="900" b="1" kern="100" dirty="0" err="1">
                          <a:effectLst/>
                          <a:latin typeface="Aptos" charset="0"/>
                          <a:ea typeface="Calibri" panose="020F0502020204030204" pitchFamily="34" charset="0"/>
                          <a:cs typeface="Calibri" panose="020F0502020204030204" pitchFamily="34" charset="0"/>
                        </a:rPr>
                        <a:t>the</a:t>
                      </a:r>
                      <a:r>
                        <a:rPr lang="hr-HR" sz="900" b="1" kern="100" dirty="0">
                          <a:effectLst/>
                          <a:latin typeface="Aptos" charset="0"/>
                          <a:ea typeface="Calibri" panose="020F0502020204030204" pitchFamily="34" charset="0"/>
                          <a:cs typeface="Calibri" panose="020F0502020204030204" pitchFamily="34" charset="0"/>
                        </a:rPr>
                        <a:t> </a:t>
                      </a:r>
                      <a:r>
                        <a:rPr lang="hr-HR" sz="900" b="1" kern="100" dirty="0" err="1">
                          <a:effectLst/>
                          <a:latin typeface="Aptos" charset="0"/>
                          <a:ea typeface="Calibri" panose="020F0502020204030204" pitchFamily="34" charset="0"/>
                          <a:cs typeface="Calibri" panose="020F0502020204030204" pitchFamily="34" charset="0"/>
                        </a:rPr>
                        <a:t>Tourism</a:t>
                      </a:r>
                      <a:r>
                        <a:rPr lang="hr-HR" sz="900" b="1" kern="100" dirty="0">
                          <a:effectLst/>
                          <a:latin typeface="Aptos" charset="0"/>
                          <a:ea typeface="Calibri" panose="020F0502020204030204" pitchFamily="34" charset="0"/>
                          <a:cs typeface="Calibri" panose="020F0502020204030204" pitchFamily="34" charset="0"/>
                        </a:rPr>
                        <a:t> </a:t>
                      </a:r>
                      <a:r>
                        <a:rPr lang="hr-HR" sz="900" b="1" kern="100" dirty="0" err="1">
                          <a:effectLst/>
                          <a:latin typeface="Aptos" charset="0"/>
                          <a:ea typeface="Calibri" panose="020F0502020204030204" pitchFamily="34" charset="0"/>
                          <a:cs typeface="Calibri" panose="020F0502020204030204" pitchFamily="34" charset="0"/>
                        </a:rPr>
                        <a:t>Product</a:t>
                      </a:r>
                      <a:endParaRPr lang="hr-HR"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noFill/>
                  </a:tcPr>
                </a:tc>
                <a:tc>
                  <a:txBody>
                    <a:bodyPr/>
                    <a:lstStyle/>
                    <a:p>
                      <a:pPr algn="ctr">
                        <a:lnSpc>
                          <a:spcPct val="115000"/>
                        </a:lnSpc>
                        <a:spcAft>
                          <a:spcPts val="800"/>
                        </a:spcAft>
                        <a:buNone/>
                      </a:pPr>
                      <a:r>
                        <a:rPr lang="hr-HR" sz="900" kern="100">
                          <a:effectLst/>
                          <a:latin typeface="Aptos" charset="0"/>
                          <a:ea typeface="Calibri" panose="020F0502020204030204" pitchFamily="34" charset="0"/>
                          <a:cs typeface="Calibri" panose="020F0502020204030204" pitchFamily="34" charset="0"/>
                        </a:rPr>
                        <a:t>The introduction of new approaches, models, or concepts linking gastronomy, culture, and tourism.</a:t>
                      </a:r>
                      <a:endParaRPr lang="hr-H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noFill/>
                  </a:tcPr>
                </a:tc>
              </a:tr>
              <a:tr h="293640">
                <a:tc vMerge="1">
                  <a:tcPr/>
                </a:tc>
                <a:tc>
                  <a:txBody>
                    <a:bodyPr/>
                    <a:lstStyle/>
                    <a:p>
                      <a:pPr algn="ctr">
                        <a:lnSpc>
                          <a:spcPct val="115000"/>
                        </a:lnSpc>
                        <a:spcAft>
                          <a:spcPts val="800"/>
                        </a:spcAft>
                        <a:buNone/>
                      </a:pPr>
                      <a:r>
                        <a:rPr lang="hr-HR" sz="900" b="1" kern="100">
                          <a:effectLst/>
                          <a:latin typeface="Aptos" charset="0"/>
                          <a:ea typeface="Calibri" panose="020F0502020204030204" pitchFamily="34" charset="0"/>
                          <a:cs typeface="Calibri" panose="020F0502020204030204" pitchFamily="34" charset="0"/>
                        </a:rPr>
                        <a:t>Economic Contribution to the Local Community</a:t>
                      </a:r>
                      <a:endParaRPr lang="hr-H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noFill/>
                  </a:tcPr>
                </a:tc>
                <a:tc>
                  <a:txBody>
                    <a:bodyPr/>
                    <a:lstStyle/>
                    <a:p>
                      <a:pPr algn="ctr">
                        <a:lnSpc>
                          <a:spcPct val="115000"/>
                        </a:lnSpc>
                        <a:spcAft>
                          <a:spcPts val="800"/>
                        </a:spcAft>
                        <a:buNone/>
                      </a:pPr>
                      <a:r>
                        <a:rPr lang="hr-HR" sz="900" kern="100">
                          <a:effectLst/>
                          <a:latin typeface="Aptos" charset="0"/>
                          <a:ea typeface="Calibri" panose="020F0502020204030204" pitchFamily="34" charset="0"/>
                          <a:cs typeface="Calibri" panose="020F0502020204030204" pitchFamily="34" charset="0"/>
                        </a:rPr>
                        <a:t>The initiative’s potential to generate income, create jobs, and stimulate local economic development.</a:t>
                      </a:r>
                      <a:endParaRPr lang="hr-H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noFill/>
                  </a:tcPr>
                </a:tc>
              </a:tr>
              <a:tr h="293640">
                <a:tc vMerge="1">
                  <a:tcPr/>
                </a:tc>
                <a:tc>
                  <a:txBody>
                    <a:bodyPr/>
                    <a:lstStyle/>
                    <a:p>
                      <a:pPr algn="ctr">
                        <a:lnSpc>
                          <a:spcPct val="115000"/>
                        </a:lnSpc>
                        <a:spcAft>
                          <a:spcPts val="800"/>
                        </a:spcAft>
                        <a:buNone/>
                      </a:pPr>
                      <a:r>
                        <a:rPr lang="hr-HR" sz="900" b="1" kern="100">
                          <a:effectLst/>
                          <a:latin typeface="Aptos" charset="0"/>
                          <a:ea typeface="Calibri" panose="020F0502020204030204" pitchFamily="34" charset="0"/>
                          <a:cs typeface="Calibri" panose="020F0502020204030204" pitchFamily="34" charset="0"/>
                        </a:rPr>
                        <a:t>Involvement of the Local Community</a:t>
                      </a:r>
                      <a:endParaRPr lang="hr-H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noFill/>
                  </a:tcPr>
                </a:tc>
                <a:tc>
                  <a:txBody>
                    <a:bodyPr/>
                    <a:lstStyle/>
                    <a:p>
                      <a:pPr algn="ctr">
                        <a:lnSpc>
                          <a:spcPct val="115000"/>
                        </a:lnSpc>
                        <a:spcAft>
                          <a:spcPts val="800"/>
                        </a:spcAft>
                        <a:buNone/>
                      </a:pPr>
                      <a:r>
                        <a:rPr lang="hr-HR" sz="900" kern="100" dirty="0">
                          <a:effectLst/>
                          <a:latin typeface="Aptos" charset="0"/>
                          <a:ea typeface="Calibri" panose="020F0502020204030204" pitchFamily="34" charset="0"/>
                          <a:cs typeface="Calibri" panose="020F0502020204030204" pitchFamily="34" charset="0"/>
                        </a:rPr>
                        <a:t>The level of participation of local stakeholders, including producers, entrepreneurs, civil society, and local institutions, in the development and implementation of the initiative.</a:t>
                      </a:r>
                      <a:endParaRPr lang="hr-HR"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332" marR="35332"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30530" y="1272540"/>
            <a:ext cx="10607675" cy="438785"/>
          </a:xfrm>
          <a:prstGeom prst="rect">
            <a:avLst/>
          </a:prstGeom>
          <a:noFill/>
        </p:spPr>
        <p:txBody>
          <a:bodyPr wrap="square" rtlCol="0">
            <a:noAutofit/>
          </a:bodyPr>
          <a:lstStyle/>
          <a:p>
            <a:r>
              <a:rPr lang="en-US" b="1" dirty="0">
                <a:solidFill>
                  <a:srgbClr val="17324D"/>
                </a:solidFill>
              </a:rPr>
              <a:t>Conclusions and policy recommendations</a:t>
            </a:r>
            <a:endParaRPr lang="hr-HR" dirty="0"/>
          </a:p>
        </p:txBody>
      </p:sp>
      <p:sp>
        <p:nvSpPr>
          <p:cNvPr id="3" name="Rectangle 2"/>
          <p:cNvSpPr/>
          <p:nvPr/>
        </p:nvSpPr>
        <p:spPr>
          <a:xfrm>
            <a:off x="430530" y="1856740"/>
            <a:ext cx="9459595" cy="4041140"/>
          </a:xfrm>
          <a:prstGeom prst="rect">
            <a:avLst/>
          </a:prstGeom>
        </p:spPr>
        <p:txBody>
          <a:bodyPr wrap="square">
            <a:noAutofit/>
          </a:bodyPr>
          <a:lstStyle/>
          <a:p>
            <a:pPr marL="342900" indent="-342900">
              <a:buFont typeface="Arial" panose="020B0604020202020204" pitchFamily="34" charset="0"/>
              <a:buChar char="•"/>
            </a:pPr>
            <a:r>
              <a:rPr lang="en-US" sz="1600" b="1" dirty="0">
                <a:latin typeface="Calibri" panose="020F0502020204030204" pitchFamily="34" charset="0"/>
                <a:cs typeface="Calibri" panose="020F0502020204030204" pitchFamily="34" charset="0"/>
              </a:rPr>
              <a:t>Key finding</a:t>
            </a:r>
            <a:r>
              <a:rPr lang="hr-HR" sz="1600" b="1" dirty="0">
                <a:latin typeface="Calibri" panose="020F0502020204030204" pitchFamily="34" charset="0"/>
                <a:cs typeface="Calibri" panose="020F0502020204030204" pitchFamily="34" charset="0"/>
              </a:rPr>
              <a:t>s:</a:t>
            </a:r>
            <a:endParaRPr lang="hr-HR" sz="1600" b="1" dirty="0">
              <a:latin typeface="Calibri" panose="020F0502020204030204" pitchFamily="34" charset="0"/>
              <a:cs typeface="Calibri" panose="020F0502020204030204" pitchFamily="34" charset="0"/>
            </a:endParaRPr>
          </a:p>
          <a:p>
            <a:pPr lvl="1"/>
            <a:r>
              <a:rPr lang="hr-HR" sz="1600" dirty="0" smtClean="0">
                <a:latin typeface="Calibri" panose="020F0502020204030204" pitchFamily="34" charset="0"/>
                <a:cs typeface="Calibri" panose="020F0502020204030204" pitchFamily="34" charset="0"/>
              </a:rPr>
              <a:t>- </a:t>
            </a:r>
            <a:r>
              <a:rPr lang="en-US" sz="1600" dirty="0" smtClean="0">
                <a:latin typeface="Calibri" panose="020F0502020204030204" pitchFamily="34" charset="0"/>
                <a:cs typeface="Calibri" panose="020F0502020204030204" pitchFamily="34" charset="0"/>
              </a:rPr>
              <a:t>Core </a:t>
            </a:r>
            <a:r>
              <a:rPr lang="en-US" sz="1600" dirty="0">
                <a:latin typeface="Calibri" panose="020F0502020204030204" pitchFamily="34" charset="0"/>
                <a:cs typeface="Calibri" panose="020F0502020204030204" pitchFamily="34" charset="0"/>
              </a:rPr>
              <a:t>value: culture + sustainability + identity + health + local communities</a:t>
            </a:r>
            <a:endParaRPr lang="en-US" sz="1600" dirty="0">
              <a:latin typeface="Calibri" panose="020F0502020204030204" pitchFamily="34" charset="0"/>
              <a:cs typeface="Calibri" panose="020F0502020204030204" pitchFamily="34" charset="0"/>
            </a:endParaRPr>
          </a:p>
          <a:p>
            <a:pPr lvl="1"/>
            <a:r>
              <a:rPr lang="hr-HR" sz="1600" dirty="0" smtClean="0">
                <a:latin typeface="Calibri" panose="020F0502020204030204" pitchFamily="34" charset="0"/>
                <a:cs typeface="Calibri" panose="020F0502020204030204" pitchFamily="34" charset="0"/>
              </a:rPr>
              <a:t>-</a:t>
            </a:r>
            <a:r>
              <a:rPr lang="en-US" altLang="hr-HR" sz="1600" dirty="0" smtClean="0">
                <a:latin typeface="Calibri" panose="020F0502020204030204" pitchFamily="34" charset="0"/>
                <a:cs typeface="Calibri" panose="020F0502020204030204" pitchFamily="34" charset="0"/>
              </a:rPr>
              <a:t> </a:t>
            </a:r>
            <a:r>
              <a:rPr lang="en-US" sz="1600" dirty="0" smtClean="0">
                <a:latin typeface="Calibri" panose="020F0502020204030204" pitchFamily="34" charset="0"/>
                <a:cs typeface="Calibri" panose="020F0502020204030204" pitchFamily="34" charset="0"/>
              </a:rPr>
              <a:t>EUSAIR </a:t>
            </a:r>
            <a:r>
              <a:rPr lang="en-US" sz="1600" dirty="0">
                <a:latin typeface="Calibri" panose="020F0502020204030204" pitchFamily="34" charset="0"/>
                <a:cs typeface="Calibri" panose="020F0502020204030204" pitchFamily="34" charset="0"/>
              </a:rPr>
              <a:t>opportunity: resilient, inclusive, authentic and sustainable tourism model</a:t>
            </a:r>
            <a:endParaRPr lang="en-US" sz="16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1600" b="1" dirty="0">
                <a:latin typeface="Calibri" panose="020F0502020204030204" pitchFamily="34" charset="0"/>
                <a:cs typeface="Calibri" panose="020F0502020204030204" pitchFamily="34" charset="0"/>
              </a:rPr>
              <a:t>The Mediterranean Diet as a resource for sustainable tourism in EUSAIR – </a:t>
            </a:r>
            <a:r>
              <a:rPr lang="en-US" sz="1600" dirty="0">
                <a:latin typeface="Calibri" panose="020F0502020204030204" pitchFamily="34" charset="0"/>
                <a:cs typeface="Calibri" panose="020F0502020204030204" pitchFamily="34" charset="0"/>
              </a:rPr>
              <a:t>the SWOT analysis</a:t>
            </a:r>
            <a:endParaRPr lang="en-US" sz="16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hr-HR" sz="16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r-HR" sz="1600" b="1" dirty="0" err="1">
                <a:latin typeface="Calibri" panose="020F0502020204030204" pitchFamily="34" charset="0"/>
                <a:cs typeface="Calibri" panose="020F0502020204030204" pitchFamily="34" charset="0"/>
              </a:rPr>
              <a:t>Policy</a:t>
            </a:r>
            <a:r>
              <a:rPr lang="hr-HR" sz="1600" b="1" dirty="0">
                <a:latin typeface="Calibri" panose="020F0502020204030204" pitchFamily="34" charset="0"/>
                <a:cs typeface="Calibri" panose="020F0502020204030204" pitchFamily="34" charset="0"/>
              </a:rPr>
              <a:t> </a:t>
            </a:r>
            <a:r>
              <a:rPr lang="hr-HR" sz="1600" b="1" dirty="0" err="1">
                <a:latin typeface="Calibri" panose="020F0502020204030204" pitchFamily="34" charset="0"/>
                <a:cs typeface="Calibri" panose="020F0502020204030204" pitchFamily="34" charset="0"/>
              </a:rPr>
              <a:t>recommendations</a:t>
            </a:r>
            <a:r>
              <a:rPr lang="hr-HR" sz="1600" b="1" dirty="0">
                <a:latin typeface="Calibri" panose="020F0502020204030204" pitchFamily="34" charset="0"/>
                <a:cs typeface="Calibri" panose="020F0502020204030204" pitchFamily="34" charset="0"/>
              </a:rPr>
              <a:t>:</a:t>
            </a:r>
            <a:endParaRPr lang="hr-HR" sz="1600" b="1" dirty="0">
              <a:latin typeface="Calibri" panose="020F0502020204030204" pitchFamily="34" charset="0"/>
              <a:cs typeface="Calibri" panose="020F0502020204030204" pitchFamily="34" charset="0"/>
            </a:endParaRPr>
          </a:p>
          <a:p>
            <a:pPr lvl="1"/>
            <a:r>
              <a:rPr lang="hr-HR" sz="1600" dirty="0" smtClean="0">
                <a:latin typeface="Calibri" panose="020F0502020204030204" pitchFamily="34" charset="0"/>
                <a:cs typeface="Calibri" panose="020F0502020204030204" pitchFamily="34" charset="0"/>
              </a:rPr>
              <a:t>- </a:t>
            </a:r>
            <a:r>
              <a:rPr lang="en-US" sz="1600" dirty="0" smtClean="0">
                <a:latin typeface="Calibri" panose="020F0502020204030204" pitchFamily="34" charset="0"/>
                <a:cs typeface="Calibri" panose="020F0502020204030204" pitchFamily="34" charset="0"/>
              </a:rPr>
              <a:t>Governance</a:t>
            </a:r>
            <a:r>
              <a:rPr lang="en-US" sz="1600" dirty="0">
                <a:latin typeface="Calibri" panose="020F0502020204030204" pitchFamily="34" charset="0"/>
                <a:cs typeface="Calibri" panose="020F0502020204030204" pitchFamily="34" charset="0"/>
              </a:rPr>
              <a:t>, cooperation, and institutional support</a:t>
            </a:r>
            <a:r>
              <a:rPr lang="hr-HR"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macroregional</a:t>
            </a:r>
            <a:r>
              <a:rPr lang="en-US" sz="1600" dirty="0">
                <a:latin typeface="Calibri" panose="020F0502020204030204" pitchFamily="34" charset="0"/>
                <a:cs typeface="Calibri" panose="020F0502020204030204" pitchFamily="34" charset="0"/>
              </a:rPr>
              <a:t> coordination, cross-sector platforms, stronger institutional support</a:t>
            </a:r>
            <a:endParaRPr lang="hr-HR" sz="1600" dirty="0">
              <a:latin typeface="Calibri" panose="020F0502020204030204" pitchFamily="34" charset="0"/>
              <a:cs typeface="Calibri" panose="020F0502020204030204" pitchFamily="34" charset="0"/>
            </a:endParaRPr>
          </a:p>
          <a:p>
            <a:pPr lvl="1"/>
            <a:r>
              <a:rPr lang="hr-HR" sz="1600" dirty="0" smtClean="0">
                <a:latin typeface="Calibri" panose="020F0502020204030204" pitchFamily="34" charset="0"/>
                <a:cs typeface="Calibri" panose="020F0502020204030204" pitchFamily="34" charset="0"/>
              </a:rPr>
              <a:t>- </a:t>
            </a:r>
            <a:r>
              <a:rPr lang="en-US" sz="1600" dirty="0" smtClean="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Living heritage“ –</a:t>
            </a:r>
            <a:r>
              <a:rPr lang="hr-HR" sz="16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community engagement</a:t>
            </a:r>
            <a:r>
              <a:rPr lang="hr-HR" sz="16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safeguard authenticity</a:t>
            </a:r>
            <a:r>
              <a:rPr lang="hr-HR" sz="1600" dirty="0">
                <a:latin typeface="Calibri" panose="020F0502020204030204" pitchFamily="34" charset="0"/>
                <a:cs typeface="Calibri" panose="020F0502020204030204" pitchFamily="34" charset="0"/>
              </a:rPr>
              <a:t>; </a:t>
            </a:r>
            <a:r>
              <a:rPr lang="hr-HR" sz="1600" dirty="0" err="1">
                <a:latin typeface="Calibri" panose="020F0502020204030204" pitchFamily="34" charset="0"/>
                <a:cs typeface="Calibri" panose="020F0502020204030204" pitchFamily="34" charset="0"/>
              </a:rPr>
              <a:t>strenghten</a:t>
            </a:r>
            <a:r>
              <a:rPr lang="hr-HR" sz="16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local value chains</a:t>
            </a:r>
            <a:r>
              <a:rPr lang="hr-HR" sz="16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support SMEs, producers, short chains, GI/organic integration, rural entrepreneurship</a:t>
            </a:r>
            <a:r>
              <a:rPr lang="hr-HR" sz="16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education, interpretation, hospitality training, youth and women empowerment</a:t>
            </a:r>
            <a:endParaRPr lang="hr-HR" sz="1600" dirty="0">
              <a:latin typeface="Calibri" panose="020F0502020204030204" pitchFamily="34" charset="0"/>
              <a:cs typeface="Calibri" panose="020F0502020204030204" pitchFamily="34" charset="0"/>
            </a:endParaRPr>
          </a:p>
          <a:p>
            <a:pPr lvl="1"/>
            <a:r>
              <a:rPr lang="hr-HR" sz="1600" dirty="0" smtClean="0">
                <a:latin typeface="Calibri" panose="020F0502020204030204" pitchFamily="34" charset="0"/>
                <a:cs typeface="Calibri" panose="020F0502020204030204" pitchFamily="34" charset="0"/>
              </a:rPr>
              <a:t>- </a:t>
            </a:r>
            <a:r>
              <a:rPr lang="en-US" sz="1600" dirty="0" smtClean="0">
                <a:latin typeface="Calibri" panose="020F0502020204030204" pitchFamily="34" charset="0"/>
                <a:cs typeface="Calibri" panose="020F0502020204030204" pitchFamily="34" charset="0"/>
              </a:rPr>
              <a:t>Digital </a:t>
            </a:r>
            <a:r>
              <a:rPr lang="en-US" sz="1600" dirty="0">
                <a:latin typeface="Calibri" panose="020F0502020204030204" pitchFamily="34" charset="0"/>
                <a:cs typeface="Calibri" panose="020F0502020204030204" pitchFamily="34" charset="0"/>
              </a:rPr>
              <a:t>tools and smart tourism ecosystems</a:t>
            </a:r>
            <a:r>
              <a:rPr lang="hr-HR" sz="1600" dirty="0">
                <a:latin typeface="Calibri" panose="020F0502020204030204" pitchFamily="34" charset="0"/>
                <a:cs typeface="Calibri" panose="020F0502020204030204" pitchFamily="34" charset="0"/>
              </a:rPr>
              <a:t>: </a:t>
            </a:r>
            <a:r>
              <a:rPr lang="hr-HR" sz="1600" dirty="0" err="1">
                <a:latin typeface="Calibri" panose="020F0502020204030204" pitchFamily="34" charset="0"/>
                <a:cs typeface="Calibri" panose="020F0502020204030204" pitchFamily="34" charset="0"/>
              </a:rPr>
              <a:t>overarching</a:t>
            </a:r>
            <a:r>
              <a:rPr lang="hr-HR" sz="1600" dirty="0">
                <a:latin typeface="Calibri" panose="020F0502020204030204" pitchFamily="34" charset="0"/>
                <a:cs typeface="Calibri" panose="020F0502020204030204" pitchFamily="34" charset="0"/>
              </a:rPr>
              <a:t> </a:t>
            </a:r>
            <a:r>
              <a:rPr lang="hr-HR" sz="1600" dirty="0" err="1">
                <a:latin typeface="Calibri" panose="020F0502020204030204" pitchFamily="34" charset="0"/>
                <a:cs typeface="Calibri" panose="020F0502020204030204" pitchFamily="34" charset="0"/>
              </a:rPr>
              <a:t>digital</a:t>
            </a:r>
            <a:r>
              <a:rPr lang="hr-HR" sz="1600" dirty="0">
                <a:latin typeface="Calibri" panose="020F0502020204030204" pitchFamily="34" charset="0"/>
                <a:cs typeface="Calibri" panose="020F0502020204030204" pitchFamily="34" charset="0"/>
              </a:rPr>
              <a:t> </a:t>
            </a:r>
            <a:r>
              <a:rPr lang="hr-HR" sz="1600" dirty="0" err="1">
                <a:latin typeface="Calibri" panose="020F0502020204030204" pitchFamily="34" charset="0"/>
                <a:cs typeface="Calibri" panose="020F0502020204030204" pitchFamily="34" charset="0"/>
              </a:rPr>
              <a:t>platform</a:t>
            </a:r>
            <a:r>
              <a:rPr lang="hr-HR" sz="1600" dirty="0">
                <a:latin typeface="Calibri" panose="020F0502020204030204" pitchFamily="34" charset="0"/>
                <a:cs typeface="Calibri" panose="020F0502020204030204" pitchFamily="34" charset="0"/>
              </a:rPr>
              <a:t> - </a:t>
            </a:r>
            <a:r>
              <a:rPr lang="en-US" sz="1600" dirty="0">
                <a:latin typeface="Calibri" panose="020F0502020204030204" pitchFamily="34" charset="0"/>
                <a:cs typeface="Calibri" panose="020F0502020204030204" pitchFamily="34" charset="0"/>
              </a:rPr>
              <a:t>smart routes, traceability, storytelling, visitor management, data-based destination planning</a:t>
            </a:r>
            <a:r>
              <a:rPr lang="hr-HR" sz="1600" dirty="0">
                <a:latin typeface="Calibri" panose="020F0502020204030204" pitchFamily="34" charset="0"/>
                <a:cs typeface="Calibri" panose="020F0502020204030204" pitchFamily="34" charset="0"/>
              </a:rPr>
              <a:t>...</a:t>
            </a:r>
            <a:endParaRPr lang="hr-HR" sz="16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59130" y="1315720"/>
            <a:ext cx="7122795" cy="654050"/>
          </a:xfrm>
          <a:prstGeom prst="rect">
            <a:avLst/>
          </a:prstGeom>
          <a:noFill/>
        </p:spPr>
        <p:txBody>
          <a:bodyPr wrap="square" rtlCol="0">
            <a:noAutofit/>
          </a:bodyPr>
          <a:lstStyle/>
          <a:p>
            <a:pPr algn="l"/>
            <a:r>
              <a:rPr lang="en-US" sz="1600" b="1">
                <a:solidFill>
                  <a:schemeClr val="tx1"/>
                </a:solidFill>
                <a:latin typeface="Calibri" panose="020F0502020204030204" pitchFamily="34" charset="0"/>
                <a:cs typeface="Calibri" panose="020F0502020204030204" pitchFamily="34" charset="0"/>
                <a:sym typeface="+mn-ea"/>
              </a:rPr>
              <a:t>Cultural Tourism as a priority and policy tool in National level</a:t>
            </a:r>
            <a:endParaRPr lang="en-US" sz="1600" b="1">
              <a:solidFill>
                <a:schemeClr val="tx1"/>
              </a:solidFill>
              <a:latin typeface="Calibri" panose="020F0502020204030204" pitchFamily="34" charset="0"/>
              <a:cs typeface="Calibri" panose="020F0502020204030204" pitchFamily="34" charset="0"/>
              <a:sym typeface="+mn-ea"/>
            </a:endParaRPr>
          </a:p>
          <a:p>
            <a:pPr algn="l"/>
            <a:r>
              <a:rPr lang="en-US" sz="1600" b="1" dirty="0">
                <a:solidFill>
                  <a:schemeClr val="tx1"/>
                </a:solidFill>
                <a:latin typeface="Calibri" panose="020F0502020204030204" pitchFamily="34" charset="0"/>
                <a:cs typeface="Calibri" panose="020F0502020204030204" pitchFamily="34" charset="0"/>
                <a:sym typeface="+mn-ea"/>
              </a:rPr>
              <a:t>The Hellenic Ministry of Culture and the cultural tourism</a:t>
            </a:r>
            <a:br>
              <a:rPr lang="en-US" sz="1600" b="1" dirty="0">
                <a:solidFill>
                  <a:schemeClr val="tx1"/>
                </a:solidFill>
                <a:latin typeface="Calibri" panose="020F0502020204030204" pitchFamily="34" charset="0"/>
                <a:cs typeface="Calibri" panose="020F0502020204030204" pitchFamily="34" charset="0"/>
                <a:sym typeface="+mn-ea"/>
              </a:rPr>
            </a:br>
            <a:br>
              <a:rPr lang="en-US" sz="1600" b="1" i="1" dirty="0">
                <a:solidFill>
                  <a:schemeClr val="tx1"/>
                </a:solidFill>
                <a:latin typeface="Calibri" panose="020F0502020204030204" pitchFamily="34" charset="0"/>
                <a:cs typeface="Calibri" panose="020F0502020204030204" pitchFamily="34" charset="0"/>
                <a:sym typeface="+mn-ea"/>
              </a:rPr>
            </a:br>
            <a:endParaRPr lang="en-US" sz="1600" b="1" i="1" dirty="0">
              <a:solidFill>
                <a:schemeClr val="tx1"/>
              </a:solidFill>
              <a:latin typeface="Calibri" panose="020F0502020204030204" pitchFamily="34" charset="0"/>
              <a:cs typeface="Calibri" panose="020F0502020204030204" pitchFamily="34" charset="0"/>
              <a:sym typeface="+mn-ea"/>
            </a:endParaRPr>
          </a:p>
        </p:txBody>
      </p:sp>
      <p:sp>
        <p:nvSpPr>
          <p:cNvPr id="4" name="Content Placeholder 3"/>
          <p:cNvSpPr>
            <a:spLocks noGrp="1"/>
          </p:cNvSpPr>
          <p:nvPr>
            <p:ph sz="half" idx="2"/>
          </p:nvPr>
        </p:nvSpPr>
        <p:spPr>
          <a:xfrm>
            <a:off x="4173855" y="1969770"/>
            <a:ext cx="7908925" cy="3801110"/>
          </a:xfrm>
        </p:spPr>
        <p:txBody>
          <a:bodyPr>
            <a:noAutofit/>
          </a:bodyPr>
          <a:p>
            <a:pPr marL="0" indent="0">
              <a:buNone/>
            </a:pPr>
            <a:r>
              <a:rPr lang="en-US" sz="1400" b="1" i="1" u="sng" dirty="0"/>
              <a:t>S</a:t>
            </a:r>
            <a:r>
              <a:rPr lang="en-US" sz="1400" b="1" i="1" u="sng" dirty="0">
                <a:latin typeface="Calibri" panose="020F0502020204030204" pitchFamily="34" charset="0"/>
                <a:cs typeface="Calibri" panose="020F0502020204030204" pitchFamily="34" charset="0"/>
              </a:rPr>
              <a:t>trategy: Promotion of Cultural Routes Program </a:t>
            </a:r>
            <a:endParaRPr lang="en-US" sz="1400" b="1" i="1" u="sng" dirty="0">
              <a:latin typeface="Calibri" panose="020F0502020204030204" pitchFamily="34" charset="0"/>
              <a:cs typeface="Calibri" panose="020F0502020204030204" pitchFamily="34" charset="0"/>
            </a:endParaRPr>
          </a:p>
          <a:p>
            <a:pPr marL="0" indent="0">
              <a:buNone/>
            </a:pPr>
            <a:r>
              <a:rPr lang="en-US" sz="1400" b="1" i="1" u="sng" dirty="0">
                <a:latin typeface="Calibri" panose="020F0502020204030204" pitchFamily="34" charset="0"/>
                <a:cs typeface="Calibri" panose="020F0502020204030204" pitchFamily="34" charset="0"/>
              </a:rPr>
              <a:t>of the Council of Europe.</a:t>
            </a:r>
            <a:br>
              <a:rPr lang="en-US" sz="1400" i="1" u="sng" dirty="0">
                <a:latin typeface="Calibri" panose="020F0502020204030204" pitchFamily="34" charset="0"/>
                <a:cs typeface="Calibri" panose="020F0502020204030204" pitchFamily="34" charset="0"/>
              </a:rPr>
            </a:br>
            <a:endParaRPr lang="en-US" sz="1400" i="1" u="sng" dirty="0">
              <a:latin typeface="Calibri" panose="020F0502020204030204" pitchFamily="34" charset="0"/>
              <a:cs typeface="Calibri" panose="020F0502020204030204" pitchFamily="34" charset="0"/>
            </a:endParaRPr>
          </a:p>
          <a:p>
            <a:r>
              <a:rPr lang="en-US" sz="1400" b="1" i="1" dirty="0">
                <a:solidFill>
                  <a:schemeClr val="accent1"/>
                </a:solidFill>
                <a:latin typeface="Calibri" panose="020F0502020204030204" pitchFamily="34" charset="0"/>
                <a:cs typeface="Calibri" panose="020F0502020204030204" pitchFamily="34" charset="0"/>
                <a:sym typeface="+mn-ea"/>
              </a:rPr>
              <a:t>EUSAIR, Pillar IV – Sustainable Tourism </a:t>
            </a:r>
            <a:r>
              <a:rPr lang="en-US" sz="1400" dirty="0">
                <a:latin typeface="Calibri" panose="020F0502020204030204" pitchFamily="34" charset="0"/>
                <a:cs typeface="Calibri" panose="020F0502020204030204" pitchFamily="34" charset="0"/>
                <a:sym typeface="+mn-ea"/>
              </a:rPr>
              <a:t> </a:t>
            </a:r>
            <a:endParaRPr lang="en-US" sz="1400" dirty="0">
              <a:latin typeface="Calibri" panose="020F0502020204030204" pitchFamily="34" charset="0"/>
              <a:cs typeface="Calibri" panose="020F0502020204030204" pitchFamily="34" charset="0"/>
              <a:sym typeface="+mn-ea"/>
            </a:endParaRPr>
          </a:p>
          <a:p>
            <a:pPr marL="0" indent="0">
              <a:buNone/>
            </a:pPr>
            <a:r>
              <a:rPr lang="en-US" sz="1400" dirty="0">
                <a:latin typeface="Calibri" panose="020F0502020204030204" pitchFamily="34" charset="0"/>
                <a:cs typeface="Calibri" panose="020F0502020204030204" pitchFamily="34" charset="0"/>
                <a:sym typeface="+mn-ea"/>
              </a:rPr>
              <a:t>Cultural issues, member in TSG-4, </a:t>
            </a:r>
            <a:r>
              <a:rPr lang="en-US" sz="1400" b="1" dirty="0">
                <a:solidFill>
                  <a:schemeClr val="tx1"/>
                </a:solidFill>
                <a:latin typeface="Calibri" panose="020F0502020204030204" pitchFamily="34" charset="0"/>
                <a:cs typeface="Calibri" panose="020F0502020204030204" pitchFamily="34" charset="0"/>
                <a:sym typeface="+mn-ea"/>
              </a:rPr>
              <a:t>Coordinated by the Hellenic Ministry of Tourism.</a:t>
            </a:r>
            <a:endParaRPr lang="en-US" sz="1400" b="1" dirty="0">
              <a:solidFill>
                <a:schemeClr val="tx1"/>
              </a:solidFill>
              <a:latin typeface="Calibri" panose="020F0502020204030204" pitchFamily="34" charset="0"/>
              <a:cs typeface="Calibri" panose="020F0502020204030204" pitchFamily="34" charset="0"/>
            </a:endParaRPr>
          </a:p>
          <a:p>
            <a:pPr marL="0" indent="0">
              <a:buNone/>
            </a:pPr>
            <a:endParaRPr lang="en-US" sz="1400" b="1" dirty="0">
              <a:solidFill>
                <a:schemeClr val="tx1"/>
              </a:solidFill>
              <a:latin typeface="Calibri" panose="020F0502020204030204" pitchFamily="34" charset="0"/>
              <a:cs typeface="Calibri" panose="020F0502020204030204" pitchFamily="34" charset="0"/>
            </a:endParaRPr>
          </a:p>
          <a:p>
            <a:pPr marL="0" indent="0">
              <a:buNone/>
            </a:pPr>
            <a:r>
              <a:rPr lang="en-US" sz="1400" b="1" dirty="0">
                <a:solidFill>
                  <a:schemeClr val="accent1"/>
                </a:solidFill>
                <a:latin typeface="Calibri" panose="020F0502020204030204" pitchFamily="34" charset="0"/>
                <a:cs typeface="Calibri" panose="020F0502020204030204" pitchFamily="34" charset="0"/>
              </a:rPr>
              <a:t>The Directorate of International Relations and European Union </a:t>
            </a:r>
            <a:r>
              <a:rPr lang="en-US" sz="1400" dirty="0">
                <a:latin typeface="Calibri" panose="020F0502020204030204" pitchFamily="34" charset="0"/>
                <a:cs typeface="Calibri" panose="020F0502020204030204" pitchFamily="34" charset="0"/>
              </a:rPr>
              <a:t>(</a:t>
            </a:r>
            <a:r>
              <a:rPr lang="en-US" sz="1400" b="1" dirty="0">
                <a:latin typeface="Calibri" panose="020F0502020204030204" pitchFamily="34" charset="0"/>
                <a:cs typeface="Calibri" panose="020F0502020204030204" pitchFamily="34" charset="0"/>
              </a:rPr>
              <a:t>Department of International Relations</a:t>
            </a:r>
            <a:r>
              <a:rPr lang="en-US" sz="1400" dirty="0">
                <a:latin typeface="Calibri" panose="020F0502020204030204" pitchFamily="34" charset="0"/>
                <a:cs typeface="Calibri" panose="020F0502020204030204" pitchFamily="34" charset="0"/>
              </a:rPr>
              <a:t>), constitutes the focal point in Greece for:</a:t>
            </a:r>
            <a:endParaRPr lang="en-US" sz="1400" dirty="0">
              <a:latin typeface="Calibri" panose="020F0502020204030204" pitchFamily="34" charset="0"/>
              <a:cs typeface="Calibri" panose="020F0502020204030204" pitchFamily="34" charset="0"/>
            </a:endParaRPr>
          </a:p>
          <a:p>
            <a:r>
              <a:rPr lang="en-US" sz="1400" b="1" dirty="0">
                <a:solidFill>
                  <a:schemeClr val="accent1"/>
                </a:solidFill>
                <a:latin typeface="Calibri" panose="020F0502020204030204" pitchFamily="34" charset="0"/>
                <a:cs typeface="Calibri" panose="020F0502020204030204" pitchFamily="34" charset="0"/>
              </a:rPr>
              <a:t>Cultural Routes Program of the Council of Europe.</a:t>
            </a:r>
            <a:endParaRPr lang="en-US" sz="1400" b="1" dirty="0">
              <a:solidFill>
                <a:schemeClr val="accent1"/>
              </a:solidFill>
              <a:latin typeface="Calibri" panose="020F0502020204030204" pitchFamily="34" charset="0"/>
              <a:cs typeface="Calibri" panose="020F0502020204030204" pitchFamily="34" charset="0"/>
            </a:endParaRPr>
          </a:p>
          <a:p>
            <a:r>
              <a:rPr lang="en-US" sz="1400" dirty="0" smtClean="0">
                <a:latin typeface="Calibri" panose="020F0502020204030204" pitchFamily="34" charset="0"/>
                <a:cs typeface="Calibri" panose="020F0502020204030204" pitchFamily="34" charset="0"/>
              </a:rPr>
              <a:t>Greece </a:t>
            </a:r>
            <a:r>
              <a:rPr lang="en-US" sz="1400" dirty="0">
                <a:latin typeface="Calibri" panose="020F0502020204030204" pitchFamily="34" charset="0"/>
                <a:cs typeface="Calibri" panose="020F0502020204030204" pitchFamily="34" charset="0"/>
              </a:rPr>
              <a:t>participates in the Governing Board of the Enlarged Partial Agreement since the EPA’s establishment (1.1.2011</a:t>
            </a:r>
            <a:r>
              <a:rPr lang="en-US" sz="1400" dirty="0" smtClean="0">
                <a:latin typeface="Calibri" panose="020F0502020204030204" pitchFamily="34" charset="0"/>
                <a:cs typeface="Calibri" panose="020F0502020204030204" pitchFamily="34" charset="0"/>
              </a:rPr>
              <a:t>). Our country is:</a:t>
            </a:r>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a) </a:t>
            </a:r>
            <a:r>
              <a:rPr lang="en-US" sz="1400" dirty="0" smtClean="0">
                <a:latin typeface="Calibri" panose="020F0502020204030204" pitchFamily="34" charset="0"/>
                <a:cs typeface="Calibri" panose="020F0502020204030204" pitchFamily="34" charset="0"/>
              </a:rPr>
              <a:t>keeping track </a:t>
            </a:r>
            <a:r>
              <a:rPr lang="en-US" sz="1400" dirty="0">
                <a:latin typeface="Calibri" panose="020F0502020204030204" pitchFamily="34" charset="0"/>
                <a:cs typeface="Calibri" panose="020F0502020204030204" pitchFamily="34" charset="0"/>
              </a:rPr>
              <a:t>of the transnational latest progress and changes of the Council’s cultural policies</a:t>
            </a:r>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b) </a:t>
            </a:r>
            <a:r>
              <a:rPr lang="en-US" sz="1400" dirty="0" smtClean="0">
                <a:latin typeface="Calibri" panose="020F0502020204030204" pitchFamily="34" charset="0"/>
                <a:cs typeface="Calibri" panose="020F0502020204030204" pitchFamily="34" charset="0"/>
              </a:rPr>
              <a:t>promoting </a:t>
            </a:r>
            <a:r>
              <a:rPr lang="en-US" sz="1400" dirty="0">
                <a:latin typeface="Calibri" panose="020F0502020204030204" pitchFamily="34" charset="0"/>
                <a:cs typeface="Calibri" panose="020F0502020204030204" pitchFamily="34" charset="0"/>
              </a:rPr>
              <a:t>Greek proposals (ex: European Routes of Kazantzakis, The Elaia Route - Culture of olive oil)</a:t>
            </a:r>
            <a:endParaRPr lang="en-US" sz="1400" dirty="0">
              <a:latin typeface="Calibri" panose="020F0502020204030204" pitchFamily="34" charset="0"/>
              <a:cs typeface="Calibri" panose="020F0502020204030204" pitchFamily="34" charset="0"/>
            </a:endParaRPr>
          </a:p>
          <a:p>
            <a:r>
              <a:rPr lang="en-US" sz="1400" dirty="0" smtClean="0">
                <a:latin typeface="Calibri" panose="020F0502020204030204" pitchFamily="34" charset="0"/>
                <a:cs typeface="Calibri" panose="020F0502020204030204" pitchFamily="34" charset="0"/>
              </a:rPr>
              <a:t>c)promoting </a:t>
            </a:r>
            <a:r>
              <a:rPr lang="en-US" sz="1400" dirty="0">
                <a:latin typeface="Calibri" panose="020F0502020204030204" pitchFamily="34" charset="0"/>
                <a:cs typeface="Calibri" panose="020F0502020204030204" pitchFamily="34" charset="0"/>
              </a:rPr>
              <a:t>and </a:t>
            </a:r>
            <a:r>
              <a:rPr lang="en-US" sz="1400" dirty="0" smtClean="0">
                <a:latin typeface="Calibri" panose="020F0502020204030204" pitchFamily="34" charset="0"/>
                <a:cs typeface="Calibri" panose="020F0502020204030204" pitchFamily="34" charset="0"/>
              </a:rPr>
              <a:t>supporting </a:t>
            </a:r>
            <a:r>
              <a:rPr lang="en-US" sz="1400" dirty="0">
                <a:latin typeface="Calibri" panose="020F0502020204030204" pitchFamily="34" charset="0"/>
                <a:cs typeface="Calibri" panose="020F0502020204030204" pitchFamily="34" charset="0"/>
              </a:rPr>
              <a:t>the participation of Greek entities in CRs passing Greece (ex: “Iter Vitis” - establieshed Greek Network). </a:t>
            </a:r>
            <a:endParaRPr lang="en-US" sz="1400" dirty="0">
              <a:latin typeface="Calibri" panose="020F0502020204030204" pitchFamily="34" charset="0"/>
              <a:cs typeface="Calibri" panose="020F0502020204030204" pitchFamily="34" charset="0"/>
            </a:endParaRPr>
          </a:p>
          <a:p>
            <a:endParaRPr lang="en-US" sz="1400" b="1" i="1" dirty="0">
              <a:solidFill>
                <a:schemeClr val="accent1"/>
              </a:solidFill>
              <a:latin typeface="Calibri" panose="020F0502020204030204" pitchFamily="34" charset="0"/>
              <a:cs typeface="Calibri" panose="020F0502020204030204" pitchFamily="34" charset="0"/>
            </a:endParaRPr>
          </a:p>
          <a:p>
            <a:endParaRPr lang="en-US" sz="1400" dirty="0">
              <a:solidFill>
                <a:srgbClr val="FF0000"/>
              </a:solidFill>
              <a:latin typeface="Calibri" panose="020F0502020204030204" pitchFamily="34" charset="0"/>
              <a:cs typeface="Calibri" panose="020F0502020204030204" pitchFamily="34" charset="0"/>
            </a:endParaRPr>
          </a:p>
        </p:txBody>
      </p:sp>
      <p:pic>
        <p:nvPicPr>
          <p:cNvPr id="5" name="Content Placeholder 1"/>
          <p:cNvPicPr>
            <a:picLocks noGrp="1" noChangeAspect="1"/>
          </p:cNvPicPr>
          <p:nvPr>
            <p:ph sz="half" idx="1"/>
          </p:nvPr>
        </p:nvPicPr>
        <p:blipFill rotWithShape="1">
          <a:blip r:embed="rId2" cstate="screen"/>
          <a:stretch>
            <a:fillRect/>
          </a:stretch>
        </p:blipFill>
        <p:spPr>
          <a:xfrm>
            <a:off x="232410" y="2448560"/>
            <a:ext cx="3941445" cy="3720465"/>
          </a:xfrm>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11810" y="2842260"/>
            <a:ext cx="10607675" cy="2637155"/>
          </a:xfrm>
          <a:prstGeom prst="rect">
            <a:avLst/>
          </a:prstGeom>
          <a:noFill/>
        </p:spPr>
        <p:txBody>
          <a:bodyPr wrap="square" rtlCol="0">
            <a:noAutofit/>
          </a:bodyPr>
          <a:lstStyle/>
          <a:p>
            <a:r>
              <a:rPr lang="hr-HR" sz="3000" b="1" dirty="0" err="1" smtClean="0">
                <a:solidFill>
                  <a:srgbClr val="17324D"/>
                </a:solidFill>
              </a:rPr>
              <a:t>Thank</a:t>
            </a:r>
            <a:r>
              <a:rPr lang="hr-HR" sz="3000" b="1" dirty="0" smtClean="0">
                <a:solidFill>
                  <a:srgbClr val="17324D"/>
                </a:solidFill>
              </a:rPr>
              <a:t> </a:t>
            </a:r>
            <a:r>
              <a:rPr lang="hr-HR" sz="3000" b="1" dirty="0" err="1" smtClean="0">
                <a:solidFill>
                  <a:srgbClr val="17324D"/>
                </a:solidFill>
              </a:rPr>
              <a:t>you</a:t>
            </a:r>
            <a:r>
              <a:rPr lang="hr-HR" sz="3000" b="1" dirty="0" smtClean="0">
                <a:solidFill>
                  <a:srgbClr val="17324D"/>
                </a:solidFill>
              </a:rPr>
              <a:t>!</a:t>
            </a:r>
            <a:endParaRPr lang="hr-HR" sz="3000" b="1" dirty="0" smtClean="0">
              <a:solidFill>
                <a:srgbClr val="17324D"/>
              </a:solidFill>
            </a:endParaRPr>
          </a:p>
          <a:p>
            <a:endParaRPr lang="hr-HR" sz="3200" dirty="0" smtClean="0"/>
          </a:p>
          <a:p>
            <a:r>
              <a:rPr lang="en-US" sz="1600" b="1" dirty="0" err="1" smtClean="0"/>
              <a:t>Fotis</a:t>
            </a:r>
            <a:r>
              <a:rPr lang="en-US" sz="1600" b="1" dirty="0" smtClean="0"/>
              <a:t> </a:t>
            </a:r>
            <a:r>
              <a:rPr lang="en-US" sz="1600" b="1" dirty="0"/>
              <a:t>Vlachos, Pillar </a:t>
            </a:r>
            <a:r>
              <a:rPr lang="en-US" sz="1600" b="1" dirty="0" smtClean="0"/>
              <a:t>4-member</a:t>
            </a:r>
            <a:endParaRPr lang="hr-HR" sz="1600" b="1" dirty="0" smtClean="0"/>
          </a:p>
          <a:p>
            <a:r>
              <a:rPr lang="en-US" sz="1600" b="1" dirty="0" smtClean="0"/>
              <a:t>Hellenic </a:t>
            </a:r>
            <a:r>
              <a:rPr lang="en-US" sz="1600" b="1" dirty="0"/>
              <a:t>Ministry of Culture, </a:t>
            </a:r>
            <a:r>
              <a:rPr lang="en-US" sz="1600" b="1" i="1" dirty="0">
                <a:solidFill>
                  <a:srgbClr val="0070C0"/>
                </a:solidFill>
              </a:rPr>
              <a:t>fvlachos@culture.gr  </a:t>
            </a:r>
            <a:r>
              <a:rPr lang="en-US" sz="1600" b="1" dirty="0"/>
              <a:t> </a:t>
            </a:r>
            <a:endParaRPr lang="en-US" sz="1600" b="1" dirty="0"/>
          </a:p>
          <a:p>
            <a:endParaRPr lang="hr-HR" sz="1600" dirty="0"/>
          </a:p>
          <a:p>
            <a:endParaRPr lang="en-US" altLang="hr-HR" sz="1600" b="1" i="1" dirty="0">
              <a:solidFill>
                <a:srgbClr val="0070C0"/>
              </a:solidFill>
            </a:endParaRPr>
          </a:p>
          <a:p>
            <a:r>
              <a:rPr lang="en-US" altLang="hr-HR" sz="1600" b="1" i="1" dirty="0">
                <a:solidFill>
                  <a:srgbClr val="0070C0"/>
                </a:solidFill>
              </a:rPr>
              <a:t>Coordinated by: </a:t>
            </a:r>
            <a:r>
              <a:rPr lang="en-US" altLang="hr-HR" sz="1600" i="1" dirty="0">
                <a:solidFill>
                  <a:srgbClr val="0070C0"/>
                </a:solidFill>
              </a:rPr>
              <a:t>Greek Coordinator in Pillar IV: </a:t>
            </a:r>
            <a:r>
              <a:rPr lang="en-US" altLang="hr-HR" sz="1600" b="1" i="1" dirty="0">
                <a:solidFill>
                  <a:srgbClr val="0070C0"/>
                </a:solidFill>
              </a:rPr>
              <a:t>Mr. Dimitris Bloukos</a:t>
            </a:r>
            <a:r>
              <a:rPr lang="en-US" altLang="hr-HR" sz="1600" i="1" dirty="0">
                <a:solidFill>
                  <a:srgbClr val="0070C0"/>
                </a:solidFill>
              </a:rPr>
              <a:t>, Hellenic Ministry of Tourism</a:t>
            </a:r>
            <a:endParaRPr lang="en-US" altLang="hr-HR" sz="1600" b="1" i="1" dirty="0">
              <a:solidFill>
                <a:srgbClr val="0070C0"/>
              </a:solidFill>
            </a:endParaRPr>
          </a:p>
          <a:p>
            <a:r>
              <a:rPr lang="en-US" altLang="hr-HR" sz="1600" b="1" i="1" dirty="0">
                <a:solidFill>
                  <a:srgbClr val="0070C0"/>
                </a:solidFill>
              </a:rPr>
              <a:t>In cooperation with, Pillar IV Coordinator: Mrs. </a:t>
            </a:r>
            <a:r>
              <a:rPr lang="en-US" altLang="en-US" sz="1600" b="1" i="1" dirty="0">
                <a:solidFill>
                  <a:srgbClr val="0070C0"/>
                </a:solidFill>
              </a:rPr>
              <a:t>Iva </a:t>
            </a:r>
            <a:r>
              <a:rPr lang="" altLang="en-US" sz="1600" b="1" i="1" dirty="0">
                <a:solidFill>
                  <a:srgbClr val="0070C0"/>
                </a:solidFill>
              </a:rPr>
              <a:t>Č</a:t>
            </a:r>
            <a:r>
              <a:rPr lang="en-US" altLang="en-US" sz="1600" b="1" i="1" dirty="0">
                <a:solidFill>
                  <a:srgbClr val="0070C0"/>
                </a:solidFill>
              </a:rPr>
              <a:t>aleta Ple</a:t>
            </a:r>
            <a:r>
              <a:rPr lang="" altLang="en-US" sz="1600" b="1" i="1" dirty="0">
                <a:solidFill>
                  <a:srgbClr val="0070C0"/>
                </a:solidFill>
              </a:rPr>
              <a:t>š</a:t>
            </a:r>
            <a:r>
              <a:rPr lang="en-US" altLang="en-US" sz="1600" b="1" i="1" dirty="0">
                <a:solidFill>
                  <a:srgbClr val="0070C0"/>
                </a:solidFill>
              </a:rPr>
              <a:t>a - </a:t>
            </a:r>
            <a:r>
              <a:rPr lang="en-US" altLang="en-US" sz="1600" i="1" dirty="0">
                <a:solidFill>
                  <a:srgbClr val="0070C0"/>
                </a:solidFill>
              </a:rPr>
              <a:t>Croatia, Ministry of Tourism and Sports</a:t>
            </a:r>
            <a:r>
              <a:rPr lang="en-US" altLang="hr-HR" sz="1600" b="1" i="1" dirty="0">
                <a:solidFill>
                  <a:srgbClr val="0070C0"/>
                </a:solidFill>
              </a:rPr>
              <a:t> </a:t>
            </a:r>
            <a:endParaRPr lang="en-US" altLang="hr-HR" sz="1600" b="1" i="1" dirty="0">
              <a:solidFill>
                <a:srgbClr val="0070C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22122" y="1414530"/>
            <a:ext cx="9807728" cy="2630170"/>
          </a:xfrm>
          <a:prstGeom prst="rect">
            <a:avLst/>
          </a:prstGeom>
          <a:noFill/>
        </p:spPr>
        <p:txBody>
          <a:bodyPr wrap="square" rtlCol="0">
            <a:spAutoFit/>
          </a:bodyPr>
          <a:lstStyle/>
          <a:p>
            <a:r>
              <a:rPr lang="en-US" sz="3000" b="1" dirty="0">
                <a:solidFill>
                  <a:schemeClr val="bg1"/>
                </a:solidFill>
              </a:rPr>
              <a:t>The perception of Mediterranean </a:t>
            </a:r>
            <a:endParaRPr lang="hr-HR" sz="3000" b="1" dirty="0" smtClean="0">
              <a:solidFill>
                <a:schemeClr val="bg1"/>
              </a:solidFill>
            </a:endParaRPr>
          </a:p>
          <a:p>
            <a:r>
              <a:rPr lang="en-US" sz="3000" b="1" dirty="0" smtClean="0">
                <a:solidFill>
                  <a:schemeClr val="bg1"/>
                </a:solidFill>
              </a:rPr>
              <a:t>in </a:t>
            </a:r>
            <a:r>
              <a:rPr lang="en-US" sz="3000" b="1" dirty="0">
                <a:solidFill>
                  <a:schemeClr val="bg1"/>
                </a:solidFill>
              </a:rPr>
              <a:t>the EUSAIR </a:t>
            </a:r>
            <a:r>
              <a:rPr lang="en-US" sz="3000" b="1" dirty="0" smtClean="0">
                <a:solidFill>
                  <a:schemeClr val="bg1"/>
                </a:solidFill>
              </a:rPr>
              <a:t>communities</a:t>
            </a:r>
            <a:endParaRPr lang="hr-HR" sz="3000" b="1" dirty="0" smtClean="0">
              <a:solidFill>
                <a:schemeClr val="bg1"/>
              </a:solidFill>
            </a:endParaRPr>
          </a:p>
          <a:p>
            <a:endParaRPr lang="hr-HR" sz="3000" b="1" dirty="0">
              <a:solidFill>
                <a:schemeClr val="bg1"/>
              </a:solidFill>
            </a:endParaRPr>
          </a:p>
          <a:p>
            <a:r>
              <a:rPr lang="hr-HR" sz="2500" b="1" dirty="0" err="1" smtClean="0">
                <a:solidFill>
                  <a:schemeClr val="bg1"/>
                </a:solidFill>
              </a:rPr>
              <a:t>Mediterranean</a:t>
            </a:r>
            <a:r>
              <a:rPr lang="hr-HR" sz="2500" b="1" dirty="0" smtClean="0">
                <a:solidFill>
                  <a:schemeClr val="bg1"/>
                </a:solidFill>
              </a:rPr>
              <a:t> </a:t>
            </a:r>
            <a:r>
              <a:rPr lang="hr-HR" sz="2500" b="1" dirty="0" err="1" smtClean="0">
                <a:solidFill>
                  <a:schemeClr val="bg1"/>
                </a:solidFill>
              </a:rPr>
              <a:t>Diet</a:t>
            </a:r>
            <a:r>
              <a:rPr lang="hr-HR" sz="2500" b="1" dirty="0" smtClean="0">
                <a:solidFill>
                  <a:schemeClr val="bg1"/>
                </a:solidFill>
              </a:rPr>
              <a:t> </a:t>
            </a:r>
            <a:r>
              <a:rPr lang="hr-HR" sz="2500" b="1" dirty="0" err="1" smtClean="0">
                <a:solidFill>
                  <a:schemeClr val="bg1"/>
                </a:solidFill>
              </a:rPr>
              <a:t>and</a:t>
            </a:r>
            <a:r>
              <a:rPr lang="hr-HR" sz="2500" b="1" dirty="0" smtClean="0">
                <a:solidFill>
                  <a:schemeClr val="bg1"/>
                </a:solidFill>
              </a:rPr>
              <a:t> </a:t>
            </a:r>
            <a:r>
              <a:rPr lang="hr-HR" sz="2500" b="1" dirty="0" err="1" smtClean="0">
                <a:solidFill>
                  <a:schemeClr val="bg1"/>
                </a:solidFill>
              </a:rPr>
              <a:t>Sustainable</a:t>
            </a:r>
            <a:r>
              <a:rPr lang="hr-HR" sz="2500" b="1" dirty="0" smtClean="0">
                <a:solidFill>
                  <a:schemeClr val="bg1"/>
                </a:solidFill>
              </a:rPr>
              <a:t> </a:t>
            </a:r>
            <a:r>
              <a:rPr lang="hr-HR" sz="2500" b="1" dirty="0" err="1" smtClean="0">
                <a:solidFill>
                  <a:schemeClr val="bg1"/>
                </a:solidFill>
              </a:rPr>
              <a:t>Tourism</a:t>
            </a:r>
            <a:endParaRPr lang="hr-HR" sz="2500" b="1" dirty="0" smtClean="0">
              <a:solidFill>
                <a:schemeClr val="bg1"/>
              </a:solidFill>
            </a:endParaRPr>
          </a:p>
          <a:p>
            <a:r>
              <a:rPr lang="en-US" altLang="hr-HR" sz="2500" b="1" dirty="0" err="1" smtClean="0">
                <a:solidFill>
                  <a:schemeClr val="bg1"/>
                </a:solidFill>
              </a:rPr>
              <a:t>- </a:t>
            </a:r>
            <a:r>
              <a:rPr lang="hr-HR" sz="2500" b="1" dirty="0" err="1" smtClean="0">
                <a:solidFill>
                  <a:schemeClr val="bg1"/>
                </a:solidFill>
              </a:rPr>
              <a:t>Cross-pillar</a:t>
            </a:r>
            <a:r>
              <a:rPr lang="hr-HR" sz="2500" b="1" dirty="0" smtClean="0">
                <a:solidFill>
                  <a:schemeClr val="bg1"/>
                </a:solidFill>
              </a:rPr>
              <a:t> </a:t>
            </a:r>
            <a:r>
              <a:rPr lang="hr-HR" sz="2500" b="1" dirty="0" err="1" smtClean="0">
                <a:solidFill>
                  <a:schemeClr val="bg1"/>
                </a:solidFill>
              </a:rPr>
              <a:t>flagship</a:t>
            </a:r>
            <a:r>
              <a:rPr lang="hr-HR" sz="2500" b="1" dirty="0" smtClean="0">
                <a:solidFill>
                  <a:schemeClr val="bg1"/>
                </a:solidFill>
              </a:rPr>
              <a:t> </a:t>
            </a:r>
            <a:endParaRPr lang="hr-HR" sz="2500" b="1" dirty="0" smtClean="0">
              <a:solidFill>
                <a:schemeClr val="bg1"/>
              </a:solidFill>
            </a:endParaRPr>
          </a:p>
          <a:p>
            <a:pPr indent="0">
              <a:buFontTx/>
              <a:buNone/>
            </a:pPr>
            <a:r>
              <a:rPr lang="en-US" altLang="hr-HR" sz="2500" b="1" dirty="0" err="1" smtClean="0">
                <a:solidFill>
                  <a:schemeClr val="bg1"/>
                </a:solidFill>
              </a:rPr>
              <a:t>- </a:t>
            </a:r>
            <a:r>
              <a:rPr lang="hr-HR" sz="2500" b="1" dirty="0" err="1" smtClean="0">
                <a:solidFill>
                  <a:schemeClr val="bg1"/>
                </a:solidFill>
              </a:rPr>
              <a:t>Publication</a:t>
            </a:r>
            <a:r>
              <a:rPr lang="hr-HR" sz="2500" b="1" dirty="0" smtClean="0">
                <a:solidFill>
                  <a:schemeClr val="bg1"/>
                </a:solidFill>
              </a:rPr>
              <a:t> </a:t>
            </a:r>
            <a:endParaRPr lang="en-US" sz="2500" b="1" dirty="0">
              <a:solidFill>
                <a:schemeClr val="bg1"/>
              </a:solidFill>
            </a:endParaRPr>
          </a:p>
        </p:txBody>
      </p:sp>
      <p:sp>
        <p:nvSpPr>
          <p:cNvPr id="4" name="TextBox 3"/>
          <p:cNvSpPr txBox="1"/>
          <p:nvPr/>
        </p:nvSpPr>
        <p:spPr>
          <a:xfrm>
            <a:off x="422275" y="4540885"/>
            <a:ext cx="11139805" cy="2219325"/>
          </a:xfrm>
          <a:prstGeom prst="rect">
            <a:avLst/>
          </a:prstGeom>
          <a:noFill/>
        </p:spPr>
        <p:txBody>
          <a:bodyPr wrap="square" rtlCol="0">
            <a:noAutofit/>
          </a:bodyPr>
          <a:lstStyle/>
          <a:p>
            <a:r>
              <a:rPr lang="hr-HR" dirty="0" err="1" smtClean="0">
                <a:solidFill>
                  <a:schemeClr val="bg1"/>
                </a:solidFill>
              </a:rPr>
              <a:t>Pillar</a:t>
            </a:r>
            <a:r>
              <a:rPr lang="hr-HR" dirty="0" smtClean="0">
                <a:solidFill>
                  <a:schemeClr val="bg1"/>
                </a:solidFill>
              </a:rPr>
              <a:t> 4 </a:t>
            </a:r>
            <a:r>
              <a:rPr lang="hr-HR" dirty="0" err="1" smtClean="0">
                <a:solidFill>
                  <a:schemeClr val="bg1"/>
                </a:solidFill>
              </a:rPr>
              <a:t>thematic</a:t>
            </a:r>
            <a:r>
              <a:rPr lang="hr-HR" dirty="0" smtClean="0">
                <a:solidFill>
                  <a:schemeClr val="bg1"/>
                </a:solidFill>
              </a:rPr>
              <a:t> </a:t>
            </a:r>
            <a:r>
              <a:rPr lang="hr-HR" dirty="0" err="1" smtClean="0">
                <a:solidFill>
                  <a:schemeClr val="bg1"/>
                </a:solidFill>
              </a:rPr>
              <a:t>session</a:t>
            </a:r>
            <a:r>
              <a:rPr lang="hr-HR" dirty="0" smtClean="0">
                <a:solidFill>
                  <a:schemeClr val="bg1"/>
                </a:solidFill>
              </a:rPr>
              <a:t> </a:t>
            </a:r>
            <a:endParaRPr lang="hr-HR" dirty="0" smtClean="0">
              <a:solidFill>
                <a:schemeClr val="bg1"/>
              </a:solidFill>
            </a:endParaRPr>
          </a:p>
          <a:p>
            <a:r>
              <a:rPr lang="hr-HR" dirty="0" smtClean="0">
                <a:solidFill>
                  <a:schemeClr val="bg1"/>
                </a:solidFill>
              </a:rPr>
              <a:t>From </a:t>
            </a:r>
            <a:r>
              <a:rPr lang="hr-HR" dirty="0" err="1">
                <a:solidFill>
                  <a:schemeClr val="bg1"/>
                </a:solidFill>
              </a:rPr>
              <a:t>Vision</a:t>
            </a:r>
            <a:r>
              <a:rPr lang="hr-HR" dirty="0">
                <a:solidFill>
                  <a:schemeClr val="bg1"/>
                </a:solidFill>
              </a:rPr>
              <a:t> to </a:t>
            </a:r>
            <a:r>
              <a:rPr lang="hr-HR" dirty="0" err="1">
                <a:solidFill>
                  <a:schemeClr val="bg1"/>
                </a:solidFill>
              </a:rPr>
              <a:t>Action</a:t>
            </a:r>
            <a:r>
              <a:rPr lang="hr-HR" dirty="0">
                <a:solidFill>
                  <a:schemeClr val="bg1"/>
                </a:solidFill>
              </a:rPr>
              <a:t>: </a:t>
            </a:r>
            <a:r>
              <a:rPr lang="hr-HR" dirty="0" err="1">
                <a:solidFill>
                  <a:schemeClr val="bg1"/>
                </a:solidFill>
              </a:rPr>
              <a:t>Advancing</a:t>
            </a:r>
            <a:r>
              <a:rPr lang="hr-HR" dirty="0">
                <a:solidFill>
                  <a:schemeClr val="bg1"/>
                </a:solidFill>
              </a:rPr>
              <a:t> </a:t>
            </a:r>
            <a:r>
              <a:rPr lang="hr-HR" dirty="0" err="1">
                <a:solidFill>
                  <a:schemeClr val="bg1"/>
                </a:solidFill>
              </a:rPr>
              <a:t>Sustainable</a:t>
            </a:r>
            <a:r>
              <a:rPr lang="hr-HR" dirty="0">
                <a:solidFill>
                  <a:schemeClr val="bg1"/>
                </a:solidFill>
              </a:rPr>
              <a:t> </a:t>
            </a:r>
            <a:r>
              <a:rPr lang="hr-HR" dirty="0" err="1">
                <a:solidFill>
                  <a:schemeClr val="bg1"/>
                </a:solidFill>
              </a:rPr>
              <a:t>Tourism</a:t>
            </a:r>
            <a:r>
              <a:rPr lang="hr-HR" dirty="0">
                <a:solidFill>
                  <a:schemeClr val="bg1"/>
                </a:solidFill>
              </a:rPr>
              <a:t> </a:t>
            </a:r>
            <a:r>
              <a:rPr lang="hr-HR" dirty="0" err="1">
                <a:solidFill>
                  <a:schemeClr val="bg1"/>
                </a:solidFill>
              </a:rPr>
              <a:t>in</a:t>
            </a:r>
            <a:r>
              <a:rPr lang="hr-HR" dirty="0">
                <a:solidFill>
                  <a:schemeClr val="bg1"/>
                </a:solidFill>
              </a:rPr>
              <a:t> </a:t>
            </a:r>
            <a:r>
              <a:rPr lang="hr-HR" dirty="0" err="1">
                <a:solidFill>
                  <a:schemeClr val="bg1"/>
                </a:solidFill>
              </a:rPr>
              <a:t>the</a:t>
            </a:r>
            <a:r>
              <a:rPr lang="hr-HR" dirty="0">
                <a:solidFill>
                  <a:schemeClr val="bg1"/>
                </a:solidFill>
              </a:rPr>
              <a:t> EUSAIR </a:t>
            </a:r>
            <a:r>
              <a:rPr lang="hr-HR" dirty="0" err="1" smtClean="0">
                <a:solidFill>
                  <a:schemeClr val="bg1"/>
                </a:solidFill>
              </a:rPr>
              <a:t>Region</a:t>
            </a:r>
            <a:endParaRPr lang="hr-HR" dirty="0" smtClean="0">
              <a:solidFill>
                <a:schemeClr val="bg1"/>
              </a:solidFill>
            </a:endParaRPr>
          </a:p>
          <a:p>
            <a:endParaRPr lang="hr-HR" dirty="0" smtClean="0">
              <a:solidFill>
                <a:schemeClr val="bg1"/>
              </a:solidFill>
            </a:endParaRPr>
          </a:p>
          <a:p>
            <a:r>
              <a:rPr lang="en-US" b="1" dirty="0">
                <a:solidFill>
                  <a:schemeClr val="bg1"/>
                </a:solidFill>
              </a:rPr>
              <a:t>Mr. </a:t>
            </a:r>
            <a:r>
              <a:rPr lang="en-US" b="1" dirty="0" err="1">
                <a:solidFill>
                  <a:schemeClr val="bg1"/>
                </a:solidFill>
              </a:rPr>
              <a:t>Fotis</a:t>
            </a:r>
            <a:r>
              <a:rPr lang="en-US" b="1" dirty="0">
                <a:solidFill>
                  <a:schemeClr val="bg1"/>
                </a:solidFill>
              </a:rPr>
              <a:t> Vlachos, Pillar 4-member, Hellenic Ministry of </a:t>
            </a:r>
            <a:r>
              <a:rPr lang="en-US" b="1" dirty="0" smtClean="0">
                <a:solidFill>
                  <a:schemeClr val="bg1"/>
                </a:solidFill>
              </a:rPr>
              <a:t>Culture</a:t>
            </a:r>
            <a:r>
              <a:rPr lang="en-US" altLang="hr-HR" b="1" dirty="0" smtClean="0">
                <a:solidFill>
                  <a:schemeClr val="bg1"/>
                </a:solidFill>
              </a:rPr>
              <a:t> - </a:t>
            </a:r>
            <a:endParaRPr lang="en-US" altLang="hr-HR" b="1" dirty="0" smtClean="0">
              <a:solidFill>
                <a:schemeClr val="bg1"/>
              </a:solidFill>
            </a:endParaRPr>
          </a:p>
          <a:p>
            <a:r>
              <a:rPr lang="en-US" altLang="hr-HR" b="1" dirty="0" smtClean="0">
                <a:solidFill>
                  <a:schemeClr val="bg1"/>
                </a:solidFill>
              </a:rPr>
              <a:t>in cooperation with Mr. Dimitris Bloukos, Greek coordinator in Pillar IV, Hellenic Ministry of Tourism</a:t>
            </a:r>
            <a:endParaRPr lang="hr-HR" b="1" dirty="0">
              <a:solidFill>
                <a:schemeClr val="bg1"/>
              </a:solidFill>
            </a:endParaRPr>
          </a:p>
          <a:p>
            <a:r>
              <a:rPr lang="hr-HR" dirty="0" smtClean="0">
                <a:solidFill>
                  <a:schemeClr val="bg1"/>
                </a:solidFill>
              </a:rPr>
              <a:t>Skopje, North </a:t>
            </a:r>
            <a:r>
              <a:rPr lang="hr-HR" dirty="0" err="1" smtClean="0">
                <a:solidFill>
                  <a:schemeClr val="bg1"/>
                </a:solidFill>
              </a:rPr>
              <a:t>Macedonia</a:t>
            </a:r>
            <a:endParaRPr lang="hr-HR" dirty="0">
              <a:solidFill>
                <a:schemeClr val="bg1"/>
              </a:solidFill>
            </a:endParaRPr>
          </a:p>
          <a:p>
            <a:r>
              <a:rPr lang="hr-HR" dirty="0" smtClean="0">
                <a:solidFill>
                  <a:schemeClr val="bg1"/>
                </a:solidFill>
              </a:rPr>
              <a:t>20 May 2026</a:t>
            </a:r>
            <a:endParaRPr lang="hr-HR"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79425" y="1113790"/>
            <a:ext cx="10379075" cy="629285"/>
          </a:xfrm>
          <a:prstGeom prst="rect">
            <a:avLst/>
          </a:prstGeom>
          <a:noFill/>
        </p:spPr>
        <p:txBody>
          <a:bodyPr wrap="square" rtlCol="0">
            <a:noAutofit/>
          </a:bodyPr>
          <a:lstStyle/>
          <a:p>
            <a:pPr algn="l"/>
            <a:endParaRPr lang="en-US" altLang="en-US" b="1" i="1" dirty="0">
              <a:solidFill>
                <a:schemeClr val="accent1"/>
              </a:solidFill>
              <a:latin typeface="Calibri" panose="020F0502020204030204" pitchFamily="34" charset="0"/>
              <a:cs typeface="Calibri" panose="020F0502020204030204" pitchFamily="34" charset="0"/>
              <a:sym typeface="+mn-ea"/>
            </a:endParaRPr>
          </a:p>
          <a:p>
            <a:pPr algn="l"/>
            <a:r>
              <a:rPr lang="en-US" altLang="en-US" b="1" i="1" dirty="0">
                <a:solidFill>
                  <a:schemeClr val="accent1"/>
                </a:solidFill>
                <a:latin typeface="Calibri" panose="020F0502020204030204" pitchFamily="34" charset="0"/>
                <a:cs typeface="Calibri" panose="020F0502020204030204" pitchFamily="34" charset="0"/>
                <a:sym typeface="+mn-ea"/>
              </a:rPr>
              <a:t>The perception of Mediterranean in the EUSAIR communities</a:t>
            </a:r>
            <a:br>
              <a:rPr lang="en-US" altLang="en-US" b="1" i="1" dirty="0">
                <a:solidFill>
                  <a:schemeClr val="accent1"/>
                </a:solidFill>
                <a:latin typeface="Calibri" panose="020F0502020204030204" pitchFamily="34" charset="0"/>
                <a:cs typeface="Calibri" panose="020F0502020204030204" pitchFamily="34" charset="0"/>
                <a:sym typeface="+mn-ea"/>
              </a:rPr>
            </a:br>
            <a:r>
              <a:rPr lang="en-US" altLang="en-US" b="1" i="1" dirty="0">
                <a:solidFill>
                  <a:schemeClr val="accent1"/>
                </a:solidFill>
                <a:latin typeface="Calibri" panose="020F0502020204030204" pitchFamily="34" charset="0"/>
                <a:cs typeface="Calibri" panose="020F0502020204030204" pitchFamily="34" charset="0"/>
                <a:sym typeface="+mn-ea"/>
              </a:rPr>
              <a:t>Context</a:t>
            </a:r>
            <a:r>
              <a:rPr lang="hr-HR" b="1" dirty="0" smtClean="0">
                <a:latin typeface="Calibri" panose="020F0502020204030204" pitchFamily="34" charset="0"/>
                <a:cs typeface="Calibri" panose="020F0502020204030204" pitchFamily="34" charset="0"/>
                <a:sym typeface="+mn-ea"/>
              </a:rPr>
              <a:t> </a:t>
            </a:r>
            <a:endParaRPr lang="hr-HR" b="1" dirty="0">
              <a:latin typeface="Calibri" panose="020F0502020204030204" pitchFamily="34" charset="0"/>
              <a:cs typeface="Calibri" panose="020F0502020204030204" pitchFamily="34" charset="0"/>
            </a:endParaRPr>
          </a:p>
          <a:p>
            <a:pPr algn="l"/>
            <a:endParaRPr lang="hr-HR" dirty="0"/>
          </a:p>
          <a:p>
            <a:pPr algn="l"/>
            <a:endParaRPr lang="hr-HR" dirty="0"/>
          </a:p>
        </p:txBody>
      </p:sp>
      <p:sp>
        <p:nvSpPr>
          <p:cNvPr id="3" name="TextBox 2"/>
          <p:cNvSpPr txBox="1"/>
          <p:nvPr/>
        </p:nvSpPr>
        <p:spPr>
          <a:xfrm>
            <a:off x="479425" y="2145665"/>
            <a:ext cx="9895840" cy="4004310"/>
          </a:xfrm>
          <a:prstGeom prst="rect">
            <a:avLst/>
          </a:prstGeom>
          <a:noFill/>
        </p:spPr>
        <p:txBody>
          <a:bodyPr wrap="square" rtlCol="0">
            <a:noAutofit/>
          </a:bodyPr>
          <a:lstStyle/>
          <a:p>
            <a:endParaRPr lang="en-US" altLang="en-GB" dirty="0" smtClean="0">
              <a:latin typeface="Calibri" panose="020F0502020204030204" pitchFamily="34" charset="0"/>
              <a:cs typeface="Calibri" panose="020F0502020204030204" pitchFamily="34" charset="0"/>
              <a:sym typeface="+mn-ea"/>
            </a:endParaRPr>
          </a:p>
          <a:p>
            <a:pPr algn="l"/>
            <a:r>
              <a:rPr lang="en-US" altLang="en-GB" sz="1600" dirty="0" smtClean="0">
                <a:latin typeface="Calibri" panose="020F0502020204030204" pitchFamily="34" charset="0"/>
                <a:cs typeface="Calibri" panose="020F0502020204030204" pitchFamily="34" charset="0"/>
                <a:sym typeface="+mn-ea"/>
              </a:rPr>
              <a:t>I. </a:t>
            </a:r>
            <a:r>
              <a:rPr lang="en-US" altLang="en-GB" sz="1600" b="1" dirty="0" smtClean="0">
                <a:latin typeface="Calibri" panose="020F0502020204030204" pitchFamily="34" charset="0"/>
                <a:cs typeface="Calibri" panose="020F0502020204030204" pitchFamily="34" charset="0"/>
                <a:sym typeface="+mn-ea"/>
              </a:rPr>
              <a:t>European Commission adopts Revised Action Plan for EISAIR</a:t>
            </a:r>
            <a:r>
              <a:rPr lang="en-US" altLang="en-GB" sz="1600" dirty="0" smtClean="0">
                <a:latin typeface="Calibri" panose="020F0502020204030204" pitchFamily="34" charset="0"/>
                <a:cs typeface="Calibri" panose="020F0502020204030204" pitchFamily="34" charset="0"/>
                <a:sym typeface="+mn-ea"/>
              </a:rPr>
              <a:t> </a:t>
            </a:r>
            <a:r>
              <a:rPr lang="hr-HR" sz="1600" b="1" dirty="0" err="1">
                <a:latin typeface="Calibri" panose="020F0502020204030204" pitchFamily="34" charset="0"/>
                <a:cs typeface="Calibri" panose="020F0502020204030204" pitchFamily="34" charset="0"/>
                <a:sym typeface="+mn-ea"/>
              </a:rPr>
              <a:t>in</a:t>
            </a:r>
            <a:r>
              <a:rPr lang="hr-HR" sz="1600" b="1" dirty="0">
                <a:latin typeface="Calibri" panose="020F0502020204030204" pitchFamily="34" charset="0"/>
                <a:cs typeface="Calibri" panose="020F0502020204030204" pitchFamily="34" charset="0"/>
                <a:sym typeface="+mn-ea"/>
              </a:rPr>
              <a:t> </a:t>
            </a:r>
            <a:r>
              <a:rPr lang="hr-HR" sz="1600" b="1" dirty="0" err="1" smtClean="0">
                <a:latin typeface="Calibri" panose="020F0502020204030204" pitchFamily="34" charset="0"/>
                <a:cs typeface="Calibri" panose="020F0502020204030204" pitchFamily="34" charset="0"/>
                <a:sym typeface="+mn-ea"/>
              </a:rPr>
              <a:t>Pillar</a:t>
            </a:r>
            <a:r>
              <a:rPr lang="hr-HR" sz="1600" b="1" dirty="0" smtClean="0">
                <a:latin typeface="Calibri" panose="020F0502020204030204" pitchFamily="34" charset="0"/>
                <a:cs typeface="Calibri" panose="020F0502020204030204" pitchFamily="34" charset="0"/>
                <a:sym typeface="+mn-ea"/>
              </a:rPr>
              <a:t> 4</a:t>
            </a:r>
            <a:r>
              <a:rPr lang="hr-HR" sz="1600" b="1" dirty="0">
                <a:latin typeface="Calibri" panose="020F0502020204030204" pitchFamily="34" charset="0"/>
                <a:cs typeface="Calibri" panose="020F0502020204030204" pitchFamily="34" charset="0"/>
                <a:sym typeface="+mn-ea"/>
              </a:rPr>
              <a:t>: </a:t>
            </a:r>
            <a:endParaRPr lang="hr-HR" sz="1600" b="1" dirty="0">
              <a:latin typeface="Calibri" panose="020F0502020204030204" pitchFamily="34" charset="0"/>
              <a:cs typeface="Calibri" panose="020F0502020204030204" pitchFamily="34" charset="0"/>
              <a:sym typeface="+mn-ea"/>
            </a:endParaRPr>
          </a:p>
          <a:p>
            <a:pPr indent="457200" algn="l"/>
            <a:r>
              <a:rPr lang="hr-HR" sz="1600" b="1" dirty="0" err="1">
                <a:latin typeface="Calibri" panose="020F0502020204030204" pitchFamily="34" charset="0"/>
                <a:cs typeface="Calibri" panose="020F0502020204030204" pitchFamily="34" charset="0"/>
                <a:sym typeface="+mn-ea"/>
              </a:rPr>
              <a:t>Sustainable</a:t>
            </a:r>
            <a:r>
              <a:rPr lang="hr-HR" sz="1600" b="1" dirty="0">
                <a:latin typeface="Calibri" panose="020F0502020204030204" pitchFamily="34" charset="0"/>
                <a:cs typeface="Calibri" panose="020F0502020204030204" pitchFamily="34" charset="0"/>
                <a:sym typeface="+mn-ea"/>
              </a:rPr>
              <a:t> </a:t>
            </a:r>
            <a:r>
              <a:rPr lang="hr-HR" sz="1600" b="1" dirty="0" err="1">
                <a:latin typeface="Calibri" panose="020F0502020204030204" pitchFamily="34" charset="0"/>
                <a:cs typeface="Calibri" panose="020F0502020204030204" pitchFamily="34" charset="0"/>
                <a:sym typeface="+mn-ea"/>
              </a:rPr>
              <a:t>Tourism</a:t>
            </a:r>
            <a:r>
              <a:rPr lang="en-US" altLang="hr-HR" sz="1600" b="1" dirty="0" err="1">
                <a:latin typeface="Calibri" panose="020F0502020204030204" pitchFamily="34" charset="0"/>
                <a:cs typeface="Calibri" panose="020F0502020204030204" pitchFamily="34" charset="0"/>
                <a:sym typeface="+mn-ea"/>
              </a:rPr>
              <a:t>  - </a:t>
            </a:r>
            <a:r>
              <a:rPr lang="en-US" altLang="en-GB" sz="1600" dirty="0" smtClean="0">
                <a:latin typeface="Calibri" panose="020F0502020204030204" pitchFamily="34" charset="0"/>
                <a:cs typeface="Calibri" panose="020F0502020204030204" pitchFamily="34" charset="0"/>
                <a:sym typeface="+mn-ea"/>
              </a:rPr>
              <a:t>revision of Priorities</a:t>
            </a:r>
            <a:endParaRPr lang="en-US" altLang="en-GB" sz="1600" dirty="0" smtClean="0">
              <a:latin typeface="Calibri" panose="020F0502020204030204" pitchFamily="34" charset="0"/>
              <a:cs typeface="Calibri" panose="020F0502020204030204" pitchFamily="34" charset="0"/>
            </a:endParaRPr>
          </a:p>
          <a:p>
            <a:pPr algn="l"/>
            <a:endParaRPr lang="en-US" altLang="en-US" sz="1600" b="1" dirty="0" err="1">
              <a:latin typeface="Calibri" panose="020F0502020204030204" pitchFamily="34" charset="0"/>
              <a:cs typeface="Calibri" panose="020F0502020204030204" pitchFamily="34" charset="0"/>
              <a:sym typeface="+mn-ea"/>
            </a:endParaRPr>
          </a:p>
          <a:p>
            <a:pPr algn="l"/>
            <a:r>
              <a:rPr lang="en-US" altLang="en-US" sz="1600" b="1" dirty="0" err="1">
                <a:latin typeface="Calibri" panose="020F0502020204030204" pitchFamily="34" charset="0"/>
                <a:cs typeface="Calibri" panose="020F0502020204030204" pitchFamily="34" charset="0"/>
                <a:sym typeface="+mn-ea"/>
              </a:rPr>
              <a:t>II. Embedding and implementing EUSAIR Revised Action Plan: Priorities with Three Topics and relevant Actions:</a:t>
            </a:r>
            <a:endParaRPr lang="en-US" altLang="en-US" sz="1600" b="1" dirty="0" err="1">
              <a:latin typeface="Calibri" panose="020F0502020204030204" pitchFamily="34" charset="0"/>
              <a:cs typeface="Calibri" panose="020F0502020204030204" pitchFamily="34" charset="0"/>
              <a:sym typeface="+mn-ea"/>
            </a:endParaRPr>
          </a:p>
          <a:p>
            <a:pPr algn="l"/>
            <a:endParaRPr lang="hr-HR" sz="1600" b="1" dirty="0" err="1" smtClean="0">
              <a:solidFill>
                <a:schemeClr val="tx1"/>
              </a:solidFill>
              <a:latin typeface="Calibri" panose="020F0502020204030204" pitchFamily="34" charset="0"/>
              <a:cs typeface="Calibri" panose="020F0502020204030204" pitchFamily="34" charset="0"/>
              <a:sym typeface="+mn-ea"/>
            </a:endParaRPr>
          </a:p>
          <a:p>
            <a:pPr algn="l"/>
            <a:r>
              <a:rPr lang="en-US" altLang="hr-HR" sz="1600" b="1" dirty="0" err="1" smtClean="0">
                <a:solidFill>
                  <a:schemeClr val="tx1"/>
                </a:solidFill>
                <a:latin typeface="Calibri" panose="020F0502020204030204" pitchFamily="34" charset="0"/>
                <a:cs typeface="Calibri" panose="020F0502020204030204" pitchFamily="34" charset="0"/>
                <a:sym typeface="+mn-ea"/>
              </a:rPr>
              <a:t>III. </a:t>
            </a:r>
            <a:r>
              <a:rPr lang="hr-HR" sz="1600" b="1" dirty="0" err="1" smtClean="0">
                <a:solidFill>
                  <a:schemeClr val="tx1"/>
                </a:solidFill>
                <a:latin typeface="Calibri" panose="020F0502020204030204" pitchFamily="34" charset="0"/>
                <a:cs typeface="Calibri" panose="020F0502020204030204" pitchFamily="34" charset="0"/>
                <a:sym typeface="+mn-ea"/>
              </a:rPr>
              <a:t>Cross-pillar</a:t>
            </a:r>
            <a:r>
              <a:rPr lang="hr-HR" sz="1600" b="1" dirty="0" smtClean="0">
                <a:solidFill>
                  <a:schemeClr val="tx1"/>
                </a:solidFill>
                <a:latin typeface="Calibri" panose="020F0502020204030204" pitchFamily="34" charset="0"/>
                <a:cs typeface="Calibri" panose="020F0502020204030204" pitchFamily="34" charset="0"/>
                <a:sym typeface="+mn-ea"/>
              </a:rPr>
              <a:t> </a:t>
            </a:r>
            <a:r>
              <a:rPr lang="hr-HR" sz="1600" b="1" dirty="0" err="1" smtClean="0">
                <a:solidFill>
                  <a:schemeClr val="tx1"/>
                </a:solidFill>
                <a:latin typeface="Calibri" panose="020F0502020204030204" pitchFamily="34" charset="0"/>
                <a:cs typeface="Calibri" panose="020F0502020204030204" pitchFamily="34" charset="0"/>
                <a:sym typeface="+mn-ea"/>
              </a:rPr>
              <a:t>flagship</a:t>
            </a:r>
            <a:r>
              <a:rPr lang="hr-HR" sz="1600" b="1" dirty="0" smtClean="0">
                <a:solidFill>
                  <a:schemeClr val="tx1"/>
                </a:solidFill>
                <a:latin typeface="Calibri" panose="020F0502020204030204" pitchFamily="34" charset="0"/>
                <a:cs typeface="Calibri" panose="020F0502020204030204" pitchFamily="34" charset="0"/>
                <a:sym typeface="+mn-ea"/>
              </a:rPr>
              <a:t> </a:t>
            </a:r>
            <a:endParaRPr lang="hr-HR" sz="1600" b="1" dirty="0" smtClean="0">
              <a:solidFill>
                <a:schemeClr val="tx1"/>
              </a:solidFill>
              <a:latin typeface="Calibri" panose="020F0502020204030204" pitchFamily="34" charset="0"/>
              <a:cs typeface="Calibri" panose="020F0502020204030204" pitchFamily="34" charset="0"/>
            </a:endParaRPr>
          </a:p>
          <a:p>
            <a:pPr indent="0" algn="l">
              <a:buFontTx/>
              <a:buNone/>
            </a:pPr>
            <a:endParaRPr lang="hr-HR" sz="1600" b="1" dirty="0" err="1" smtClean="0">
              <a:solidFill>
                <a:schemeClr val="tx1"/>
              </a:solidFill>
              <a:latin typeface="Calibri" panose="020F0502020204030204" pitchFamily="34" charset="0"/>
              <a:cs typeface="Calibri" panose="020F0502020204030204" pitchFamily="34" charset="0"/>
              <a:sym typeface="+mn-ea"/>
            </a:endParaRPr>
          </a:p>
          <a:p>
            <a:pPr indent="0" algn="l">
              <a:buFontTx/>
              <a:buNone/>
            </a:pPr>
            <a:r>
              <a:rPr lang="en-US" altLang="hr-HR" sz="1600" b="1" dirty="0" err="1" smtClean="0">
                <a:solidFill>
                  <a:schemeClr val="tx1"/>
                </a:solidFill>
                <a:latin typeface="Calibri" panose="020F0502020204030204" pitchFamily="34" charset="0"/>
                <a:cs typeface="Calibri" panose="020F0502020204030204" pitchFamily="34" charset="0"/>
                <a:sym typeface="+mn-ea"/>
              </a:rPr>
              <a:t>IV. </a:t>
            </a:r>
            <a:r>
              <a:rPr lang="hr-HR" sz="1600" b="1" dirty="0" err="1" smtClean="0">
                <a:solidFill>
                  <a:schemeClr val="tx1"/>
                </a:solidFill>
                <a:latin typeface="Calibri" panose="020F0502020204030204" pitchFamily="34" charset="0"/>
                <a:cs typeface="Calibri" panose="020F0502020204030204" pitchFamily="34" charset="0"/>
                <a:sym typeface="+mn-ea"/>
              </a:rPr>
              <a:t>Publication</a:t>
            </a:r>
            <a:r>
              <a:rPr lang="hr-HR" sz="1600" b="1" dirty="0" smtClean="0">
                <a:solidFill>
                  <a:schemeClr val="tx1"/>
                </a:solidFill>
                <a:latin typeface="Calibri" panose="020F0502020204030204" pitchFamily="34" charset="0"/>
                <a:cs typeface="Calibri" panose="020F0502020204030204" pitchFamily="34" charset="0"/>
                <a:sym typeface="+mn-ea"/>
              </a:rPr>
              <a:t> </a:t>
            </a:r>
            <a:endParaRPr lang="en-US" altLang="hr-HR" sz="1600" dirty="0" err="1" smtClean="0">
              <a:solidFill>
                <a:schemeClr val="tx1"/>
              </a:solidFill>
              <a:latin typeface="Calibri" panose="020F0502020204030204" pitchFamily="34" charset="0"/>
              <a:cs typeface="Calibri" panose="020F0502020204030204" pitchFamily="34" charset="0"/>
            </a:endParaRPr>
          </a:p>
          <a:p>
            <a:pPr algn="l"/>
            <a:endParaRPr lang="en-US" altLang="hr-HR" sz="1600" b="1" dirty="0" err="1" smtClean="0">
              <a:solidFill>
                <a:schemeClr val="tx1"/>
              </a:solidFill>
              <a:latin typeface="Calibri" panose="020F0502020204030204" pitchFamily="34" charset="0"/>
              <a:cs typeface="Calibri" panose="020F0502020204030204" pitchFamily="34" charset="0"/>
              <a:sym typeface="+mn-ea"/>
            </a:endParaRPr>
          </a:p>
          <a:p>
            <a:pPr algn="l"/>
            <a:r>
              <a:rPr lang="en-US" altLang="hr-HR" sz="1600" b="1" dirty="0" err="1">
                <a:latin typeface="Calibri" panose="020F0502020204030204" pitchFamily="34" charset="0"/>
                <a:cs typeface="Calibri" panose="020F0502020204030204" pitchFamily="34" charset="0"/>
                <a:sym typeface="+mn-ea"/>
              </a:rPr>
              <a:t>V. Cultural Tourism as a Priority</a:t>
            </a:r>
            <a:endParaRPr lang="en-US" altLang="hr-HR" sz="1600" b="1" dirty="0" err="1">
              <a:latin typeface="Calibri" panose="020F0502020204030204" pitchFamily="34" charset="0"/>
              <a:cs typeface="Calibri" panose="020F0502020204030204" pitchFamily="34" charset="0"/>
              <a:sym typeface="+mn-ea"/>
            </a:endParaRPr>
          </a:p>
          <a:p>
            <a:pPr marL="0" indent="0" algn="l">
              <a:buNone/>
            </a:pPr>
            <a:endParaRPr lang="hr-HR" sz="1600" dirty="0">
              <a:latin typeface="Calibri" panose="020F0502020204030204" pitchFamily="34" charset="0"/>
              <a:cs typeface="Calibri" panose="020F0502020204030204" pitchFamily="34" charset="0"/>
            </a:endParaRPr>
          </a:p>
          <a:p>
            <a:pPr algn="l"/>
            <a:endParaRPr lang="hr-HR" sz="1600"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45515" y="1099820"/>
            <a:ext cx="6660515" cy="652780"/>
          </a:xfrm>
          <a:prstGeom prst="rect">
            <a:avLst/>
          </a:prstGeom>
          <a:noFill/>
        </p:spPr>
        <p:txBody>
          <a:bodyPr wrap="square" rtlCol="0">
            <a:noAutofit/>
          </a:bodyPr>
          <a:lstStyle/>
          <a:p>
            <a:pPr algn="ctr"/>
            <a:r>
              <a:rPr lang="en-US" altLang="hr-HR" b="1" dirty="0">
                <a:cs typeface="Times New Roman" panose="02020603050405020304" pitchFamily="18" charset="0"/>
                <a:sym typeface="+mn-ea"/>
              </a:rPr>
              <a:t>I. </a:t>
            </a:r>
            <a:r>
              <a:rPr lang="hr-HR" b="1" dirty="0">
                <a:cs typeface="Times New Roman" panose="02020603050405020304" pitchFamily="18" charset="0"/>
                <a:sym typeface="+mn-ea"/>
              </a:rPr>
              <a:t>European </a:t>
            </a:r>
            <a:r>
              <a:rPr lang="hr-HR" b="1" dirty="0" err="1">
                <a:cs typeface="Times New Roman" panose="02020603050405020304" pitchFamily="18" charset="0"/>
                <a:sym typeface="+mn-ea"/>
              </a:rPr>
              <a:t>Commission</a:t>
            </a:r>
            <a:r>
              <a:rPr lang="hr-HR" b="1" dirty="0">
                <a:cs typeface="Times New Roman" panose="02020603050405020304" pitchFamily="18" charset="0"/>
                <a:sym typeface="+mn-ea"/>
              </a:rPr>
              <a:t> </a:t>
            </a:r>
            <a:r>
              <a:rPr lang="hr-HR" b="1" dirty="0" err="1">
                <a:cs typeface="Times New Roman" panose="02020603050405020304" pitchFamily="18" charset="0"/>
                <a:sym typeface="+mn-ea"/>
              </a:rPr>
              <a:t>Adopts</a:t>
            </a:r>
            <a:r>
              <a:rPr lang="hr-HR" b="1" dirty="0">
                <a:cs typeface="Times New Roman" panose="02020603050405020304" pitchFamily="18" charset="0"/>
                <a:sym typeface="+mn-ea"/>
              </a:rPr>
              <a:t> </a:t>
            </a:r>
            <a:r>
              <a:rPr lang="hr-HR" b="1" dirty="0" err="1">
                <a:cs typeface="Times New Roman" panose="02020603050405020304" pitchFamily="18" charset="0"/>
                <a:sym typeface="+mn-ea"/>
              </a:rPr>
              <a:t>Revised</a:t>
            </a:r>
            <a:r>
              <a:rPr lang="hr-HR" b="1" dirty="0">
                <a:cs typeface="Times New Roman" panose="02020603050405020304" pitchFamily="18" charset="0"/>
                <a:sym typeface="+mn-ea"/>
              </a:rPr>
              <a:t> </a:t>
            </a:r>
            <a:r>
              <a:rPr lang="hr-HR" b="1" dirty="0" err="1">
                <a:cs typeface="Times New Roman" panose="02020603050405020304" pitchFamily="18" charset="0"/>
                <a:sym typeface="+mn-ea"/>
              </a:rPr>
              <a:t>Action</a:t>
            </a:r>
            <a:r>
              <a:rPr lang="hr-HR" b="1" dirty="0">
                <a:cs typeface="Times New Roman" panose="02020603050405020304" pitchFamily="18" charset="0"/>
                <a:sym typeface="+mn-ea"/>
              </a:rPr>
              <a:t> Plan for </a:t>
            </a:r>
            <a:r>
              <a:rPr lang="hr-HR" b="1" dirty="0" err="1">
                <a:cs typeface="Times New Roman" panose="02020603050405020304" pitchFamily="18" charset="0"/>
                <a:sym typeface="+mn-ea"/>
              </a:rPr>
              <a:t>the</a:t>
            </a:r>
            <a:r>
              <a:rPr lang="hr-HR" b="1" dirty="0">
                <a:cs typeface="Times New Roman" panose="02020603050405020304" pitchFamily="18" charset="0"/>
                <a:sym typeface="+mn-ea"/>
              </a:rPr>
              <a:t>  (EUSAIR)</a:t>
            </a:r>
            <a:r>
              <a:rPr lang="en-US" altLang="hr-HR" b="1" dirty="0">
                <a:cs typeface="Times New Roman" panose="02020603050405020304" pitchFamily="18" charset="0"/>
                <a:sym typeface="+mn-ea"/>
              </a:rPr>
              <a:t> </a:t>
            </a:r>
            <a:br>
              <a:rPr lang="hr-HR" dirty="0">
                <a:sym typeface="+mn-ea"/>
              </a:rPr>
            </a:br>
            <a:endParaRPr lang="hr-HR" dirty="0"/>
          </a:p>
        </p:txBody>
      </p:sp>
      <p:sp>
        <p:nvSpPr>
          <p:cNvPr id="3" name="TextBox 2"/>
          <p:cNvSpPr txBox="1"/>
          <p:nvPr/>
        </p:nvSpPr>
        <p:spPr>
          <a:xfrm>
            <a:off x="347345" y="1751965"/>
            <a:ext cx="9045575" cy="4110990"/>
          </a:xfrm>
          <a:prstGeom prst="rect">
            <a:avLst/>
          </a:prstGeom>
          <a:noFill/>
        </p:spPr>
        <p:txBody>
          <a:bodyPr wrap="square" rtlCol="0">
            <a:noAutofit/>
          </a:bodyPr>
          <a:lstStyle/>
          <a:p>
            <a:pPr marL="285750" indent="-285750" algn="just">
              <a:buFont typeface="Arial" panose="020B0604020202020204" pitchFamily="34" charset="0"/>
              <a:buChar char="•"/>
            </a:pPr>
            <a:r>
              <a:rPr lang="hr-HR" sz="1600" dirty="0" err="1">
                <a:latin typeface="Calibri" panose="020F0502020204030204" pitchFamily="34" charset="0"/>
                <a:cs typeface="Calibri" panose="020F0502020204030204" pitchFamily="34" charset="0"/>
                <a:sym typeface="+mn-ea"/>
              </a:rPr>
              <a:t>The</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revised</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Action</a:t>
            </a:r>
            <a:r>
              <a:rPr lang="hr-HR" sz="1600" dirty="0">
                <a:latin typeface="Calibri" panose="020F0502020204030204" pitchFamily="34" charset="0"/>
                <a:cs typeface="Calibri" panose="020F0502020204030204" pitchFamily="34" charset="0"/>
                <a:sym typeface="+mn-ea"/>
              </a:rPr>
              <a:t> Plan </a:t>
            </a:r>
            <a:r>
              <a:rPr lang="hr-HR" sz="1600" dirty="0" err="1">
                <a:latin typeface="Calibri" panose="020F0502020204030204" pitchFamily="34" charset="0"/>
                <a:cs typeface="Calibri" panose="020F0502020204030204" pitchFamily="34" charset="0"/>
                <a:sym typeface="+mn-ea"/>
              </a:rPr>
              <a:t>introduces</a:t>
            </a:r>
            <a:r>
              <a:rPr lang="hr-HR" sz="1600" dirty="0">
                <a:latin typeface="Calibri" panose="020F0502020204030204" pitchFamily="34" charset="0"/>
                <a:cs typeface="Calibri" panose="020F0502020204030204" pitchFamily="34" charset="0"/>
                <a:sym typeface="+mn-ea"/>
              </a:rPr>
              <a:t> a </a:t>
            </a:r>
            <a:r>
              <a:rPr lang="hr-HR" sz="1600" i="1" u="sng" dirty="0" err="1">
                <a:latin typeface="Calibri" panose="020F0502020204030204" pitchFamily="34" charset="0"/>
                <a:cs typeface="Calibri" panose="020F0502020204030204" pitchFamily="34" charset="0"/>
                <a:sym typeface="+mn-ea"/>
              </a:rPr>
              <a:t>strategic</a:t>
            </a:r>
            <a:r>
              <a:rPr lang="hr-HR" sz="1600" i="1" u="sng" dirty="0">
                <a:latin typeface="Calibri" panose="020F0502020204030204" pitchFamily="34" charset="0"/>
                <a:cs typeface="Calibri" panose="020F0502020204030204" pitchFamily="34" charset="0"/>
                <a:sym typeface="+mn-ea"/>
              </a:rPr>
              <a:t> </a:t>
            </a:r>
            <a:r>
              <a:rPr lang="hr-HR" sz="1600" i="1" u="sng" dirty="0" err="1">
                <a:latin typeface="Calibri" panose="020F0502020204030204" pitchFamily="34" charset="0"/>
                <a:cs typeface="Calibri" panose="020F0502020204030204" pitchFamily="34" charset="0"/>
                <a:sym typeface="+mn-ea"/>
              </a:rPr>
              <a:t>fifth</a:t>
            </a:r>
            <a:r>
              <a:rPr lang="hr-HR" sz="1600" i="1" u="sng" dirty="0">
                <a:latin typeface="Calibri" panose="020F0502020204030204" pitchFamily="34" charset="0"/>
                <a:cs typeface="Calibri" panose="020F0502020204030204" pitchFamily="34" charset="0"/>
                <a:sym typeface="+mn-ea"/>
              </a:rPr>
              <a:t> </a:t>
            </a:r>
            <a:r>
              <a:rPr lang="hr-HR" sz="1600" i="1" u="sng" dirty="0" err="1">
                <a:latin typeface="Calibri" panose="020F0502020204030204" pitchFamily="34" charset="0"/>
                <a:cs typeface="Calibri" panose="020F0502020204030204" pitchFamily="34" charset="0"/>
                <a:sym typeface="+mn-ea"/>
              </a:rPr>
              <a:t>pillar</a:t>
            </a:r>
            <a:r>
              <a:rPr lang="hr-HR" sz="1600" dirty="0">
                <a:latin typeface="Calibri" panose="020F0502020204030204" pitchFamily="34" charset="0"/>
                <a:cs typeface="Calibri" panose="020F0502020204030204" pitchFamily="34" charset="0"/>
                <a:sym typeface="+mn-ea"/>
              </a:rPr>
              <a:t>—</a:t>
            </a:r>
            <a:r>
              <a:rPr lang="hr-HR" sz="1600" b="1" dirty="0" err="1">
                <a:latin typeface="Calibri" panose="020F0502020204030204" pitchFamily="34" charset="0"/>
                <a:cs typeface="Calibri" panose="020F0502020204030204" pitchFamily="34" charset="0"/>
                <a:sym typeface="+mn-ea"/>
              </a:rPr>
              <a:t>Improved</a:t>
            </a:r>
            <a:r>
              <a:rPr lang="hr-HR" sz="1600" b="1" dirty="0">
                <a:latin typeface="Calibri" panose="020F0502020204030204" pitchFamily="34" charset="0"/>
                <a:cs typeface="Calibri" panose="020F0502020204030204" pitchFamily="34" charset="0"/>
                <a:sym typeface="+mn-ea"/>
              </a:rPr>
              <a:t> </a:t>
            </a:r>
            <a:r>
              <a:rPr lang="hr-HR" sz="1600" b="1" dirty="0" err="1">
                <a:latin typeface="Calibri" panose="020F0502020204030204" pitchFamily="34" charset="0"/>
                <a:cs typeface="Calibri" panose="020F0502020204030204" pitchFamily="34" charset="0"/>
                <a:sym typeface="+mn-ea"/>
              </a:rPr>
              <a:t>Social</a:t>
            </a:r>
            <a:r>
              <a:rPr lang="hr-HR" sz="1600" b="1" dirty="0">
                <a:latin typeface="Calibri" panose="020F0502020204030204" pitchFamily="34" charset="0"/>
                <a:cs typeface="Calibri" panose="020F0502020204030204" pitchFamily="34" charset="0"/>
                <a:sym typeface="+mn-ea"/>
              </a:rPr>
              <a:t> </a:t>
            </a:r>
            <a:r>
              <a:rPr lang="hr-HR" sz="1600" b="1" dirty="0" err="1">
                <a:latin typeface="Calibri" panose="020F0502020204030204" pitchFamily="34" charset="0"/>
                <a:cs typeface="Calibri" panose="020F0502020204030204" pitchFamily="34" charset="0"/>
                <a:sym typeface="+mn-ea"/>
              </a:rPr>
              <a:t>Cohesion</a:t>
            </a:r>
            <a:r>
              <a:rPr lang="en-US" altLang="hr-HR" sz="1600" b="1" dirty="0" err="1">
                <a:latin typeface="Calibri" panose="020F0502020204030204" pitchFamily="34" charset="0"/>
                <a:cs typeface="Calibri" panose="020F0502020204030204" pitchFamily="34" charset="0"/>
                <a:sym typeface="+mn-ea"/>
              </a:rPr>
              <a:t> </a:t>
            </a:r>
            <a:endParaRPr lang="en-US" altLang="hr-HR" sz="1600" b="1" dirty="0" err="1">
              <a:latin typeface="Calibri" panose="020F0502020204030204" pitchFamily="34" charset="0"/>
              <a:cs typeface="Calibri" panose="020F0502020204030204" pitchFamily="34" charset="0"/>
              <a:sym typeface="+mn-ea"/>
            </a:endParaRPr>
          </a:p>
          <a:p>
            <a:pPr marL="285750" indent="-285750" algn="just">
              <a:buFont typeface="Arial" panose="020B0604020202020204" pitchFamily="34" charset="0"/>
              <a:buChar char="•"/>
            </a:pPr>
            <a:r>
              <a:rPr lang="en-US" altLang="hr-HR" sz="1600" b="1" dirty="0" err="1">
                <a:latin typeface="Calibri" panose="020F0502020204030204" pitchFamily="34" charset="0"/>
                <a:cs typeface="Calibri" panose="020F0502020204030204" pitchFamily="34" charset="0"/>
                <a:sym typeface="+mn-ea"/>
              </a:rPr>
              <a:t>Adding to 4 pillars:  </a:t>
            </a:r>
            <a:r>
              <a:rPr lang="hr-HR" sz="1600" b="1" dirty="0">
                <a:latin typeface="Calibri" panose="020F0502020204030204" pitchFamily="34" charset="0"/>
                <a:cs typeface="Calibri" panose="020F0502020204030204" pitchFamily="34" charset="0"/>
                <a:sym typeface="+mn-ea"/>
              </a:rPr>
              <a:t>Blue </a:t>
            </a:r>
            <a:r>
              <a:rPr lang="hr-HR" sz="1600" b="1" dirty="0" err="1">
                <a:latin typeface="Calibri" panose="020F0502020204030204" pitchFamily="34" charset="0"/>
                <a:cs typeface="Calibri" panose="020F0502020204030204" pitchFamily="34" charset="0"/>
                <a:sym typeface="+mn-ea"/>
              </a:rPr>
              <a:t>Sustainable</a:t>
            </a:r>
            <a:r>
              <a:rPr lang="hr-HR" sz="1600" b="1" dirty="0">
                <a:latin typeface="Calibri" panose="020F0502020204030204" pitchFamily="34" charset="0"/>
                <a:cs typeface="Calibri" panose="020F0502020204030204" pitchFamily="34" charset="0"/>
                <a:sym typeface="+mn-ea"/>
              </a:rPr>
              <a:t> </a:t>
            </a:r>
            <a:r>
              <a:rPr lang="hr-HR" sz="1600" b="1" dirty="0" err="1">
                <a:latin typeface="Calibri" panose="020F0502020204030204" pitchFamily="34" charset="0"/>
                <a:cs typeface="Calibri" panose="020F0502020204030204" pitchFamily="34" charset="0"/>
                <a:sym typeface="+mn-ea"/>
              </a:rPr>
              <a:t>Economy</a:t>
            </a:r>
            <a:r>
              <a:rPr lang="hr-HR" sz="1600" dirty="0">
                <a:latin typeface="Calibri" panose="020F0502020204030204" pitchFamily="34" charset="0"/>
                <a:cs typeface="Calibri" panose="020F0502020204030204" pitchFamily="34" charset="0"/>
                <a:sym typeface="+mn-ea"/>
              </a:rPr>
              <a:t>, </a:t>
            </a:r>
            <a:r>
              <a:rPr lang="hr-HR" sz="1600" b="1" dirty="0" err="1">
                <a:latin typeface="Calibri" panose="020F0502020204030204" pitchFamily="34" charset="0"/>
                <a:cs typeface="Calibri" panose="020F0502020204030204" pitchFamily="34" charset="0"/>
                <a:sym typeface="+mn-ea"/>
              </a:rPr>
              <a:t>Connecting</a:t>
            </a:r>
            <a:r>
              <a:rPr lang="hr-HR" sz="1600" b="1" dirty="0">
                <a:latin typeface="Calibri" panose="020F0502020204030204" pitchFamily="34" charset="0"/>
                <a:cs typeface="Calibri" panose="020F0502020204030204" pitchFamily="34" charset="0"/>
                <a:sym typeface="+mn-ea"/>
              </a:rPr>
              <a:t> </a:t>
            </a:r>
            <a:r>
              <a:rPr lang="hr-HR" sz="1600" b="1" dirty="0" err="1">
                <a:latin typeface="Calibri" panose="020F0502020204030204" pitchFamily="34" charset="0"/>
                <a:cs typeface="Calibri" panose="020F0502020204030204" pitchFamily="34" charset="0"/>
                <a:sym typeface="+mn-ea"/>
              </a:rPr>
              <a:t>the</a:t>
            </a:r>
            <a:r>
              <a:rPr lang="hr-HR" sz="1600" b="1" dirty="0">
                <a:latin typeface="Calibri" panose="020F0502020204030204" pitchFamily="34" charset="0"/>
                <a:cs typeface="Calibri" panose="020F0502020204030204" pitchFamily="34" charset="0"/>
                <a:sym typeface="+mn-ea"/>
              </a:rPr>
              <a:t> </a:t>
            </a:r>
            <a:r>
              <a:rPr lang="hr-HR" sz="1600" b="1" dirty="0" err="1">
                <a:latin typeface="Calibri" panose="020F0502020204030204" pitchFamily="34" charset="0"/>
                <a:cs typeface="Calibri" panose="020F0502020204030204" pitchFamily="34" charset="0"/>
                <a:sym typeface="+mn-ea"/>
              </a:rPr>
              <a:t>Region</a:t>
            </a:r>
            <a:r>
              <a:rPr lang="hr-HR" sz="1600" b="1" dirty="0">
                <a:latin typeface="Calibri" panose="020F0502020204030204" pitchFamily="34" charset="0"/>
                <a:cs typeface="Calibri" panose="020F0502020204030204" pitchFamily="34" charset="0"/>
                <a:sym typeface="+mn-ea"/>
              </a:rPr>
              <a:t> (Transport </a:t>
            </a:r>
            <a:r>
              <a:rPr lang="hr-HR" sz="1600" b="1" dirty="0" err="1">
                <a:latin typeface="Calibri" panose="020F0502020204030204" pitchFamily="34" charset="0"/>
                <a:cs typeface="Calibri" panose="020F0502020204030204" pitchFamily="34" charset="0"/>
                <a:sym typeface="+mn-ea"/>
              </a:rPr>
              <a:t>and</a:t>
            </a:r>
            <a:r>
              <a:rPr lang="hr-HR" sz="1600" b="1" dirty="0">
                <a:latin typeface="Calibri" panose="020F0502020204030204" pitchFamily="34" charset="0"/>
                <a:cs typeface="Calibri" panose="020F0502020204030204" pitchFamily="34" charset="0"/>
                <a:sym typeface="+mn-ea"/>
              </a:rPr>
              <a:t> </a:t>
            </a:r>
            <a:r>
              <a:rPr lang="hr-HR" sz="1600" b="1" dirty="0" smtClean="0">
                <a:latin typeface="Calibri" panose="020F0502020204030204" pitchFamily="34" charset="0"/>
                <a:cs typeface="Calibri" panose="020F0502020204030204" pitchFamily="34" charset="0"/>
                <a:sym typeface="+mn-ea"/>
              </a:rPr>
              <a:t>Energy</a:t>
            </a:r>
            <a:r>
              <a:rPr lang="hr-HR" sz="1600" b="1" dirty="0">
                <a:latin typeface="Calibri" panose="020F0502020204030204" pitchFamily="34" charset="0"/>
                <a:cs typeface="Calibri" panose="020F0502020204030204" pitchFamily="34" charset="0"/>
                <a:sym typeface="+mn-ea"/>
              </a:rPr>
              <a:t>)</a:t>
            </a:r>
            <a:r>
              <a:rPr lang="hr-HR" sz="1600" dirty="0">
                <a:latin typeface="Calibri" panose="020F0502020204030204" pitchFamily="34" charset="0"/>
                <a:cs typeface="Calibri" panose="020F0502020204030204" pitchFamily="34" charset="0"/>
                <a:sym typeface="+mn-ea"/>
              </a:rPr>
              <a:t>, </a:t>
            </a:r>
            <a:r>
              <a:rPr lang="hr-HR" sz="1600" b="1" dirty="0" err="1">
                <a:latin typeface="Calibri" panose="020F0502020204030204" pitchFamily="34" charset="0"/>
                <a:cs typeface="Calibri" panose="020F0502020204030204" pitchFamily="34" charset="0"/>
                <a:sym typeface="+mn-ea"/>
              </a:rPr>
              <a:t>Environmental</a:t>
            </a:r>
            <a:r>
              <a:rPr lang="hr-HR" sz="1600" b="1" dirty="0">
                <a:latin typeface="Calibri" panose="020F0502020204030204" pitchFamily="34" charset="0"/>
                <a:cs typeface="Calibri" panose="020F0502020204030204" pitchFamily="34" charset="0"/>
                <a:sym typeface="+mn-ea"/>
              </a:rPr>
              <a:t> </a:t>
            </a:r>
            <a:r>
              <a:rPr lang="hr-HR" sz="1600" b="1" dirty="0" err="1">
                <a:latin typeface="Calibri" panose="020F0502020204030204" pitchFamily="34" charset="0"/>
                <a:cs typeface="Calibri" panose="020F0502020204030204" pitchFamily="34" charset="0"/>
                <a:sym typeface="+mn-ea"/>
              </a:rPr>
              <a:t>Quality</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and</a:t>
            </a:r>
            <a:r>
              <a:rPr lang="hr-HR" sz="1600" dirty="0">
                <a:latin typeface="Calibri" panose="020F0502020204030204" pitchFamily="34" charset="0"/>
                <a:cs typeface="Calibri" panose="020F0502020204030204" pitchFamily="34" charset="0"/>
                <a:sym typeface="+mn-ea"/>
              </a:rPr>
              <a:t> </a:t>
            </a:r>
            <a:r>
              <a:rPr lang="hr-HR" sz="1600" b="1" dirty="0" err="1">
                <a:latin typeface="Calibri" panose="020F0502020204030204" pitchFamily="34" charset="0"/>
                <a:cs typeface="Calibri" panose="020F0502020204030204" pitchFamily="34" charset="0"/>
                <a:sym typeface="+mn-ea"/>
              </a:rPr>
              <a:t>Sustainable</a:t>
            </a:r>
            <a:r>
              <a:rPr lang="hr-HR" sz="1600" b="1" dirty="0">
                <a:latin typeface="Calibri" panose="020F0502020204030204" pitchFamily="34" charset="0"/>
                <a:cs typeface="Calibri" panose="020F0502020204030204" pitchFamily="34" charset="0"/>
                <a:sym typeface="+mn-ea"/>
              </a:rPr>
              <a:t> </a:t>
            </a:r>
            <a:r>
              <a:rPr lang="hr-HR" sz="1600" b="1" dirty="0" err="1" smtClean="0">
                <a:latin typeface="Calibri" panose="020F0502020204030204" pitchFamily="34" charset="0"/>
                <a:cs typeface="Calibri" panose="020F0502020204030204" pitchFamily="34" charset="0"/>
                <a:sym typeface="+mn-ea"/>
              </a:rPr>
              <a:t>Tourism</a:t>
            </a:r>
            <a:r>
              <a:rPr lang="en-US" altLang="hr-HR" sz="1600" b="1" dirty="0" err="1" smtClean="0">
                <a:latin typeface="Calibri" panose="020F0502020204030204" pitchFamily="34" charset="0"/>
                <a:cs typeface="Calibri" panose="020F0502020204030204" pitchFamily="34" charset="0"/>
                <a:sym typeface="+mn-ea"/>
              </a:rPr>
              <a:t>)</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aimed</a:t>
            </a:r>
            <a:r>
              <a:rPr lang="hr-HR" sz="1600" dirty="0">
                <a:latin typeface="Calibri" panose="020F0502020204030204" pitchFamily="34" charset="0"/>
                <a:cs typeface="Calibri" panose="020F0502020204030204" pitchFamily="34" charset="0"/>
                <a:sym typeface="+mn-ea"/>
              </a:rPr>
              <a:t> at </a:t>
            </a:r>
            <a:r>
              <a:rPr lang="hr-HR" sz="1600" dirty="0" err="1">
                <a:latin typeface="Calibri" panose="020F0502020204030204" pitchFamily="34" charset="0"/>
                <a:cs typeface="Calibri" panose="020F0502020204030204" pitchFamily="34" charset="0"/>
                <a:sym typeface="+mn-ea"/>
              </a:rPr>
              <a:t>addressing</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socio-economic</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disparities</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boosting</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youth</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engagement</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and</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enhancing</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social</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inclusion</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across</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the</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region</a:t>
            </a:r>
            <a:r>
              <a:rPr lang="hr-HR" sz="1600" dirty="0">
                <a:latin typeface="Calibri" panose="020F0502020204030204" pitchFamily="34" charset="0"/>
                <a:cs typeface="Calibri" panose="020F0502020204030204" pitchFamily="34" charset="0"/>
                <a:sym typeface="+mn-ea"/>
              </a:rPr>
              <a:t>. </a:t>
            </a:r>
            <a:endParaRPr lang="hr-HR" sz="1600" dirty="0">
              <a:latin typeface="Calibri" panose="020F0502020204030204" pitchFamily="34" charset="0"/>
              <a:cs typeface="Calibri" panose="020F0502020204030204" pitchFamily="34" charset="0"/>
              <a:sym typeface="+mn-ea"/>
            </a:endParaRPr>
          </a:p>
          <a:p>
            <a:pPr marL="285750" indent="-285750" algn="just">
              <a:buFont typeface="Arial" panose="020B0604020202020204" pitchFamily="34" charset="0"/>
              <a:buChar char="•"/>
            </a:pPr>
            <a:endParaRPr lang="hr-HR" sz="1600" dirty="0">
              <a:latin typeface="Calibri" panose="020F0502020204030204" pitchFamily="34" charset="0"/>
              <a:cs typeface="Calibri" panose="020F0502020204030204" pitchFamily="34" charset="0"/>
              <a:sym typeface="+mn-ea"/>
            </a:endParaRPr>
          </a:p>
          <a:p>
            <a:pPr marL="285750" indent="-285750" algn="just">
              <a:buFont typeface="Arial" panose="020B0604020202020204" pitchFamily="34" charset="0"/>
              <a:buChar char="•"/>
            </a:pPr>
            <a:r>
              <a:rPr lang="hr-HR" sz="1600" dirty="0" err="1">
                <a:latin typeface="Calibri" panose="020F0502020204030204" pitchFamily="34" charset="0"/>
                <a:cs typeface="Calibri" panose="020F0502020204030204" pitchFamily="34" charset="0"/>
                <a:sym typeface="+mn-ea"/>
              </a:rPr>
              <a:t>Additionally</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the</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Strategy</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now</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integrates</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three</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horizontal</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priorities</a:t>
            </a:r>
            <a:r>
              <a:rPr lang="hr-HR" sz="1600" dirty="0">
                <a:latin typeface="Calibri" panose="020F0502020204030204" pitchFamily="34" charset="0"/>
                <a:cs typeface="Calibri" panose="020F0502020204030204" pitchFamily="34" charset="0"/>
                <a:sym typeface="+mn-ea"/>
              </a:rPr>
              <a:t>—</a:t>
            </a:r>
            <a:r>
              <a:rPr lang="hr-HR" sz="1600" b="1" dirty="0" err="1">
                <a:latin typeface="Calibri" panose="020F0502020204030204" pitchFamily="34" charset="0"/>
                <a:cs typeface="Calibri" panose="020F0502020204030204" pitchFamily="34" charset="0"/>
                <a:sym typeface="+mn-ea"/>
              </a:rPr>
              <a:t>Enlargement</a:t>
            </a:r>
            <a:r>
              <a:rPr lang="hr-HR" sz="1600" dirty="0">
                <a:latin typeface="Calibri" panose="020F0502020204030204" pitchFamily="34" charset="0"/>
                <a:cs typeface="Calibri" panose="020F0502020204030204" pitchFamily="34" charset="0"/>
                <a:sym typeface="+mn-ea"/>
              </a:rPr>
              <a:t>, </a:t>
            </a:r>
            <a:r>
              <a:rPr lang="hr-HR" sz="1600" b="1" dirty="0" err="1">
                <a:latin typeface="Calibri" panose="020F0502020204030204" pitchFamily="34" charset="0"/>
                <a:cs typeface="Calibri" panose="020F0502020204030204" pitchFamily="34" charset="0"/>
                <a:sym typeface="+mn-ea"/>
              </a:rPr>
              <a:t>Capacity</a:t>
            </a:r>
            <a:r>
              <a:rPr lang="hr-HR" sz="1600" b="1" dirty="0">
                <a:latin typeface="Calibri" panose="020F0502020204030204" pitchFamily="34" charset="0"/>
                <a:cs typeface="Calibri" panose="020F0502020204030204" pitchFamily="34" charset="0"/>
                <a:sym typeface="+mn-ea"/>
              </a:rPr>
              <a:t> Building</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and</a:t>
            </a:r>
            <a:r>
              <a:rPr lang="hr-HR" sz="1600" dirty="0">
                <a:latin typeface="Calibri" panose="020F0502020204030204" pitchFamily="34" charset="0"/>
                <a:cs typeface="Calibri" panose="020F0502020204030204" pitchFamily="34" charset="0"/>
                <a:sym typeface="+mn-ea"/>
              </a:rPr>
              <a:t> </a:t>
            </a:r>
            <a:r>
              <a:rPr lang="hr-HR" sz="1600" b="1" dirty="0">
                <a:latin typeface="Calibri" panose="020F0502020204030204" pitchFamily="34" charset="0"/>
                <a:cs typeface="Calibri" panose="020F0502020204030204" pitchFamily="34" charset="0"/>
                <a:sym typeface="+mn-ea"/>
              </a:rPr>
              <a:t>Research, </a:t>
            </a:r>
            <a:r>
              <a:rPr lang="hr-HR" sz="1600" b="1" dirty="0" err="1">
                <a:latin typeface="Calibri" panose="020F0502020204030204" pitchFamily="34" charset="0"/>
                <a:cs typeface="Calibri" panose="020F0502020204030204" pitchFamily="34" charset="0"/>
                <a:sym typeface="+mn-ea"/>
              </a:rPr>
              <a:t>Innovation</a:t>
            </a:r>
            <a:r>
              <a:rPr lang="hr-HR" sz="1600" b="1" dirty="0">
                <a:latin typeface="Calibri" panose="020F0502020204030204" pitchFamily="34" charset="0"/>
                <a:cs typeface="Calibri" panose="020F0502020204030204" pitchFamily="34" charset="0"/>
                <a:sym typeface="+mn-ea"/>
              </a:rPr>
              <a:t> </a:t>
            </a:r>
            <a:r>
              <a:rPr lang="hr-HR" sz="1600" b="1" dirty="0" err="1">
                <a:latin typeface="Calibri" panose="020F0502020204030204" pitchFamily="34" charset="0"/>
                <a:cs typeface="Calibri" panose="020F0502020204030204" pitchFamily="34" charset="0"/>
                <a:sym typeface="+mn-ea"/>
              </a:rPr>
              <a:t>and</a:t>
            </a:r>
            <a:r>
              <a:rPr lang="hr-HR" sz="1600" b="1" dirty="0">
                <a:latin typeface="Calibri" panose="020F0502020204030204" pitchFamily="34" charset="0"/>
                <a:cs typeface="Calibri" panose="020F0502020204030204" pitchFamily="34" charset="0"/>
                <a:sym typeface="+mn-ea"/>
              </a:rPr>
              <a:t> Development</a:t>
            </a:r>
            <a:r>
              <a:rPr lang="hr-HR" sz="1600" dirty="0">
                <a:latin typeface="Calibri" panose="020F0502020204030204" pitchFamily="34" charset="0"/>
                <a:cs typeface="Calibri" panose="020F0502020204030204" pitchFamily="34" charset="0"/>
                <a:sym typeface="+mn-ea"/>
              </a:rPr>
              <a:t>—</a:t>
            </a:r>
            <a:r>
              <a:rPr lang="hr-HR" sz="1600" dirty="0" err="1">
                <a:latin typeface="Calibri" panose="020F0502020204030204" pitchFamily="34" charset="0"/>
                <a:cs typeface="Calibri" panose="020F0502020204030204" pitchFamily="34" charset="0"/>
                <a:sym typeface="+mn-ea"/>
              </a:rPr>
              <a:t>alongside</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three</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cross-cutting</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themes</a:t>
            </a:r>
            <a:r>
              <a:rPr lang="hr-HR" sz="1600" dirty="0">
                <a:latin typeface="Calibri" panose="020F0502020204030204" pitchFamily="34" charset="0"/>
                <a:cs typeface="Calibri" panose="020F0502020204030204" pitchFamily="34" charset="0"/>
                <a:sym typeface="+mn-ea"/>
              </a:rPr>
              <a:t>: </a:t>
            </a:r>
            <a:r>
              <a:rPr lang="hr-HR" sz="1600" b="1" dirty="0" err="1">
                <a:latin typeface="Calibri" panose="020F0502020204030204" pitchFamily="34" charset="0"/>
                <a:cs typeface="Calibri" panose="020F0502020204030204" pitchFamily="34" charset="0"/>
                <a:sym typeface="+mn-ea"/>
              </a:rPr>
              <a:t>Circular</a:t>
            </a:r>
            <a:r>
              <a:rPr lang="hr-HR" sz="1600" b="1" dirty="0">
                <a:latin typeface="Calibri" panose="020F0502020204030204" pitchFamily="34" charset="0"/>
                <a:cs typeface="Calibri" panose="020F0502020204030204" pitchFamily="34" charset="0"/>
                <a:sym typeface="+mn-ea"/>
              </a:rPr>
              <a:t> </a:t>
            </a:r>
            <a:r>
              <a:rPr lang="hr-HR" sz="1600" b="1" dirty="0" err="1">
                <a:latin typeface="Calibri" panose="020F0502020204030204" pitchFamily="34" charset="0"/>
                <a:cs typeface="Calibri" panose="020F0502020204030204" pitchFamily="34" charset="0"/>
                <a:sym typeface="+mn-ea"/>
              </a:rPr>
              <a:t>Economy</a:t>
            </a:r>
            <a:r>
              <a:rPr lang="hr-HR" sz="1600" dirty="0">
                <a:latin typeface="Calibri" panose="020F0502020204030204" pitchFamily="34" charset="0"/>
                <a:cs typeface="Calibri" panose="020F0502020204030204" pitchFamily="34" charset="0"/>
                <a:sym typeface="+mn-ea"/>
              </a:rPr>
              <a:t>, </a:t>
            </a:r>
            <a:r>
              <a:rPr lang="hr-HR" sz="1600" b="1" dirty="0">
                <a:latin typeface="Calibri" panose="020F0502020204030204" pitchFamily="34" charset="0"/>
                <a:cs typeface="Calibri" panose="020F0502020204030204" pitchFamily="34" charset="0"/>
                <a:sym typeface="+mn-ea"/>
              </a:rPr>
              <a:t>Green </a:t>
            </a:r>
            <a:r>
              <a:rPr lang="hr-HR" sz="1600" b="1" dirty="0" err="1">
                <a:latin typeface="Calibri" panose="020F0502020204030204" pitchFamily="34" charset="0"/>
                <a:cs typeface="Calibri" panose="020F0502020204030204" pitchFamily="34" charset="0"/>
                <a:sym typeface="+mn-ea"/>
              </a:rPr>
              <a:t>Rural</a:t>
            </a:r>
            <a:r>
              <a:rPr lang="hr-HR" sz="1600" b="1" dirty="0">
                <a:latin typeface="Calibri" panose="020F0502020204030204" pitchFamily="34" charset="0"/>
                <a:cs typeface="Calibri" panose="020F0502020204030204" pitchFamily="34" charset="0"/>
                <a:sym typeface="+mn-ea"/>
              </a:rPr>
              <a:t> Development</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and</a:t>
            </a:r>
            <a:r>
              <a:rPr lang="hr-HR" sz="1600" dirty="0">
                <a:latin typeface="Calibri" panose="020F0502020204030204" pitchFamily="34" charset="0"/>
                <a:cs typeface="Calibri" panose="020F0502020204030204" pitchFamily="34" charset="0"/>
                <a:sym typeface="+mn-ea"/>
              </a:rPr>
              <a:t> </a:t>
            </a:r>
            <a:r>
              <a:rPr lang="hr-HR" sz="1600" b="1" dirty="0" err="1" smtClean="0">
                <a:latin typeface="Calibri" panose="020F0502020204030204" pitchFamily="34" charset="0"/>
                <a:cs typeface="Calibri" panose="020F0502020204030204" pitchFamily="34" charset="0"/>
                <a:sym typeface="+mn-ea"/>
              </a:rPr>
              <a:t>Digitalization</a:t>
            </a:r>
            <a:r>
              <a:rPr lang="en-US" altLang="hr-HR" sz="1600" b="1" dirty="0" err="1" smtClean="0">
                <a:latin typeface="Calibri" panose="020F0502020204030204" pitchFamily="34" charset="0"/>
                <a:cs typeface="Calibri" panose="020F0502020204030204" pitchFamily="34" charset="0"/>
                <a:sym typeface="+mn-ea"/>
              </a:rPr>
              <a:t>.</a:t>
            </a:r>
            <a:endParaRPr lang="en-US" altLang="hr-HR" sz="1600" b="1" dirty="0" err="1" smtClean="0">
              <a:latin typeface="Calibri" panose="020F0502020204030204" pitchFamily="34" charset="0"/>
              <a:cs typeface="Calibri" panose="020F0502020204030204" pitchFamily="34" charset="0"/>
            </a:endParaRPr>
          </a:p>
          <a:p>
            <a:pPr algn="just"/>
            <a:endParaRPr lang="en-US" altLang="hr-HR" sz="1600" b="1" dirty="0" err="1" smtClean="0">
              <a:latin typeface="Calibri" panose="020F0502020204030204" pitchFamily="34" charset="0"/>
              <a:cs typeface="Calibri" panose="020F0502020204030204" pitchFamily="34" charset="0"/>
            </a:endParaRPr>
          </a:p>
          <a:p>
            <a:pPr marL="0" indent="0" algn="just">
              <a:buNone/>
            </a:pPr>
            <a:r>
              <a:rPr lang="hr-HR" sz="1600" b="1" dirty="0">
                <a:latin typeface="Calibri" panose="020F0502020204030204" pitchFamily="34" charset="0"/>
                <a:cs typeface="Calibri" panose="020F0502020204030204" pitchFamily="34" charset="0"/>
                <a:sym typeface="+mn-ea"/>
              </a:rPr>
              <a:t>A New Era for EUSAIR</a:t>
            </a:r>
            <a:endParaRPr lang="hr-HR" sz="1600" dirty="0">
              <a:latin typeface="Calibri" panose="020F0502020204030204" pitchFamily="34" charset="0"/>
              <a:cs typeface="Calibri" panose="020F0502020204030204" pitchFamily="34" charset="0"/>
            </a:endParaRPr>
          </a:p>
          <a:p>
            <a:pPr marL="285750" indent="-285750" algn="just" fontAlgn="base">
              <a:buFont typeface="Arial" panose="020B0604020202020204" pitchFamily="34" charset="0"/>
              <a:buChar char="•"/>
            </a:pPr>
            <a:r>
              <a:rPr lang="hr-HR" sz="1600" dirty="0" err="1">
                <a:latin typeface="Calibri" panose="020F0502020204030204" pitchFamily="34" charset="0"/>
                <a:cs typeface="Calibri" panose="020F0502020204030204" pitchFamily="34" charset="0"/>
                <a:sym typeface="+mn-ea"/>
              </a:rPr>
              <a:t>The</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adoption</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of</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the</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revised</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Action</a:t>
            </a:r>
            <a:r>
              <a:rPr lang="hr-HR" sz="1600" dirty="0">
                <a:latin typeface="Calibri" panose="020F0502020204030204" pitchFamily="34" charset="0"/>
                <a:cs typeface="Calibri" panose="020F0502020204030204" pitchFamily="34" charset="0"/>
                <a:sym typeface="+mn-ea"/>
              </a:rPr>
              <a:t> Plan </a:t>
            </a:r>
            <a:r>
              <a:rPr lang="hr-HR" sz="1600" b="1" dirty="0" err="1">
                <a:latin typeface="Calibri" panose="020F0502020204030204" pitchFamily="34" charset="0"/>
                <a:cs typeface="Calibri" panose="020F0502020204030204" pitchFamily="34" charset="0"/>
                <a:sym typeface="+mn-ea"/>
              </a:rPr>
              <a:t>sets</a:t>
            </a:r>
            <a:r>
              <a:rPr lang="hr-HR" sz="1600" b="1" dirty="0">
                <a:latin typeface="Calibri" panose="020F0502020204030204" pitchFamily="34" charset="0"/>
                <a:cs typeface="Calibri" panose="020F0502020204030204" pitchFamily="34" charset="0"/>
                <a:sym typeface="+mn-ea"/>
              </a:rPr>
              <a:t> </a:t>
            </a:r>
            <a:r>
              <a:rPr lang="hr-HR" sz="1600" b="1" dirty="0" err="1">
                <a:latin typeface="Calibri" panose="020F0502020204030204" pitchFamily="34" charset="0"/>
                <a:cs typeface="Calibri" panose="020F0502020204030204" pitchFamily="34" charset="0"/>
                <a:sym typeface="+mn-ea"/>
              </a:rPr>
              <a:t>the</a:t>
            </a:r>
            <a:r>
              <a:rPr lang="hr-HR" sz="1600" b="1" dirty="0">
                <a:latin typeface="Calibri" panose="020F0502020204030204" pitchFamily="34" charset="0"/>
                <a:cs typeface="Calibri" panose="020F0502020204030204" pitchFamily="34" charset="0"/>
                <a:sym typeface="+mn-ea"/>
              </a:rPr>
              <a:t> </a:t>
            </a:r>
            <a:r>
              <a:rPr lang="hr-HR" sz="1600" b="1" dirty="0" err="1">
                <a:latin typeface="Calibri" panose="020F0502020204030204" pitchFamily="34" charset="0"/>
                <a:cs typeface="Calibri" panose="020F0502020204030204" pitchFamily="34" charset="0"/>
                <a:sym typeface="+mn-ea"/>
              </a:rPr>
              <a:t>stage</a:t>
            </a:r>
            <a:r>
              <a:rPr lang="hr-HR" sz="1600" b="1" dirty="0">
                <a:latin typeface="Calibri" panose="020F0502020204030204" pitchFamily="34" charset="0"/>
                <a:cs typeface="Calibri" panose="020F0502020204030204" pitchFamily="34" charset="0"/>
                <a:sym typeface="+mn-ea"/>
              </a:rPr>
              <a:t> for a more </a:t>
            </a:r>
            <a:r>
              <a:rPr lang="hr-HR" sz="1600" b="1" dirty="0" err="1">
                <a:latin typeface="Calibri" panose="020F0502020204030204" pitchFamily="34" charset="0"/>
                <a:cs typeface="Calibri" panose="020F0502020204030204" pitchFamily="34" charset="0"/>
                <a:sym typeface="+mn-ea"/>
              </a:rPr>
              <a:t>resilient</a:t>
            </a:r>
            <a:r>
              <a:rPr lang="hr-HR" sz="1600" b="1" dirty="0">
                <a:latin typeface="Calibri" panose="020F0502020204030204" pitchFamily="34" charset="0"/>
                <a:cs typeface="Calibri" panose="020F0502020204030204" pitchFamily="34" charset="0"/>
                <a:sym typeface="+mn-ea"/>
              </a:rPr>
              <a:t> </a:t>
            </a:r>
            <a:r>
              <a:rPr lang="hr-HR" sz="1600" b="1" dirty="0" err="1">
                <a:latin typeface="Calibri" panose="020F0502020204030204" pitchFamily="34" charset="0"/>
                <a:cs typeface="Calibri" panose="020F0502020204030204" pitchFamily="34" charset="0"/>
                <a:sym typeface="+mn-ea"/>
              </a:rPr>
              <a:t>and</a:t>
            </a:r>
            <a:r>
              <a:rPr lang="hr-HR" sz="1600" b="1" dirty="0">
                <a:latin typeface="Calibri" panose="020F0502020204030204" pitchFamily="34" charset="0"/>
                <a:cs typeface="Calibri" panose="020F0502020204030204" pitchFamily="34" charset="0"/>
                <a:sym typeface="+mn-ea"/>
              </a:rPr>
              <a:t> </a:t>
            </a:r>
            <a:r>
              <a:rPr lang="hr-HR" sz="1600" b="1" dirty="0" err="1">
                <a:latin typeface="Calibri" panose="020F0502020204030204" pitchFamily="34" charset="0"/>
                <a:cs typeface="Calibri" panose="020F0502020204030204" pitchFamily="34" charset="0"/>
                <a:sym typeface="+mn-ea"/>
              </a:rPr>
              <a:t>interconnected</a:t>
            </a:r>
            <a:r>
              <a:rPr lang="hr-HR" sz="1600" b="1" dirty="0">
                <a:latin typeface="Calibri" panose="020F0502020204030204" pitchFamily="34" charset="0"/>
                <a:cs typeface="Calibri" panose="020F0502020204030204" pitchFamily="34" charset="0"/>
                <a:sym typeface="+mn-ea"/>
              </a:rPr>
              <a:t> Adriatic-</a:t>
            </a:r>
            <a:r>
              <a:rPr lang="hr-HR" sz="1600" b="1" dirty="0" err="1">
                <a:latin typeface="Calibri" panose="020F0502020204030204" pitchFamily="34" charset="0"/>
                <a:cs typeface="Calibri" panose="020F0502020204030204" pitchFamily="34" charset="0"/>
                <a:sym typeface="+mn-ea"/>
              </a:rPr>
              <a:t>Ionian</a:t>
            </a:r>
            <a:r>
              <a:rPr lang="hr-HR" sz="1600" b="1" dirty="0">
                <a:latin typeface="Calibri" panose="020F0502020204030204" pitchFamily="34" charset="0"/>
                <a:cs typeface="Calibri" panose="020F0502020204030204" pitchFamily="34" charset="0"/>
                <a:sym typeface="+mn-ea"/>
              </a:rPr>
              <a:t> </a:t>
            </a:r>
            <a:r>
              <a:rPr lang="hr-HR" sz="1600" b="1" dirty="0" err="1">
                <a:latin typeface="Calibri" panose="020F0502020204030204" pitchFamily="34" charset="0"/>
                <a:cs typeface="Calibri" panose="020F0502020204030204" pitchFamily="34" charset="0"/>
                <a:sym typeface="+mn-ea"/>
              </a:rPr>
              <a:t>region</a:t>
            </a:r>
            <a:r>
              <a:rPr lang="hr-HR" sz="1600" b="1" dirty="0">
                <a:latin typeface="Calibri" panose="020F0502020204030204" pitchFamily="34" charset="0"/>
                <a:cs typeface="Calibri" panose="020F0502020204030204" pitchFamily="34" charset="0"/>
                <a:sym typeface="+mn-ea"/>
              </a:rPr>
              <a:t>.</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It</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represents</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not</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merely</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an</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update</a:t>
            </a:r>
            <a:r>
              <a:rPr lang="hr-HR" sz="1600" dirty="0">
                <a:latin typeface="Calibri" panose="020F0502020204030204" pitchFamily="34" charset="0"/>
                <a:cs typeface="Calibri" panose="020F0502020204030204" pitchFamily="34" charset="0"/>
                <a:sym typeface="+mn-ea"/>
              </a:rPr>
              <a:t> but a </a:t>
            </a:r>
            <a:r>
              <a:rPr lang="hr-HR" sz="1600" dirty="0" err="1">
                <a:latin typeface="Calibri" panose="020F0502020204030204" pitchFamily="34" charset="0"/>
                <a:cs typeface="Calibri" panose="020F0502020204030204" pitchFamily="34" charset="0"/>
                <a:sym typeface="+mn-ea"/>
              </a:rPr>
              <a:t>strategic</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evolution</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aimed</a:t>
            </a:r>
            <a:r>
              <a:rPr lang="hr-HR" sz="1600" dirty="0">
                <a:latin typeface="Calibri" panose="020F0502020204030204" pitchFamily="34" charset="0"/>
                <a:cs typeface="Calibri" panose="020F0502020204030204" pitchFamily="34" charset="0"/>
                <a:sym typeface="+mn-ea"/>
              </a:rPr>
              <a:t> at </a:t>
            </a:r>
            <a:r>
              <a:rPr lang="hr-HR" sz="1600" dirty="0" err="1">
                <a:latin typeface="Calibri" panose="020F0502020204030204" pitchFamily="34" charset="0"/>
                <a:cs typeface="Calibri" panose="020F0502020204030204" pitchFamily="34" charset="0"/>
                <a:sym typeface="+mn-ea"/>
              </a:rPr>
              <a:t>addressing</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contemporary</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challenges</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with</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stronger</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unity</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and</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enhanced</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cooperation</a:t>
            </a:r>
            <a:r>
              <a:rPr lang="hr-HR" sz="1600" dirty="0">
                <a:latin typeface="Calibri" panose="020F0502020204030204" pitchFamily="34" charset="0"/>
                <a:cs typeface="Calibri" panose="020F0502020204030204" pitchFamily="34" charset="0"/>
                <a:sym typeface="+mn-ea"/>
              </a:rPr>
              <a:t>. As EUSAIR </a:t>
            </a:r>
            <a:r>
              <a:rPr lang="hr-HR" sz="1600" dirty="0" err="1">
                <a:latin typeface="Calibri" panose="020F0502020204030204" pitchFamily="34" charset="0"/>
                <a:cs typeface="Calibri" panose="020F0502020204030204" pitchFamily="34" charset="0"/>
                <a:sym typeface="+mn-ea"/>
              </a:rPr>
              <a:t>enters</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this</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new</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phase</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the</a:t>
            </a:r>
            <a:r>
              <a:rPr lang="hr-HR" sz="1600" dirty="0">
                <a:latin typeface="Calibri" panose="020F0502020204030204" pitchFamily="34" charset="0"/>
                <a:cs typeface="Calibri" panose="020F0502020204030204" pitchFamily="34" charset="0"/>
                <a:sym typeface="+mn-ea"/>
              </a:rPr>
              <a:t> European </a:t>
            </a:r>
            <a:r>
              <a:rPr lang="hr-HR" sz="1600" dirty="0" err="1">
                <a:latin typeface="Calibri" panose="020F0502020204030204" pitchFamily="34" charset="0"/>
                <a:cs typeface="Calibri" panose="020F0502020204030204" pitchFamily="34" charset="0"/>
                <a:sym typeface="+mn-ea"/>
              </a:rPr>
              <a:t>Commission</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together</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with</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participating</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countries</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is</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committed</a:t>
            </a:r>
            <a:r>
              <a:rPr lang="hr-HR" sz="1600" dirty="0">
                <a:latin typeface="Calibri" panose="020F0502020204030204" pitchFamily="34" charset="0"/>
                <a:cs typeface="Calibri" panose="020F0502020204030204" pitchFamily="34" charset="0"/>
                <a:sym typeface="+mn-ea"/>
              </a:rPr>
              <a:t> to </a:t>
            </a:r>
            <a:r>
              <a:rPr lang="hr-HR" sz="1600" dirty="0" err="1">
                <a:latin typeface="Calibri" panose="020F0502020204030204" pitchFamily="34" charset="0"/>
                <a:cs typeface="Calibri" panose="020F0502020204030204" pitchFamily="34" charset="0"/>
                <a:sym typeface="+mn-ea"/>
              </a:rPr>
              <a:t>driving</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socio-economic</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progress</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environmental</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sustainability</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and</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deeper</a:t>
            </a:r>
            <a:r>
              <a:rPr lang="hr-HR" sz="1600" dirty="0">
                <a:latin typeface="Calibri" panose="020F0502020204030204" pitchFamily="34" charset="0"/>
                <a:cs typeface="Calibri" panose="020F0502020204030204" pitchFamily="34" charset="0"/>
                <a:sym typeface="+mn-ea"/>
              </a:rPr>
              <a:t> EU </a:t>
            </a:r>
            <a:r>
              <a:rPr lang="hr-HR" sz="1600" dirty="0" err="1">
                <a:latin typeface="Calibri" panose="020F0502020204030204" pitchFamily="34" charset="0"/>
                <a:cs typeface="Calibri" panose="020F0502020204030204" pitchFamily="34" charset="0"/>
                <a:sym typeface="+mn-ea"/>
              </a:rPr>
              <a:t>integration</a:t>
            </a:r>
            <a:r>
              <a:rPr lang="hr-HR" sz="1600" dirty="0">
                <a:latin typeface="Calibri" panose="020F0502020204030204" pitchFamily="34" charset="0"/>
                <a:cs typeface="Calibri" panose="020F0502020204030204" pitchFamily="34" charset="0"/>
                <a:sym typeface="+mn-ea"/>
              </a:rPr>
              <a:t>.</a:t>
            </a:r>
            <a:endParaRPr lang="hr-HR" sz="1600" dirty="0">
              <a:latin typeface="Calibri" panose="020F0502020204030204" pitchFamily="34" charset="0"/>
              <a:cs typeface="Calibri" panose="020F0502020204030204" pitchFamily="34" charset="0"/>
              <a:sym typeface="+mn-ea"/>
            </a:endParaRPr>
          </a:p>
          <a:p>
            <a:pPr indent="0" algn="just" fontAlgn="base">
              <a:buFont typeface="Arial" panose="020B0604020202020204" pitchFamily="34" charset="0"/>
              <a:buNone/>
            </a:pPr>
            <a:endParaRPr lang="hr-HR" sz="1600" dirty="0">
              <a:latin typeface="Calibri" panose="020F0502020204030204" pitchFamily="34" charset="0"/>
              <a:cs typeface="Calibri" panose="020F0502020204030204" pitchFamily="34" charset="0"/>
            </a:endParaRPr>
          </a:p>
          <a:p>
            <a:pPr marL="285750" indent="-285750" algn="just" fontAlgn="base">
              <a:buFont typeface="Arial" panose="020B0604020202020204" pitchFamily="34" charset="0"/>
              <a:buChar char="•"/>
            </a:pPr>
            <a:r>
              <a:rPr lang="hr-HR" sz="1600" dirty="0" err="1">
                <a:latin typeface="Calibri" panose="020F0502020204030204" pitchFamily="34" charset="0"/>
                <a:cs typeface="Calibri" panose="020F0502020204030204" pitchFamily="34" charset="0"/>
                <a:sym typeface="+mn-ea"/>
              </a:rPr>
              <a:t>With</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this</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new</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framework</a:t>
            </a:r>
            <a:r>
              <a:rPr lang="hr-HR" sz="1600" dirty="0">
                <a:latin typeface="Calibri" panose="020F0502020204030204" pitchFamily="34" charset="0"/>
                <a:cs typeface="Calibri" panose="020F0502020204030204" pitchFamily="34" charset="0"/>
                <a:sym typeface="+mn-ea"/>
              </a:rPr>
              <a:t>, EUSAIR </a:t>
            </a:r>
            <a:r>
              <a:rPr lang="hr-HR" sz="1600" dirty="0" err="1">
                <a:latin typeface="Calibri" panose="020F0502020204030204" pitchFamily="34" charset="0"/>
                <a:cs typeface="Calibri" panose="020F0502020204030204" pitchFamily="34" charset="0"/>
                <a:sym typeface="+mn-ea"/>
              </a:rPr>
              <a:t>is</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poised</a:t>
            </a:r>
            <a:r>
              <a:rPr lang="hr-HR" sz="1600" dirty="0">
                <a:latin typeface="Calibri" panose="020F0502020204030204" pitchFamily="34" charset="0"/>
                <a:cs typeface="Calibri" panose="020F0502020204030204" pitchFamily="34" charset="0"/>
                <a:sym typeface="+mn-ea"/>
              </a:rPr>
              <a:t> to </a:t>
            </a:r>
            <a:r>
              <a:rPr lang="hr-HR" sz="1600" dirty="0" err="1">
                <a:latin typeface="Calibri" panose="020F0502020204030204" pitchFamily="34" charset="0"/>
                <a:cs typeface="Calibri" panose="020F0502020204030204" pitchFamily="34" charset="0"/>
                <a:sym typeface="+mn-ea"/>
              </a:rPr>
              <a:t>become</a:t>
            </a:r>
            <a:r>
              <a:rPr lang="hr-HR" sz="1600" dirty="0">
                <a:latin typeface="Calibri" panose="020F0502020204030204" pitchFamily="34" charset="0"/>
                <a:cs typeface="Calibri" panose="020F0502020204030204" pitchFamily="34" charset="0"/>
                <a:sym typeface="+mn-ea"/>
              </a:rPr>
              <a:t> a model </a:t>
            </a:r>
            <a:r>
              <a:rPr lang="hr-HR" sz="1600" dirty="0" err="1">
                <a:latin typeface="Calibri" panose="020F0502020204030204" pitchFamily="34" charset="0"/>
                <a:cs typeface="Calibri" panose="020F0502020204030204" pitchFamily="34" charset="0"/>
                <a:sym typeface="+mn-ea"/>
              </a:rPr>
              <a:t>of</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effective</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macro-regional</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cooperation</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ensuring</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long-term</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prosperity</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and</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stability</a:t>
            </a:r>
            <a:r>
              <a:rPr lang="hr-HR" sz="1600" dirty="0">
                <a:latin typeface="Calibri" panose="020F0502020204030204" pitchFamily="34" charset="0"/>
                <a:cs typeface="Calibri" panose="020F0502020204030204" pitchFamily="34" charset="0"/>
                <a:sym typeface="+mn-ea"/>
              </a:rPr>
              <a:t> for </a:t>
            </a:r>
            <a:r>
              <a:rPr lang="hr-HR" sz="1600" dirty="0" err="1">
                <a:latin typeface="Calibri" panose="020F0502020204030204" pitchFamily="34" charset="0"/>
                <a:cs typeface="Calibri" panose="020F0502020204030204" pitchFamily="34" charset="0"/>
                <a:sym typeface="+mn-ea"/>
              </a:rPr>
              <a:t>the</a:t>
            </a:r>
            <a:r>
              <a:rPr lang="hr-HR" sz="1600" dirty="0">
                <a:latin typeface="Calibri" panose="020F0502020204030204" pitchFamily="34" charset="0"/>
                <a:cs typeface="Calibri" panose="020F0502020204030204" pitchFamily="34" charset="0"/>
                <a:sym typeface="+mn-ea"/>
              </a:rPr>
              <a:t> Adriatic-</a:t>
            </a:r>
            <a:r>
              <a:rPr lang="hr-HR" sz="1600" dirty="0" err="1">
                <a:latin typeface="Calibri" panose="020F0502020204030204" pitchFamily="34" charset="0"/>
                <a:cs typeface="Calibri" panose="020F0502020204030204" pitchFamily="34" charset="0"/>
                <a:sym typeface="+mn-ea"/>
              </a:rPr>
              <a:t>Ionian</a:t>
            </a:r>
            <a:r>
              <a:rPr lang="hr-HR" sz="1600" dirty="0">
                <a:latin typeface="Calibri" panose="020F0502020204030204" pitchFamily="34" charset="0"/>
                <a:cs typeface="Calibri" panose="020F0502020204030204" pitchFamily="34" charset="0"/>
                <a:sym typeface="+mn-ea"/>
              </a:rPr>
              <a:t> </a:t>
            </a:r>
            <a:r>
              <a:rPr lang="hr-HR" sz="1600" dirty="0" err="1">
                <a:latin typeface="Calibri" panose="020F0502020204030204" pitchFamily="34" charset="0"/>
                <a:cs typeface="Calibri" panose="020F0502020204030204" pitchFamily="34" charset="0"/>
                <a:sym typeface="+mn-ea"/>
              </a:rPr>
              <a:t>region</a:t>
            </a:r>
            <a:r>
              <a:rPr lang="hr-HR" sz="1600" dirty="0">
                <a:latin typeface="Calibri" panose="020F0502020204030204" pitchFamily="34" charset="0"/>
                <a:cs typeface="Calibri" panose="020F0502020204030204" pitchFamily="34" charset="0"/>
                <a:sym typeface="+mn-ea"/>
              </a:rPr>
              <a:t>.</a:t>
            </a:r>
            <a:endParaRPr lang="hr-HR" sz="1600" dirty="0">
              <a:latin typeface="Calibri" panose="020F0502020204030204" pitchFamily="34" charset="0"/>
              <a:cs typeface="Calibri" panose="020F0502020204030204" pitchFamily="34" charset="0"/>
            </a:endParaRPr>
          </a:p>
          <a:p>
            <a:pPr marL="0" indent="0" algn="just">
              <a:buNone/>
            </a:pPr>
            <a:endParaRPr lang="hr-HR" sz="1600" dirty="0" smtClean="0">
              <a:latin typeface="Calibri" panose="020F0502020204030204" pitchFamily="34" charset="0"/>
              <a:cs typeface="Calibri" panose="020F0502020204030204" pitchFamily="34" charset="0"/>
            </a:endParaRPr>
          </a:p>
          <a:p>
            <a:pPr marL="0" indent="0" algn="just">
              <a:buNone/>
            </a:pPr>
            <a:endParaRPr lang="hr-HR" sz="1600" b="1" dirty="0">
              <a:cs typeface="Times New Roman" panose="02020603050405020304" pitchFamily="18" charset="0"/>
            </a:endParaRPr>
          </a:p>
        </p:txBody>
      </p:sp>
      <p:sp>
        <p:nvSpPr>
          <p:cNvPr id="4" name="Text Box 3"/>
          <p:cNvSpPr txBox="1"/>
          <p:nvPr/>
        </p:nvSpPr>
        <p:spPr>
          <a:xfrm>
            <a:off x="180975" y="6489700"/>
            <a:ext cx="11070590" cy="275590"/>
          </a:xfrm>
          <a:prstGeom prst="rect">
            <a:avLst/>
          </a:prstGeom>
          <a:noFill/>
        </p:spPr>
        <p:txBody>
          <a:bodyPr wrap="square" rtlCol="0">
            <a:spAutoFit/>
          </a:bodyPr>
          <a:p>
            <a:pPr marL="0" indent="0" algn="just">
              <a:buNone/>
            </a:pPr>
            <a:r>
              <a:rPr lang="hr-HR" sz="1200" dirty="0" err="1" smtClean="0">
                <a:latin typeface="Calibri" panose="020F0502020204030204" pitchFamily="34" charset="0"/>
                <a:cs typeface="Calibri" panose="020F0502020204030204" pitchFamily="34" charset="0"/>
                <a:sym typeface="+mn-ea"/>
              </a:rPr>
              <a:t>Source</a:t>
            </a:r>
            <a:r>
              <a:rPr lang="hr-HR" sz="1200" dirty="0">
                <a:latin typeface="Calibri" panose="020F0502020204030204" pitchFamily="34" charset="0"/>
                <a:cs typeface="Calibri" panose="020F0502020204030204" pitchFamily="34" charset="0"/>
                <a:sym typeface="+mn-ea"/>
              </a:rPr>
              <a:t>: </a:t>
            </a:r>
            <a:r>
              <a:rPr lang="hr-HR" sz="1200" dirty="0">
                <a:latin typeface="Calibri" panose="020F0502020204030204" pitchFamily="34" charset="0"/>
                <a:cs typeface="Calibri" panose="020F0502020204030204" pitchFamily="34" charset="0"/>
                <a:sym typeface="+mn-ea"/>
                <a:hlinkClick r:id="rId2"/>
              </a:rPr>
              <a:t>https://www.adriatic-ionian.eu/european-commission-adopts-revised-action-plan-for-the-eu-strategy-for-the-adriatic-and-ionian-region-eusair</a:t>
            </a:r>
            <a:r>
              <a:rPr lang="hr-HR" sz="1200" dirty="0" smtClean="0">
                <a:latin typeface="Calibri" panose="020F0502020204030204" pitchFamily="34" charset="0"/>
                <a:cs typeface="Calibri" panose="020F0502020204030204" pitchFamily="34" charset="0"/>
                <a:sym typeface="+mn-ea"/>
                <a:hlinkClick r:id="rId2"/>
              </a:rPr>
              <a:t>/</a:t>
            </a:r>
            <a:r>
              <a:rPr lang="hr-HR" sz="1200" dirty="0" smtClean="0">
                <a:latin typeface="Calibri" panose="020F0502020204030204" pitchFamily="34" charset="0"/>
                <a:cs typeface="Calibri" panose="020F0502020204030204" pitchFamily="34" charset="0"/>
                <a:sym typeface="+mn-ea"/>
              </a:rPr>
              <a:t> </a:t>
            </a:r>
            <a:endParaRPr lang="en-US" sz="12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343240" y="843099"/>
            <a:ext cx="8875746" cy="645160"/>
          </a:xfrm>
          <a:prstGeom prst="rect">
            <a:avLst/>
          </a:prstGeom>
          <a:noFill/>
        </p:spPr>
        <p:txBody>
          <a:bodyPr wrap="square" rtlCol="0">
            <a:spAutoFit/>
          </a:bodyPr>
          <a:lstStyle/>
          <a:p>
            <a:r>
              <a:rPr lang="en-US" altLang="en-US" b="1" dirty="0">
                <a:cs typeface="Times New Roman" panose="02020603050405020304" pitchFamily="18" charset="0"/>
              </a:rPr>
              <a:t>II. Embedding and implementing EUSAIR </a:t>
            </a:r>
            <a:endParaRPr lang="en-US" altLang="en-US" b="1" dirty="0">
              <a:cs typeface="Times New Roman" panose="02020603050405020304" pitchFamily="18" charset="0"/>
            </a:endParaRPr>
          </a:p>
          <a:p>
            <a:r>
              <a:rPr lang="en-US" altLang="en-US" b="1" dirty="0">
                <a:cs typeface="Times New Roman" panose="02020603050405020304" pitchFamily="18" charset="0"/>
              </a:rPr>
              <a:t>Revised Action Plan</a:t>
            </a:r>
            <a:endParaRPr lang="en-US" altLang="en-US" b="1" dirty="0">
              <a:cs typeface="Times New Roman" panose="02020603050405020304" pitchFamily="18" charset="0"/>
            </a:endParaRPr>
          </a:p>
        </p:txBody>
      </p:sp>
      <p:sp>
        <p:nvSpPr>
          <p:cNvPr id="3" name="TextBox 2"/>
          <p:cNvSpPr txBox="1"/>
          <p:nvPr/>
        </p:nvSpPr>
        <p:spPr>
          <a:xfrm>
            <a:off x="338455" y="1488440"/>
            <a:ext cx="11724640" cy="4655820"/>
          </a:xfrm>
          <a:prstGeom prst="rect">
            <a:avLst/>
          </a:prstGeom>
          <a:noFill/>
        </p:spPr>
        <p:txBody>
          <a:bodyPr wrap="square" rtlCol="0">
            <a:noAutofit/>
          </a:bodyPr>
          <a:lstStyle/>
          <a:p>
            <a:pPr lvl="0"/>
            <a:endParaRPr lang="hr-HR" sz="1600" b="1" dirty="0" err="1">
              <a:latin typeface="Times New Roman" panose="02020603050405020304" pitchFamily="18" charset="0"/>
              <a:cs typeface="Times New Roman" panose="02020603050405020304" pitchFamily="18" charset="0"/>
              <a:sym typeface="+mn-ea"/>
            </a:endParaRPr>
          </a:p>
          <a:p>
            <a:pPr lvl="0"/>
            <a:r>
              <a:rPr lang="hr-HR" sz="1600" b="1" dirty="0" err="1">
                <a:latin typeface="Calibri" panose="020F0502020204030204" pitchFamily="34" charset="0"/>
                <a:cs typeface="Calibri" panose="020F0502020204030204" pitchFamily="34" charset="0"/>
                <a:sym typeface="+mn-ea"/>
              </a:rPr>
              <a:t>Revised</a:t>
            </a:r>
            <a:r>
              <a:rPr lang="hr-HR" sz="1600" b="1" dirty="0">
                <a:latin typeface="Calibri" panose="020F0502020204030204" pitchFamily="34" charset="0"/>
                <a:cs typeface="Calibri" panose="020F0502020204030204" pitchFamily="34" charset="0"/>
                <a:sym typeface="+mn-ea"/>
              </a:rPr>
              <a:t> </a:t>
            </a:r>
            <a:r>
              <a:rPr lang="hr-HR" sz="1600" b="1" dirty="0" err="1">
                <a:latin typeface="Calibri" panose="020F0502020204030204" pitchFamily="34" charset="0"/>
                <a:cs typeface="Calibri" panose="020F0502020204030204" pitchFamily="34" charset="0"/>
                <a:sym typeface="+mn-ea"/>
              </a:rPr>
              <a:t>Action</a:t>
            </a:r>
            <a:r>
              <a:rPr lang="hr-HR" sz="1600" b="1" dirty="0">
                <a:latin typeface="Calibri" panose="020F0502020204030204" pitchFamily="34" charset="0"/>
                <a:cs typeface="Calibri" panose="020F0502020204030204" pitchFamily="34" charset="0"/>
                <a:sym typeface="+mn-ea"/>
              </a:rPr>
              <a:t> Plan in </a:t>
            </a:r>
            <a:r>
              <a:rPr lang="hr-HR" sz="1600" b="1" dirty="0" err="1">
                <a:latin typeface="Calibri" panose="020F0502020204030204" pitchFamily="34" charset="0"/>
                <a:cs typeface="Calibri" panose="020F0502020204030204" pitchFamily="34" charset="0"/>
                <a:sym typeface="+mn-ea"/>
              </a:rPr>
              <a:t>Pillar</a:t>
            </a:r>
            <a:r>
              <a:rPr lang="hr-HR" sz="1600" b="1" dirty="0">
                <a:latin typeface="Calibri" panose="020F0502020204030204" pitchFamily="34" charset="0"/>
                <a:cs typeface="Calibri" panose="020F0502020204030204" pitchFamily="34" charset="0"/>
                <a:sym typeface="+mn-ea"/>
              </a:rPr>
              <a:t> 4: </a:t>
            </a:r>
            <a:r>
              <a:rPr lang="hr-HR" sz="1600" b="1" dirty="0" err="1">
                <a:latin typeface="Calibri" panose="020F0502020204030204" pitchFamily="34" charset="0"/>
                <a:cs typeface="Calibri" panose="020F0502020204030204" pitchFamily="34" charset="0"/>
                <a:sym typeface="+mn-ea"/>
              </a:rPr>
              <a:t>Sustainable</a:t>
            </a:r>
            <a:r>
              <a:rPr lang="hr-HR" sz="1600" b="1" dirty="0">
                <a:latin typeface="Calibri" panose="020F0502020204030204" pitchFamily="34" charset="0"/>
                <a:cs typeface="Calibri" panose="020F0502020204030204" pitchFamily="34" charset="0"/>
                <a:sym typeface="+mn-ea"/>
              </a:rPr>
              <a:t> </a:t>
            </a:r>
            <a:r>
              <a:rPr lang="hr-HR" sz="1600" b="1" dirty="0" err="1">
                <a:latin typeface="Calibri" panose="020F0502020204030204" pitchFamily="34" charset="0"/>
                <a:cs typeface="Calibri" panose="020F0502020204030204" pitchFamily="34" charset="0"/>
                <a:sym typeface="+mn-ea"/>
              </a:rPr>
              <a:t>Tourism</a:t>
            </a:r>
            <a:r>
              <a:rPr lang="en-US" altLang="hr-HR" sz="1600" b="1" dirty="0">
                <a:latin typeface="Calibri" panose="020F0502020204030204" pitchFamily="34" charset="0"/>
                <a:cs typeface="Calibri" panose="020F0502020204030204" pitchFamily="34" charset="0"/>
                <a:sym typeface="+mn-ea"/>
              </a:rPr>
              <a:t> </a:t>
            </a:r>
            <a:br>
              <a:rPr lang="hr-HR" sz="1600" dirty="0">
                <a:latin typeface="Calibri" panose="020F0502020204030204" pitchFamily="34" charset="0"/>
                <a:cs typeface="Calibri" panose="020F0502020204030204" pitchFamily="34" charset="0"/>
                <a:sym typeface="+mn-ea"/>
              </a:rPr>
            </a:br>
            <a:r>
              <a:rPr lang="en-US" altLang="en-US" sz="1600" dirty="0">
                <a:solidFill>
                  <a:schemeClr val="accent1"/>
                </a:solidFill>
                <a:latin typeface="Calibri" panose="020F0502020204030204" pitchFamily="34" charset="0"/>
                <a:cs typeface="Calibri" panose="020F0502020204030204" pitchFamily="34" charset="0"/>
              </a:rPr>
              <a:t>1.1 Topic – </a:t>
            </a:r>
            <a:r>
              <a:rPr lang="en-US" altLang="en-US" sz="1600" dirty="0">
                <a:latin typeface="Calibri" panose="020F0502020204030204" pitchFamily="34" charset="0"/>
                <a:cs typeface="Calibri" panose="020F0502020204030204" pitchFamily="34" charset="0"/>
              </a:rPr>
              <a:t>Facilitating the </a:t>
            </a:r>
            <a:r>
              <a:rPr lang="en-US" altLang="en-US" sz="1600" dirty="0">
                <a:solidFill>
                  <a:schemeClr val="accent1"/>
                </a:solidFill>
                <a:latin typeface="Calibri" panose="020F0502020204030204" pitchFamily="34" charset="0"/>
                <a:cs typeface="Calibri" panose="020F0502020204030204" pitchFamily="34" charset="0"/>
              </a:rPr>
              <a:t>digital and green transition</a:t>
            </a:r>
            <a:r>
              <a:rPr lang="en-US" altLang="en-US" sz="1600" dirty="0">
                <a:latin typeface="Calibri" panose="020F0502020204030204" pitchFamily="34" charset="0"/>
                <a:cs typeface="Calibri" panose="020F0502020204030204" pitchFamily="34" charset="0"/>
              </a:rPr>
              <a:t> of the tourism and Cultural heritage offer</a:t>
            </a:r>
            <a:endParaRPr lang="en-US" altLang="en-US" sz="1600" dirty="0">
              <a:latin typeface="Calibri" panose="020F0502020204030204" pitchFamily="34" charset="0"/>
              <a:cs typeface="Calibri" panose="020F0502020204030204" pitchFamily="34" charset="0"/>
            </a:endParaRPr>
          </a:p>
          <a:p>
            <a:pPr lvl="0"/>
            <a:r>
              <a:rPr lang="en-US" altLang="en-US" sz="1600" dirty="0">
                <a:solidFill>
                  <a:schemeClr val="accent1"/>
                </a:solidFill>
                <a:latin typeface="Calibri" panose="020F0502020204030204" pitchFamily="34" charset="0"/>
                <a:cs typeface="Calibri" panose="020F0502020204030204" pitchFamily="34" charset="0"/>
              </a:rPr>
              <a:t>1.2 Topic –</a:t>
            </a:r>
            <a:r>
              <a:rPr lang="en-US" altLang="en-US" sz="1600" dirty="0">
                <a:latin typeface="Calibri" panose="020F0502020204030204" pitchFamily="34" charset="0"/>
                <a:cs typeface="Calibri" panose="020F0502020204030204" pitchFamily="34" charset="0"/>
              </a:rPr>
              <a:t> Preparing for the future: </a:t>
            </a:r>
            <a:r>
              <a:rPr lang="en-US" altLang="en-US" sz="1600" dirty="0">
                <a:solidFill>
                  <a:schemeClr val="accent1"/>
                </a:solidFill>
                <a:latin typeface="Calibri" panose="020F0502020204030204" pitchFamily="34" charset="0"/>
                <a:cs typeface="Calibri" panose="020F0502020204030204" pitchFamily="34" charset="0"/>
              </a:rPr>
              <a:t>knowledge, skills and management </a:t>
            </a:r>
            <a:endParaRPr lang="en-US" altLang="en-US" sz="1600" dirty="0">
              <a:solidFill>
                <a:schemeClr val="accent1"/>
              </a:solidFill>
              <a:latin typeface="Calibri" panose="020F0502020204030204" pitchFamily="34" charset="0"/>
              <a:cs typeface="Calibri" panose="020F0502020204030204" pitchFamily="34" charset="0"/>
            </a:endParaRPr>
          </a:p>
          <a:p>
            <a:pPr lvl="0"/>
            <a:r>
              <a:rPr lang="en-US" altLang="en-US" sz="1600" dirty="0">
                <a:solidFill>
                  <a:schemeClr val="accent1"/>
                </a:solidFill>
                <a:latin typeface="Calibri" panose="020F0502020204030204" pitchFamily="34" charset="0"/>
                <a:cs typeface="Calibri" panose="020F0502020204030204" pitchFamily="34" charset="0"/>
              </a:rPr>
              <a:t>1.3 Topic - Greening </a:t>
            </a:r>
            <a:r>
              <a:rPr lang="en-US" altLang="en-US" sz="1600" dirty="0">
                <a:latin typeface="Calibri" panose="020F0502020204030204" pitchFamily="34" charset="0"/>
                <a:cs typeface="Calibri" panose="020F0502020204030204" pitchFamily="34" charset="0"/>
              </a:rPr>
              <a:t>of Tourism products and </a:t>
            </a:r>
            <a:r>
              <a:rPr lang="en-US" altLang="en-US" sz="1600" dirty="0" smtClean="0">
                <a:latin typeface="Calibri" panose="020F0502020204030204" pitchFamily="34" charset="0"/>
                <a:cs typeface="Calibri" panose="020F0502020204030204" pitchFamily="34" charset="0"/>
              </a:rPr>
              <a:t>services</a:t>
            </a:r>
            <a:r>
              <a:rPr lang="hr-HR" altLang="en-US" sz="1600" dirty="0" smtClean="0">
                <a:latin typeface="Calibri" panose="020F0502020204030204" pitchFamily="34" charset="0"/>
                <a:cs typeface="Calibri" panose="020F0502020204030204" pitchFamily="34" charset="0"/>
              </a:rPr>
              <a:t> (</a:t>
            </a:r>
            <a:r>
              <a:rPr lang="hr-HR" altLang="en-US" sz="1600" dirty="0" err="1" smtClean="0">
                <a:solidFill>
                  <a:srgbClr val="FF0000"/>
                </a:solidFill>
                <a:latin typeface="Calibri" panose="020F0502020204030204" pitchFamily="34" charset="0"/>
                <a:cs typeface="Calibri" panose="020F0502020204030204" pitchFamily="34" charset="0"/>
              </a:rPr>
              <a:t>new</a:t>
            </a:r>
            <a:r>
              <a:rPr lang="hr-HR" altLang="en-US" sz="1600" dirty="0" smtClean="0">
                <a:solidFill>
                  <a:srgbClr val="FF0000"/>
                </a:solidFill>
                <a:latin typeface="Calibri" panose="020F0502020204030204" pitchFamily="34" charset="0"/>
                <a:cs typeface="Calibri" panose="020F0502020204030204" pitchFamily="34" charset="0"/>
              </a:rPr>
              <a:t> </a:t>
            </a:r>
            <a:r>
              <a:rPr lang="hr-HR" altLang="en-US" sz="1600" dirty="0" err="1" smtClean="0">
                <a:solidFill>
                  <a:srgbClr val="FF0000"/>
                </a:solidFill>
                <a:latin typeface="Calibri" panose="020F0502020204030204" pitchFamily="34" charset="0"/>
                <a:cs typeface="Calibri" panose="020F0502020204030204" pitchFamily="34" charset="0"/>
              </a:rPr>
              <a:t>topic</a:t>
            </a:r>
            <a:r>
              <a:rPr lang="hr-HR" altLang="en-US" sz="1600" dirty="0" smtClean="0">
                <a:latin typeface="Calibri" panose="020F0502020204030204" pitchFamily="34" charset="0"/>
                <a:cs typeface="Calibri" panose="020F0502020204030204" pitchFamily="34" charset="0"/>
              </a:rPr>
              <a:t>)</a:t>
            </a:r>
            <a:endParaRPr lang="en-US" altLang="en-US" sz="1600" dirty="0">
              <a:latin typeface="Calibri" panose="020F0502020204030204" pitchFamily="34" charset="0"/>
              <a:cs typeface="Calibri" panose="020F0502020204030204" pitchFamily="34" charset="0"/>
            </a:endParaRPr>
          </a:p>
          <a:p>
            <a:pPr lvl="0"/>
            <a:endParaRPr lang="en-US" altLang="en-US" sz="1600" dirty="0">
              <a:latin typeface="Calibri" panose="020F0502020204030204" pitchFamily="34" charset="0"/>
              <a:cs typeface="Calibri" panose="020F0502020204030204" pitchFamily="34" charset="0"/>
            </a:endParaRPr>
          </a:p>
          <a:p>
            <a:pPr lvl="0"/>
            <a:r>
              <a:rPr lang="en-US" altLang="en-US" sz="1600" b="1" dirty="0">
                <a:solidFill>
                  <a:srgbClr val="FF0000"/>
                </a:solidFill>
                <a:latin typeface="Calibri" panose="020F0502020204030204" pitchFamily="34" charset="0"/>
                <a:cs typeface="Calibri" panose="020F0502020204030204" pitchFamily="34" charset="0"/>
              </a:rPr>
              <a:t>New </a:t>
            </a:r>
            <a:r>
              <a:rPr lang="en-US" altLang="en-US" sz="1600" b="1" dirty="0" smtClean="0">
                <a:solidFill>
                  <a:srgbClr val="FF0000"/>
                </a:solidFill>
                <a:latin typeface="Calibri" panose="020F0502020204030204" pitchFamily="34" charset="0"/>
                <a:cs typeface="Calibri" panose="020F0502020204030204" pitchFamily="34" charset="0"/>
              </a:rPr>
              <a:t>Actions</a:t>
            </a:r>
            <a:r>
              <a:rPr lang="hr-HR" altLang="en-US" sz="1600" b="1" dirty="0" smtClean="0">
                <a:solidFill>
                  <a:srgbClr val="FF0000"/>
                </a:solidFill>
                <a:latin typeface="Calibri" panose="020F0502020204030204" pitchFamily="34" charset="0"/>
                <a:cs typeface="Calibri" panose="020F0502020204030204" pitchFamily="34" charset="0"/>
              </a:rPr>
              <a:t>:</a:t>
            </a:r>
            <a:endParaRPr lang="hr-HR" altLang="en-US" sz="1600" b="1" dirty="0" smtClean="0">
              <a:solidFill>
                <a:srgbClr val="FF0000"/>
              </a:solidFill>
              <a:latin typeface="Calibri" panose="020F0502020204030204" pitchFamily="34" charset="0"/>
              <a:cs typeface="Calibri" panose="020F0502020204030204" pitchFamily="34" charset="0"/>
            </a:endParaRPr>
          </a:p>
          <a:p>
            <a:pPr lvl="0"/>
            <a:r>
              <a:rPr lang="hr-HR" altLang="en-US" sz="1600" b="1" dirty="0" err="1" smtClean="0">
                <a:latin typeface="Calibri" panose="020F0502020204030204" pitchFamily="34" charset="0"/>
                <a:cs typeface="Calibri" panose="020F0502020204030204" pitchFamily="34" charset="0"/>
              </a:rPr>
              <a:t>Action</a:t>
            </a:r>
            <a:r>
              <a:rPr lang="hr-HR" altLang="en-US" sz="1600" b="1" dirty="0" smtClean="0">
                <a:latin typeface="Calibri" panose="020F0502020204030204" pitchFamily="34" charset="0"/>
                <a:cs typeface="Calibri" panose="020F0502020204030204" pitchFamily="34" charset="0"/>
              </a:rPr>
              <a:t> </a:t>
            </a:r>
            <a:r>
              <a:rPr lang="en-US" altLang="en-US" sz="1600" b="1" dirty="0" smtClean="0">
                <a:latin typeface="Calibri" panose="020F0502020204030204" pitchFamily="34" charset="0"/>
                <a:cs typeface="Calibri" panose="020F0502020204030204" pitchFamily="34" charset="0"/>
              </a:rPr>
              <a:t>1</a:t>
            </a:r>
            <a:r>
              <a:rPr lang="en-US" altLang="en-US" sz="1600" b="1" dirty="0">
                <a:latin typeface="Calibri" panose="020F0502020204030204" pitchFamily="34" charset="0"/>
                <a:cs typeface="Calibri" panose="020F0502020204030204" pitchFamily="34" charset="0"/>
              </a:rPr>
              <a:t>: </a:t>
            </a:r>
            <a:r>
              <a:rPr lang="en-US" altLang="en-US" sz="1600" dirty="0">
                <a:latin typeface="Calibri" panose="020F0502020204030204" pitchFamily="34" charset="0"/>
                <a:cs typeface="Calibri" panose="020F0502020204030204" pitchFamily="34" charset="0"/>
              </a:rPr>
              <a:t>Promoting </a:t>
            </a:r>
            <a:r>
              <a:rPr lang="en-US" altLang="en-US" sz="1600" dirty="0" err="1">
                <a:latin typeface="Calibri" panose="020F0502020204030204" pitchFamily="34" charset="0"/>
                <a:cs typeface="Calibri" panose="020F0502020204030204" pitchFamily="34" charset="0"/>
              </a:rPr>
              <a:t>Agritourism</a:t>
            </a:r>
            <a:r>
              <a:rPr lang="en-US" altLang="en-US" sz="1600" dirty="0">
                <a:latin typeface="Calibri" panose="020F0502020204030204" pitchFamily="34" charset="0"/>
                <a:cs typeface="Calibri" panose="020F0502020204030204" pitchFamily="34" charset="0"/>
              </a:rPr>
              <a:t>, Ecotourism and fishing tourism; </a:t>
            </a:r>
            <a:endParaRPr lang="en-US" altLang="en-US" sz="1600" dirty="0">
              <a:latin typeface="Calibri" panose="020F0502020204030204" pitchFamily="34" charset="0"/>
              <a:cs typeface="Calibri" panose="020F0502020204030204" pitchFamily="34" charset="0"/>
            </a:endParaRPr>
          </a:p>
          <a:p>
            <a:pPr lvl="0"/>
            <a:r>
              <a:rPr lang="en-US" altLang="en-US" sz="1600" b="1" dirty="0">
                <a:latin typeface="Calibri" panose="020F0502020204030204" pitchFamily="34" charset="0"/>
                <a:cs typeface="Calibri" panose="020F0502020204030204" pitchFamily="34" charset="0"/>
              </a:rPr>
              <a:t>Action 2:</a:t>
            </a:r>
            <a:r>
              <a:rPr lang="en-US" altLang="en-US" sz="1600" dirty="0">
                <a:latin typeface="Calibri" panose="020F0502020204030204" pitchFamily="34" charset="0"/>
                <a:cs typeface="Calibri" panose="020F0502020204030204" pitchFamily="34" charset="0"/>
              </a:rPr>
              <a:t> Promoting Rural </a:t>
            </a:r>
            <a:r>
              <a:rPr lang="en-US" altLang="en-US" sz="1600" dirty="0" smtClean="0">
                <a:latin typeface="Calibri" panose="020F0502020204030204" pitchFamily="34" charset="0"/>
                <a:cs typeface="Calibri" panose="020F0502020204030204" pitchFamily="34" charset="0"/>
              </a:rPr>
              <a:t>Tourism,</a:t>
            </a:r>
            <a:endParaRPr lang="hr-HR" altLang="en-US" sz="1600" dirty="0" smtClean="0">
              <a:latin typeface="Calibri" panose="020F0502020204030204" pitchFamily="34" charset="0"/>
              <a:cs typeface="Calibri" panose="020F0502020204030204" pitchFamily="34" charset="0"/>
            </a:endParaRPr>
          </a:p>
          <a:p>
            <a:pPr lvl="0"/>
            <a:r>
              <a:rPr lang="en-US" altLang="en-US" sz="1600" b="1" dirty="0" smtClean="0">
                <a:solidFill>
                  <a:schemeClr val="tx1"/>
                </a:solidFill>
                <a:latin typeface="Calibri" panose="020F0502020204030204" pitchFamily="34" charset="0"/>
                <a:cs typeface="Calibri" panose="020F0502020204030204" pitchFamily="34" charset="0"/>
              </a:rPr>
              <a:t>Action </a:t>
            </a:r>
            <a:r>
              <a:rPr lang="en-US" altLang="en-US" sz="1600" b="1" dirty="0">
                <a:solidFill>
                  <a:schemeClr val="tx1"/>
                </a:solidFill>
                <a:latin typeface="Calibri" panose="020F0502020204030204" pitchFamily="34" charset="0"/>
                <a:cs typeface="Calibri" panose="020F0502020204030204" pitchFamily="34" charset="0"/>
              </a:rPr>
              <a:t>3:</a:t>
            </a:r>
            <a:r>
              <a:rPr lang="en-US" altLang="en-US" sz="1600"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Promoting the Mediterranean Diet </a:t>
            </a:r>
            <a:r>
              <a:rPr lang="en-US" altLang="en-US" sz="1600" b="1" dirty="0">
                <a:latin typeface="Calibri" panose="020F0502020204030204" pitchFamily="34" charset="0"/>
                <a:cs typeface="Calibri" panose="020F0502020204030204" pitchFamily="34" charset="0"/>
              </a:rPr>
              <a:t>and Local</a:t>
            </a:r>
            <a:r>
              <a:rPr lang="en-US" altLang="en-US" sz="1600" dirty="0">
                <a:latin typeface="Calibri" panose="020F0502020204030204" pitchFamily="34" charset="0"/>
                <a:cs typeface="Calibri" panose="020F0502020204030204" pitchFamily="34" charset="0"/>
              </a:rPr>
              <a:t>, organic and origin production, </a:t>
            </a:r>
            <a:r>
              <a:rPr lang="en-US" altLang="en-US" sz="1600" dirty="0" smtClean="0">
                <a:latin typeface="Calibri" panose="020F0502020204030204" pitchFamily="34" charset="0"/>
                <a:cs typeface="Calibri" panose="020F0502020204030204" pitchFamily="34" charset="0"/>
              </a:rPr>
              <a:t>• </a:t>
            </a:r>
            <a:r>
              <a:rPr lang="en-US" altLang="en-US" sz="1600" dirty="0">
                <a:latin typeface="Calibri" panose="020F0502020204030204" pitchFamily="34" charset="0"/>
                <a:cs typeface="Calibri" panose="020F0502020204030204" pitchFamily="34" charset="0"/>
              </a:rPr>
              <a:t>By </a:t>
            </a:r>
            <a:r>
              <a:rPr lang="en-US" altLang="en-US" sz="1600" b="1" i="1" dirty="0">
                <a:latin typeface="Calibri" panose="020F0502020204030204" pitchFamily="34" charset="0"/>
                <a:cs typeface="Calibri" panose="020F0502020204030204" pitchFamily="34" charset="0"/>
              </a:rPr>
              <a:t>setting an </a:t>
            </a:r>
            <a:r>
              <a:rPr lang="hr-HR" altLang="en-US" sz="1600" b="1" i="1" dirty="0" err="1" smtClean="0">
                <a:latin typeface="Calibri" panose="020F0502020204030204" pitchFamily="34" charset="0"/>
                <a:cs typeface="Calibri" panose="020F0502020204030204" pitchFamily="34" charset="0"/>
              </a:rPr>
              <a:t>cross</a:t>
            </a:r>
            <a:r>
              <a:rPr lang="hr-HR" altLang="en-US" sz="1600" b="1" i="1" dirty="0" smtClean="0">
                <a:latin typeface="Calibri" panose="020F0502020204030204" pitchFamily="34" charset="0"/>
                <a:cs typeface="Calibri" panose="020F0502020204030204" pitchFamily="34" charset="0"/>
              </a:rPr>
              <a:t>-</a:t>
            </a:r>
            <a:r>
              <a:rPr lang="en-US" altLang="en-US" sz="1600" b="1" i="1" dirty="0" smtClean="0">
                <a:latin typeface="Calibri" panose="020F0502020204030204" pitchFamily="34" charset="0"/>
                <a:cs typeface="Calibri" panose="020F0502020204030204" pitchFamily="34" charset="0"/>
              </a:rPr>
              <a:t>pillar </a:t>
            </a:r>
            <a:r>
              <a:rPr lang="en-US" altLang="en-US" sz="1600" b="1" i="1" dirty="0">
                <a:latin typeface="Calibri" panose="020F0502020204030204" pitchFamily="34" charset="0"/>
                <a:cs typeface="Calibri" panose="020F0502020204030204" pitchFamily="34" charset="0"/>
              </a:rPr>
              <a:t>Working Group</a:t>
            </a:r>
            <a:r>
              <a:rPr lang="en-US" altLang="en-US" sz="1600" dirty="0">
                <a:latin typeface="Calibri" panose="020F0502020204030204" pitchFamily="34" charset="0"/>
                <a:cs typeface="Calibri" panose="020F0502020204030204" pitchFamily="34" charset="0"/>
              </a:rPr>
              <a:t> of interested stakeholders on TSGs: 4, 1 and 5.</a:t>
            </a:r>
            <a:endParaRPr lang="en-US" altLang="en-US" sz="1600" dirty="0">
              <a:latin typeface="Calibri" panose="020F0502020204030204" pitchFamily="34" charset="0"/>
              <a:cs typeface="Calibri" panose="020F0502020204030204" pitchFamily="34" charset="0"/>
            </a:endParaRPr>
          </a:p>
          <a:p>
            <a:pPr lvl="0"/>
            <a:endParaRPr lang="en-US" altLang="en-US" sz="1600" dirty="0">
              <a:latin typeface="Calibri" panose="020F0502020204030204" pitchFamily="34" charset="0"/>
              <a:cs typeface="Calibri" panose="020F0502020204030204" pitchFamily="34" charset="0"/>
            </a:endParaRPr>
          </a:p>
          <a:p>
            <a:pPr marL="0" lvl="0" indent="0">
              <a:buNone/>
            </a:pPr>
            <a:r>
              <a:rPr lang="en-US" altLang="en-US" sz="1600" b="1" dirty="0">
                <a:solidFill>
                  <a:schemeClr val="accent1"/>
                </a:solidFill>
                <a:latin typeface="Calibri" panose="020F0502020204030204" pitchFamily="34" charset="0"/>
                <a:cs typeface="Calibri" panose="020F0502020204030204" pitchFamily="34" charset="0"/>
                <a:sym typeface="+mn-ea"/>
              </a:rPr>
              <a:t>Topic 3 - Action 3: Promoting the Mediterranean Diet </a:t>
            </a:r>
            <a:r>
              <a:rPr lang="en-US" altLang="en-US" sz="1600" b="1" dirty="0">
                <a:solidFill>
                  <a:srgbClr val="FF0000"/>
                </a:solidFill>
                <a:latin typeface="Calibri" panose="020F0502020204030204" pitchFamily="34" charset="0"/>
                <a:cs typeface="Calibri" panose="020F0502020204030204" pitchFamily="34" charset="0"/>
                <a:sym typeface="+mn-ea"/>
              </a:rPr>
              <a:t>- </a:t>
            </a:r>
            <a:r>
              <a:rPr lang="en-US" altLang="hr-HR" sz="1600" dirty="0">
                <a:latin typeface="Calibri" panose="020F0502020204030204" pitchFamily="34" charset="0"/>
                <a:cs typeface="Calibri" panose="020F0502020204030204" pitchFamily="34" charset="0"/>
                <a:sym typeface="+mn-ea"/>
              </a:rPr>
              <a:t>Consensus on TSG4 member for the importance of Mediterranean Diet in EUSAIR. </a:t>
            </a:r>
            <a:endParaRPr lang="hr-HR" sz="1600" dirty="0" smtClean="0">
              <a:latin typeface="Calibri" panose="020F0502020204030204" pitchFamily="34" charset="0"/>
              <a:cs typeface="Calibri" panose="020F0502020204030204" pitchFamily="34" charset="0"/>
            </a:endParaRPr>
          </a:p>
          <a:p>
            <a:pPr marL="0" lvl="0" indent="0">
              <a:buNone/>
            </a:pPr>
            <a:r>
              <a:rPr lang="en-US" altLang="hr-HR" sz="1600" b="1" dirty="0">
                <a:solidFill>
                  <a:schemeClr val="accent1"/>
                </a:solidFill>
                <a:latin typeface="Calibri" panose="020F0502020204030204" pitchFamily="34" charset="0"/>
                <a:cs typeface="Calibri" panose="020F0502020204030204" pitchFamily="34" charset="0"/>
                <a:sym typeface="+mn-ea"/>
              </a:rPr>
              <a:t>Implementation of Action 3: </a:t>
            </a:r>
            <a:endParaRPr lang="en-US" altLang="hr-HR" sz="1600" b="1" dirty="0">
              <a:solidFill>
                <a:schemeClr val="accent1"/>
              </a:solidFill>
              <a:latin typeface="Calibri" panose="020F0502020204030204" pitchFamily="34" charset="0"/>
              <a:cs typeface="Calibri" panose="020F0502020204030204" pitchFamily="34" charset="0"/>
              <a:sym typeface="+mn-ea"/>
            </a:endParaRPr>
          </a:p>
          <a:p>
            <a:pPr marL="0" indent="457200">
              <a:buNone/>
            </a:pPr>
            <a:r>
              <a:rPr lang="en-US" altLang="hr-HR" sz="1600" b="1" i="1" dirty="0">
                <a:latin typeface="Calibri" panose="020F0502020204030204" pitchFamily="34" charset="0"/>
                <a:cs typeface="Calibri" panose="020F0502020204030204" pitchFamily="34" charset="0"/>
                <a:sym typeface="+mn-ea"/>
              </a:rPr>
              <a:t> - New flagship project </a:t>
            </a:r>
            <a:r>
              <a:rPr lang="en-US" altLang="hr-HR" sz="1600" b="1" dirty="0">
                <a:latin typeface="Calibri" panose="020F0502020204030204" pitchFamily="34" charset="0"/>
                <a:cs typeface="Calibri" panose="020F0502020204030204" pitchFamily="34" charset="0"/>
                <a:sym typeface="+mn-ea"/>
              </a:rPr>
              <a:t>a</a:t>
            </a:r>
            <a:r>
              <a:rPr lang="en-US" altLang="hr-HR" sz="1600" dirty="0">
                <a:latin typeface="Calibri" panose="020F0502020204030204" pitchFamily="34" charset="0"/>
                <a:cs typeface="Calibri" panose="020F0502020204030204" pitchFamily="34" charset="0"/>
                <a:sym typeface="+mn-ea"/>
              </a:rPr>
              <a:t>s a model for future initiatives</a:t>
            </a:r>
            <a:endParaRPr lang="en-US" altLang="hr-HR" sz="1600" dirty="0">
              <a:latin typeface="Calibri" panose="020F0502020204030204" pitchFamily="34" charset="0"/>
              <a:cs typeface="Calibri" panose="020F0502020204030204" pitchFamily="34" charset="0"/>
              <a:sym typeface="+mn-ea"/>
            </a:endParaRPr>
          </a:p>
          <a:p>
            <a:pPr marL="0" indent="457200">
              <a:buNone/>
            </a:pPr>
            <a:r>
              <a:rPr lang="en-US" altLang="hr-HR" sz="1600" dirty="0">
                <a:latin typeface="Calibri" panose="020F0502020204030204" pitchFamily="34" charset="0"/>
                <a:cs typeface="Calibri" panose="020F0502020204030204" pitchFamily="34" charset="0"/>
                <a:sym typeface="+mn-ea"/>
              </a:rPr>
              <a:t>- </a:t>
            </a:r>
            <a:r>
              <a:rPr lang="hr-HR" sz="1600" b="1" i="1" dirty="0" err="1" smtClean="0">
                <a:latin typeface="Calibri" panose="020F0502020204030204" pitchFamily="34" charset="0"/>
                <a:cs typeface="Calibri" panose="020F0502020204030204" pitchFamily="34" charset="0"/>
                <a:sym typeface="+mn-ea"/>
              </a:rPr>
              <a:t>Working</a:t>
            </a:r>
            <a:r>
              <a:rPr lang="hr-HR" sz="1600" b="1" i="1" dirty="0" smtClean="0">
                <a:latin typeface="Calibri" panose="020F0502020204030204" pitchFamily="34" charset="0"/>
                <a:cs typeface="Calibri" panose="020F0502020204030204" pitchFamily="34" charset="0"/>
                <a:sym typeface="+mn-ea"/>
              </a:rPr>
              <a:t> Group </a:t>
            </a:r>
            <a:r>
              <a:rPr lang="hr-HR" sz="1600" b="1" dirty="0" smtClean="0">
                <a:latin typeface="Calibri" panose="020F0502020204030204" pitchFamily="34" charset="0"/>
                <a:cs typeface="Calibri" panose="020F0502020204030204" pitchFamily="34" charset="0"/>
                <a:sym typeface="+mn-ea"/>
              </a:rPr>
              <a:t>on Inter </a:t>
            </a:r>
            <a:r>
              <a:rPr lang="hr-HR" sz="1600" b="1" dirty="0" err="1" smtClean="0">
                <a:latin typeface="Calibri" panose="020F0502020204030204" pitchFamily="34" charset="0"/>
                <a:cs typeface="Calibri" panose="020F0502020204030204" pitchFamily="34" charset="0"/>
                <a:sym typeface="+mn-ea"/>
              </a:rPr>
              <a:t>pillar</a:t>
            </a:r>
            <a:r>
              <a:rPr lang="hr-HR" sz="1600" b="1" dirty="0" smtClean="0">
                <a:latin typeface="Calibri" panose="020F0502020204030204" pitchFamily="34" charset="0"/>
                <a:cs typeface="Calibri" panose="020F0502020204030204" pitchFamily="34" charset="0"/>
                <a:sym typeface="+mn-ea"/>
              </a:rPr>
              <a:t> </a:t>
            </a:r>
            <a:r>
              <a:rPr lang="hr-HR" sz="1600" b="1" dirty="0" err="1" smtClean="0">
                <a:latin typeface="Calibri" panose="020F0502020204030204" pitchFamily="34" charset="0"/>
                <a:cs typeface="Calibri" panose="020F0502020204030204" pitchFamily="34" charset="0"/>
                <a:sym typeface="+mn-ea"/>
              </a:rPr>
              <a:t>flagship</a:t>
            </a:r>
            <a:r>
              <a:rPr lang="hr-HR" sz="1600" dirty="0" smtClean="0">
                <a:latin typeface="Calibri" panose="020F0502020204030204" pitchFamily="34" charset="0"/>
                <a:cs typeface="Calibri" panose="020F0502020204030204" pitchFamily="34" charset="0"/>
                <a:sym typeface="+mn-ea"/>
              </a:rPr>
              <a:t> </a:t>
            </a:r>
            <a:r>
              <a:rPr lang="hr-HR" sz="1600" dirty="0" err="1" smtClean="0">
                <a:latin typeface="Calibri" panose="020F0502020204030204" pitchFamily="34" charset="0"/>
                <a:cs typeface="Calibri" panose="020F0502020204030204" pitchFamily="34" charset="0"/>
                <a:sym typeface="+mn-ea"/>
              </a:rPr>
              <a:t>Mediterranean</a:t>
            </a:r>
            <a:r>
              <a:rPr lang="hr-HR" sz="1600" dirty="0" smtClean="0">
                <a:latin typeface="Calibri" panose="020F0502020204030204" pitchFamily="34" charset="0"/>
                <a:cs typeface="Calibri" panose="020F0502020204030204" pitchFamily="34" charset="0"/>
                <a:sym typeface="+mn-ea"/>
              </a:rPr>
              <a:t> </a:t>
            </a:r>
            <a:r>
              <a:rPr lang="hr-HR" sz="1600" dirty="0" err="1" smtClean="0">
                <a:latin typeface="Calibri" panose="020F0502020204030204" pitchFamily="34" charset="0"/>
                <a:cs typeface="Calibri" panose="020F0502020204030204" pitchFamily="34" charset="0"/>
                <a:sym typeface="+mn-ea"/>
              </a:rPr>
              <a:t>Diet</a:t>
            </a:r>
            <a:r>
              <a:rPr lang="hr-HR" sz="1600" dirty="0" smtClean="0">
                <a:latin typeface="Calibri" panose="020F0502020204030204" pitchFamily="34" charset="0"/>
                <a:cs typeface="Calibri" panose="020F0502020204030204" pitchFamily="34" charset="0"/>
                <a:sym typeface="+mn-ea"/>
              </a:rPr>
              <a:t> </a:t>
            </a:r>
            <a:r>
              <a:rPr lang="hr-HR" sz="1600" dirty="0" err="1" smtClean="0">
                <a:latin typeface="Calibri" panose="020F0502020204030204" pitchFamily="34" charset="0"/>
                <a:cs typeface="Calibri" panose="020F0502020204030204" pitchFamily="34" charset="0"/>
                <a:sym typeface="+mn-ea"/>
              </a:rPr>
              <a:t>and</a:t>
            </a:r>
            <a:r>
              <a:rPr lang="hr-HR" sz="1600" dirty="0" smtClean="0">
                <a:latin typeface="Calibri" panose="020F0502020204030204" pitchFamily="34" charset="0"/>
                <a:cs typeface="Calibri" panose="020F0502020204030204" pitchFamily="34" charset="0"/>
                <a:sym typeface="+mn-ea"/>
              </a:rPr>
              <a:t> </a:t>
            </a:r>
            <a:r>
              <a:rPr lang="hr-HR" sz="1600" dirty="0" err="1" smtClean="0">
                <a:latin typeface="Calibri" panose="020F0502020204030204" pitchFamily="34" charset="0"/>
                <a:cs typeface="Calibri" panose="020F0502020204030204" pitchFamily="34" charset="0"/>
                <a:sym typeface="+mn-ea"/>
              </a:rPr>
              <a:t>Sustainable</a:t>
            </a:r>
            <a:r>
              <a:rPr lang="hr-HR" sz="1600" dirty="0" smtClean="0">
                <a:latin typeface="Calibri" panose="020F0502020204030204" pitchFamily="34" charset="0"/>
                <a:cs typeface="Calibri" panose="020F0502020204030204" pitchFamily="34" charset="0"/>
                <a:sym typeface="+mn-ea"/>
              </a:rPr>
              <a:t> </a:t>
            </a:r>
            <a:r>
              <a:rPr lang="hr-HR" sz="1600" dirty="0" err="1" smtClean="0">
                <a:latin typeface="Calibri" panose="020F0502020204030204" pitchFamily="34" charset="0"/>
                <a:cs typeface="Calibri" panose="020F0502020204030204" pitchFamily="34" charset="0"/>
                <a:sym typeface="+mn-ea"/>
              </a:rPr>
              <a:t>Tourism</a:t>
            </a:r>
            <a:r>
              <a:rPr lang="en-US" altLang="hr-HR" sz="1600" dirty="0" err="1" smtClean="0">
                <a:latin typeface="Calibri" panose="020F0502020204030204" pitchFamily="34" charset="0"/>
                <a:cs typeface="Calibri" panose="020F0502020204030204" pitchFamily="34" charset="0"/>
                <a:sym typeface="+mn-ea"/>
              </a:rPr>
              <a:t> </a:t>
            </a:r>
            <a:endParaRPr lang="en-US" altLang="hr-HR" sz="1600" dirty="0" err="1" smtClean="0">
              <a:latin typeface="Calibri" panose="020F0502020204030204" pitchFamily="34" charset="0"/>
              <a:cs typeface="Calibri" panose="020F0502020204030204" pitchFamily="34" charset="0"/>
            </a:endParaRPr>
          </a:p>
          <a:p>
            <a:pPr marL="0" indent="457200">
              <a:buNone/>
            </a:pPr>
            <a:r>
              <a:rPr lang="en-US" altLang="hr-HR" sz="1600" dirty="0" err="1" smtClean="0">
                <a:latin typeface="Calibri" panose="020F0502020204030204" pitchFamily="34" charset="0"/>
                <a:cs typeface="Calibri" panose="020F0502020204030204" pitchFamily="34" charset="0"/>
                <a:sym typeface="+mn-ea"/>
              </a:rPr>
              <a:t>- </a:t>
            </a:r>
            <a:r>
              <a:rPr lang="en-US" altLang="hr-HR" sz="1600" b="1" i="1" dirty="0" err="1" smtClean="0">
                <a:latin typeface="Calibri" panose="020F0502020204030204" pitchFamily="34" charset="0"/>
                <a:cs typeface="Calibri" panose="020F0502020204030204" pitchFamily="34" charset="0"/>
                <a:sym typeface="+mn-ea"/>
              </a:rPr>
              <a:t>Publication (MD Study)</a:t>
            </a:r>
            <a:r>
              <a:rPr lang="en-US" altLang="hr-HR" sz="1600" dirty="0" err="1" smtClean="0">
                <a:latin typeface="Calibri" panose="020F0502020204030204" pitchFamily="34" charset="0"/>
                <a:cs typeface="Calibri" panose="020F0502020204030204" pitchFamily="34" charset="0"/>
                <a:sym typeface="+mn-ea"/>
              </a:rPr>
              <a:t> </a:t>
            </a:r>
            <a:endParaRPr lang="el-GR" altLang="en-US" sz="16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79425" y="626110"/>
            <a:ext cx="7620000" cy="1028700"/>
          </a:xfrm>
          <a:prstGeom prst="rect">
            <a:avLst/>
          </a:prstGeom>
          <a:noFill/>
        </p:spPr>
        <p:txBody>
          <a:bodyPr wrap="square" rtlCol="0">
            <a:noAutofit/>
          </a:bodyPr>
          <a:lstStyle/>
          <a:p>
            <a:pPr algn="ctr"/>
            <a:r>
              <a:rPr lang="en-US" altLang="hr-HR" b="1" dirty="0" err="1" smtClean="0">
                <a:latin typeface="Calibri" panose="020F0502020204030204" pitchFamily="34" charset="0"/>
                <a:cs typeface="Calibri" panose="020F0502020204030204" pitchFamily="34" charset="0"/>
              </a:rPr>
              <a:t>III. </a:t>
            </a:r>
            <a:r>
              <a:rPr lang="hr-HR" b="1" dirty="0" err="1" smtClean="0">
                <a:latin typeface="Calibri" panose="020F0502020204030204" pitchFamily="34" charset="0"/>
                <a:cs typeface="Calibri" panose="020F0502020204030204" pitchFamily="34" charset="0"/>
              </a:rPr>
              <a:t>Cross-pillar</a:t>
            </a:r>
            <a:r>
              <a:rPr lang="hr-HR" b="1" dirty="0" smtClean="0">
                <a:latin typeface="Calibri" panose="020F0502020204030204" pitchFamily="34" charset="0"/>
                <a:cs typeface="Calibri" panose="020F0502020204030204" pitchFamily="34" charset="0"/>
              </a:rPr>
              <a:t> </a:t>
            </a:r>
            <a:r>
              <a:rPr lang="hr-HR" b="1" dirty="0" err="1" smtClean="0">
                <a:latin typeface="Calibri" panose="020F0502020204030204" pitchFamily="34" charset="0"/>
                <a:cs typeface="Calibri" panose="020F0502020204030204" pitchFamily="34" charset="0"/>
              </a:rPr>
              <a:t>flagship</a:t>
            </a:r>
            <a:r>
              <a:rPr lang="hr-HR" b="1" dirty="0" smtClean="0">
                <a:latin typeface="Calibri" panose="020F0502020204030204" pitchFamily="34" charset="0"/>
                <a:cs typeface="Calibri" panose="020F0502020204030204" pitchFamily="34" charset="0"/>
              </a:rPr>
              <a:t> </a:t>
            </a:r>
            <a:endParaRPr lang="hr-HR" b="1" dirty="0" smtClean="0">
              <a:latin typeface="Calibri" panose="020F0502020204030204" pitchFamily="34" charset="0"/>
              <a:cs typeface="Calibri" panose="020F0502020204030204" pitchFamily="34" charset="0"/>
            </a:endParaRPr>
          </a:p>
          <a:p>
            <a:pPr algn="ctr"/>
            <a:r>
              <a:rPr lang="en-GB" b="1" dirty="0">
                <a:latin typeface="Calibri" panose="020F0502020204030204" pitchFamily="34" charset="0"/>
                <a:cs typeface="Calibri" panose="020F0502020204030204" pitchFamily="34" charset="0"/>
              </a:rPr>
              <a:t>Mediterranean Diet and Sustainable Tourism </a:t>
            </a:r>
            <a:endParaRPr lang="hr-HR" b="1" dirty="0" smtClean="0">
              <a:latin typeface="Calibri" panose="020F0502020204030204" pitchFamily="34" charset="0"/>
              <a:cs typeface="Calibri" panose="020F0502020204030204" pitchFamily="34" charset="0"/>
            </a:endParaRPr>
          </a:p>
          <a:p>
            <a:pPr algn="ctr"/>
            <a:r>
              <a:rPr lang="en-GB" b="1" dirty="0" smtClean="0">
                <a:solidFill>
                  <a:srgbClr val="0070C0"/>
                </a:solidFill>
                <a:latin typeface="Calibri" panose="020F0502020204030204" pitchFamily="34" charset="0"/>
                <a:cs typeface="Calibri" panose="020F0502020204030204" pitchFamily="34" charset="0"/>
              </a:rPr>
              <a:t>Pillar </a:t>
            </a:r>
            <a:r>
              <a:rPr lang="en-GB" b="1" dirty="0">
                <a:solidFill>
                  <a:srgbClr val="0070C0"/>
                </a:solidFill>
                <a:latin typeface="Calibri" panose="020F0502020204030204" pitchFamily="34" charset="0"/>
                <a:cs typeface="Calibri" panose="020F0502020204030204" pitchFamily="34" charset="0"/>
              </a:rPr>
              <a:t>1, 4 and 5 </a:t>
            </a:r>
            <a:endParaRPr lang="hr-HR" dirty="0">
              <a:solidFill>
                <a:srgbClr val="0070C0"/>
              </a:solidFill>
              <a:latin typeface="Calibri" panose="020F0502020204030204" pitchFamily="34" charset="0"/>
              <a:cs typeface="Calibri" panose="020F0502020204030204" pitchFamily="34" charset="0"/>
            </a:endParaRPr>
          </a:p>
          <a:p>
            <a:pPr algn="ctr"/>
            <a:endParaRPr lang="hr-HR" dirty="0">
              <a:solidFill>
                <a:srgbClr val="0070C0"/>
              </a:solidFill>
              <a:latin typeface="Calibri" panose="020F0502020204030204" pitchFamily="34" charset="0"/>
              <a:cs typeface="Calibri" panose="020F0502020204030204" pitchFamily="34" charset="0"/>
            </a:endParaRPr>
          </a:p>
        </p:txBody>
      </p:sp>
      <p:sp>
        <p:nvSpPr>
          <p:cNvPr id="3" name="TextBox 2"/>
          <p:cNvSpPr txBox="1"/>
          <p:nvPr/>
        </p:nvSpPr>
        <p:spPr>
          <a:xfrm>
            <a:off x="4239260" y="2061845"/>
            <a:ext cx="7698740" cy="4031615"/>
          </a:xfrm>
          <a:prstGeom prst="rect">
            <a:avLst/>
          </a:prstGeom>
          <a:noFill/>
        </p:spPr>
        <p:txBody>
          <a:bodyPr wrap="square" rtlCol="0">
            <a:noAutofit/>
          </a:bodyPr>
          <a:lstStyle/>
          <a:p>
            <a:pPr algn="l"/>
            <a:r>
              <a:rPr lang="en-US" altLang="hr-HR" sz="1600" b="1" dirty="0">
                <a:latin typeface="Calibri" panose="020F0502020204030204" pitchFamily="34" charset="0"/>
                <a:cs typeface="Calibri" panose="020F0502020204030204" pitchFamily="34" charset="0"/>
              </a:rPr>
              <a:t>MD Initiatives in EUSAIR </a:t>
            </a:r>
            <a:r>
              <a:rPr lang="en-US" altLang="hr-HR" sz="1600" b="1" dirty="0" smtClean="0">
                <a:latin typeface="Calibri" panose="020F0502020204030204" pitchFamily="34" charset="0"/>
                <a:cs typeface="Calibri" panose="020F0502020204030204" pitchFamily="34" charset="0"/>
              </a:rPr>
              <a:t>–</a:t>
            </a:r>
            <a:r>
              <a:rPr lang="hr-HR" altLang="hr-HR" sz="1600" b="1" dirty="0" smtClean="0">
                <a:latin typeface="Calibri" panose="020F0502020204030204" pitchFamily="34" charset="0"/>
                <a:cs typeface="Calibri" panose="020F0502020204030204" pitchFamily="34" charset="0"/>
              </a:rPr>
              <a:t> </a:t>
            </a:r>
            <a:r>
              <a:rPr lang="en-US" altLang="hr-HR" sz="1600" b="1" dirty="0" smtClean="0">
                <a:latin typeface="Calibri" panose="020F0502020204030204" pitchFamily="34" charset="0"/>
                <a:cs typeface="Calibri" panose="020F0502020204030204" pitchFamily="34" charset="0"/>
              </a:rPr>
              <a:t>Milestones</a:t>
            </a:r>
            <a:r>
              <a:rPr lang="hr-HR" altLang="hr-HR" sz="1600" b="1" dirty="0" smtClean="0">
                <a:latin typeface="Calibri" panose="020F0502020204030204" pitchFamily="34" charset="0"/>
                <a:cs typeface="Calibri" panose="020F0502020204030204" pitchFamily="34" charset="0"/>
              </a:rPr>
              <a:t>:</a:t>
            </a:r>
            <a:endParaRPr lang="hr-HR" altLang="hr-HR" sz="1600" b="1" dirty="0" smtClean="0">
              <a:latin typeface="Calibri" panose="020F0502020204030204" pitchFamily="34" charset="0"/>
              <a:cs typeface="Calibri" panose="020F0502020204030204" pitchFamily="34" charset="0"/>
            </a:endParaRPr>
          </a:p>
          <a:p>
            <a:endParaRPr lang="hr-HR" sz="1600" b="1" dirty="0">
              <a:latin typeface="Calibri" panose="020F0502020204030204" pitchFamily="34" charset="0"/>
              <a:cs typeface="Calibri" panose="020F0502020204030204" pitchFamily="34" charset="0"/>
            </a:endParaRPr>
          </a:p>
          <a:p>
            <a:pPr marL="342900" indent="-342900" algn="just" eaLnBrk="0" fontAlgn="base" hangingPunct="0">
              <a:spcBef>
                <a:spcPct val="0"/>
              </a:spcBef>
              <a:spcAft>
                <a:spcPct val="0"/>
              </a:spcAft>
              <a:buFont typeface="Wingdings" panose="05000000000000000000" pitchFamily="2" charset="2"/>
              <a:buChar char="§"/>
            </a:pPr>
            <a:r>
              <a:rPr lang="en-US" altLang="en-US" sz="1600" dirty="0">
                <a:solidFill>
                  <a:prstClr val="black"/>
                </a:solidFill>
                <a:latin typeface="Calibri" panose="020F0502020204030204" pitchFamily="34" charset="0"/>
                <a:cs typeface="Calibri" panose="020F0502020204030204" pitchFamily="34" charset="0"/>
              </a:rPr>
              <a:t>EC adopts EUSAIR Revised Action </a:t>
            </a:r>
            <a:r>
              <a:rPr lang="en-US" altLang="en-US" sz="1600" dirty="0" smtClean="0">
                <a:solidFill>
                  <a:prstClr val="black"/>
                </a:solidFill>
                <a:latin typeface="Calibri" panose="020F0502020204030204" pitchFamily="34" charset="0"/>
                <a:cs typeface="Calibri" panose="020F0502020204030204" pitchFamily="34" charset="0"/>
              </a:rPr>
              <a:t>Plan</a:t>
            </a:r>
            <a:r>
              <a:rPr lang="hr-HR" altLang="en-US" sz="1600" dirty="0" smtClean="0">
                <a:solidFill>
                  <a:prstClr val="black"/>
                </a:solidFill>
                <a:latin typeface="Calibri" panose="020F0502020204030204" pitchFamily="34" charset="0"/>
                <a:cs typeface="Calibri" panose="020F0502020204030204" pitchFamily="34" charset="0"/>
              </a:rPr>
              <a:t>; </a:t>
            </a:r>
            <a:r>
              <a:rPr lang="hr-HR" altLang="en-US" sz="1600" dirty="0" err="1" smtClean="0">
                <a:solidFill>
                  <a:prstClr val="black"/>
                </a:solidFill>
                <a:latin typeface="Calibri" panose="020F0502020204030204" pitchFamily="34" charset="0"/>
                <a:cs typeface="Calibri" panose="020F0502020204030204" pitchFamily="34" charset="0"/>
              </a:rPr>
              <a:t>Pillar</a:t>
            </a:r>
            <a:r>
              <a:rPr lang="hr-HR" altLang="en-US" sz="1600" dirty="0" smtClean="0">
                <a:solidFill>
                  <a:prstClr val="black"/>
                </a:solidFill>
                <a:latin typeface="Calibri" panose="020F0502020204030204" pitchFamily="34" charset="0"/>
                <a:cs typeface="Calibri" panose="020F0502020204030204" pitchFamily="34" charset="0"/>
              </a:rPr>
              <a:t> 4 </a:t>
            </a:r>
            <a:r>
              <a:rPr lang="hr-HR" altLang="en-US" sz="1600" dirty="0" err="1" smtClean="0">
                <a:solidFill>
                  <a:prstClr val="black"/>
                </a:solidFill>
                <a:latin typeface="Calibri" panose="020F0502020204030204" pitchFamily="34" charset="0"/>
                <a:cs typeface="Calibri" panose="020F0502020204030204" pitchFamily="34" charset="0"/>
              </a:rPr>
              <a:t>new</a:t>
            </a:r>
            <a:r>
              <a:rPr lang="hr-HR" altLang="en-US" sz="1600" dirty="0" smtClean="0">
                <a:solidFill>
                  <a:prstClr val="black"/>
                </a:solidFill>
                <a:latin typeface="Calibri" panose="020F0502020204030204" pitchFamily="34" charset="0"/>
                <a:cs typeface="Calibri" panose="020F0502020204030204" pitchFamily="34" charset="0"/>
              </a:rPr>
              <a:t> </a:t>
            </a:r>
            <a:r>
              <a:rPr lang="hr-HR" altLang="en-US" sz="1600" dirty="0" err="1" smtClean="0">
                <a:solidFill>
                  <a:prstClr val="black"/>
                </a:solidFill>
                <a:latin typeface="Calibri" panose="020F0502020204030204" pitchFamily="34" charset="0"/>
                <a:cs typeface="Calibri" panose="020F0502020204030204" pitchFamily="34" charset="0"/>
              </a:rPr>
              <a:t>Action</a:t>
            </a:r>
            <a:r>
              <a:rPr lang="hr-HR" altLang="en-US" sz="1600" dirty="0" smtClean="0">
                <a:solidFill>
                  <a:prstClr val="black"/>
                </a:solidFill>
                <a:latin typeface="Calibri" panose="020F0502020204030204" pitchFamily="34" charset="0"/>
                <a:cs typeface="Calibri" panose="020F0502020204030204" pitchFamily="34" charset="0"/>
              </a:rPr>
              <a:t>: </a:t>
            </a:r>
            <a:r>
              <a:rPr lang="hr-HR" altLang="en-US" sz="1600" dirty="0" err="1" smtClean="0">
                <a:solidFill>
                  <a:prstClr val="black"/>
                </a:solidFill>
                <a:latin typeface="Calibri" panose="020F0502020204030204" pitchFamily="34" charset="0"/>
                <a:cs typeface="Calibri" panose="020F0502020204030204" pitchFamily="34" charset="0"/>
              </a:rPr>
              <a:t>Promoting</a:t>
            </a:r>
            <a:r>
              <a:rPr lang="hr-HR" altLang="en-US" sz="1600" dirty="0" smtClean="0">
                <a:solidFill>
                  <a:prstClr val="black"/>
                </a:solidFill>
                <a:latin typeface="Calibri" panose="020F0502020204030204" pitchFamily="34" charset="0"/>
                <a:cs typeface="Calibri" panose="020F0502020204030204" pitchFamily="34" charset="0"/>
              </a:rPr>
              <a:t> </a:t>
            </a:r>
            <a:r>
              <a:rPr lang="hr-HR" altLang="en-US" sz="1600" dirty="0" err="1" smtClean="0">
                <a:solidFill>
                  <a:prstClr val="black"/>
                </a:solidFill>
                <a:latin typeface="Calibri" panose="020F0502020204030204" pitchFamily="34" charset="0"/>
                <a:cs typeface="Calibri" panose="020F0502020204030204" pitchFamily="34" charset="0"/>
              </a:rPr>
              <a:t>Mediterranean</a:t>
            </a:r>
            <a:r>
              <a:rPr lang="hr-HR" altLang="en-US" sz="1600" dirty="0" smtClean="0">
                <a:solidFill>
                  <a:prstClr val="black"/>
                </a:solidFill>
                <a:latin typeface="Calibri" panose="020F0502020204030204" pitchFamily="34" charset="0"/>
                <a:cs typeface="Calibri" panose="020F0502020204030204" pitchFamily="34" charset="0"/>
              </a:rPr>
              <a:t> </a:t>
            </a:r>
            <a:r>
              <a:rPr lang="hr-HR" altLang="en-US" sz="1600" dirty="0" err="1" smtClean="0">
                <a:solidFill>
                  <a:prstClr val="black"/>
                </a:solidFill>
                <a:latin typeface="Calibri" panose="020F0502020204030204" pitchFamily="34" charset="0"/>
                <a:cs typeface="Calibri" panose="020F0502020204030204" pitchFamily="34" charset="0"/>
              </a:rPr>
              <a:t>Diet</a:t>
            </a:r>
            <a:r>
              <a:rPr lang="hr-HR" altLang="en-US" sz="1600" dirty="0">
                <a:solidFill>
                  <a:prstClr val="black"/>
                </a:solidFill>
                <a:latin typeface="Calibri" panose="020F0502020204030204" pitchFamily="34" charset="0"/>
                <a:cs typeface="Calibri" panose="020F0502020204030204" pitchFamily="34" charset="0"/>
              </a:rPr>
              <a:t> </a:t>
            </a:r>
            <a:r>
              <a:rPr lang="hr-HR" altLang="en-US" sz="1600" dirty="0" err="1" smtClean="0">
                <a:solidFill>
                  <a:prstClr val="black"/>
                </a:solidFill>
                <a:latin typeface="Calibri" panose="020F0502020204030204" pitchFamily="34" charset="0"/>
                <a:cs typeface="Calibri" panose="020F0502020204030204" pitchFamily="34" charset="0"/>
              </a:rPr>
              <a:t>and</a:t>
            </a:r>
            <a:r>
              <a:rPr lang="hr-HR" altLang="en-US" sz="1600" dirty="0" smtClean="0">
                <a:solidFill>
                  <a:prstClr val="black"/>
                </a:solidFill>
                <a:latin typeface="Calibri" panose="020F0502020204030204" pitchFamily="34" charset="0"/>
                <a:cs typeface="Calibri" panose="020F0502020204030204" pitchFamily="34" charset="0"/>
              </a:rPr>
              <a:t> </a:t>
            </a:r>
            <a:r>
              <a:rPr lang="hr-HR" altLang="en-US" sz="1600" dirty="0" err="1" smtClean="0">
                <a:solidFill>
                  <a:prstClr val="black"/>
                </a:solidFill>
                <a:latin typeface="Calibri" panose="020F0502020204030204" pitchFamily="34" charset="0"/>
                <a:cs typeface="Calibri" panose="020F0502020204030204" pitchFamily="34" charset="0"/>
              </a:rPr>
              <a:t>local</a:t>
            </a:r>
            <a:r>
              <a:rPr lang="hr-HR" altLang="en-US" sz="1600" dirty="0" smtClean="0">
                <a:solidFill>
                  <a:prstClr val="black"/>
                </a:solidFill>
                <a:latin typeface="Calibri" panose="020F0502020204030204" pitchFamily="34" charset="0"/>
                <a:cs typeface="Calibri" panose="020F0502020204030204" pitchFamily="34" charset="0"/>
              </a:rPr>
              <a:t>, </a:t>
            </a:r>
            <a:r>
              <a:rPr lang="hr-HR" altLang="en-US" sz="1600" dirty="0" err="1" smtClean="0">
                <a:solidFill>
                  <a:prstClr val="black"/>
                </a:solidFill>
                <a:latin typeface="Calibri" panose="020F0502020204030204" pitchFamily="34" charset="0"/>
                <a:cs typeface="Calibri" panose="020F0502020204030204" pitchFamily="34" charset="0"/>
              </a:rPr>
              <a:t>organic</a:t>
            </a:r>
            <a:r>
              <a:rPr lang="hr-HR" altLang="en-US" sz="1600" dirty="0" smtClean="0">
                <a:solidFill>
                  <a:prstClr val="black"/>
                </a:solidFill>
                <a:latin typeface="Calibri" panose="020F0502020204030204" pitchFamily="34" charset="0"/>
                <a:cs typeface="Calibri" panose="020F0502020204030204" pitchFamily="34" charset="0"/>
              </a:rPr>
              <a:t> </a:t>
            </a:r>
            <a:r>
              <a:rPr lang="hr-HR" altLang="en-US" sz="1600" dirty="0" err="1" smtClean="0">
                <a:solidFill>
                  <a:prstClr val="black"/>
                </a:solidFill>
                <a:latin typeface="Calibri" panose="020F0502020204030204" pitchFamily="34" charset="0"/>
                <a:cs typeface="Calibri" panose="020F0502020204030204" pitchFamily="34" charset="0"/>
              </a:rPr>
              <a:t>and</a:t>
            </a:r>
            <a:r>
              <a:rPr lang="hr-HR" altLang="en-US" sz="1600" dirty="0" smtClean="0">
                <a:solidFill>
                  <a:prstClr val="black"/>
                </a:solidFill>
                <a:latin typeface="Calibri" panose="020F0502020204030204" pitchFamily="34" charset="0"/>
                <a:cs typeface="Calibri" panose="020F0502020204030204" pitchFamily="34" charset="0"/>
              </a:rPr>
              <a:t> </a:t>
            </a:r>
            <a:r>
              <a:rPr lang="hr-HR" altLang="en-US" sz="1600" dirty="0" err="1" smtClean="0">
                <a:solidFill>
                  <a:prstClr val="black"/>
                </a:solidFill>
                <a:latin typeface="Calibri" panose="020F0502020204030204" pitchFamily="34" charset="0"/>
                <a:cs typeface="Calibri" panose="020F0502020204030204" pitchFamily="34" charset="0"/>
              </a:rPr>
              <a:t>origin</a:t>
            </a:r>
            <a:r>
              <a:rPr lang="hr-HR" altLang="en-US" sz="1600" dirty="0" smtClean="0">
                <a:solidFill>
                  <a:prstClr val="black"/>
                </a:solidFill>
                <a:latin typeface="Calibri" panose="020F0502020204030204" pitchFamily="34" charset="0"/>
                <a:cs typeface="Calibri" panose="020F0502020204030204" pitchFamily="34" charset="0"/>
              </a:rPr>
              <a:t> </a:t>
            </a:r>
            <a:r>
              <a:rPr lang="hr-HR" altLang="en-US" sz="1600" dirty="0" err="1" smtClean="0">
                <a:solidFill>
                  <a:prstClr val="black"/>
                </a:solidFill>
                <a:latin typeface="Calibri" panose="020F0502020204030204" pitchFamily="34" charset="0"/>
                <a:cs typeface="Calibri" panose="020F0502020204030204" pitchFamily="34" charset="0"/>
              </a:rPr>
              <a:t>production</a:t>
            </a:r>
            <a:endParaRPr lang="en-US" altLang="en-US" sz="1600" dirty="0">
              <a:solidFill>
                <a:prstClr val="black"/>
              </a:solidFill>
              <a:latin typeface="Calibri" panose="020F0502020204030204" pitchFamily="34" charset="0"/>
              <a:cs typeface="Calibri" panose="020F0502020204030204" pitchFamily="34" charset="0"/>
            </a:endParaRPr>
          </a:p>
          <a:p>
            <a:pPr marL="342900" indent="-342900" algn="just" eaLnBrk="0" fontAlgn="base" hangingPunct="0">
              <a:spcBef>
                <a:spcPct val="0"/>
              </a:spcBef>
              <a:spcAft>
                <a:spcPct val="0"/>
              </a:spcAft>
              <a:buFont typeface="Wingdings" panose="05000000000000000000" pitchFamily="2" charset="2"/>
              <a:buChar char="§"/>
            </a:pPr>
            <a:endParaRPr lang="en-US" altLang="en-US" sz="1600" dirty="0">
              <a:solidFill>
                <a:prstClr val="black"/>
              </a:solidFill>
              <a:latin typeface="Calibri" panose="020F0502020204030204" pitchFamily="34" charset="0"/>
              <a:cs typeface="Calibri" panose="020F0502020204030204" pitchFamily="34" charset="0"/>
            </a:endParaRPr>
          </a:p>
          <a:p>
            <a:pPr marL="342900" indent="-342900" algn="just" eaLnBrk="0" fontAlgn="base" hangingPunct="0">
              <a:spcBef>
                <a:spcPct val="0"/>
              </a:spcBef>
              <a:spcAft>
                <a:spcPct val="0"/>
              </a:spcAft>
              <a:buFont typeface="Wingdings" panose="05000000000000000000" pitchFamily="2" charset="2"/>
              <a:buChar char="§"/>
            </a:pPr>
            <a:r>
              <a:rPr lang="en-US" altLang="en-US" sz="1600" dirty="0">
                <a:solidFill>
                  <a:prstClr val="black"/>
                </a:solidFill>
                <a:latin typeface="Calibri" panose="020F0502020204030204" pitchFamily="34" charset="0"/>
                <a:cs typeface="Calibri" panose="020F0502020204030204" pitchFamily="34" charset="0"/>
              </a:rPr>
              <a:t>TSG4 members proposed thematic </a:t>
            </a:r>
            <a:r>
              <a:rPr lang="hr-HR" altLang="en-US" sz="1600" dirty="0" err="1" smtClean="0">
                <a:solidFill>
                  <a:prstClr val="black"/>
                </a:solidFill>
                <a:latin typeface="Calibri" panose="020F0502020204030204" pitchFamily="34" charset="0"/>
                <a:cs typeface="Calibri" panose="020F0502020204030204" pitchFamily="34" charset="0"/>
              </a:rPr>
              <a:t>session</a:t>
            </a:r>
            <a:r>
              <a:rPr lang="hr-HR" altLang="en-US" sz="1600" dirty="0" smtClean="0">
                <a:solidFill>
                  <a:prstClr val="black"/>
                </a:solidFill>
                <a:latin typeface="Calibri" panose="020F0502020204030204" pitchFamily="34" charset="0"/>
                <a:cs typeface="Calibri" panose="020F0502020204030204" pitchFamily="34" charset="0"/>
              </a:rPr>
              <a:t> </a:t>
            </a:r>
            <a:r>
              <a:rPr lang="en-US" altLang="en-US" sz="1600" dirty="0" smtClean="0">
                <a:solidFill>
                  <a:prstClr val="black"/>
                </a:solidFill>
                <a:latin typeface="Calibri" panose="020F0502020204030204" pitchFamily="34" charset="0"/>
                <a:cs typeface="Calibri" panose="020F0502020204030204" pitchFamily="34" charset="0"/>
              </a:rPr>
              <a:t>for 10</a:t>
            </a:r>
            <a:r>
              <a:rPr lang="hr-HR" altLang="en-US" sz="1600" dirty="0" err="1" smtClean="0">
                <a:solidFill>
                  <a:prstClr val="black"/>
                </a:solidFill>
                <a:latin typeface="Calibri" panose="020F0502020204030204" pitchFamily="34" charset="0"/>
                <a:cs typeface="Calibri" panose="020F0502020204030204" pitchFamily="34" charset="0"/>
              </a:rPr>
              <a:t>th</a:t>
            </a:r>
            <a:r>
              <a:rPr lang="hr-HR" altLang="en-US" sz="1600" dirty="0" smtClean="0">
                <a:solidFill>
                  <a:prstClr val="black"/>
                </a:solidFill>
                <a:latin typeface="Calibri" panose="020F0502020204030204" pitchFamily="34" charset="0"/>
                <a:cs typeface="Calibri" panose="020F0502020204030204" pitchFamily="34" charset="0"/>
              </a:rPr>
              <a:t> </a:t>
            </a:r>
            <a:r>
              <a:rPr lang="en-US" altLang="en-US" sz="1600" dirty="0" smtClean="0">
                <a:solidFill>
                  <a:prstClr val="black"/>
                </a:solidFill>
                <a:latin typeface="Calibri" panose="020F0502020204030204" pitchFamily="34" charset="0"/>
                <a:cs typeface="Calibri" panose="020F0502020204030204" pitchFamily="34" charset="0"/>
              </a:rPr>
              <a:t> </a:t>
            </a:r>
            <a:r>
              <a:rPr lang="en-US" altLang="en-US" sz="1600" dirty="0">
                <a:solidFill>
                  <a:prstClr val="black"/>
                </a:solidFill>
                <a:latin typeface="Calibri" panose="020F0502020204030204" pitchFamily="34" charset="0"/>
                <a:cs typeface="Calibri" panose="020F0502020204030204" pitchFamily="34" charset="0"/>
              </a:rPr>
              <a:t>EUSAIR Annual Forum </a:t>
            </a:r>
            <a:r>
              <a:rPr lang="en-US" altLang="en-US" sz="1600" dirty="0">
                <a:solidFill>
                  <a:prstClr val="black"/>
                </a:solidFill>
                <a:latin typeface="Calibri" panose="020F0502020204030204" pitchFamily="34" charset="0"/>
                <a:cs typeface="Calibri" panose="020F0502020204030204" pitchFamily="34" charset="0"/>
                <a:sym typeface="+mn-ea"/>
              </a:rPr>
              <a:t>in Crete, on 7th May </a:t>
            </a:r>
            <a:r>
              <a:rPr lang="en-US" altLang="en-US" sz="1600" dirty="0" smtClean="0">
                <a:solidFill>
                  <a:prstClr val="black"/>
                </a:solidFill>
                <a:latin typeface="Calibri" panose="020F0502020204030204" pitchFamily="34" charset="0"/>
                <a:cs typeface="Calibri" panose="020F0502020204030204" pitchFamily="34" charset="0"/>
                <a:sym typeface="+mn-ea"/>
              </a:rPr>
              <a:t>202</a:t>
            </a:r>
            <a:r>
              <a:rPr lang="hr-HR" altLang="en-US" sz="1600" dirty="0" smtClean="0">
                <a:solidFill>
                  <a:prstClr val="black"/>
                </a:solidFill>
                <a:latin typeface="Calibri" panose="020F0502020204030204" pitchFamily="34" charset="0"/>
                <a:cs typeface="Calibri" panose="020F0502020204030204" pitchFamily="34" charset="0"/>
                <a:sym typeface="+mn-ea"/>
              </a:rPr>
              <a:t>5; </a:t>
            </a:r>
            <a:r>
              <a:rPr lang="hr-HR" altLang="en-US" sz="1600" dirty="0" err="1" smtClean="0">
                <a:solidFill>
                  <a:prstClr val="black"/>
                </a:solidFill>
                <a:latin typeface="Calibri" panose="020F0502020204030204" pitchFamily="34" charset="0"/>
                <a:cs typeface="Calibri" panose="020F0502020204030204" pitchFamily="34" charset="0"/>
                <a:sym typeface="+mn-ea"/>
              </a:rPr>
              <a:t>successful</a:t>
            </a:r>
            <a:r>
              <a:rPr lang="hr-HR" altLang="en-US" sz="1600" dirty="0" smtClean="0">
                <a:solidFill>
                  <a:prstClr val="black"/>
                </a:solidFill>
                <a:latin typeface="Calibri" panose="020F0502020204030204" pitchFamily="34" charset="0"/>
                <a:cs typeface="Calibri" panose="020F0502020204030204" pitchFamily="34" charset="0"/>
                <a:sym typeface="+mn-ea"/>
              </a:rPr>
              <a:t> </a:t>
            </a:r>
            <a:r>
              <a:rPr lang="hr-HR" altLang="en-US" sz="1600" dirty="0" err="1" smtClean="0">
                <a:solidFill>
                  <a:prstClr val="black"/>
                </a:solidFill>
                <a:latin typeface="Calibri" panose="020F0502020204030204" pitchFamily="34" charset="0"/>
                <a:cs typeface="Calibri" panose="020F0502020204030204" pitchFamily="34" charset="0"/>
                <a:sym typeface="+mn-ea"/>
              </a:rPr>
              <a:t>organisation</a:t>
            </a:r>
            <a:r>
              <a:rPr lang="hr-HR" altLang="en-US" sz="1600" dirty="0" smtClean="0">
                <a:solidFill>
                  <a:prstClr val="black"/>
                </a:solidFill>
                <a:latin typeface="Calibri" panose="020F0502020204030204" pitchFamily="34" charset="0"/>
                <a:cs typeface="Calibri" panose="020F0502020204030204" pitchFamily="34" charset="0"/>
                <a:sym typeface="+mn-ea"/>
              </a:rPr>
              <a:t> </a:t>
            </a:r>
            <a:r>
              <a:rPr lang="hr-HR" altLang="en-US" sz="1600" dirty="0" err="1" smtClean="0">
                <a:solidFill>
                  <a:prstClr val="black"/>
                </a:solidFill>
                <a:latin typeface="Calibri" panose="020F0502020204030204" pitchFamily="34" charset="0"/>
                <a:cs typeface="Calibri" panose="020F0502020204030204" pitchFamily="34" charset="0"/>
                <a:sym typeface="+mn-ea"/>
              </a:rPr>
              <a:t>and</a:t>
            </a:r>
            <a:r>
              <a:rPr lang="hr-HR" altLang="en-US" sz="1600" dirty="0" smtClean="0">
                <a:solidFill>
                  <a:prstClr val="black"/>
                </a:solidFill>
                <a:latin typeface="Calibri" panose="020F0502020204030204" pitchFamily="34" charset="0"/>
                <a:cs typeface="Calibri" panose="020F0502020204030204" pitchFamily="34" charset="0"/>
                <a:sym typeface="+mn-ea"/>
              </a:rPr>
              <a:t> </a:t>
            </a:r>
            <a:r>
              <a:rPr lang="hr-HR" altLang="en-US" sz="1600" dirty="0" err="1" smtClean="0">
                <a:solidFill>
                  <a:prstClr val="black"/>
                </a:solidFill>
                <a:latin typeface="Calibri" panose="020F0502020204030204" pitchFamily="34" charset="0"/>
                <a:cs typeface="Calibri" panose="020F0502020204030204" pitchFamily="34" charset="0"/>
                <a:sym typeface="+mn-ea"/>
              </a:rPr>
              <a:t>realisation</a:t>
            </a:r>
            <a:r>
              <a:rPr lang="hr-HR" altLang="en-US" sz="1600" dirty="0" smtClean="0">
                <a:solidFill>
                  <a:prstClr val="black"/>
                </a:solidFill>
                <a:latin typeface="Calibri" panose="020F0502020204030204" pitchFamily="34" charset="0"/>
                <a:cs typeface="Calibri" panose="020F0502020204030204" pitchFamily="34" charset="0"/>
                <a:sym typeface="+mn-ea"/>
              </a:rPr>
              <a:t> </a:t>
            </a:r>
            <a:endParaRPr lang="en-GB" sz="1600" dirty="0">
              <a:solidFill>
                <a:prstClr val="black"/>
              </a:solidFill>
              <a:latin typeface="Calibri" panose="020F0502020204030204" pitchFamily="34" charset="0"/>
              <a:cs typeface="Calibri" panose="020F0502020204030204" pitchFamily="34" charset="0"/>
              <a:sym typeface="+mn-ea"/>
            </a:endParaRPr>
          </a:p>
          <a:p>
            <a:pPr marL="285750" indent="-285750" algn="just" eaLnBrk="0" fontAlgn="base" hangingPunct="0">
              <a:spcBef>
                <a:spcPct val="0"/>
              </a:spcBef>
              <a:spcAft>
                <a:spcPct val="0"/>
              </a:spcAft>
              <a:buFont typeface="Wingdings" panose="05000000000000000000" pitchFamily="2" charset="2"/>
              <a:buChar char="§"/>
            </a:pPr>
            <a:endParaRPr lang="en-US" altLang="en-US" sz="1600" dirty="0">
              <a:solidFill>
                <a:prstClr val="black"/>
              </a:solidFill>
              <a:latin typeface="Calibri" panose="020F0502020204030204" pitchFamily="34" charset="0"/>
              <a:cs typeface="Calibri" panose="020F0502020204030204" pitchFamily="34" charset="0"/>
            </a:endParaRPr>
          </a:p>
          <a:p>
            <a:pPr marL="342900" indent="-342900" algn="just" eaLnBrk="0" fontAlgn="base" hangingPunct="0">
              <a:spcBef>
                <a:spcPct val="0"/>
              </a:spcBef>
              <a:spcAft>
                <a:spcPct val="0"/>
              </a:spcAft>
              <a:buFont typeface="Wingdings" panose="05000000000000000000" pitchFamily="2" charset="2"/>
              <a:buChar char="§"/>
            </a:pPr>
            <a:r>
              <a:rPr lang="en-US" altLang="en-US" sz="1600" dirty="0">
                <a:solidFill>
                  <a:prstClr val="black"/>
                </a:solidFill>
                <a:latin typeface="Calibri" panose="020F0502020204030204" pitchFamily="34" charset="0"/>
                <a:cs typeface="Calibri" panose="020F0502020204030204" pitchFamily="34" charset="0"/>
                <a:sym typeface="+mn-ea"/>
              </a:rPr>
              <a:t>WORKSHOPS CONTRIBUTING to EUSAIR Partnership and Flagship Project on the Mediterranean </a:t>
            </a:r>
            <a:r>
              <a:rPr lang="en-US" altLang="en-US" sz="1600" dirty="0" smtClean="0">
                <a:solidFill>
                  <a:prstClr val="black"/>
                </a:solidFill>
                <a:latin typeface="Calibri" panose="020F0502020204030204" pitchFamily="34" charset="0"/>
                <a:cs typeface="Calibri" panose="020F0502020204030204" pitchFamily="34" charset="0"/>
                <a:sym typeface="+mn-ea"/>
              </a:rPr>
              <a:t>Diet, </a:t>
            </a:r>
            <a:r>
              <a:rPr lang="en-US" altLang="en-US" sz="1600" dirty="0">
                <a:solidFill>
                  <a:prstClr val="black"/>
                </a:solidFill>
                <a:latin typeface="Calibri" panose="020F0502020204030204" pitchFamily="34" charset="0"/>
                <a:cs typeface="Calibri" panose="020F0502020204030204" pitchFamily="34" charset="0"/>
                <a:sym typeface="+mn-ea"/>
              </a:rPr>
              <a:t>Bari, Italy 29-30 September 2025 </a:t>
            </a:r>
            <a:r>
              <a:rPr lang="en-US" altLang="en-US" sz="1600" dirty="0" smtClean="0">
                <a:solidFill>
                  <a:prstClr val="black"/>
                </a:solidFill>
                <a:latin typeface="Calibri" panose="020F0502020204030204" pitchFamily="34" charset="0"/>
                <a:cs typeface="Calibri" panose="020F0502020204030204" pitchFamily="34" charset="0"/>
                <a:sym typeface="+mn-ea"/>
              </a:rPr>
              <a:t>– </a:t>
            </a:r>
            <a:r>
              <a:rPr lang="hr-HR" altLang="en-US" sz="1600" dirty="0" err="1" smtClean="0">
                <a:solidFill>
                  <a:prstClr val="black"/>
                </a:solidFill>
                <a:latin typeface="Calibri" panose="020F0502020204030204" pitchFamily="34" charset="0"/>
                <a:cs typeface="Calibri" panose="020F0502020204030204" pitchFamily="34" charset="0"/>
                <a:sym typeface="+mn-ea"/>
              </a:rPr>
              <a:t>cross</a:t>
            </a:r>
            <a:r>
              <a:rPr lang="hr-HR" altLang="en-US" sz="1600" dirty="0" smtClean="0">
                <a:solidFill>
                  <a:prstClr val="black"/>
                </a:solidFill>
                <a:latin typeface="Calibri" panose="020F0502020204030204" pitchFamily="34" charset="0"/>
                <a:cs typeface="Calibri" panose="020F0502020204030204" pitchFamily="34" charset="0"/>
                <a:sym typeface="+mn-ea"/>
              </a:rPr>
              <a:t>-</a:t>
            </a:r>
            <a:r>
              <a:rPr lang="en-US" altLang="en-US" sz="1600" dirty="0" smtClean="0">
                <a:solidFill>
                  <a:prstClr val="black"/>
                </a:solidFill>
                <a:latin typeface="Calibri" panose="020F0502020204030204" pitchFamily="34" charset="0"/>
                <a:cs typeface="Calibri" panose="020F0502020204030204" pitchFamily="34" charset="0"/>
                <a:sym typeface="+mn-ea"/>
              </a:rPr>
              <a:t>pillar </a:t>
            </a:r>
            <a:r>
              <a:rPr lang="en-US" altLang="en-US" sz="1600" dirty="0">
                <a:solidFill>
                  <a:prstClr val="black"/>
                </a:solidFill>
                <a:latin typeface="Calibri" panose="020F0502020204030204" pitchFamily="34" charset="0"/>
                <a:cs typeface="Calibri" panose="020F0502020204030204" pitchFamily="34" charset="0"/>
                <a:sym typeface="+mn-ea"/>
              </a:rPr>
              <a:t>approach methodology: EUSAIR Pillars </a:t>
            </a:r>
            <a:r>
              <a:rPr lang="hr-HR" altLang="en-US" sz="1600" dirty="0" smtClean="0">
                <a:solidFill>
                  <a:prstClr val="black"/>
                </a:solidFill>
                <a:latin typeface="Calibri" panose="020F0502020204030204" pitchFamily="34" charset="0"/>
                <a:cs typeface="Calibri" panose="020F0502020204030204" pitchFamily="34" charset="0"/>
                <a:sym typeface="+mn-ea"/>
              </a:rPr>
              <a:t>I, </a:t>
            </a:r>
            <a:r>
              <a:rPr lang="en-US" altLang="en-US" sz="1600" dirty="0" smtClean="0">
                <a:solidFill>
                  <a:prstClr val="black"/>
                </a:solidFill>
                <a:latin typeface="Calibri" panose="020F0502020204030204" pitchFamily="34" charset="0"/>
                <a:cs typeface="Calibri" panose="020F0502020204030204" pitchFamily="34" charset="0"/>
                <a:sym typeface="+mn-ea"/>
              </a:rPr>
              <a:t>IV</a:t>
            </a:r>
            <a:r>
              <a:rPr lang="hr-HR" altLang="en-US" sz="1600" dirty="0" smtClean="0">
                <a:solidFill>
                  <a:prstClr val="black"/>
                </a:solidFill>
                <a:latin typeface="Calibri" panose="020F0502020204030204" pitchFamily="34" charset="0"/>
                <a:cs typeface="Calibri" panose="020F0502020204030204" pitchFamily="34" charset="0"/>
                <a:sym typeface="+mn-ea"/>
              </a:rPr>
              <a:t> </a:t>
            </a:r>
            <a:r>
              <a:rPr lang="en-US" altLang="en-US" sz="1600" dirty="0" smtClean="0">
                <a:solidFill>
                  <a:prstClr val="black"/>
                </a:solidFill>
                <a:latin typeface="Calibri" panose="020F0502020204030204" pitchFamily="34" charset="0"/>
                <a:cs typeface="Calibri" panose="020F0502020204030204" pitchFamily="34" charset="0"/>
                <a:sym typeface="+mn-ea"/>
              </a:rPr>
              <a:t>and V</a:t>
            </a:r>
            <a:r>
              <a:rPr lang="el-GR" altLang="en-US" sz="1600" dirty="0" smtClean="0">
                <a:solidFill>
                  <a:prstClr val="black"/>
                </a:solidFill>
                <a:latin typeface="Calibri" panose="020F0502020204030204" pitchFamily="34" charset="0"/>
                <a:cs typeface="Calibri" panose="020F0502020204030204" pitchFamily="34" charset="0"/>
                <a:sym typeface="+mn-ea"/>
              </a:rPr>
              <a:t>.</a:t>
            </a:r>
            <a:endParaRPr lang="el-GR" altLang="en-US" sz="1600" dirty="0" smtClean="0">
              <a:solidFill>
                <a:prstClr val="black"/>
              </a:solidFill>
              <a:latin typeface="Calibri" panose="020F0502020204030204" pitchFamily="34" charset="0"/>
              <a:cs typeface="Calibri" panose="020F0502020204030204" pitchFamily="34" charset="0"/>
              <a:sym typeface="+mn-ea"/>
            </a:endParaRPr>
          </a:p>
          <a:p>
            <a:pPr indent="0" algn="just" eaLnBrk="0" fontAlgn="base" hangingPunct="0">
              <a:spcBef>
                <a:spcPct val="0"/>
              </a:spcBef>
              <a:spcAft>
                <a:spcPct val="0"/>
              </a:spcAft>
              <a:buFont typeface="Wingdings" panose="05000000000000000000" pitchFamily="2" charset="2"/>
              <a:buNone/>
            </a:pPr>
            <a:endParaRPr lang="hr-HR" altLang="en-US" sz="1600" dirty="0" smtClean="0">
              <a:solidFill>
                <a:prstClr val="black"/>
              </a:solidFill>
              <a:latin typeface="Calibri" panose="020F0502020204030204" pitchFamily="34" charset="0"/>
              <a:cs typeface="Calibri" panose="020F0502020204030204" pitchFamily="34" charset="0"/>
              <a:sym typeface="+mn-ea"/>
            </a:endParaRPr>
          </a:p>
          <a:p>
            <a:pPr marL="342900" indent="-342900" algn="just" eaLnBrk="0" fontAlgn="base" hangingPunct="0">
              <a:spcBef>
                <a:spcPct val="0"/>
              </a:spcBef>
              <a:spcAft>
                <a:spcPct val="0"/>
              </a:spcAft>
              <a:buFont typeface="Wingdings" panose="05000000000000000000" pitchFamily="2" charset="2"/>
              <a:buChar char="§"/>
            </a:pPr>
            <a:r>
              <a:rPr lang="hr-HR" altLang="en-US" sz="1600" dirty="0" err="1" smtClean="0">
                <a:solidFill>
                  <a:prstClr val="black"/>
                </a:solidFill>
                <a:latin typeface="Calibri" panose="020F0502020204030204" pitchFamily="34" charset="0"/>
                <a:cs typeface="Calibri" panose="020F0502020204030204" pitchFamily="34" charset="0"/>
                <a:sym typeface="+mn-ea"/>
              </a:rPr>
              <a:t>Establised</a:t>
            </a:r>
            <a:r>
              <a:rPr lang="hr-HR" altLang="en-US" sz="1600" dirty="0" smtClean="0">
                <a:solidFill>
                  <a:prstClr val="black"/>
                </a:solidFill>
                <a:latin typeface="Calibri" panose="020F0502020204030204" pitchFamily="34" charset="0"/>
                <a:cs typeface="Calibri" panose="020F0502020204030204" pitchFamily="34" charset="0"/>
                <a:sym typeface="+mn-ea"/>
              </a:rPr>
              <a:t> </a:t>
            </a:r>
            <a:r>
              <a:rPr lang="hr-HR" altLang="en-US" sz="1600" dirty="0" err="1" smtClean="0">
                <a:solidFill>
                  <a:prstClr val="black"/>
                </a:solidFill>
                <a:latin typeface="Calibri" panose="020F0502020204030204" pitchFamily="34" charset="0"/>
                <a:cs typeface="Calibri" panose="020F0502020204030204" pitchFamily="34" charset="0"/>
                <a:sym typeface="+mn-ea"/>
              </a:rPr>
              <a:t>Working</a:t>
            </a:r>
            <a:r>
              <a:rPr lang="hr-HR" altLang="en-US" sz="1600" dirty="0" smtClean="0">
                <a:solidFill>
                  <a:prstClr val="black"/>
                </a:solidFill>
                <a:latin typeface="Calibri" panose="020F0502020204030204" pitchFamily="34" charset="0"/>
                <a:cs typeface="Calibri" panose="020F0502020204030204" pitchFamily="34" charset="0"/>
                <a:sym typeface="+mn-ea"/>
              </a:rPr>
              <a:t> Group: 2 online </a:t>
            </a:r>
            <a:r>
              <a:rPr lang="hr-HR" altLang="en-US" sz="1600" dirty="0" err="1" smtClean="0">
                <a:solidFill>
                  <a:prstClr val="black"/>
                </a:solidFill>
                <a:latin typeface="Calibri" panose="020F0502020204030204" pitchFamily="34" charset="0"/>
                <a:cs typeface="Calibri" panose="020F0502020204030204" pitchFamily="34" charset="0"/>
                <a:sym typeface="+mn-ea"/>
              </a:rPr>
              <a:t>meetings</a:t>
            </a:r>
            <a:r>
              <a:rPr lang="hr-HR" altLang="en-US" sz="1600" dirty="0" smtClean="0">
                <a:solidFill>
                  <a:prstClr val="black"/>
                </a:solidFill>
                <a:latin typeface="Calibri" panose="020F0502020204030204" pitchFamily="34" charset="0"/>
                <a:cs typeface="Calibri" panose="020F0502020204030204" pitchFamily="34" charset="0"/>
                <a:sym typeface="+mn-ea"/>
              </a:rPr>
              <a:t> (1 </a:t>
            </a:r>
            <a:r>
              <a:rPr lang="hr-HR" altLang="en-US" sz="1600" dirty="0" err="1" smtClean="0">
                <a:solidFill>
                  <a:prstClr val="black"/>
                </a:solidFill>
                <a:latin typeface="Calibri" panose="020F0502020204030204" pitchFamily="34" charset="0"/>
                <a:cs typeface="Calibri" panose="020F0502020204030204" pitchFamily="34" charset="0"/>
                <a:sym typeface="+mn-ea"/>
              </a:rPr>
              <a:t>December</a:t>
            </a:r>
            <a:r>
              <a:rPr lang="hr-HR" altLang="en-US" sz="1600" dirty="0" smtClean="0">
                <a:solidFill>
                  <a:prstClr val="black"/>
                </a:solidFill>
                <a:latin typeface="Calibri" panose="020F0502020204030204" pitchFamily="34" charset="0"/>
                <a:cs typeface="Calibri" panose="020F0502020204030204" pitchFamily="34" charset="0"/>
                <a:sym typeface="+mn-ea"/>
              </a:rPr>
              <a:t> 2025</a:t>
            </a:r>
            <a:r>
              <a:rPr lang="en-US" altLang="hr-HR" sz="1600" dirty="0" smtClean="0">
                <a:solidFill>
                  <a:prstClr val="black"/>
                </a:solidFill>
                <a:latin typeface="Calibri" panose="020F0502020204030204" pitchFamily="34" charset="0"/>
                <a:cs typeface="Calibri" panose="020F0502020204030204" pitchFamily="34" charset="0"/>
                <a:sym typeface="+mn-ea"/>
              </a:rPr>
              <a:t>,</a:t>
            </a:r>
            <a:r>
              <a:rPr lang="hr-HR" altLang="en-US" sz="1600" dirty="0" smtClean="0">
                <a:solidFill>
                  <a:prstClr val="black"/>
                </a:solidFill>
                <a:latin typeface="Calibri" panose="020F0502020204030204" pitchFamily="34" charset="0"/>
                <a:cs typeface="Calibri" panose="020F0502020204030204" pitchFamily="34" charset="0"/>
                <a:sym typeface="+mn-ea"/>
              </a:rPr>
              <a:t> 12 </a:t>
            </a:r>
            <a:r>
              <a:rPr lang="hr-HR" altLang="en-US" sz="1600" dirty="0" err="1">
                <a:solidFill>
                  <a:prstClr val="black"/>
                </a:solidFill>
                <a:latin typeface="Calibri" panose="020F0502020204030204" pitchFamily="34" charset="0"/>
                <a:cs typeface="Calibri" panose="020F0502020204030204" pitchFamily="34" charset="0"/>
                <a:sym typeface="+mn-ea"/>
              </a:rPr>
              <a:t>F</a:t>
            </a:r>
            <a:r>
              <a:rPr lang="hr-HR" altLang="en-US" sz="1600" dirty="0" err="1" smtClean="0">
                <a:solidFill>
                  <a:prstClr val="black"/>
                </a:solidFill>
                <a:latin typeface="Calibri" panose="020F0502020204030204" pitchFamily="34" charset="0"/>
                <a:cs typeface="Calibri" panose="020F0502020204030204" pitchFamily="34" charset="0"/>
                <a:sym typeface="+mn-ea"/>
              </a:rPr>
              <a:t>ebruary</a:t>
            </a:r>
            <a:r>
              <a:rPr lang="hr-HR" altLang="en-US" sz="1600" dirty="0" smtClean="0">
                <a:solidFill>
                  <a:prstClr val="black"/>
                </a:solidFill>
                <a:latin typeface="Calibri" panose="020F0502020204030204" pitchFamily="34" charset="0"/>
                <a:cs typeface="Calibri" panose="020F0502020204030204" pitchFamily="34" charset="0"/>
                <a:sym typeface="+mn-ea"/>
              </a:rPr>
              <a:t> 2026), 3rd </a:t>
            </a:r>
            <a:r>
              <a:rPr lang="hr-HR" altLang="en-US" sz="1600" dirty="0" err="1" smtClean="0">
                <a:solidFill>
                  <a:prstClr val="black"/>
                </a:solidFill>
                <a:latin typeface="Calibri" panose="020F0502020204030204" pitchFamily="34" charset="0"/>
                <a:cs typeface="Calibri" panose="020F0502020204030204" pitchFamily="34" charset="0"/>
                <a:sym typeface="+mn-ea"/>
              </a:rPr>
              <a:t>meeting</a:t>
            </a:r>
            <a:r>
              <a:rPr lang="hr-HR" altLang="en-US" sz="1600" dirty="0" smtClean="0">
                <a:solidFill>
                  <a:prstClr val="black"/>
                </a:solidFill>
                <a:latin typeface="Calibri" panose="020F0502020204030204" pitchFamily="34" charset="0"/>
                <a:cs typeface="Calibri" panose="020F0502020204030204" pitchFamily="34" charset="0"/>
                <a:sym typeface="+mn-ea"/>
              </a:rPr>
              <a:t> </a:t>
            </a:r>
            <a:r>
              <a:rPr lang="hr-HR" altLang="en-US" sz="1600" dirty="0" err="1" smtClean="0">
                <a:solidFill>
                  <a:prstClr val="black"/>
                </a:solidFill>
                <a:latin typeface="Calibri" panose="020F0502020204030204" pitchFamily="34" charset="0"/>
                <a:cs typeface="Calibri" panose="020F0502020204030204" pitchFamily="34" charset="0"/>
                <a:sym typeface="+mn-ea"/>
              </a:rPr>
              <a:t>announced</a:t>
            </a:r>
            <a:r>
              <a:rPr lang="hr-HR" altLang="en-US" sz="1600" dirty="0" smtClean="0">
                <a:solidFill>
                  <a:prstClr val="black"/>
                </a:solidFill>
                <a:latin typeface="Calibri" panose="020F0502020204030204" pitchFamily="34" charset="0"/>
                <a:cs typeface="Calibri" panose="020F0502020204030204" pitchFamily="34" charset="0"/>
                <a:sym typeface="+mn-ea"/>
              </a:rPr>
              <a:t> for 11 June 2026</a:t>
            </a:r>
            <a:endParaRPr lang="en-US" altLang="en-US" sz="1600" dirty="0">
              <a:solidFill>
                <a:prstClr val="black"/>
              </a:solidFill>
              <a:latin typeface="Calibri" panose="020F0502020204030204" pitchFamily="34" charset="0"/>
              <a:cs typeface="Calibri" panose="020F0502020204030204" pitchFamily="34" charset="0"/>
            </a:endParaRPr>
          </a:p>
          <a:p>
            <a:br>
              <a:rPr lang="hr-HR" sz="1600" b="1" dirty="0">
                <a:latin typeface="Calibri" panose="020F0502020204030204" pitchFamily="34" charset="0"/>
                <a:cs typeface="Calibri" panose="020F0502020204030204" pitchFamily="34" charset="0"/>
              </a:rPr>
            </a:br>
            <a:endParaRPr lang="hr-HR" sz="1600" b="1" dirty="0">
              <a:latin typeface="Calibri" panose="020F0502020204030204" pitchFamily="34" charset="0"/>
              <a:cs typeface="Calibri" panose="020F0502020204030204" pitchFamily="34" charset="0"/>
            </a:endParaRPr>
          </a:p>
        </p:txBody>
      </p:sp>
      <p:pic>
        <p:nvPicPr>
          <p:cNvPr id="1828376852" name="Picture 1"/>
          <p:cNvPicPr>
            <a:picLocks noChangeAspect="1"/>
          </p:cNvPicPr>
          <p:nvPr/>
        </p:nvPicPr>
        <p:blipFill>
          <a:blip r:embed="rId2"/>
          <a:stretch>
            <a:fillRect/>
          </a:stretch>
        </p:blipFill>
        <p:spPr>
          <a:xfrm>
            <a:off x="146685" y="1723390"/>
            <a:ext cx="3999230" cy="40830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99745" y="1169670"/>
            <a:ext cx="7098665" cy="1021715"/>
          </a:xfrm>
          <a:prstGeom prst="rect">
            <a:avLst/>
          </a:prstGeom>
          <a:noFill/>
        </p:spPr>
        <p:txBody>
          <a:bodyPr wrap="square" rtlCol="0">
            <a:noAutofit/>
          </a:bodyPr>
          <a:lstStyle/>
          <a:p>
            <a:pPr algn="ctr"/>
            <a:r>
              <a:rPr lang="en-US" altLang="en-GB" b="1" dirty="0">
                <a:latin typeface="Calibri" panose="020F0502020204030204" pitchFamily="34" charset="0"/>
                <a:cs typeface="Calibri" panose="020F0502020204030204" pitchFamily="34" charset="0"/>
              </a:rPr>
              <a:t>Bari </a:t>
            </a:r>
            <a:r>
              <a:rPr lang="en-GB" b="1" dirty="0">
                <a:latin typeface="Calibri" panose="020F0502020204030204" pitchFamily="34" charset="0"/>
                <a:cs typeface="Calibri" panose="020F0502020204030204" pitchFamily="34" charset="0"/>
              </a:rPr>
              <a:t>W</a:t>
            </a:r>
            <a:r>
              <a:rPr lang="en-US" altLang="en-GB" b="1" dirty="0" err="1" smtClean="0">
                <a:latin typeface="Calibri" panose="020F0502020204030204" pitchFamily="34" charset="0"/>
                <a:cs typeface="Calibri" panose="020F0502020204030204" pitchFamily="34" charset="0"/>
              </a:rPr>
              <a:t>orkshop</a:t>
            </a:r>
            <a:r>
              <a:rPr lang="hr-HR" altLang="en-GB" b="1" dirty="0" smtClean="0">
                <a:latin typeface="Calibri" panose="020F0502020204030204" pitchFamily="34" charset="0"/>
                <a:cs typeface="Calibri" panose="020F0502020204030204" pitchFamily="34" charset="0"/>
              </a:rPr>
              <a:t> </a:t>
            </a:r>
            <a:r>
              <a:rPr lang="en-US" altLang="en-US" b="1" i="1" dirty="0" smtClean="0">
                <a:solidFill>
                  <a:schemeClr val="accent1"/>
                </a:solidFill>
                <a:latin typeface="Calibri" panose="020F0502020204030204" pitchFamily="34" charset="0"/>
                <a:ea typeface="Calibri" panose="020F0502020204030204" pitchFamily="34" charset="0"/>
                <a:cs typeface="Calibri" panose="020F0502020204030204" pitchFamily="34" charset="0"/>
                <a:sym typeface="+mn-ea"/>
              </a:rPr>
              <a:t>Sustainable </a:t>
            </a:r>
            <a:r>
              <a:rPr lang="en-US" altLang="en-US" b="1" i="1" dirty="0">
                <a:solidFill>
                  <a:schemeClr val="accent1"/>
                </a:solidFill>
                <a:latin typeface="Calibri" panose="020F0502020204030204" pitchFamily="34" charset="0"/>
                <a:ea typeface="Calibri" panose="020F0502020204030204" pitchFamily="34" charset="0"/>
                <a:cs typeface="Calibri" panose="020F0502020204030204" pitchFamily="34" charset="0"/>
                <a:sym typeface="+mn-ea"/>
              </a:rPr>
              <a:t>and Innovative Food Systems: </a:t>
            </a:r>
            <a:endParaRPr lang="en-US" altLang="en-US" b="1" i="1" dirty="0">
              <a:solidFill>
                <a:schemeClr val="accent1"/>
              </a:solidFill>
              <a:latin typeface="Calibri" panose="020F0502020204030204" pitchFamily="34" charset="0"/>
              <a:ea typeface="Calibri" panose="020F0502020204030204" pitchFamily="34" charset="0"/>
              <a:cs typeface="Calibri" panose="020F0502020204030204" pitchFamily="34" charset="0"/>
              <a:sym typeface="+mn-ea"/>
            </a:endParaRPr>
          </a:p>
          <a:p>
            <a:pPr algn="ctr"/>
            <a:r>
              <a:rPr lang="en-US" altLang="en-US" b="1" i="1" dirty="0">
                <a:solidFill>
                  <a:schemeClr val="accent1"/>
                </a:solidFill>
                <a:latin typeface="Calibri" panose="020F0502020204030204" pitchFamily="34" charset="0"/>
                <a:ea typeface="Calibri" panose="020F0502020204030204" pitchFamily="34" charset="0"/>
                <a:cs typeface="Calibri" panose="020F0502020204030204" pitchFamily="34" charset="0"/>
                <a:sym typeface="+mn-ea"/>
              </a:rPr>
              <a:t>The Mediterranean Diet as a Tool for Tourism and Local Development in EUSAIR Communities</a:t>
            </a:r>
            <a:endParaRPr lang="hr-HR" i="1" dirty="0">
              <a:latin typeface="Calibri" panose="020F0502020204030204" pitchFamily="34" charset="0"/>
              <a:cs typeface="Calibri" panose="020F0502020204030204" pitchFamily="34" charset="0"/>
            </a:endParaRPr>
          </a:p>
          <a:p>
            <a:pPr algn="ctr"/>
            <a:endParaRPr lang="en-US" altLang="en-US" sz="20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br>
              <a:rPr lang="en-US" altLang="en-GB" sz="2000" b="1" dirty="0">
                <a:latin typeface="Times New Roman" panose="02020603050405020304" pitchFamily="18" charset="0"/>
                <a:cs typeface="Times New Roman" panose="02020603050405020304" pitchFamily="18" charset="0"/>
              </a:rPr>
            </a:br>
            <a:endParaRPr lang="hr-HR" sz="3200" dirty="0">
              <a:cs typeface="Times New Roman" panose="02020603050405020304" pitchFamily="18" charset="0"/>
            </a:endParaRPr>
          </a:p>
        </p:txBody>
      </p:sp>
      <p:sp>
        <p:nvSpPr>
          <p:cNvPr id="3" name="TextBox 2"/>
          <p:cNvSpPr txBox="1"/>
          <p:nvPr/>
        </p:nvSpPr>
        <p:spPr>
          <a:xfrm>
            <a:off x="267970" y="2253615"/>
            <a:ext cx="9223375" cy="3718560"/>
          </a:xfrm>
          <a:prstGeom prst="rect">
            <a:avLst/>
          </a:prstGeom>
          <a:noFill/>
        </p:spPr>
        <p:txBody>
          <a:bodyPr wrap="square" rtlCol="0">
            <a:noAutofit/>
          </a:bodyPr>
          <a:lstStyle/>
          <a:p>
            <a:pPr lvl="0" algn="ctr">
              <a:lnSpc>
                <a:spcPct val="107000"/>
              </a:lnSpc>
              <a:spcAft>
                <a:spcPts val="0"/>
              </a:spcAft>
            </a:pPr>
            <a:endParaRPr lang="en-US" altLang="en-US" sz="1600" b="1" dirty="0">
              <a:solidFill>
                <a:schemeClr val="accent1"/>
              </a:solidFill>
              <a:latin typeface="Calibri" panose="020F0502020204030204" pitchFamily="34" charset="0"/>
              <a:ea typeface="Calibri" panose="020F0502020204030204" pitchFamily="34" charset="0"/>
              <a:cs typeface="Calibri" panose="020F0502020204030204" pitchFamily="34" charset="0"/>
              <a:sym typeface="+mn-ea"/>
            </a:endParaRPr>
          </a:p>
          <a:p>
            <a:pPr lvl="0" algn="just">
              <a:lnSpc>
                <a:spcPct val="107000"/>
              </a:lnSpc>
              <a:spcAft>
                <a:spcPts val="0"/>
              </a:spcAft>
            </a:pPr>
            <a:r>
              <a:rPr lang="en-US" alt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Focus on </a:t>
            </a:r>
            <a:r>
              <a:rPr lang="en-US" altLang="en-US" sz="1600"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leveraging the Mediterranean Diet, recognized by UNESCO and FAO, as a strategic tool to support sustainable tourism, rural development, youth engagement and food system innovation across the Adriatic-Ionian region.</a:t>
            </a:r>
            <a:endParaRPr lang="hr-HR" sz="1600" b="1" dirty="0">
              <a:latin typeface="Calibri" panose="020F0502020204030204" pitchFamily="34" charset="0"/>
              <a:cs typeface="Calibri" panose="020F0502020204030204" pitchFamily="34" charset="0"/>
            </a:endParaRPr>
          </a:p>
          <a:p>
            <a:pPr lvl="0" algn="just">
              <a:lnSpc>
                <a:spcPct val="107000"/>
              </a:lnSpc>
              <a:spcAft>
                <a:spcPts val="0"/>
              </a:spcAft>
            </a:pPr>
            <a:endParaRPr lang="en-US" altLang="en-US" sz="1600" b="1" dirty="0">
              <a:latin typeface="Calibri" panose="020F0502020204030204" pitchFamily="34" charset="0"/>
              <a:ea typeface="Calibri" panose="020F0502020204030204" pitchFamily="34" charset="0"/>
              <a:cs typeface="Calibri" panose="020F0502020204030204" pitchFamily="34" charset="0"/>
              <a:sym typeface="+mn-ea"/>
            </a:endParaRPr>
          </a:p>
          <a:p>
            <a:pPr lvl="0" algn="just">
              <a:lnSpc>
                <a:spcPct val="107000"/>
              </a:lnSpc>
              <a:spcAft>
                <a:spcPts val="0"/>
              </a:spcAft>
            </a:pPr>
            <a:endParaRPr lang="en-US" altLang="en-US" sz="1600" b="1" dirty="0">
              <a:latin typeface="Calibri" panose="020F0502020204030204" pitchFamily="34" charset="0"/>
              <a:ea typeface="Calibri" panose="020F0502020204030204" pitchFamily="34" charset="0"/>
              <a:cs typeface="Calibri" panose="020F0502020204030204" pitchFamily="34" charset="0"/>
              <a:sym typeface="+mn-ea"/>
            </a:endParaRPr>
          </a:p>
          <a:p>
            <a:pPr lvl="0" algn="just">
              <a:lnSpc>
                <a:spcPct val="107000"/>
              </a:lnSpc>
              <a:spcAft>
                <a:spcPts val="0"/>
              </a:spcAft>
            </a:pPr>
            <a:r>
              <a:rPr lang="en-US" altLang="en-US" sz="1600" b="1" dirty="0">
                <a:latin typeface="Calibri" panose="020F0502020204030204" pitchFamily="34" charset="0"/>
                <a:ea typeface="Calibri" panose="020F0502020204030204" pitchFamily="34" charset="0"/>
                <a:cs typeface="Calibri" panose="020F0502020204030204" pitchFamily="34" charset="0"/>
                <a:sym typeface="+mn-ea"/>
              </a:rPr>
              <a:t>Organized by</a:t>
            </a:r>
            <a:r>
              <a:rPr lang="en-US" altLang="en-US" sz="1600" dirty="0">
                <a:latin typeface="Calibri" panose="020F0502020204030204" pitchFamily="34" charset="0"/>
                <a:ea typeface="Calibri" panose="020F0502020204030204" pitchFamily="34" charset="0"/>
                <a:cs typeface="Calibri" panose="020F0502020204030204" pitchFamily="34" charset="0"/>
                <a:sym typeface="+mn-ea"/>
              </a:rPr>
              <a:t> the EUSAIR Presidency of North Macedonia,  CIHEAM Bari, DG REGIO, and  EGP in cooperation of DG AGRI and DG GROW/DG MOVE this two-day workshop gathered key regional, national and EU-level stakeholders. </a:t>
            </a:r>
            <a:endParaRPr lang="en-US" altLang="en-US" sz="1600" dirty="0">
              <a:latin typeface="Calibri" panose="020F0502020204030204" pitchFamily="34" charset="0"/>
              <a:ea typeface="Calibri" panose="020F0502020204030204" pitchFamily="34" charset="0"/>
              <a:cs typeface="Calibri" panose="020F0502020204030204" pitchFamily="34" charset="0"/>
            </a:endParaRPr>
          </a:p>
          <a:p>
            <a:pPr lvl="0" algn="just">
              <a:lnSpc>
                <a:spcPct val="107000"/>
              </a:lnSpc>
              <a:spcAft>
                <a:spcPts val="0"/>
              </a:spcAft>
            </a:pPr>
            <a:endParaRPr lang="en-US" altLang="en-US" sz="1600" dirty="0">
              <a:latin typeface="Calibri" panose="020F0502020204030204" pitchFamily="34" charset="0"/>
              <a:ea typeface="Calibri" panose="020F0502020204030204" pitchFamily="34" charset="0"/>
              <a:cs typeface="Calibri" panose="020F0502020204030204" pitchFamily="34" charset="0"/>
            </a:endParaRPr>
          </a:p>
          <a:p>
            <a:pPr lvl="0" algn="just">
              <a:lnSpc>
                <a:spcPct val="107000"/>
              </a:lnSpc>
              <a:spcAft>
                <a:spcPts val="0"/>
              </a:spcAft>
            </a:pPr>
            <a:endParaRPr lang="en-US" altLang="en-US" sz="1600" b="1" dirty="0">
              <a:latin typeface="Calibri" panose="020F0502020204030204" pitchFamily="34" charset="0"/>
              <a:ea typeface="Calibri" panose="020F0502020204030204" pitchFamily="34" charset="0"/>
              <a:cs typeface="Calibri" panose="020F0502020204030204" pitchFamily="34" charset="0"/>
              <a:sym typeface="+mn-ea"/>
            </a:endParaRPr>
          </a:p>
          <a:p>
            <a:pPr lvl="0" algn="just">
              <a:lnSpc>
                <a:spcPct val="107000"/>
              </a:lnSpc>
              <a:spcAft>
                <a:spcPts val="0"/>
              </a:spcAft>
            </a:pPr>
            <a:r>
              <a:rPr lang="en-US" altLang="en-US" sz="1600" b="1" dirty="0">
                <a:latin typeface="Calibri" panose="020F0502020204030204" pitchFamily="34" charset="0"/>
                <a:ea typeface="Calibri" panose="020F0502020204030204" pitchFamily="34" charset="0"/>
                <a:cs typeface="Calibri" panose="020F0502020204030204" pitchFamily="34" charset="0"/>
                <a:sym typeface="+mn-ea"/>
              </a:rPr>
              <a:t>Workshop Topics &amp; Outcomes</a:t>
            </a:r>
            <a:r>
              <a:rPr lang="en-US" altLang="en-US" sz="1600" dirty="0">
                <a:latin typeface="Calibri" panose="020F0502020204030204" pitchFamily="34" charset="0"/>
                <a:ea typeface="Calibri" panose="020F0502020204030204" pitchFamily="34" charset="0"/>
                <a:cs typeface="Calibri" panose="020F0502020204030204" pitchFamily="34" charset="0"/>
                <a:sym typeface="+mn-ea"/>
              </a:rPr>
              <a:t> on Guiding Questions for shaping the EUSAIR InterPillar Partnership and the flagship proposal via the Working Groups on Mediterranean Diet</a:t>
            </a:r>
            <a:endParaRPr lang="en-US" altLang="en-US" sz="1600" dirty="0">
              <a:latin typeface="Calibri" panose="020F0502020204030204" pitchFamily="34" charset="0"/>
              <a:ea typeface="Calibri" panose="020F0502020204030204" pitchFamily="34" charset="0"/>
              <a:cs typeface="Calibri" panose="020F0502020204030204" pitchFamily="34" charset="0"/>
            </a:endParaRPr>
          </a:p>
          <a:p>
            <a:pPr lvl="0" algn="just">
              <a:lnSpc>
                <a:spcPct val="107000"/>
              </a:lnSpc>
              <a:spcAft>
                <a:spcPts val="0"/>
              </a:spcAft>
            </a:pPr>
            <a:endParaRPr lang="en-US" altLang="en-US" sz="1600" dirty="0">
              <a:latin typeface="Calibri" panose="020F0502020204030204" pitchFamily="34" charset="0"/>
              <a:ea typeface="Calibri" panose="020F0502020204030204" pitchFamily="34" charset="0"/>
              <a:cs typeface="Calibri" panose="020F0502020204030204" pitchFamily="34" charset="0"/>
            </a:endParaRPr>
          </a:p>
          <a:p>
            <a:pPr lvl="0" algn="just">
              <a:lnSpc>
                <a:spcPct val="107000"/>
              </a:lnSpc>
              <a:spcAft>
                <a:spcPts val="0"/>
              </a:spcAft>
            </a:pPr>
            <a:endParaRPr lang="en-US" altLang="en-US" sz="1600" dirty="0">
              <a:latin typeface="Calibri" panose="020F0502020204030204" pitchFamily="34" charset="0"/>
              <a:ea typeface="Calibri" panose="020F0502020204030204" pitchFamily="34" charset="0"/>
              <a:cs typeface="Calibri" panose="020F0502020204030204" pitchFamily="34" charset="0"/>
            </a:endParaRPr>
          </a:p>
          <a:p>
            <a:pPr lvl="0" algn="just">
              <a:lnSpc>
                <a:spcPct val="107000"/>
              </a:lnSpc>
              <a:spcAft>
                <a:spcPts val="0"/>
              </a:spcAft>
            </a:pPr>
            <a:endParaRPr lang="en-US" altLang="en-US" sz="16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72435" y="1021080"/>
            <a:ext cx="4588510" cy="852805"/>
          </a:xfrm>
          <a:prstGeom prst="rect">
            <a:avLst/>
          </a:prstGeom>
          <a:noFill/>
        </p:spPr>
        <p:txBody>
          <a:bodyPr wrap="square" rtlCol="0">
            <a:noAutofit/>
          </a:bodyPr>
          <a:lstStyle/>
          <a:p>
            <a:pPr algn="ctr"/>
            <a:r>
              <a:rPr lang="en-US" altLang="hr-HR" sz="2000" b="1" dirty="0">
                <a:cs typeface="Times New Roman" panose="02020603050405020304" pitchFamily="18" charset="0"/>
              </a:rPr>
              <a:t>Bari </a:t>
            </a:r>
            <a:r>
              <a:rPr lang="hr-HR" sz="2000" b="1" dirty="0">
                <a:cs typeface="Times New Roman" panose="02020603050405020304" pitchFamily="18" charset="0"/>
              </a:rPr>
              <a:t>Workshop </a:t>
            </a:r>
            <a:r>
              <a:rPr lang="hr-HR" sz="2000" b="1" dirty="0" err="1">
                <a:cs typeface="Times New Roman" panose="02020603050405020304" pitchFamily="18" charset="0"/>
              </a:rPr>
              <a:t>Conclusions</a:t>
            </a:r>
            <a:br>
              <a:rPr lang="en-US" altLang="en-GB" sz="2000" b="1" dirty="0">
                <a:cs typeface="Times New Roman" panose="02020603050405020304" pitchFamily="18" charset="0"/>
              </a:rPr>
            </a:br>
            <a:r>
              <a:rPr lang="en-US" altLang="en-GB" sz="1600" b="1" i="1" dirty="0">
                <a:solidFill>
                  <a:srgbClr val="0070C0"/>
                </a:solidFill>
                <a:cs typeface="Times New Roman" panose="02020603050405020304" pitchFamily="18" charset="0"/>
              </a:rPr>
              <a:t>Workshops 1, 2 and 3</a:t>
            </a:r>
            <a:endParaRPr lang="en-US" altLang="en-GB" sz="2000" b="1" i="1" dirty="0">
              <a:solidFill>
                <a:srgbClr val="0070C0"/>
              </a:solidFill>
              <a:cs typeface="Times New Roman" panose="02020603050405020304" pitchFamily="18" charset="0"/>
            </a:endParaRPr>
          </a:p>
          <a:p>
            <a:endParaRPr lang="el-GR" altLang="hr-HR" sz="3200" dirty="0">
              <a:cs typeface="Times New Roman" panose="02020603050405020304" pitchFamily="18" charset="0"/>
            </a:endParaRPr>
          </a:p>
          <a:p>
            <a:endParaRPr lang="el-GR" altLang="hr-HR" sz="3200" dirty="0">
              <a:cs typeface="Times New Roman" panose="02020603050405020304" pitchFamily="18" charset="0"/>
            </a:endParaRPr>
          </a:p>
        </p:txBody>
      </p:sp>
      <p:sp>
        <p:nvSpPr>
          <p:cNvPr id="3" name="TextBox 2"/>
          <p:cNvSpPr txBox="1"/>
          <p:nvPr/>
        </p:nvSpPr>
        <p:spPr>
          <a:xfrm>
            <a:off x="498475" y="1695450"/>
            <a:ext cx="8931275" cy="3893185"/>
          </a:xfrm>
          <a:prstGeom prst="rect">
            <a:avLst/>
          </a:prstGeom>
          <a:noFill/>
        </p:spPr>
        <p:txBody>
          <a:bodyPr wrap="square" rtlCol="0">
            <a:noAutofit/>
          </a:bodyPr>
          <a:lstStyle/>
          <a:p>
            <a:pPr marL="285750" lvl="0" indent="-285750">
              <a:buFont typeface="Arial" panose="020B0604020202020204" pitchFamily="34" charset="0"/>
              <a:buChar char="•"/>
            </a:pPr>
            <a:endParaRPr lang="en-GB" sz="16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sym typeface="+mn-ea"/>
              </a:rPr>
              <a:t>Developing of tourism services and products: thematic trails and routes based on authentic offer, online and onsite offer of products</a:t>
            </a:r>
            <a:endParaRPr lang="en-GB" sz="1600" dirty="0">
              <a:latin typeface="Calibri" panose="020F0502020204030204" pitchFamily="34" charset="0"/>
              <a:cs typeface="Calibri" panose="020F0502020204030204" pitchFamily="34" charset="0"/>
              <a:sym typeface="+mn-ea"/>
            </a:endParaRPr>
          </a:p>
          <a:p>
            <a:pPr lvl="0" indent="0">
              <a:buFont typeface="Arial" panose="020B0604020202020204" pitchFamily="34" charset="0"/>
              <a:buNone/>
            </a:pPr>
            <a:endParaRPr lang="en-GB" sz="16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Destination management to take other consideration an include Mediterranean Diet and Mediterranean lifestyle as a main ecotourism product. </a:t>
            </a:r>
            <a:endParaRPr lang="hr-HR" sz="1600" dirty="0">
              <a:latin typeface="Calibri" panose="020F0502020204030204" pitchFamily="34" charset="0"/>
              <a:cs typeface="Calibri" panose="020F0502020204030204" pitchFamily="34" charset="0"/>
            </a:endParaRPr>
          </a:p>
          <a:p>
            <a:pPr lvl="0" indent="0">
              <a:buFont typeface="Arial" panose="020B0604020202020204" pitchFamily="34" charset="0"/>
              <a:buNone/>
            </a:pPr>
            <a:endParaRPr lang="hr-HR" sz="16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Young people not interested in agriculture and living in rural area – promotion and reshaping the perception of what it is to work in rural area</a:t>
            </a:r>
            <a:endParaRPr lang="hr-HR" sz="16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endParaRPr lang="en-GB" sz="16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Lack of practical skills for starting agricultural production and lack of soft skills including entrepreneurial skills</a:t>
            </a:r>
            <a:endParaRPr lang="hr-HR" sz="16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endParaRPr lang="hr-HR"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Using StEP platform for sharing of educational/training materials on MD on the level of the region </a:t>
            </a:r>
            <a:endParaRPr lang="hr-HR" sz="16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12775" y="1106170"/>
            <a:ext cx="7317740" cy="981075"/>
          </a:xfrm>
          <a:prstGeom prst="rect">
            <a:avLst/>
          </a:prstGeom>
          <a:noFill/>
        </p:spPr>
        <p:txBody>
          <a:bodyPr wrap="square" rtlCol="0">
            <a:noAutofit/>
          </a:bodyPr>
          <a:lstStyle/>
          <a:p>
            <a:pPr algn="ctr"/>
            <a:r>
              <a:rPr lang="hr-HR" altLang="hr-HR" b="1" dirty="0" err="1" smtClean="0">
                <a:cs typeface="Times New Roman" panose="02020603050405020304" pitchFamily="18" charset="0"/>
              </a:rPr>
              <a:t>Working</a:t>
            </a:r>
            <a:r>
              <a:rPr lang="hr-HR" altLang="hr-HR" b="1" dirty="0" smtClean="0">
                <a:cs typeface="Times New Roman" panose="02020603050405020304" pitchFamily="18" charset="0"/>
              </a:rPr>
              <a:t> Group on </a:t>
            </a:r>
            <a:r>
              <a:rPr lang="hr-HR" altLang="hr-HR" b="1" dirty="0" err="1" smtClean="0">
                <a:cs typeface="Times New Roman" panose="02020603050405020304" pitchFamily="18" charset="0"/>
              </a:rPr>
              <a:t>cross</a:t>
            </a:r>
            <a:r>
              <a:rPr lang="hr-HR" altLang="hr-HR" b="1" dirty="0" smtClean="0">
                <a:cs typeface="Times New Roman" panose="02020603050405020304" pitchFamily="18" charset="0"/>
              </a:rPr>
              <a:t> </a:t>
            </a:r>
            <a:r>
              <a:rPr lang="hr-HR" altLang="hr-HR" b="1" dirty="0" err="1" smtClean="0">
                <a:cs typeface="Times New Roman" panose="02020603050405020304" pitchFamily="18" charset="0"/>
              </a:rPr>
              <a:t>pillar</a:t>
            </a:r>
            <a:r>
              <a:rPr lang="hr-HR" altLang="hr-HR" b="1" dirty="0" smtClean="0">
                <a:cs typeface="Times New Roman" panose="02020603050405020304" pitchFamily="18" charset="0"/>
              </a:rPr>
              <a:t> </a:t>
            </a:r>
            <a:r>
              <a:rPr lang="hr-HR" altLang="hr-HR" b="1" dirty="0" err="1" smtClean="0">
                <a:cs typeface="Times New Roman" panose="02020603050405020304" pitchFamily="18" charset="0"/>
              </a:rPr>
              <a:t>flagshop</a:t>
            </a:r>
            <a:r>
              <a:rPr lang="hr-HR" altLang="hr-HR" b="1" dirty="0" smtClean="0">
                <a:cs typeface="Times New Roman" panose="02020603050405020304" pitchFamily="18" charset="0"/>
              </a:rPr>
              <a:t> </a:t>
            </a:r>
            <a:r>
              <a:rPr lang="hr-HR" altLang="hr-HR" b="1" dirty="0" err="1" smtClean="0">
                <a:cs typeface="Times New Roman" panose="02020603050405020304" pitchFamily="18" charset="0"/>
              </a:rPr>
              <a:t>Mediterranean</a:t>
            </a:r>
            <a:r>
              <a:rPr lang="hr-HR" altLang="hr-HR" b="1" dirty="0" smtClean="0">
                <a:cs typeface="Times New Roman" panose="02020603050405020304" pitchFamily="18" charset="0"/>
              </a:rPr>
              <a:t> </a:t>
            </a:r>
            <a:r>
              <a:rPr lang="hr-HR" altLang="hr-HR" b="1" dirty="0" err="1" smtClean="0">
                <a:cs typeface="Times New Roman" panose="02020603050405020304" pitchFamily="18" charset="0"/>
              </a:rPr>
              <a:t>Diet</a:t>
            </a:r>
            <a:r>
              <a:rPr lang="hr-HR" altLang="hr-HR" b="1" dirty="0" smtClean="0">
                <a:cs typeface="Times New Roman" panose="02020603050405020304" pitchFamily="18" charset="0"/>
              </a:rPr>
              <a:t> </a:t>
            </a:r>
            <a:r>
              <a:rPr lang="hr-HR" altLang="hr-HR" b="1" dirty="0" err="1" smtClean="0">
                <a:cs typeface="Times New Roman" panose="02020603050405020304" pitchFamily="18" charset="0"/>
              </a:rPr>
              <a:t>and</a:t>
            </a:r>
            <a:r>
              <a:rPr lang="hr-HR" altLang="hr-HR" b="1" dirty="0" smtClean="0">
                <a:cs typeface="Times New Roman" panose="02020603050405020304" pitchFamily="18" charset="0"/>
              </a:rPr>
              <a:t> </a:t>
            </a:r>
            <a:r>
              <a:rPr lang="hr-HR" altLang="hr-HR" b="1" dirty="0" err="1" smtClean="0">
                <a:cs typeface="Times New Roman" panose="02020603050405020304" pitchFamily="18" charset="0"/>
              </a:rPr>
              <a:t>Sustainable</a:t>
            </a:r>
            <a:r>
              <a:rPr lang="hr-HR" altLang="hr-HR" b="1" dirty="0" smtClean="0">
                <a:cs typeface="Times New Roman" panose="02020603050405020304" pitchFamily="18" charset="0"/>
              </a:rPr>
              <a:t> </a:t>
            </a:r>
            <a:r>
              <a:rPr lang="hr-HR" altLang="hr-HR" b="1" dirty="0" err="1" smtClean="0">
                <a:cs typeface="Times New Roman" panose="02020603050405020304" pitchFamily="18" charset="0"/>
              </a:rPr>
              <a:t>Tourism</a:t>
            </a:r>
            <a:br>
              <a:rPr lang="en-US" altLang="en-GB" b="1" dirty="0">
                <a:cs typeface="Times New Roman" panose="02020603050405020304" pitchFamily="18" charset="0"/>
              </a:rPr>
            </a:br>
            <a:endParaRPr lang="hr-HR" dirty="0">
              <a:cs typeface="Times New Roman" panose="02020603050405020304" pitchFamily="18" charset="0"/>
            </a:endParaRPr>
          </a:p>
        </p:txBody>
      </p:sp>
      <p:sp>
        <p:nvSpPr>
          <p:cNvPr id="3" name="TextBox 2"/>
          <p:cNvSpPr txBox="1"/>
          <p:nvPr/>
        </p:nvSpPr>
        <p:spPr>
          <a:xfrm>
            <a:off x="391160" y="1779905"/>
            <a:ext cx="8404860" cy="5016500"/>
          </a:xfrm>
          <a:prstGeom prst="rect">
            <a:avLst/>
          </a:prstGeom>
          <a:noFill/>
        </p:spPr>
        <p:txBody>
          <a:bodyPr wrap="square" rtlCol="0">
            <a:noAutofit/>
          </a:bodyPr>
          <a:lstStyle/>
          <a:p>
            <a:endParaRPr lang="hr-HR" b="1" dirty="0" smtClean="0"/>
          </a:p>
          <a:p>
            <a:pPr algn="just"/>
            <a:r>
              <a:rPr lang="hr-HR" b="1" dirty="0" smtClean="0">
                <a:latin typeface="Calibri" panose="020F0502020204030204" pitchFamily="34" charset="0"/>
                <a:cs typeface="Calibri" panose="020F0502020204030204" pitchFamily="34" charset="0"/>
              </a:rPr>
              <a:t>1</a:t>
            </a:r>
            <a:r>
              <a:rPr lang="hr-HR" sz="1600" b="1" dirty="0" smtClean="0">
                <a:latin typeface="Calibri" panose="020F0502020204030204" pitchFamily="34" charset="0"/>
                <a:cs typeface="Calibri" panose="020F0502020204030204" pitchFamily="34" charset="0"/>
              </a:rPr>
              <a:t>st online </a:t>
            </a:r>
            <a:r>
              <a:rPr lang="hr-HR" sz="1600" b="1" dirty="0" err="1" smtClean="0">
                <a:latin typeface="Calibri" panose="020F0502020204030204" pitchFamily="34" charset="0"/>
                <a:cs typeface="Calibri" panose="020F0502020204030204" pitchFamily="34" charset="0"/>
              </a:rPr>
              <a:t>meeting</a:t>
            </a:r>
            <a:r>
              <a:rPr lang="hr-HR" sz="1600" b="1" dirty="0" smtClean="0">
                <a:latin typeface="Calibri" panose="020F0502020204030204" pitchFamily="34" charset="0"/>
                <a:cs typeface="Calibri" panose="020F0502020204030204" pitchFamily="34" charset="0"/>
              </a:rPr>
              <a:t> </a:t>
            </a:r>
            <a:r>
              <a:rPr lang="en-GB" sz="1600" b="1" dirty="0" smtClean="0">
                <a:latin typeface="Calibri" panose="020F0502020204030204" pitchFamily="34" charset="0"/>
                <a:cs typeface="Calibri" panose="020F0502020204030204" pitchFamily="34" charset="0"/>
              </a:rPr>
              <a:t>1 </a:t>
            </a:r>
            <a:r>
              <a:rPr lang="en-GB" sz="1600" b="1" dirty="0">
                <a:latin typeface="Calibri" panose="020F0502020204030204" pitchFamily="34" charset="0"/>
                <a:cs typeface="Calibri" panose="020F0502020204030204" pitchFamily="34" charset="0"/>
              </a:rPr>
              <a:t>December </a:t>
            </a:r>
            <a:r>
              <a:rPr lang="en-GB" sz="1600" b="1" dirty="0" smtClean="0">
                <a:latin typeface="Calibri" panose="020F0502020204030204" pitchFamily="34" charset="0"/>
                <a:cs typeface="Calibri" panose="020F0502020204030204" pitchFamily="34" charset="0"/>
              </a:rPr>
              <a:t>2025</a:t>
            </a:r>
            <a:endParaRPr lang="hr-HR" sz="1600" b="1"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Working </a:t>
            </a:r>
            <a:r>
              <a:rPr lang="en-GB" sz="1600" dirty="0">
                <a:latin typeface="Calibri" panose="020F0502020204030204" pitchFamily="34" charset="0"/>
                <a:cs typeface="Calibri" panose="020F0502020204030204" pitchFamily="34" charset="0"/>
              </a:rPr>
              <a:t>Group members were presented draft of </a:t>
            </a:r>
            <a:r>
              <a:rPr lang="en-GB" sz="1600" dirty="0" err="1">
                <a:latin typeface="Calibri" panose="020F0502020204030204" pitchFamily="34" charset="0"/>
                <a:cs typeface="Calibri" panose="020F0502020204030204" pitchFamily="34" charset="0"/>
              </a:rPr>
              <a:t>RoP</a:t>
            </a:r>
            <a:r>
              <a:rPr lang="en-GB" sz="1600" dirty="0">
                <a:latin typeface="Calibri" panose="020F0502020204030204" pitchFamily="34" charset="0"/>
                <a:cs typeface="Calibri" panose="020F0502020204030204" pitchFamily="34" charset="0"/>
              </a:rPr>
              <a:t>, conclusions from Bari workshop from three Pillars, the broader view on cross-pillar flagship from European Commission</a:t>
            </a:r>
            <a:endParaRPr lang="hr-HR" sz="1600" dirty="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WG </a:t>
            </a:r>
            <a:r>
              <a:rPr lang="en-GB" sz="1600" dirty="0">
                <a:latin typeface="Calibri" panose="020F0502020204030204" pitchFamily="34" charset="0"/>
                <a:cs typeface="Calibri" panose="020F0502020204030204" pitchFamily="34" charset="0"/>
              </a:rPr>
              <a:t>meetings activities in two years, 2025-2027: one meeting in person, online meeting every 4 months</a:t>
            </a:r>
            <a:endParaRPr lang="hr-HR" sz="1600" dirty="0">
              <a:latin typeface="Calibri" panose="020F0502020204030204" pitchFamily="34" charset="0"/>
              <a:cs typeface="Calibri" panose="020F0502020204030204" pitchFamily="34" charset="0"/>
            </a:endParaRPr>
          </a:p>
          <a:p>
            <a:pPr algn="just"/>
            <a:endParaRPr lang="hr-HR" sz="1600" b="1" dirty="0" smtClean="0">
              <a:latin typeface="Calibri" panose="020F0502020204030204" pitchFamily="34" charset="0"/>
              <a:cs typeface="Calibri" panose="020F0502020204030204" pitchFamily="34" charset="0"/>
            </a:endParaRPr>
          </a:p>
          <a:p>
            <a:pPr algn="just"/>
            <a:r>
              <a:rPr lang="hr-HR" sz="1600" b="1" dirty="0" smtClean="0">
                <a:latin typeface="Calibri" panose="020F0502020204030204" pitchFamily="34" charset="0"/>
                <a:cs typeface="Calibri" panose="020F0502020204030204" pitchFamily="34" charset="0"/>
              </a:rPr>
              <a:t>2nd online </a:t>
            </a:r>
            <a:r>
              <a:rPr lang="hr-HR" sz="1600" b="1" dirty="0" err="1" smtClean="0">
                <a:latin typeface="Calibri" panose="020F0502020204030204" pitchFamily="34" charset="0"/>
                <a:cs typeface="Calibri" panose="020F0502020204030204" pitchFamily="34" charset="0"/>
              </a:rPr>
              <a:t>meeting</a:t>
            </a:r>
            <a:r>
              <a:rPr lang="hr-HR" sz="1600" b="1" dirty="0" smtClean="0">
                <a:latin typeface="Calibri" panose="020F0502020204030204" pitchFamily="34" charset="0"/>
                <a:cs typeface="Calibri" panose="020F0502020204030204" pitchFamily="34" charset="0"/>
              </a:rPr>
              <a:t> </a:t>
            </a:r>
            <a:r>
              <a:rPr lang="en-GB" sz="1600" b="1" dirty="0" smtClean="0">
                <a:latin typeface="Calibri" panose="020F0502020204030204" pitchFamily="34" charset="0"/>
                <a:cs typeface="Calibri" panose="020F0502020204030204" pitchFamily="34" charset="0"/>
              </a:rPr>
              <a:t>12 </a:t>
            </a:r>
            <a:r>
              <a:rPr lang="en-GB" sz="1600" b="1" dirty="0">
                <a:latin typeface="Calibri" panose="020F0502020204030204" pitchFamily="34" charset="0"/>
                <a:cs typeface="Calibri" panose="020F0502020204030204" pitchFamily="34" charset="0"/>
              </a:rPr>
              <a:t>February </a:t>
            </a:r>
            <a:r>
              <a:rPr lang="en-GB" sz="1600" b="1" dirty="0" smtClean="0">
                <a:latin typeface="Calibri" panose="020F0502020204030204" pitchFamily="34" charset="0"/>
                <a:cs typeface="Calibri" panose="020F0502020204030204" pitchFamily="34" charset="0"/>
              </a:rPr>
              <a:t>2026</a:t>
            </a:r>
            <a:endParaRPr lang="hr-HR" sz="1600" dirty="0" smtClean="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Forum </a:t>
            </a:r>
            <a:r>
              <a:rPr lang="en-GB" sz="1600" dirty="0">
                <a:latin typeface="Calibri" panose="020F0502020204030204" pitchFamily="34" charset="0"/>
                <a:cs typeface="Calibri" panose="020F0502020204030204" pitchFamily="34" charset="0"/>
              </a:rPr>
              <a:t>AIC expressed interest in hosting meeting in person during EUSAIR Italian Presidency </a:t>
            </a:r>
            <a:endParaRPr lang="hr-HR" sz="1600" dirty="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en-GB" sz="1600" dirty="0">
                <a:latin typeface="Calibri" panose="020F0502020204030204" pitchFamily="34" charset="0"/>
                <a:cs typeface="Calibri" panose="020F0502020204030204" pitchFamily="34" charset="0"/>
              </a:rPr>
              <a:t>WG agreed on working on promotion of flagship, on contacting colleagues from </a:t>
            </a:r>
            <a:r>
              <a:rPr lang="en-GB" sz="1600" dirty="0" err="1">
                <a:latin typeface="Calibri" panose="020F0502020204030204" pitchFamily="34" charset="0"/>
                <a:cs typeface="Calibri" panose="020F0502020204030204" pitchFamily="34" charset="0"/>
              </a:rPr>
              <a:t>Interreg</a:t>
            </a:r>
            <a:r>
              <a:rPr lang="en-GB" sz="1600" dirty="0">
                <a:latin typeface="Calibri" panose="020F0502020204030204" pitchFamily="34" charset="0"/>
                <a:cs typeface="Calibri" panose="020F0502020204030204" pitchFamily="34" charset="0"/>
              </a:rPr>
              <a:t> Euro MED programme to build on existing activities and projects, to promote synergies and cross-pillar cooperation </a:t>
            </a:r>
            <a:endParaRPr lang="hr-HR" sz="1600" dirty="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en-GB" sz="1600" dirty="0">
                <a:latin typeface="Calibri" panose="020F0502020204030204" pitchFamily="34" charset="0"/>
                <a:cs typeface="Calibri" panose="020F0502020204030204" pitchFamily="34" charset="0"/>
              </a:rPr>
              <a:t>WG agreed on reflect on planned activities proposed in draft Roadmap document </a:t>
            </a:r>
            <a:endParaRPr lang="hr-HR" sz="1600" dirty="0" smtClean="0">
              <a:latin typeface="Calibri" panose="020F0502020204030204" pitchFamily="34" charset="0"/>
              <a:cs typeface="Calibri" panose="020F0502020204030204" pitchFamily="34" charset="0"/>
            </a:endParaRPr>
          </a:p>
          <a:p>
            <a:pPr lvl="0" algn="just"/>
            <a:endParaRPr lang="hr-HR" sz="1600" dirty="0">
              <a:latin typeface="Calibri" panose="020F0502020204030204" pitchFamily="34" charset="0"/>
              <a:cs typeface="Calibri" panose="020F0502020204030204" pitchFamily="34" charset="0"/>
            </a:endParaRPr>
          </a:p>
          <a:p>
            <a:pPr lvl="0" algn="just"/>
            <a:r>
              <a:rPr lang="hr-HR" sz="1600" b="1" dirty="0" smtClean="0">
                <a:latin typeface="Calibri" panose="020F0502020204030204" pitchFamily="34" charset="0"/>
                <a:cs typeface="Calibri" panose="020F0502020204030204" pitchFamily="34" charset="0"/>
              </a:rPr>
              <a:t>3rd online </a:t>
            </a:r>
            <a:r>
              <a:rPr lang="hr-HR" sz="1600" b="1" dirty="0" err="1" smtClean="0">
                <a:latin typeface="Calibri" panose="020F0502020204030204" pitchFamily="34" charset="0"/>
                <a:cs typeface="Calibri" panose="020F0502020204030204" pitchFamily="34" charset="0"/>
              </a:rPr>
              <a:t>meeting</a:t>
            </a:r>
            <a:r>
              <a:rPr lang="hr-HR" sz="1600" b="1" dirty="0" smtClean="0">
                <a:latin typeface="Calibri" panose="020F0502020204030204" pitchFamily="34" charset="0"/>
                <a:cs typeface="Calibri" panose="020F0502020204030204" pitchFamily="34" charset="0"/>
              </a:rPr>
              <a:t> 11 June 2026</a:t>
            </a:r>
            <a:endParaRPr lang="hr-HR" sz="1600"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15590</Words>
  <Application>WPS Presentation</Application>
  <PresentationFormat>Widescreen</PresentationFormat>
  <Paragraphs>362</Paragraphs>
  <Slides>19</Slides>
  <Notes>21</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19</vt:i4>
      </vt:variant>
    </vt:vector>
  </HeadingPairs>
  <TitlesOfParts>
    <vt:vector size="32" baseType="lpstr">
      <vt:lpstr>Arial</vt:lpstr>
      <vt:lpstr>SimSun</vt:lpstr>
      <vt:lpstr>Wingdings</vt:lpstr>
      <vt:lpstr>Calibri</vt:lpstr>
      <vt:lpstr>Times New Roman</vt:lpstr>
      <vt:lpstr>Microsoft YaHei</vt:lpstr>
      <vt:lpstr>Arial Unicode MS</vt:lpstr>
      <vt:lpstr>Aptos Display</vt:lpstr>
      <vt:lpstr>Segoe UI Variable Display</vt:lpstr>
      <vt:lpstr>Aptos</vt:lpstr>
      <vt:lpstr>Segoe UI</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Haris Murich</dc:creator>
  <cp:lastModifiedBy>PC</cp:lastModifiedBy>
  <cp:revision>69</cp:revision>
  <dcterms:created xsi:type="dcterms:W3CDTF">2026-05-13T07:34:00Z</dcterms:created>
  <dcterms:modified xsi:type="dcterms:W3CDTF">2026-05-15T13:06:31Z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92E5AC8EADC543068DF1B19E3B26A92A_13</vt:lpwstr>
  </property>
  <property fmtid="{D5CDD505-2E9C-101B-9397-08002B2CF9AE}" pid="3" name="KSOProductBuildVer">
    <vt:lpwstr>1033-12.2.0.22549</vt:lpwstr>
  </property>
</Properties>
</file>