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3" r:id="rId1"/>
  </p:sldMasterIdLst>
  <p:notesMasterIdLst>
    <p:notesMasterId r:id="rId3"/>
  </p:notesMasterIdLst>
  <p:handoutMasterIdLst>
    <p:handoutMasterId r:id="rId4"/>
  </p:handoutMasterIdLst>
  <p:sldIdLst>
    <p:sldId id="595" r:id="rId2"/>
  </p:sldIdLst>
  <p:sldSz cx="9144000" cy="6858000" type="screen4x3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241A"/>
    <a:srgbClr val="A92517"/>
    <a:srgbClr val="A11F35"/>
    <a:srgbClr val="FFCCFF"/>
    <a:srgbClr val="333399"/>
    <a:srgbClr val="3333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67535" autoAdjust="0"/>
  </p:normalViewPr>
  <p:slideViewPr>
    <p:cSldViewPr>
      <p:cViewPr varScale="1">
        <p:scale>
          <a:sx n="56" d="100"/>
          <a:sy n="56" d="100"/>
        </p:scale>
        <p:origin x="3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2418" y="-408"/>
      </p:cViewPr>
      <p:guideLst>
        <p:guide orient="horz" pos="3133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5625" y="166688"/>
            <a:ext cx="439737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46042" rIns="92084" bIns="46042" numCol="1" anchor="t" anchorCtr="0" compatLnSpc="1">
            <a:prstTxWarp prst="textNoShape">
              <a:avLst/>
            </a:prstTxWarp>
          </a:bodyPr>
          <a:lstStyle>
            <a:lvl1pPr algn="ctr" defTabSz="920750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338" y="9664700"/>
            <a:ext cx="12938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0" rIns="92084" bIns="0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905000" y="9664700"/>
            <a:ext cx="2973388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0" rIns="92084" bIns="0" numCol="1" anchor="b" anchorCtr="0" compatLnSpc="1">
            <a:prstTxWarp prst="textNoShape">
              <a:avLst/>
            </a:prstTxWarp>
          </a:bodyPr>
          <a:lstStyle>
            <a:lvl1pPr algn="ctr" defTabSz="920750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61038" y="9664700"/>
            <a:ext cx="10636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0" rIns="92084" bIns="0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86A0D420-243B-423C-A189-A03FA29912D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54755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9600" y="1016000"/>
            <a:ext cx="5718175" cy="4289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38200" y="5554663"/>
            <a:ext cx="5257800" cy="381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46042" rIns="92084" bIns="460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noProof="0"/>
              <a:t>Click to edit Master text styles</a:t>
            </a:r>
          </a:p>
          <a:p>
            <a:pPr lvl="1"/>
            <a:r>
              <a:rPr lang="en-US" altLang="sr-Latn-RS" noProof="0"/>
              <a:t>Second level</a:t>
            </a:r>
          </a:p>
          <a:p>
            <a:pPr lvl="2"/>
            <a:r>
              <a:rPr lang="en-US" altLang="sr-Latn-RS" noProof="0"/>
              <a:t>Third level</a:t>
            </a:r>
          </a:p>
          <a:p>
            <a:pPr lvl="3"/>
            <a:r>
              <a:rPr lang="en-US" altLang="sr-Latn-RS" noProof="0"/>
              <a:t>Fourth level</a:t>
            </a:r>
          </a:p>
          <a:p>
            <a:pPr lvl="4"/>
            <a:r>
              <a:rPr lang="en-US" altLang="sr-Latn-RS" noProof="0"/>
              <a:t>Fifth level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79613" y="166688"/>
            <a:ext cx="297338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46042" rIns="92084" bIns="46042" numCol="1" anchor="t" anchorCtr="0" compatLnSpc="1">
            <a:prstTxWarp prst="textNoShape">
              <a:avLst/>
            </a:prstTxWarp>
          </a:bodyPr>
          <a:lstStyle>
            <a:lvl1pPr algn="ctr" defTabSz="920750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338" y="9664700"/>
            <a:ext cx="12938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84" tIns="0" rIns="92084" bIns="0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905000" y="9664700"/>
            <a:ext cx="2973388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84" tIns="0" rIns="92084" bIns="0" anchor="b"/>
          <a:lstStyle>
            <a:lvl1pPr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61963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2075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82713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415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8700" defTabSz="9207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55900" defTabSz="9207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13100" defTabSz="9207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70300" defTabSz="9207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lang="en-US" altLang="sr-Latn-RS" sz="1200">
              <a:latin typeface="Tahoma" pitchFamily="34" charset="0"/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5761038" y="9664700"/>
            <a:ext cx="10636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84" tIns="0" rIns="92084" bIns="0" anchor="b"/>
          <a:lstStyle>
            <a:lvl1pPr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fld id="{DA0C4F6D-9FBF-465F-A3C1-3F1566E74306}" type="slidenum">
              <a:rPr lang="en-US" altLang="sr-Latn-RS" sz="1200" smtClean="0">
                <a:latin typeface="Tahoma" pitchFamily="34" charset="0"/>
              </a:rPr>
              <a:pPr algn="r" eaLnBrk="1" hangingPunct="1">
                <a:defRPr/>
              </a:pPr>
              <a:t>‹#›</a:t>
            </a:fld>
            <a:endParaRPr lang="en-US" altLang="sr-Latn-RS" sz="12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6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344488" indent="-115888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574675" indent="-115888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804863" indent="-115888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035050" indent="-115888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None/>
            </a:pPr>
            <a:endParaRPr lang="sl-SI" altLang="en-US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hr-HR" altLang="en-US">
              <a:solidFill>
                <a:srgbClr val="000066"/>
              </a:solidFill>
            </a:endParaRPr>
          </a:p>
        </p:txBody>
      </p:sp>
      <p:sp>
        <p:nvSpPr>
          <p:cNvPr id="3" name="Rectangle 69"/>
          <p:cNvSpPr>
            <a:spLocks noChangeArrowheads="1"/>
          </p:cNvSpPr>
          <p:nvPr userDrawn="1"/>
        </p:nvSpPr>
        <p:spPr bwMode="auto">
          <a:xfrm>
            <a:off x="71438" y="276225"/>
            <a:ext cx="2222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100">
                <a:solidFill>
                  <a:srgbClr val="00006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>
              <a:solidFill>
                <a:srgbClr val="000066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70"/>
          <p:cNvSpPr>
            <a:spLocks noChangeArrowheads="1"/>
          </p:cNvSpPr>
          <p:nvPr userDrawn="1"/>
        </p:nvSpPr>
        <p:spPr bwMode="auto">
          <a:xfrm>
            <a:off x="71438" y="77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hr-HR" altLang="en-US">
              <a:solidFill>
                <a:srgbClr val="000066"/>
              </a:solidFill>
            </a:endParaRPr>
          </a:p>
        </p:txBody>
      </p:sp>
      <p:sp>
        <p:nvSpPr>
          <p:cNvPr id="5" name="Rectangle 71"/>
          <p:cNvSpPr>
            <a:spLocks noChangeArrowheads="1"/>
          </p:cNvSpPr>
          <p:nvPr userDrawn="1"/>
        </p:nvSpPr>
        <p:spPr bwMode="auto">
          <a:xfrm>
            <a:off x="71438" y="1098550"/>
            <a:ext cx="298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000066"/>
                </a:solidFill>
                <a:cs typeface="Times New Roman" panose="02020603050405020304" pitchFamily="18" charset="0"/>
              </a:rPr>
              <a:t>   </a:t>
            </a:r>
            <a:endParaRPr lang="en-US" altLang="en-US">
              <a:solidFill>
                <a:srgbClr val="000066"/>
              </a:solidFill>
            </a:endParaRPr>
          </a:p>
        </p:txBody>
      </p:sp>
      <p:sp>
        <p:nvSpPr>
          <p:cNvPr id="6" name="Rectangle 72"/>
          <p:cNvSpPr>
            <a:spLocks noChangeArrowheads="1"/>
          </p:cNvSpPr>
          <p:nvPr userDrawn="1"/>
        </p:nvSpPr>
        <p:spPr bwMode="auto">
          <a:xfrm>
            <a:off x="71438" y="1763713"/>
            <a:ext cx="298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000066"/>
                </a:solidFill>
                <a:cs typeface="Times New Roman" panose="02020603050405020304" pitchFamily="18" charset="0"/>
              </a:rPr>
              <a:t>   </a:t>
            </a:r>
            <a:endParaRPr lang="en-US" altLang="en-US">
              <a:solidFill>
                <a:srgbClr val="000066"/>
              </a:solidFill>
            </a:endParaRPr>
          </a:p>
        </p:txBody>
      </p:sp>
      <p:sp>
        <p:nvSpPr>
          <p:cNvPr id="7" name="Rectangle 73"/>
          <p:cNvSpPr>
            <a:spLocks noChangeArrowheads="1"/>
          </p:cNvSpPr>
          <p:nvPr userDrawn="1"/>
        </p:nvSpPr>
        <p:spPr bwMode="auto">
          <a:xfrm>
            <a:off x="71438" y="2428875"/>
            <a:ext cx="2222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000066"/>
                </a:solidFill>
                <a:cs typeface="Times New Roman" panose="02020603050405020304" pitchFamily="18" charset="0"/>
              </a:rPr>
              <a:t> </a:t>
            </a:r>
            <a:endParaRPr lang="en-US" altLang="en-US">
              <a:solidFill>
                <a:srgbClr val="000066"/>
              </a:solidFill>
            </a:endParaRPr>
          </a:p>
        </p:txBody>
      </p:sp>
      <p:sp>
        <p:nvSpPr>
          <p:cNvPr id="8" name="Rectangle 74"/>
          <p:cNvSpPr>
            <a:spLocks noChangeArrowheads="1"/>
          </p:cNvSpPr>
          <p:nvPr userDrawn="1"/>
        </p:nvSpPr>
        <p:spPr bwMode="auto">
          <a:xfrm>
            <a:off x="71438" y="3198813"/>
            <a:ext cx="2984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000066"/>
                </a:solidFill>
                <a:cs typeface="Times New Roman" panose="02020603050405020304" pitchFamily="18" charset="0"/>
              </a:rPr>
              <a:t>   </a:t>
            </a:r>
            <a:endParaRPr lang="en-US" altLang="en-US">
              <a:solidFill>
                <a:srgbClr val="000066"/>
              </a:solidFill>
            </a:endParaRPr>
          </a:p>
        </p:txBody>
      </p:sp>
      <p:sp>
        <p:nvSpPr>
          <p:cNvPr id="9" name="Rectangle 75"/>
          <p:cNvSpPr>
            <a:spLocks noChangeArrowheads="1"/>
          </p:cNvSpPr>
          <p:nvPr userDrawn="1"/>
        </p:nvSpPr>
        <p:spPr bwMode="auto">
          <a:xfrm>
            <a:off x="71438" y="3844925"/>
            <a:ext cx="298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000066"/>
                </a:solidFill>
                <a:cs typeface="Times New Roman" panose="02020603050405020304" pitchFamily="18" charset="0"/>
              </a:rPr>
              <a:t>   </a:t>
            </a:r>
            <a:endParaRPr lang="en-US" altLang="en-US">
              <a:solidFill>
                <a:srgbClr val="000066"/>
              </a:solidFill>
            </a:endParaRPr>
          </a:p>
        </p:txBody>
      </p:sp>
      <p:sp>
        <p:nvSpPr>
          <p:cNvPr id="10" name="Rectangle 76"/>
          <p:cNvSpPr>
            <a:spLocks noChangeArrowheads="1"/>
          </p:cNvSpPr>
          <p:nvPr userDrawn="1"/>
        </p:nvSpPr>
        <p:spPr bwMode="auto">
          <a:xfrm>
            <a:off x="71438" y="4395788"/>
            <a:ext cx="336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000066"/>
                </a:solidFill>
                <a:cs typeface="Times New Roman" panose="02020603050405020304" pitchFamily="18" charset="0"/>
              </a:rPr>
              <a:t>    </a:t>
            </a:r>
            <a:endParaRPr lang="en-US" altLang="en-US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47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450CD818-B849-48AA-8E66-77BB3E2D95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2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0538" y="600075"/>
            <a:ext cx="2157412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538" y="600075"/>
            <a:ext cx="6324600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3004CC4E-919E-4685-B5ED-D7BF5BCA98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13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7C49AEFF-DE1E-425D-8E56-62BD1F9175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07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10A17565-A7ED-4ADE-8ADF-5119D7AC0C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67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1701800"/>
            <a:ext cx="4237038" cy="4737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1701800"/>
            <a:ext cx="4237037" cy="4737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7348B3FB-B69E-46A8-8931-A78540BACD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93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2E9EA388-3FDB-4E58-915B-2A0315300B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30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34D12EF6-6B7D-45E7-A9F4-67D69199D8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34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62445524-0383-4902-941B-C00A3EB12B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47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3B667DC1-0C55-4813-84AE-8F466E1A88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85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C6026BC6-A1FE-4268-8DFD-E700CF7CF1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43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363538" y="600075"/>
            <a:ext cx="69834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</a:t>
            </a:r>
            <a:br>
              <a:rPr lang="en-US" altLang="en-US"/>
            </a:br>
            <a:r>
              <a:rPr lang="en-US" altLang="en-US"/>
              <a:t>Master title style</a:t>
            </a:r>
          </a:p>
        </p:txBody>
      </p:sp>
      <p:sp>
        <p:nvSpPr>
          <p:cNvPr id="2051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5" y="1701800"/>
            <a:ext cx="8626475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8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063" y="6567488"/>
            <a:ext cx="7285037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r>
              <a:rPr lang="en-US"/>
              <a:t>11th EUSAIR Forum, 18-20 May 2026</a:t>
            </a:r>
          </a:p>
        </p:txBody>
      </p:sp>
      <p:sp>
        <p:nvSpPr>
          <p:cNvPr id="3278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47075" y="6543675"/>
            <a:ext cx="677863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fld id="{4CCCC717-E4A9-4422-BBB8-1881F079E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054" name="Picture 4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363" y="88900"/>
            <a:ext cx="3081337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190" r:id="rId1"/>
    <p:sldLayoutId id="2147486191" r:id="rId2"/>
    <p:sldLayoutId id="2147486192" r:id="rId3"/>
    <p:sldLayoutId id="2147486193" r:id="rId4"/>
    <p:sldLayoutId id="2147486194" r:id="rId5"/>
    <p:sldLayoutId id="2147486195" r:id="rId6"/>
    <p:sldLayoutId id="2147486196" r:id="rId7"/>
    <p:sldLayoutId id="2147486197" r:id="rId8"/>
    <p:sldLayoutId id="2147486198" r:id="rId9"/>
    <p:sldLayoutId id="2147486199" r:id="rId10"/>
    <p:sldLayoutId id="214748620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5" name="Picture 1" descr="Sava_Fig1_Final_ETRS_89_Var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063" y="1236068"/>
            <a:ext cx="4257536" cy="3016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xfrm>
            <a:off x="176301" y="74018"/>
            <a:ext cx="6983412" cy="908050"/>
          </a:xfrm>
        </p:spPr>
        <p:txBody>
          <a:bodyPr/>
          <a:lstStyle/>
          <a:p>
            <a:pPr eaLnBrk="1" hangingPunct="1"/>
            <a:r>
              <a:rPr lang="en-US" altLang="sr-Latn-RS" dirty="0"/>
              <a:t>F</a:t>
            </a:r>
            <a:r>
              <a:rPr lang="hr-HR" altLang="sr-Latn-RS" dirty="0" err="1"/>
              <a:t>ramework</a:t>
            </a:r>
            <a:r>
              <a:rPr lang="hr-HR" altLang="sr-Latn-RS" dirty="0"/>
              <a:t> for </a:t>
            </a:r>
            <a:r>
              <a:rPr lang="hr-HR" altLang="sr-Latn-RS" dirty="0" err="1"/>
              <a:t>cooperation</a:t>
            </a:r>
            <a:endParaRPr lang="en-US" altLang="en-US" dirty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88863" y="857245"/>
            <a:ext cx="8312150" cy="3235800"/>
          </a:xfrm>
        </p:spPr>
        <p:txBody>
          <a:bodyPr/>
          <a:lstStyle/>
          <a:p>
            <a:pPr eaLnBrk="1" hangingPunct="1"/>
            <a:r>
              <a:rPr lang="hr-HR" altLang="sr-Latn-RS" sz="2000" b="1" dirty="0">
                <a:solidFill>
                  <a:srgbClr val="000066"/>
                </a:solidFill>
                <a:cs typeface="Tahoma" pitchFamily="34" charset="0"/>
              </a:rPr>
              <a:t>Framework Agreement on the Sava River Basin</a:t>
            </a:r>
            <a:r>
              <a:rPr lang="hr-HR" altLang="sr-Latn-RS" sz="2000" dirty="0">
                <a:solidFill>
                  <a:srgbClr val="000066"/>
                </a:solidFill>
                <a:cs typeface="Tahoma" pitchFamily="34" charset="0"/>
              </a:rPr>
              <a:t> </a:t>
            </a:r>
            <a:r>
              <a:rPr lang="en-US" altLang="sr-Latn-RS" sz="1800" dirty="0">
                <a:solidFill>
                  <a:srgbClr val="000066"/>
                </a:solidFill>
                <a:cs typeface="Tahoma" pitchFamily="34" charset="0"/>
              </a:rPr>
              <a:t>(</a:t>
            </a:r>
            <a:r>
              <a:rPr lang="hr-HR" altLang="sr-Latn-RS" sz="1800" dirty="0">
                <a:solidFill>
                  <a:srgbClr val="000066"/>
                </a:solidFill>
                <a:cs typeface="Tahoma" pitchFamily="34" charset="0"/>
              </a:rPr>
              <a:t>FASRB</a:t>
            </a:r>
            <a:r>
              <a:rPr lang="en-US" altLang="sr-Latn-RS" sz="1800" dirty="0">
                <a:solidFill>
                  <a:srgbClr val="000066"/>
                </a:solidFill>
                <a:cs typeface="Tahoma" pitchFamily="34" charset="0"/>
              </a:rPr>
              <a:t>)</a:t>
            </a:r>
            <a:endParaRPr lang="en-US" altLang="en-US" sz="1800" b="1" dirty="0"/>
          </a:p>
          <a:p>
            <a:pPr eaLnBrk="1" hangingPunct="1">
              <a:spcBef>
                <a:spcPts val="1800"/>
              </a:spcBef>
            </a:pPr>
            <a:r>
              <a:rPr lang="sl-SI" altLang="sr-Latn-RS" sz="2000" b="1" dirty="0" err="1">
                <a:solidFill>
                  <a:srgbClr val="000066"/>
                </a:solidFill>
                <a:cs typeface="Tahoma" pitchFamily="34" charset="0"/>
              </a:rPr>
              <a:t>Main</a:t>
            </a:r>
            <a:r>
              <a:rPr lang="en-US" altLang="sr-Latn-RS" sz="2000" b="1" dirty="0">
                <a:solidFill>
                  <a:srgbClr val="000066"/>
                </a:solidFill>
                <a:cs typeface="Tahoma" pitchFamily="34" charset="0"/>
              </a:rPr>
              <a:t> objectives – to establish</a:t>
            </a:r>
            <a:r>
              <a:rPr lang="en-US" altLang="en-US" sz="2000" b="1" dirty="0"/>
              <a:t>:</a:t>
            </a:r>
          </a:p>
          <a:p>
            <a:pPr lvl="1" eaLnBrk="1" hangingPunct="1">
              <a:spcBef>
                <a:spcPts val="1000"/>
              </a:spcBef>
              <a:buClr>
                <a:srgbClr val="009900"/>
              </a:buClr>
            </a:pPr>
            <a:r>
              <a:rPr lang="hr-HR" altLang="en-US" sz="1600" dirty="0">
                <a:solidFill>
                  <a:srgbClr val="000066"/>
                </a:solidFill>
                <a:cs typeface="Tahoma" pitchFamily="34" charset="0"/>
              </a:rPr>
              <a:t>Sustainable </a:t>
            </a:r>
            <a:r>
              <a:rPr lang="hr-HR" altLang="en-US" sz="1600" b="1" dirty="0">
                <a:solidFill>
                  <a:srgbClr val="000066"/>
                </a:solidFill>
                <a:cs typeface="Tahoma" pitchFamily="34" charset="0"/>
              </a:rPr>
              <a:t>water management</a:t>
            </a:r>
            <a:endParaRPr lang="en-US" altLang="sr-Latn-RS" sz="1600" dirty="0">
              <a:solidFill>
                <a:srgbClr val="000066"/>
              </a:solidFill>
              <a:cs typeface="Tahoma" pitchFamily="34" charset="0"/>
            </a:endParaRPr>
          </a:p>
          <a:p>
            <a:pPr lvl="1" eaLnBrk="1" hangingPunct="1">
              <a:spcBef>
                <a:spcPts val="1000"/>
              </a:spcBef>
              <a:buClr>
                <a:srgbClr val="009900"/>
              </a:buClr>
            </a:pPr>
            <a:r>
              <a:rPr lang="hr-HR" altLang="en-US" sz="1600" dirty="0">
                <a:solidFill>
                  <a:srgbClr val="000066"/>
                </a:solidFill>
                <a:cs typeface="Tahoma" pitchFamily="34" charset="0"/>
              </a:rPr>
              <a:t>Sustainable </a:t>
            </a:r>
            <a:r>
              <a:rPr lang="hr-HR" altLang="en-US" sz="1600" b="1" dirty="0">
                <a:solidFill>
                  <a:srgbClr val="000066"/>
                </a:solidFill>
                <a:cs typeface="Tahoma" pitchFamily="34" charset="0"/>
              </a:rPr>
              <a:t>hazard</a:t>
            </a:r>
            <a:r>
              <a:rPr lang="en-US" altLang="en-US" sz="1600" b="1" dirty="0">
                <a:solidFill>
                  <a:srgbClr val="000066"/>
                </a:solidFill>
                <a:cs typeface="Tahoma" pitchFamily="34" charset="0"/>
              </a:rPr>
              <a:t> </a:t>
            </a:r>
            <a:r>
              <a:rPr lang="hr-HR" altLang="en-US" sz="1600" b="1" dirty="0">
                <a:solidFill>
                  <a:srgbClr val="000066"/>
                </a:solidFill>
                <a:cs typeface="Tahoma" pitchFamily="34" charset="0"/>
              </a:rPr>
              <a:t>management</a:t>
            </a:r>
            <a:r>
              <a:rPr lang="hr-HR" altLang="en-US" sz="1600" dirty="0">
                <a:solidFill>
                  <a:srgbClr val="000066"/>
                </a:solidFill>
                <a:cs typeface="Tahoma" pitchFamily="34" charset="0"/>
              </a:rPr>
              <a:t> </a:t>
            </a:r>
            <a:r>
              <a:rPr lang="en-US" altLang="en-US" sz="1600" dirty="0">
                <a:solidFill>
                  <a:srgbClr val="000066"/>
                </a:solidFill>
                <a:cs typeface="Tahoma" pitchFamily="34" charset="0"/>
              </a:rPr>
              <a:t> </a:t>
            </a:r>
            <a:endParaRPr lang="sl-SI" altLang="en-US" sz="1600" dirty="0">
              <a:solidFill>
                <a:srgbClr val="000066"/>
              </a:solidFill>
              <a:cs typeface="Tahoma" pitchFamily="34" charset="0"/>
            </a:endParaRPr>
          </a:p>
          <a:p>
            <a:pPr marL="723900" lvl="1" indent="0" eaLnBrk="1" hangingPunct="1">
              <a:spcBef>
                <a:spcPts val="600"/>
              </a:spcBef>
              <a:buClr>
                <a:srgbClr val="009900"/>
              </a:buClr>
              <a:buNone/>
            </a:pPr>
            <a:r>
              <a:rPr lang="hr-HR" altLang="en-US" sz="1600" dirty="0">
                <a:solidFill>
                  <a:srgbClr val="000066"/>
                </a:solidFill>
                <a:cs typeface="Tahoma" pitchFamily="34" charset="0"/>
              </a:rPr>
              <a:t>(floods, droughts, accidents, etc.)</a:t>
            </a:r>
            <a:endParaRPr lang="en-US" altLang="en-US" sz="1600" dirty="0">
              <a:solidFill>
                <a:srgbClr val="000066"/>
              </a:solidFill>
              <a:cs typeface="Tahoma" pitchFamily="34" charset="0"/>
            </a:endParaRPr>
          </a:p>
          <a:p>
            <a:pPr lvl="1" eaLnBrk="1" hangingPunct="1">
              <a:spcBef>
                <a:spcPts val="1000"/>
              </a:spcBef>
              <a:buClr>
                <a:srgbClr val="009900"/>
              </a:buClr>
            </a:pPr>
            <a:r>
              <a:rPr lang="hr-HR" altLang="en-US" sz="1600" dirty="0">
                <a:solidFill>
                  <a:srgbClr val="000066"/>
                </a:solidFill>
                <a:cs typeface="Tahoma" pitchFamily="34" charset="0"/>
              </a:rPr>
              <a:t>International regime of </a:t>
            </a:r>
            <a:r>
              <a:rPr lang="hr-HR" altLang="en-US" sz="1600" b="1" dirty="0">
                <a:solidFill>
                  <a:srgbClr val="000066"/>
                </a:solidFill>
                <a:cs typeface="Tahoma" pitchFamily="34" charset="0"/>
              </a:rPr>
              <a:t>navigation</a:t>
            </a:r>
            <a:endParaRPr lang="hr-HR" altLang="en-US" sz="1600" dirty="0"/>
          </a:p>
          <a:p>
            <a:pPr eaLnBrk="1" hangingPunct="1">
              <a:spcBef>
                <a:spcPts val="1800"/>
              </a:spcBef>
            </a:pPr>
            <a:r>
              <a:rPr lang="en-SI" sz="2000" b="1" noProof="0" dirty="0"/>
              <a:t>ISRBC </a:t>
            </a:r>
            <a:r>
              <a:rPr lang="en-SI" sz="1600" noProof="0" dirty="0"/>
              <a:t>(4 member countries + ME, MK-observer status)</a:t>
            </a:r>
            <a:endParaRPr lang="en-SI" sz="1600" b="1" noProof="0" dirty="0"/>
          </a:p>
        </p:txBody>
      </p:sp>
      <p:sp>
        <p:nvSpPr>
          <p:cNvPr id="63494" name="Rectangle 20"/>
          <p:cNvSpPr>
            <a:spLocks noGrp="1" noChangeArrowheads="1"/>
          </p:cNvSpPr>
          <p:nvPr>
            <p:ph type="ftr" sz="quarter" idx="10"/>
          </p:nvPr>
        </p:nvSpPr>
        <p:spPr>
          <a:xfrm>
            <a:off x="5943600" y="6567488"/>
            <a:ext cx="7285037" cy="23495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dirty="0">
                <a:solidFill>
                  <a:srgbClr val="000066"/>
                </a:solidFill>
                <a:latin typeface="Times New Roman" pitchFamily="18" charset="0"/>
              </a:rPr>
              <a:t>11th EUSAIR Forum, 18-20 May 2026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66CBDE7-0E17-D65C-61B6-41BF9168E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15" y="4653404"/>
            <a:ext cx="8510499" cy="2122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ts val="1800"/>
              </a:spcBef>
            </a:pPr>
            <a:r>
              <a:rPr lang="en-SI" sz="2000" b="1" kern="0" noProof="0" dirty="0"/>
              <a:t>Management plans</a:t>
            </a:r>
            <a:r>
              <a:rPr lang="en-SI" sz="2000" kern="0" noProof="0" dirty="0"/>
              <a:t> </a:t>
            </a:r>
            <a:r>
              <a:rPr lang="en-SI" sz="1600" noProof="0" dirty="0">
                <a:solidFill>
                  <a:srgbClr val="000066"/>
                </a:solidFill>
                <a:cs typeface="Tahoma" pitchFamily="34" charset="0"/>
              </a:rPr>
              <a:t>(river basin, flood risk, sediment, CCA, contingency)</a:t>
            </a:r>
          </a:p>
          <a:p>
            <a:pPr eaLnBrk="1" hangingPunct="1">
              <a:spcBef>
                <a:spcPts val="1800"/>
              </a:spcBef>
            </a:pPr>
            <a:r>
              <a:rPr lang="en-SI" sz="2000" b="1" kern="0" noProof="0" dirty="0"/>
              <a:t>Integrated systems </a:t>
            </a:r>
            <a:r>
              <a:rPr lang="en-SI" sz="1600" kern="0" noProof="0" dirty="0"/>
              <a:t>(information, forecasting, warning)</a:t>
            </a:r>
          </a:p>
          <a:p>
            <a:pPr eaLnBrk="1" hangingPunct="1">
              <a:spcBef>
                <a:spcPts val="1800"/>
              </a:spcBef>
            </a:pPr>
            <a:r>
              <a:rPr lang="en-SI" sz="2000" b="1" kern="0" noProof="0" dirty="0"/>
              <a:t>Economic activities</a:t>
            </a:r>
            <a:r>
              <a:rPr lang="en-SI" sz="2000" kern="0" noProof="0" dirty="0"/>
              <a:t> </a:t>
            </a:r>
            <a:r>
              <a:rPr lang="en-SI" sz="1600" kern="0" noProof="0" dirty="0"/>
              <a:t>(navigation, river tourism</a:t>
            </a:r>
            <a:r>
              <a:rPr lang="sl-SI" sz="1600" kern="0" noProof="0" dirty="0"/>
              <a:t>)</a:t>
            </a:r>
            <a:endParaRPr lang="en-SI" sz="1600" kern="0" noProof="0" dirty="0"/>
          </a:p>
          <a:p>
            <a:pPr eaLnBrk="1" hangingPunct="1">
              <a:spcBef>
                <a:spcPts val="1800"/>
              </a:spcBef>
            </a:pPr>
            <a:r>
              <a:rPr lang="en-SI" sz="2000" b="1" kern="0" noProof="0" dirty="0"/>
              <a:t>Policy</a:t>
            </a:r>
            <a:r>
              <a:rPr lang="en-SI" sz="1600" kern="0" noProof="0" dirty="0"/>
              <a:t> (harmonization, guidelines, protocols to FASRB)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3859B9-9C9B-BB9E-8002-4E0860393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01" y="3798152"/>
            <a:ext cx="69834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sl-SI" altLang="sr-Latn-RS" kern="0" dirty="0" err="1"/>
              <a:t>Scope</a:t>
            </a:r>
            <a:r>
              <a:rPr lang="sl-SI" altLang="sr-Latn-RS" kern="0" dirty="0"/>
              <a:t> </a:t>
            </a:r>
            <a:r>
              <a:rPr lang="sl-SI" altLang="sr-Latn-RS" kern="0" dirty="0" err="1"/>
              <a:t>of</a:t>
            </a:r>
            <a:r>
              <a:rPr lang="sl-SI" altLang="sr-Latn-RS" kern="0" dirty="0"/>
              <a:t> </a:t>
            </a:r>
            <a:r>
              <a:rPr lang="sl-SI" altLang="sr-Latn-RS" kern="0" dirty="0" err="1"/>
              <a:t>work</a:t>
            </a:r>
            <a:endParaRPr lang="en-US" altLang="en-US" kern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">
      <a:dk1>
        <a:srgbClr val="000066"/>
      </a:dk1>
      <a:lt1>
        <a:srgbClr val="FFFFFF"/>
      </a:lt1>
      <a:dk2>
        <a:srgbClr val="009900"/>
      </a:dk2>
      <a:lt2>
        <a:srgbClr val="777777"/>
      </a:lt2>
      <a:accent1>
        <a:srgbClr val="DDDDDD"/>
      </a:accent1>
      <a:accent2>
        <a:srgbClr val="FFFF00"/>
      </a:accent2>
      <a:accent3>
        <a:srgbClr val="FFFFFF"/>
      </a:accent3>
      <a:accent4>
        <a:srgbClr val="000056"/>
      </a:accent4>
      <a:accent5>
        <a:srgbClr val="EBEBEB"/>
      </a:accent5>
      <a:accent6>
        <a:srgbClr val="E7E700"/>
      </a:accent6>
      <a:hlink>
        <a:srgbClr val="990099"/>
      </a:hlink>
      <a:folHlink>
        <a:srgbClr val="FF00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6600"/>
        </a:accent1>
        <a:accent2>
          <a:srgbClr val="FF41FF"/>
        </a:accent2>
        <a:accent3>
          <a:srgbClr val="AAAAAA"/>
        </a:accent3>
        <a:accent4>
          <a:srgbClr val="D4D4D4"/>
        </a:accent4>
        <a:accent5>
          <a:srgbClr val="FFB8AA"/>
        </a:accent5>
        <a:accent6>
          <a:srgbClr val="E73AE7"/>
        </a:accent6>
        <a:hlink>
          <a:srgbClr val="FF0066"/>
        </a:hlink>
        <a:folHlink>
          <a:srgbClr val="CC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4FC9"/>
        </a:accent1>
        <a:accent2>
          <a:srgbClr val="FF91B6"/>
        </a:accent2>
        <a:accent3>
          <a:srgbClr val="AAAAAA"/>
        </a:accent3>
        <a:accent4>
          <a:srgbClr val="D4D4D4"/>
        </a:accent4>
        <a:accent5>
          <a:srgbClr val="FFB2E1"/>
        </a:accent5>
        <a:accent6>
          <a:srgbClr val="E783A5"/>
        </a:accent6>
        <a:hlink>
          <a:srgbClr val="FF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10146</TotalTime>
  <Words>102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Tahoma</vt:lpstr>
      <vt:lpstr>Times New Roman</vt:lpstr>
      <vt:lpstr>1_Default Design</vt:lpstr>
      <vt:lpstr>Framework for cooperation</vt:lpstr>
    </vt:vector>
  </TitlesOfParts>
  <Company>Synopsys,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and Tutorial Presentation Template and Information</dc:title>
  <dc:creator>Tom Fitzpatrick</dc:creator>
  <cp:lastModifiedBy>Samo Grošelj</cp:lastModifiedBy>
  <cp:revision>1267</cp:revision>
  <cp:lastPrinted>2016-01-13T08:35:11Z</cp:lastPrinted>
  <dcterms:created xsi:type="dcterms:W3CDTF">2004-03-03T19:10:49Z</dcterms:created>
  <dcterms:modified xsi:type="dcterms:W3CDTF">2026-05-15T14:19:12Z</dcterms:modified>
</cp:coreProperties>
</file>