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65" r:id="rId5"/>
    <p:sldId id="266" r:id="rId6"/>
    <p:sldId id="258" r:id="rId7"/>
    <p:sldId id="267" r:id="rId8"/>
    <p:sldId id="262" r:id="rId9"/>
    <p:sldId id="263" r:id="rId10"/>
    <p:sldId id="264" r:id="rId11"/>
    <p:sldId id="268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72810A-D392-41EA-98F5-ACAF84F92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81B799-3804-4CD0-AC08-B9FD94473FD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425" y="2023745"/>
            <a:ext cx="8625840" cy="3820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uFillTx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uFillTx/>
              </a:rPr>
              <a:t>Water basin management and planning in North Macedonia – implications for downstream conservation and planning measures for the SAIS EBSA</a:t>
            </a:r>
            <a:endParaRPr lang="en-US" altLang="en-US" sz="2800" dirty="0">
              <a:solidFill>
                <a:schemeClr val="bg1"/>
              </a:solidFill>
              <a:uFillTx/>
            </a:endParaRPr>
          </a:p>
          <a:p>
            <a:endParaRPr lang="en-US" altLang="en-US" dirty="0">
              <a:solidFill>
                <a:schemeClr val="bg1"/>
              </a:solidFill>
            </a:endParaRPr>
          </a:p>
          <a:p>
            <a:endParaRPr lang="en-US" altLang="en-US" dirty="0">
              <a:solidFill>
                <a:schemeClr val="bg1"/>
              </a:solidFill>
            </a:endParaRPr>
          </a:p>
          <a:p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sz="2000" i="1" dirty="0">
                <a:solidFill>
                  <a:schemeClr val="bg1"/>
                </a:solidFill>
                <a:uFillTx/>
              </a:rPr>
              <a:t>Ljupka Dimoska Zajkov, </a:t>
            </a:r>
            <a:endParaRPr lang="en-US" altLang="en-US" sz="2000" i="1" dirty="0">
              <a:solidFill>
                <a:schemeClr val="bg1"/>
              </a:solidFill>
              <a:uFillTx/>
            </a:endParaRPr>
          </a:p>
          <a:p>
            <a:r>
              <a:rPr lang="en-US" altLang="en-US" sz="2000" i="1" dirty="0">
                <a:solidFill>
                  <a:schemeClr val="bg1"/>
                </a:solidFill>
                <a:uFillTx/>
              </a:rPr>
              <a:t>Ministry of Environment and Physical Planning,</a:t>
            </a:r>
            <a:endParaRPr lang="en-US" altLang="en-US" sz="2000" i="1" dirty="0">
              <a:solidFill>
                <a:schemeClr val="bg1"/>
              </a:solidFill>
              <a:uFillTx/>
            </a:endParaRPr>
          </a:p>
          <a:p>
            <a:r>
              <a:rPr lang="en-US" altLang="en-US" sz="2000" i="1" dirty="0">
                <a:solidFill>
                  <a:schemeClr val="bg1"/>
                </a:solidFill>
                <a:uFillTx/>
              </a:rPr>
              <a:t> North Macedonia</a:t>
            </a:r>
            <a:endParaRPr lang="en-US" altLang="en-US" sz="2000" i="1" dirty="0">
              <a:solidFill>
                <a:schemeClr val="bg1"/>
              </a:solidFill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291705" y="4837430"/>
            <a:ext cx="4704715" cy="1024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800" b="1">
                <a:solidFill>
                  <a:schemeClr val="tx1"/>
                </a:solidFill>
                <a:uFillTx/>
                <a:sym typeface="+mn-ea"/>
              </a:rPr>
              <a:t>   </a:t>
            </a:r>
            <a:r>
              <a:rPr sz="4800" b="1">
                <a:solidFill>
                  <a:schemeClr val="tx1"/>
                </a:solidFill>
                <a:uFillTx/>
                <a:sym typeface="+mn-ea"/>
              </a:rPr>
              <a:t>Thank You</a:t>
            </a:r>
            <a:endParaRPr lang="en-US" sz="4800" b="1">
              <a:solidFill>
                <a:schemeClr val="tx1"/>
              </a:solidFill>
              <a:uFillTx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425" y="1019175"/>
            <a:ext cx="8656320" cy="4990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2800" b="1" dirty="0">
                <a:solidFill>
                  <a:schemeClr val="accent1"/>
                </a:solidFill>
                <a:uFillTx/>
              </a:rPr>
              <a:t>General figures related to</a:t>
            </a:r>
            <a:endParaRPr lang="en-US" altLang="en-US" sz="2800" b="1" dirty="0">
              <a:solidFill>
                <a:schemeClr val="accent1"/>
              </a:solidFill>
              <a:uFillTx/>
            </a:endParaRPr>
          </a:p>
          <a:p>
            <a:r>
              <a:rPr lang="en-US" altLang="en-US" sz="2800" b="1" dirty="0">
                <a:solidFill>
                  <a:schemeClr val="accent1"/>
                </a:solidFill>
                <a:uFillTx/>
              </a:rPr>
              <a:t> water resources</a:t>
            </a:r>
            <a:endParaRPr lang="en-US" altLang="en-US" sz="2800" b="1" dirty="0">
              <a:solidFill>
                <a:schemeClr val="accent1"/>
              </a:solidFill>
              <a:uFillTx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sz="2000">
                <a:solidFill>
                  <a:srgbClr val="000000"/>
                </a:solidFill>
                <a:uFillTx/>
                <a:latin typeface="Verdana" panose="020B0604030504040204" pitchFamily="2" charset="116"/>
                <a:ea typeface="SimSun" panose="02010600030101010101" pitchFamily="2" charset="-122"/>
                <a:sym typeface="Verdana" panose="020B0604030504040204" pitchFamily="2" charset="116"/>
              </a:rPr>
              <a:t>surface waters: 477 km2 (1,88 % of the </a:t>
            </a:r>
            <a:endParaRPr sz="2000">
              <a:solidFill>
                <a:srgbClr val="000000"/>
              </a:solidFill>
              <a:uFillTx/>
              <a:latin typeface="Verdana" panose="020B0604030504040204" pitchFamily="2" charset="116"/>
              <a:ea typeface="SimSun" panose="02010600030101010101" pitchFamily="2" charset="-122"/>
              <a:sym typeface="Verdana" panose="020B0604030504040204" pitchFamily="2" charset="116"/>
            </a:endParaRPr>
          </a:p>
          <a:p>
            <a:pPr indent="0">
              <a:buFont typeface="Wingdings" panose="05000000000000000000" charset="0"/>
              <a:buNone/>
            </a:pPr>
            <a:r>
              <a:rPr sz="2000">
                <a:solidFill>
                  <a:srgbClr val="000000"/>
                </a:solidFill>
                <a:uFillTx/>
                <a:latin typeface="Verdana" panose="020B0604030504040204" pitchFamily="2" charset="116"/>
                <a:ea typeface="SimSun" panose="02010600030101010101" pitchFamily="2" charset="-122"/>
                <a:sym typeface="Verdana" panose="020B0604030504040204" pitchFamily="2" charset="116"/>
              </a:rPr>
              <a:t>territory) </a:t>
            </a:r>
            <a:endParaRPr sz="2000">
              <a:solidFill>
                <a:srgbClr val="000000"/>
              </a:solidFill>
              <a:uFillTx/>
              <a:latin typeface="Verdana" panose="020B0604030504040204" pitchFamily="2" charset="116"/>
              <a:ea typeface="SimSun" panose="02010600030101010101" pitchFamily="2" charset="-122"/>
              <a:sym typeface="Verdana" panose="020B0604030504040204" pitchFamily="2" charset="116"/>
            </a:endParaRPr>
          </a:p>
          <a:p>
            <a:pPr marL="342900" lvl="0" indent="-342900" algn="just">
              <a:buFont typeface="Wingdings" panose="05000000000000000000" charset="0"/>
              <a:buChar char="Ø"/>
            </a:pPr>
            <a:r>
              <a:rPr sz="2000">
                <a:solidFill>
                  <a:srgbClr val="000000"/>
                </a:solidFill>
                <a:uFillTx/>
                <a:latin typeface="Verdana" panose="020B0604030504040204" pitchFamily="2" charset="116"/>
                <a:ea typeface="SimSun" panose="02010600030101010101" pitchFamily="2" charset="-122"/>
                <a:sym typeface="Verdana" panose="020B0604030504040204" pitchFamily="2" charset="116"/>
              </a:rPr>
              <a:t>RNM about: 35 rivers, 53 natural and artificial</a:t>
            </a:r>
            <a:endParaRPr sz="2000">
              <a:solidFill>
                <a:srgbClr val="000000"/>
              </a:solidFill>
              <a:uFillTx/>
              <a:latin typeface="Verdana" panose="020B0604030504040204" pitchFamily="2" charset="116"/>
              <a:ea typeface="SimSun" panose="02010600030101010101" pitchFamily="2" charset="-122"/>
              <a:sym typeface="Verdana" panose="020B0604030504040204" pitchFamily="2" charset="116"/>
            </a:endParaRPr>
          </a:p>
          <a:p>
            <a:pPr lvl="0" indent="0" algn="just">
              <a:buFont typeface="Wingdings" panose="05000000000000000000" charset="0"/>
              <a:buNone/>
            </a:pPr>
            <a:r>
              <a:rPr sz="2000">
                <a:solidFill>
                  <a:srgbClr val="000000"/>
                </a:solidFill>
                <a:uFillTx/>
                <a:latin typeface="Verdana" panose="020B0604030504040204" pitchFamily="2" charset="116"/>
                <a:ea typeface="SimSun" panose="02010600030101010101" pitchFamily="2" charset="-122"/>
                <a:sym typeface="Verdana" panose="020B0604030504040204" pitchFamily="2" charset="116"/>
              </a:rPr>
              <a:t> lakes and 1.100 larger sources of water</a:t>
            </a:r>
            <a:endParaRPr sz="2000">
              <a:solidFill>
                <a:srgbClr val="000000"/>
              </a:solidFill>
              <a:uFillTx/>
              <a:latin typeface="Verdana" panose="020B0604030504040204" pitchFamily="2" charset="116"/>
              <a:ea typeface="SimSun" panose="02010600030101010101" pitchFamily="2" charset="-122"/>
              <a:sym typeface="Verdana" panose="020B0604030504040204" pitchFamily="2" charset="116"/>
            </a:endParaRPr>
          </a:p>
          <a:p>
            <a:pPr marL="342900" lvl="0" indent="-342900" algn="just">
              <a:buFont typeface="Wingdings" panose="05000000000000000000" charset="0"/>
              <a:buChar char="Ø"/>
            </a:pPr>
            <a:r>
              <a:rPr sz="2000">
                <a:solidFill>
                  <a:srgbClr val="000000"/>
                </a:solidFill>
                <a:uFillTx/>
                <a:latin typeface="Verdana" panose="020B0604030504040204" pitchFamily="2" charset="116"/>
                <a:ea typeface="SimSun" panose="02010600030101010101" pitchFamily="2" charset="-122"/>
                <a:sym typeface="Verdana" panose="020B0604030504040204" pitchFamily="2" charset="116"/>
              </a:rPr>
              <a:t>sufficient water resources but their distribution</a:t>
            </a:r>
            <a:endParaRPr sz="2000">
              <a:solidFill>
                <a:srgbClr val="000000"/>
              </a:solidFill>
              <a:uFillTx/>
              <a:latin typeface="Verdana" panose="020B0604030504040204" pitchFamily="2" charset="116"/>
              <a:ea typeface="SimSun" panose="02010600030101010101" pitchFamily="2" charset="-122"/>
              <a:sym typeface="Verdana" panose="020B0604030504040204" pitchFamily="2" charset="116"/>
            </a:endParaRPr>
          </a:p>
          <a:p>
            <a:pPr lvl="0" indent="0" algn="just">
              <a:buFont typeface="Wingdings" panose="05000000000000000000" charset="0"/>
              <a:buNone/>
            </a:pPr>
            <a:r>
              <a:rPr sz="2000">
                <a:solidFill>
                  <a:srgbClr val="000000"/>
                </a:solidFill>
                <a:uFillTx/>
                <a:latin typeface="Verdana" panose="020B0604030504040204" pitchFamily="2" charset="116"/>
                <a:ea typeface="SimSun" panose="02010600030101010101" pitchFamily="2" charset="-122"/>
                <a:sym typeface="Verdana" panose="020B0604030504040204" pitchFamily="2" charset="116"/>
              </a:rPr>
              <a:t> is quite unequal </a:t>
            </a:r>
            <a:endParaRPr sz="2000">
              <a:solidFill>
                <a:srgbClr val="000000"/>
              </a:solidFill>
              <a:uFillTx/>
              <a:latin typeface="Verdana" panose="020B0604030504040204" pitchFamily="2" charset="116"/>
              <a:ea typeface="SimSun" panose="02010600030101010101" pitchFamily="2" charset="-122"/>
              <a:sym typeface="Verdana" panose="020B0604030504040204" pitchFamily="2" charset="116"/>
            </a:endParaRPr>
          </a:p>
          <a:p>
            <a:pPr marL="342900" lvl="0" indent="-342900" algn="just">
              <a:buFont typeface="Wingdings" panose="05000000000000000000" charset="0"/>
              <a:buChar char="Ø"/>
            </a:pPr>
            <a:r>
              <a:rPr sz="2000">
                <a:solidFill>
                  <a:srgbClr val="000000"/>
                </a:solidFill>
                <a:uFillTx/>
                <a:latin typeface="Verdana" panose="020B0604030504040204" pitchFamily="2" charset="116"/>
                <a:ea typeface="SimSun" panose="02010600030101010101" pitchFamily="2" charset="-122"/>
                <a:sym typeface="Verdana" panose="020B0604030504040204" pitchFamily="2" charset="116"/>
              </a:rPr>
              <a:t>landlocked</a:t>
            </a:r>
            <a:r>
              <a:rPr lang="en-US" sz="2000">
                <a:solidFill>
                  <a:srgbClr val="000000"/>
                </a:solidFill>
                <a:uFillTx/>
                <a:latin typeface="Verdana" panose="020B0604030504040204" pitchFamily="2" charset="116"/>
                <a:ea typeface="SimSun" panose="02010600030101010101" pitchFamily="2" charset="-122"/>
                <a:sym typeface="Verdana" panose="020B0604030504040204" pitchFamily="2" charset="116"/>
              </a:rPr>
              <a:t> country</a:t>
            </a:r>
            <a:endParaRPr lang="en-US" sz="2000">
              <a:solidFill>
                <a:srgbClr val="000000"/>
              </a:solidFill>
              <a:uFillTx/>
              <a:latin typeface="Verdana" panose="020B0604030504040204" pitchFamily="2" charset="116"/>
              <a:ea typeface="SimSun" panose="02010600030101010101" pitchFamily="2" charset="-122"/>
              <a:sym typeface="Verdana" panose="020B0604030504040204" pitchFamily="2" charset="116"/>
            </a:endParaRPr>
          </a:p>
          <a:p>
            <a:endParaRPr lang="en-US" altLang="en-US" b="1" dirty="0">
              <a:solidFill>
                <a:schemeClr val="accent1"/>
              </a:solidFill>
            </a:endParaRPr>
          </a:p>
          <a:p>
            <a:endParaRPr lang="en-US" sz="60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60" y="121920"/>
            <a:ext cx="6476365" cy="6614160"/>
          </a:xfrm>
          <a:prstGeom prst="rect">
            <a:avLst/>
          </a:prstGeom>
        </p:spPr>
      </p:pic>
      <p:pic>
        <p:nvPicPr>
          <p:cNvPr id="31748" name="Content Placeholder 6"/>
          <p:cNvPicPr>
            <a:picLocks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83585" y="4024630"/>
            <a:ext cx="3869690" cy="27114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425" y="1247140"/>
            <a:ext cx="8656320" cy="4762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2800" b="1" dirty="0">
                <a:solidFill>
                  <a:schemeClr val="accent1"/>
                </a:solidFill>
                <a:uFillTx/>
              </a:rPr>
              <a:t>Gen</a:t>
            </a:r>
            <a:r>
              <a:rPr lang="en-US" altLang="en-US" sz="2800" b="1" dirty="0">
                <a:solidFill>
                  <a:schemeClr val="accent1"/>
                </a:solidFill>
                <a:uFillTx/>
              </a:rPr>
              <a:t>eral figures - related water management</a:t>
            </a:r>
            <a:endParaRPr lang="en-US" altLang="en-US" sz="2800" b="1" dirty="0">
              <a:solidFill>
                <a:schemeClr val="accent1"/>
              </a:solidFill>
              <a:uFillTx/>
            </a:endParaRPr>
          </a:p>
          <a:p>
            <a:endParaRPr lang="en-US" altLang="en-US" b="1" dirty="0">
              <a:solidFill>
                <a:schemeClr val="accent1"/>
              </a:solidFill>
            </a:endParaRPr>
          </a:p>
          <a:p>
            <a:endParaRPr lang="en-US" sz="6000" dirty="0">
              <a:solidFill>
                <a:schemeClr val="accent1"/>
              </a:solidFill>
            </a:endParaRPr>
          </a:p>
        </p:txBody>
      </p:sp>
      <p:pic>
        <p:nvPicPr>
          <p:cNvPr id="922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975" y="575945"/>
            <a:ext cx="3825875" cy="2447925"/>
          </a:xfrm>
          <a:prstGeom prst="rect">
            <a:avLst/>
          </a:prstGeom>
          <a:noFill/>
          <a:ln w="9525">
            <a:noFill/>
          </a:ln>
          <a:effectLst>
            <a:outerShdw blurRad="50800" dist="50800" dir="5400000" algn="ctr" rotWithShape="0">
              <a:schemeClr val="accent2">
                <a:lumMod val="60000"/>
                <a:lumOff val="40000"/>
                <a:alpha val="100000"/>
              </a:schemeClr>
            </a:outerShdw>
          </a:effectLst>
        </p:spPr>
      </p:pic>
      <p:pic>
        <p:nvPicPr>
          <p:cNvPr id="9225" name="Content Placeholder 10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765" y="3629025"/>
            <a:ext cx="3728085" cy="2380615"/>
          </a:xfrm>
          <a:prstGeom prst="rect">
            <a:avLst/>
          </a:prstGeom>
          <a:noFill/>
          <a:ln w="9525">
            <a:noFill/>
          </a:ln>
          <a:effectLst>
            <a:outerShdw blurRad="50800" dist="50800" dir="5400000" algn="ctr" rotWithShape="0">
              <a:srgbClr val="00B050">
                <a:alpha val="10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015" y="2374265"/>
            <a:ext cx="3840480" cy="27432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350520" y="3014345"/>
            <a:ext cx="847090" cy="61468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18260" y="3023870"/>
            <a:ext cx="3062605" cy="405130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ctr">
              <a:lnSpc>
                <a:spcPts val="1600"/>
              </a:lnSpc>
              <a:buNone/>
            </a:pPr>
            <a:r>
              <a:rPr lang="en-US" sz="1300" b="1" dirty="0">
                <a:solidFill>
                  <a:srgbClr val="3B4E4E"/>
                </a:solidFill>
                <a:latin typeface="+mj-lt"/>
                <a:ea typeface="Syne Bold" pitchFamily="34" charset="-122"/>
                <a:cs typeface="+mj-lt"/>
              </a:rPr>
              <a:t> </a:t>
            </a:r>
            <a:r>
              <a:rPr lang="en-US" sz="1600" b="1" dirty="0">
                <a:solidFill>
                  <a:srgbClr val="3B4E4E"/>
                </a:solidFill>
                <a:latin typeface="+mj-lt"/>
                <a:ea typeface="Syne Bold" pitchFamily="34" charset="-122"/>
                <a:cs typeface="+mj-lt"/>
              </a:rPr>
              <a:t>&gt;97% Drinking Water Access</a:t>
            </a:r>
            <a:endParaRPr lang="en-US" sz="1600" dirty="0">
              <a:latin typeface="+mj-lt"/>
              <a:cs typeface="+mj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6"/>
          <a:srcRect l="8000" t="14657" r="9980" b="21954"/>
          <a:stretch>
            <a:fillRect/>
          </a:stretch>
        </p:blipFill>
        <p:spPr>
          <a:xfrm>
            <a:off x="350520" y="4077335"/>
            <a:ext cx="1199515" cy="88646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517015" y="4077335"/>
            <a:ext cx="2665095" cy="279400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ctr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3B4E4E"/>
                </a:solidFill>
                <a:latin typeface="+mj-lt"/>
                <a:ea typeface="Syne Bold" pitchFamily="34" charset="-122"/>
                <a:cs typeface="+mj-lt"/>
              </a:rPr>
              <a:t>     37 % Waste water Treatment</a:t>
            </a:r>
            <a:endParaRPr lang="en-US" sz="1600" b="1" dirty="0">
              <a:solidFill>
                <a:srgbClr val="3B4E4E"/>
              </a:solidFill>
              <a:latin typeface="+mj-lt"/>
              <a:ea typeface="Syne Bold" pitchFamily="34" charset="-122"/>
              <a:cs typeface="+mj-lt"/>
            </a:endParaRPr>
          </a:p>
        </p:txBody>
      </p:sp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350520" y="5117465"/>
            <a:ext cx="1109345" cy="75438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790065" y="5344160"/>
            <a:ext cx="2119630" cy="300990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ctr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3B4E4E"/>
                </a:solidFill>
                <a:latin typeface="+mj-lt"/>
                <a:ea typeface="Syne Bold" pitchFamily="34" charset="-122"/>
                <a:cs typeface="+mj-lt"/>
              </a:rPr>
              <a:t>63 % Water Losses</a:t>
            </a:r>
            <a:endParaRPr lang="en-US" sz="1600" b="1" dirty="0">
              <a:solidFill>
                <a:srgbClr val="3B4E4E"/>
              </a:solidFill>
              <a:latin typeface="+mj-lt"/>
              <a:ea typeface="Syne Bold" pitchFamily="34" charset="-122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425" y="1278255"/>
            <a:ext cx="8656320" cy="4731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en-US" b="1" dirty="0">
              <a:solidFill>
                <a:schemeClr val="accent1"/>
              </a:solidFill>
            </a:endParaRPr>
          </a:p>
          <a:p>
            <a:endParaRPr lang="en-US" altLang="en-US" b="1" dirty="0">
              <a:solidFill>
                <a:schemeClr val="accent1"/>
              </a:solidFill>
            </a:endParaRPr>
          </a:p>
          <a:p>
            <a:endParaRPr lang="en-US" sz="6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10" y="0"/>
            <a:ext cx="9822180" cy="1414780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625325" y="1614141"/>
            <a:ext cx="872744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15">
              <a:lnSpc>
                <a:spcPct val="121000"/>
              </a:lnSpc>
              <a:spcBef>
                <a:spcPts val="95"/>
              </a:spcBef>
            </a:pPr>
            <a:r>
              <a:rPr sz="2050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North</a:t>
            </a:r>
            <a:r>
              <a:rPr sz="2050" spc="35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Macedonia</a:t>
            </a:r>
            <a:r>
              <a:rPr sz="2050" spc="150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holds</a:t>
            </a:r>
            <a:r>
              <a:rPr sz="2050" spc="-2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081A2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50" spc="-20" dirty="0">
                <a:solidFill>
                  <a:srgbClr val="081A2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strategically</a:t>
            </a:r>
            <a:r>
              <a:rPr sz="2050" spc="185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critical</a:t>
            </a:r>
            <a:r>
              <a:rPr sz="2050" spc="10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geographic</a:t>
            </a:r>
            <a:r>
              <a:rPr sz="2050" spc="190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position</a:t>
            </a:r>
            <a:r>
              <a:rPr sz="2050" spc="75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212121"/>
                </a:solidFill>
                <a:latin typeface="Calibri" panose="020F0502020204030204"/>
                <a:cs typeface="Calibri" panose="020F0502020204030204"/>
              </a:rPr>
              <a:t>within</a:t>
            </a:r>
            <a:r>
              <a:rPr sz="2050" spc="75" dirty="0">
                <a:solidFill>
                  <a:srgbClr val="21212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regional </a:t>
            </a:r>
            <a:r>
              <a:rPr sz="2050" dirty="0">
                <a:solidFill>
                  <a:srgbClr val="1D1D1D"/>
                </a:solidFill>
                <a:latin typeface="Calibri" panose="020F0502020204030204"/>
                <a:cs typeface="Calibri" panose="020F0502020204030204"/>
              </a:rPr>
              <a:t>transboundary</a:t>
            </a:r>
            <a:r>
              <a:rPr sz="2050" spc="345" dirty="0">
                <a:solidFill>
                  <a:srgbClr val="1D1D1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262626"/>
                </a:solidFill>
                <a:latin typeface="Calibri" panose="020F0502020204030204"/>
                <a:cs typeface="Calibri" panose="020F0502020204030204"/>
              </a:rPr>
              <a:t>river</a:t>
            </a:r>
            <a:r>
              <a:rPr sz="2050" spc="20" dirty="0">
                <a:solidFill>
                  <a:srgbClr val="26262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systems</a:t>
            </a:r>
            <a:r>
              <a:rPr sz="2050" spc="14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draining</a:t>
            </a:r>
            <a:r>
              <a:rPr sz="2050" spc="155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into</a:t>
            </a:r>
            <a:r>
              <a:rPr sz="2050" spc="145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sensitive</a:t>
            </a:r>
            <a:r>
              <a:rPr sz="2050" spc="12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262626"/>
                </a:solidFill>
                <a:latin typeface="Calibri" panose="020F0502020204030204"/>
                <a:cs typeface="Calibri" panose="020F0502020204030204"/>
              </a:rPr>
              <a:t>marine</a:t>
            </a:r>
            <a:r>
              <a:rPr sz="2050" spc="145" dirty="0">
                <a:solidFill>
                  <a:srgbClr val="26262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regions.</a:t>
            </a:r>
            <a:endParaRPr sz="205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268605" y="2817495"/>
            <a:ext cx="3766820" cy="1654810"/>
          </a:xfrm>
          <a:prstGeom prst="rect">
            <a:avLst/>
          </a:prstGeom>
        </p:spPr>
        <p:txBody>
          <a:bodyPr vert="horz" wrap="square" lIns="0" tIns="123189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2200" spc="60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Vardar/</a:t>
            </a:r>
            <a:r>
              <a:rPr sz="2200" spc="25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spc="80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Axios</a:t>
            </a:r>
            <a:r>
              <a:rPr sz="2200" spc="-20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spc="114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Basin</a:t>
            </a:r>
            <a:endParaRPr sz="2200" dirty="0">
              <a:latin typeface="Calibri" panose="020F0502020204030204"/>
              <a:cs typeface="Calibri" panose="020F0502020204030204"/>
            </a:endParaRPr>
          </a:p>
          <a:p>
            <a:pPr marL="23495" marR="5080" indent="-1905">
              <a:lnSpc>
                <a:spcPct val="109000"/>
              </a:lnSpc>
              <a:spcBef>
                <a:spcPts val="540"/>
              </a:spcBef>
            </a:pPr>
            <a:r>
              <a:rPr sz="1800" dirty="0">
                <a:solidFill>
                  <a:srgbClr val="6D6D6D"/>
                </a:solidFill>
                <a:latin typeface="Calibri" panose="020F0502020204030204"/>
                <a:cs typeface="Calibri" panose="020F0502020204030204"/>
              </a:rPr>
              <a:t>Drai</a:t>
            </a:r>
            <a:r>
              <a:rPr sz="1800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ns</a:t>
            </a:r>
            <a:r>
              <a:rPr sz="1800" spc="-105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over</a:t>
            </a:r>
            <a:r>
              <a:rPr sz="1800" spc="-10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80%</a:t>
            </a:r>
            <a:r>
              <a:rPr sz="1800" spc="80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707070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1800" spc="-65" dirty="0">
                <a:solidFill>
                  <a:srgbClr val="70707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5B809A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1800" dirty="0">
                <a:solidFill>
                  <a:srgbClr val="7E7E7E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1800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rth</a:t>
            </a:r>
            <a:r>
              <a:rPr sz="1800" spc="-20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en-US" sz="1800" spc="-20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M</a:t>
            </a:r>
            <a:r>
              <a:rPr sz="1800" spc="-20" dirty="0">
                <a:solidFill>
                  <a:srgbClr val="626262"/>
                </a:solidFill>
                <a:latin typeface="Calibri" panose="020F0502020204030204"/>
                <a:cs typeface="Calibri" panose="020F0502020204030204"/>
              </a:rPr>
              <a:t>ace</a:t>
            </a:r>
            <a:r>
              <a:rPr sz="1800" spc="-20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do</a:t>
            </a:r>
            <a:r>
              <a:rPr sz="1800" spc="-20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ma's</a:t>
            </a:r>
            <a:r>
              <a:rPr sz="1800" spc="-5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0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territ</a:t>
            </a:r>
            <a:r>
              <a:rPr sz="1800" spc="-229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60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800" spc="-225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ry,</a:t>
            </a:r>
            <a:r>
              <a:rPr sz="1800" spc="-10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90" dirty="0">
                <a:solidFill>
                  <a:srgbClr val="626262"/>
                </a:solidFill>
                <a:latin typeface="Calibri" panose="020F0502020204030204"/>
                <a:cs typeface="Calibri" panose="020F0502020204030204"/>
              </a:rPr>
              <a:t>discharge</a:t>
            </a:r>
            <a:r>
              <a:rPr sz="1800" spc="-150" dirty="0">
                <a:solidFill>
                  <a:srgbClr val="62626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ng</a:t>
            </a:r>
            <a:r>
              <a:rPr sz="1800" spc="-10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directly</a:t>
            </a:r>
            <a:r>
              <a:rPr sz="1800" spc="160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into</a:t>
            </a:r>
            <a:r>
              <a:rPr sz="1800" spc="35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25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the </a:t>
            </a:r>
            <a:r>
              <a:rPr sz="1800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Thermaikos</a:t>
            </a:r>
            <a:r>
              <a:rPr sz="1800" spc="40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25" dirty="0">
                <a:solidFill>
                  <a:srgbClr val="707070"/>
                </a:solidFill>
                <a:latin typeface="Calibri" panose="020F0502020204030204"/>
                <a:cs typeface="Calibri" panose="020F0502020204030204"/>
              </a:rPr>
              <a:t>Gulf</a:t>
            </a:r>
            <a:r>
              <a:rPr sz="1800" spc="-50" dirty="0">
                <a:solidFill>
                  <a:srgbClr val="70707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1800" spc="-10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the</a:t>
            </a:r>
            <a:r>
              <a:rPr sz="1800" spc="-75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solidFill>
                  <a:srgbClr val="666666"/>
                </a:solidFill>
                <a:latin typeface="Calibri" panose="020F0502020204030204"/>
                <a:cs typeface="Calibri" panose="020F0502020204030204"/>
              </a:rPr>
              <a:t>Aegean</a:t>
            </a:r>
            <a:r>
              <a:rPr sz="1800" spc="5" dirty="0">
                <a:solidFill>
                  <a:srgbClr val="66666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solidFill>
                  <a:srgbClr val="5D5D5D"/>
                </a:solidFill>
                <a:latin typeface="Calibri" panose="020F0502020204030204"/>
                <a:cs typeface="Calibri" panose="020F0502020204030204"/>
              </a:rPr>
              <a:t>Sea.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268605" y="4989195"/>
            <a:ext cx="6616700" cy="1020445"/>
          </a:xfrm>
          <a:prstGeom prst="rect">
            <a:avLst/>
          </a:prstGeom>
        </p:spPr>
        <p:txBody>
          <a:bodyPr vert="horz" wrap="square" lIns="0" tIns="1517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050" spc="160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Drin</a:t>
            </a:r>
            <a:r>
              <a:rPr sz="2050" spc="-100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190" dirty="0">
                <a:solidFill>
                  <a:srgbClr val="151515"/>
                </a:solidFill>
                <a:latin typeface="Calibri" panose="020F0502020204030204"/>
                <a:cs typeface="Calibri" panose="020F0502020204030204"/>
              </a:rPr>
              <a:t>Basin</a:t>
            </a:r>
            <a:r>
              <a:rPr sz="2050" spc="-114" dirty="0">
                <a:solidFill>
                  <a:srgbClr val="15151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75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/</a:t>
            </a:r>
            <a:r>
              <a:rPr sz="2050" spc="-75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225" dirty="0">
                <a:solidFill>
                  <a:srgbClr val="0C1C48"/>
                </a:solidFill>
                <a:latin typeface="Calibri" panose="020F0502020204030204"/>
                <a:cs typeface="Calibri" panose="020F0502020204030204"/>
              </a:rPr>
              <a:t>Lake</a:t>
            </a:r>
            <a:r>
              <a:rPr sz="2050" spc="-105" dirty="0">
                <a:solidFill>
                  <a:srgbClr val="0C1C4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140" dirty="0">
                <a:solidFill>
                  <a:srgbClr val="0C2644"/>
                </a:solidFill>
                <a:latin typeface="Calibri" panose="020F0502020204030204"/>
                <a:cs typeface="Calibri" panose="020F0502020204030204"/>
              </a:rPr>
              <a:t>Ohrid</a:t>
            </a:r>
            <a:endParaRPr sz="2050" dirty="0">
              <a:latin typeface="Calibri" panose="020F0502020204030204"/>
              <a:cs typeface="Calibri" panose="020F0502020204030204"/>
            </a:endParaRPr>
          </a:p>
          <a:p>
            <a:pPr marL="24130">
              <a:lnSpc>
                <a:spcPct val="100000"/>
              </a:lnSpc>
              <a:spcBef>
                <a:spcPts val="905"/>
              </a:spcBef>
            </a:pPr>
            <a:r>
              <a:rPr sz="1650" spc="50" dirty="0">
                <a:solidFill>
                  <a:srgbClr val="646464"/>
                </a:solidFill>
                <a:latin typeface="Calibri" panose="020F0502020204030204"/>
                <a:cs typeface="Calibri" panose="020F0502020204030204"/>
              </a:rPr>
              <a:t>Co</a:t>
            </a:r>
            <a:r>
              <a:rPr lang="en-US" altLang="en-US" sz="1650" spc="50" dirty="0">
                <a:solidFill>
                  <a:srgbClr val="646464"/>
                </a:solidFill>
                <a:latin typeface="Calibri" panose="020F0502020204030204"/>
                <a:cs typeface="Calibri" panose="020F0502020204030204"/>
              </a:rPr>
              <a:t>nected</a:t>
            </a:r>
            <a:r>
              <a:rPr sz="1650" spc="165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5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direct</a:t>
            </a:r>
            <a:r>
              <a:rPr sz="1650" spc="-17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50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Iy</a:t>
            </a:r>
            <a:r>
              <a:rPr sz="1650" spc="140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50" dirty="0">
                <a:solidFill>
                  <a:srgbClr val="646464"/>
                </a:solidFill>
                <a:latin typeface="Calibri" panose="020F0502020204030204"/>
                <a:cs typeface="Calibri" panose="020F0502020204030204"/>
              </a:rPr>
              <a:t>to</a:t>
            </a:r>
            <a:r>
              <a:rPr sz="1650" spc="150" dirty="0">
                <a:solidFill>
                  <a:srgbClr val="64646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50" spc="55" dirty="0">
                <a:solidFill>
                  <a:srgbClr val="646464"/>
                </a:solidFill>
                <a:latin typeface="Calibri" panose="020F0502020204030204"/>
                <a:cs typeface="Calibri" panose="020F0502020204030204"/>
              </a:rPr>
              <a:t>the</a:t>
            </a:r>
            <a:r>
              <a:rPr sz="1650" spc="80" dirty="0">
                <a:solidFill>
                  <a:srgbClr val="64646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50" dirty="0">
                <a:solidFill>
                  <a:srgbClr val="858E9A"/>
                </a:solidFill>
                <a:latin typeface="Calibri" panose="020F0502020204030204"/>
                <a:cs typeface="Calibri" panose="020F0502020204030204"/>
              </a:rPr>
              <a:t>Ad</a:t>
            </a:r>
            <a:r>
              <a:rPr sz="165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riatic</a:t>
            </a:r>
            <a:r>
              <a:rPr sz="1650" spc="175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50" spc="8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and</a:t>
            </a:r>
            <a:r>
              <a:rPr sz="1650" spc="155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50" spc="55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Ionian</a:t>
            </a:r>
            <a:r>
              <a:rPr sz="1650" spc="175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5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regio</a:t>
            </a:r>
            <a:r>
              <a:rPr lang="en-US" altLang="en-US" sz="165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n </a:t>
            </a:r>
            <a:r>
              <a:rPr sz="1650" spc="100" dirty="0">
                <a:solidFill>
                  <a:srgbClr val="6D6D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50" spc="-45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v</a:t>
            </a:r>
            <a:r>
              <a:rPr sz="1650" spc="-180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5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la</a:t>
            </a:r>
            <a:r>
              <a:rPr sz="1650" spc="175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50" i="1" spc="-185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en-US" sz="1650" spc="85" dirty="0">
                <a:solidFill>
                  <a:srgbClr val="626262"/>
                </a:solidFill>
                <a:latin typeface="Calibri" panose="020F0502020204030204"/>
                <a:cs typeface="Calibri" panose="020F0502020204030204"/>
              </a:rPr>
              <a:t>transbondary</a:t>
            </a:r>
            <a:endParaRPr sz="1650" dirty="0">
              <a:latin typeface="Calibri" panose="020F0502020204030204"/>
              <a:cs typeface="Calibri" panose="020F0502020204030204"/>
            </a:endParaRPr>
          </a:p>
          <a:p>
            <a:pPr marL="25400">
              <a:lnSpc>
                <a:spcPct val="100000"/>
              </a:lnSpc>
              <a:spcBef>
                <a:spcPts val="220"/>
              </a:spcBef>
            </a:pPr>
            <a:r>
              <a:rPr sz="180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lakes</a:t>
            </a:r>
            <a:r>
              <a:rPr sz="1800" spc="-2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727272"/>
                </a:solidFill>
                <a:latin typeface="Calibri" panose="020F0502020204030204"/>
                <a:cs typeface="Calibri" panose="020F0502020204030204"/>
              </a:rPr>
              <a:t>and</a:t>
            </a:r>
            <a:r>
              <a:rPr sz="1800" spc="-35" dirty="0">
                <a:solidFill>
                  <a:srgbClr val="72727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river</a:t>
            </a:r>
            <a:r>
              <a:rPr sz="1800" spc="-4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626262"/>
                </a:solidFill>
                <a:latin typeface="Calibri" panose="020F0502020204030204"/>
                <a:cs typeface="Calibri" panose="020F0502020204030204"/>
              </a:rPr>
              <a:t>chains.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8010525" y="3410585"/>
            <a:ext cx="4006850" cy="141478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2050" spc="180" dirty="0">
                <a:solidFill>
                  <a:srgbClr val="0F0F0F"/>
                </a:solidFill>
                <a:latin typeface="Calibri" panose="020F0502020204030204"/>
                <a:cs typeface="Calibri" panose="020F0502020204030204"/>
              </a:rPr>
              <a:t>Strumica</a:t>
            </a:r>
            <a:r>
              <a:rPr sz="2050" spc="25" dirty="0">
                <a:solidFill>
                  <a:srgbClr val="0F0F0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180" dirty="0">
                <a:latin typeface="Calibri" panose="020F0502020204030204"/>
                <a:cs typeface="Calibri" panose="020F0502020204030204"/>
              </a:rPr>
              <a:t>Basin</a:t>
            </a:r>
            <a:endParaRPr sz="2050" dirty="0">
              <a:latin typeface="Calibri" panose="020F0502020204030204"/>
              <a:cs typeface="Calibri" panose="020F0502020204030204"/>
            </a:endParaRPr>
          </a:p>
          <a:p>
            <a:pPr marL="22225" marR="5080" indent="-4445">
              <a:lnSpc>
                <a:spcPct val="109000"/>
              </a:lnSpc>
              <a:spcBef>
                <a:spcPts val="570"/>
              </a:spcBef>
            </a:pPr>
            <a:r>
              <a:rPr sz="1800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Flows</a:t>
            </a:r>
            <a:r>
              <a:rPr sz="1800" spc="-10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eastwards</a:t>
            </a:r>
            <a:r>
              <a:rPr sz="1800" spc="35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into</a:t>
            </a:r>
            <a:r>
              <a:rPr sz="1800" spc="10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30" dirty="0">
                <a:solidFill>
                  <a:srgbClr val="646464"/>
                </a:solidFill>
                <a:latin typeface="Calibri" panose="020F0502020204030204"/>
                <a:cs typeface="Calibri" panose="020F0502020204030204"/>
              </a:rPr>
              <a:t>Bulgaria/Greece,</a:t>
            </a:r>
            <a:r>
              <a:rPr sz="1800" spc="-45" dirty="0">
                <a:solidFill>
                  <a:srgbClr val="64646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carrying</a:t>
            </a:r>
            <a:r>
              <a:rPr sz="1800" spc="-15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626262"/>
                </a:solidFill>
                <a:latin typeface="Calibri" panose="020F0502020204030204"/>
                <a:cs typeface="Calibri" panose="020F0502020204030204"/>
              </a:rPr>
              <a:t>potential</a:t>
            </a:r>
            <a:r>
              <a:rPr sz="1800" spc="85" dirty="0">
                <a:solidFill>
                  <a:srgbClr val="62626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800" dirty="0">
                <a:solidFill>
                  <a:srgbClr val="5D5D5D"/>
                </a:solidFill>
                <a:latin typeface="Calibri" panose="020F0502020204030204"/>
                <a:cs typeface="Calibri" panose="020F0502020204030204"/>
              </a:rPr>
              <a:t>ranshoundary</a:t>
            </a:r>
            <a:r>
              <a:rPr sz="1800" spc="145" dirty="0">
                <a:solidFill>
                  <a:srgbClr val="5D5D5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im</a:t>
            </a:r>
            <a:r>
              <a:rPr lang="en-US" altLang="en-US" sz="1800" spc="-10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1800" spc="-10" dirty="0">
                <a:solidFill>
                  <a:srgbClr val="646464"/>
                </a:solidFill>
                <a:latin typeface="Calibri" panose="020F0502020204030204"/>
                <a:cs typeface="Calibri" panose="020F0502020204030204"/>
              </a:rPr>
              <a:t>acts </a:t>
            </a:r>
            <a:r>
              <a:rPr sz="1800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into</a:t>
            </a:r>
            <a:r>
              <a:rPr sz="1800" spc="-85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40" dirty="0">
                <a:solidFill>
                  <a:srgbClr val="6D6D6D"/>
                </a:solidFill>
                <a:latin typeface="Calibri" panose="020F0502020204030204"/>
                <a:cs typeface="Calibri" panose="020F0502020204030204"/>
              </a:rPr>
              <a:t>regio</a:t>
            </a:r>
            <a:r>
              <a:rPr sz="1800" spc="-225" dirty="0">
                <a:solidFill>
                  <a:srgbClr val="6D6D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nal</a:t>
            </a:r>
            <a:r>
              <a:rPr sz="1800" spc="-50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coastal </a:t>
            </a:r>
            <a:r>
              <a:rPr sz="1800" spc="-1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seas.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124" name="Picture 3" descr="Slivovi_MK_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425" y="2691765"/>
            <a:ext cx="3839210" cy="2798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Rectangle 6"/>
          <p:cNvSpPr/>
          <p:nvPr/>
        </p:nvSpPr>
        <p:spPr>
          <a:xfrm>
            <a:off x="7315835" y="5171440"/>
            <a:ext cx="4701540" cy="1172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/>
          <a:p>
            <a:pPr marL="381000" indent="-3810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zh-CN" altLang="en-US" sz="1800" b="1" dirty="0">
                <a:solidFill>
                  <a:srgbClr val="0000CC"/>
                </a:solidFill>
                <a:latin typeface="Calibri" panose="020F0502020204030204" charset="0"/>
              </a:rPr>
              <a:t>-</a:t>
            </a:r>
            <a:r>
              <a:rPr lang="zh-CN" altLang="en-US" sz="1800" b="1" dirty="0">
                <a:solidFill>
                  <a:srgbClr val="008000"/>
                </a:solidFill>
                <a:latin typeface="Calibri" panose="020F0502020204030204" charset="0"/>
              </a:rPr>
              <a:t>Black Sea basin - (44 km</a:t>
            </a:r>
            <a:r>
              <a:rPr lang="zh-CN" altLang="en-US" sz="1800" b="1" baseline="30000" dirty="0">
                <a:solidFill>
                  <a:srgbClr val="008000"/>
                </a:solidFill>
                <a:latin typeface="Calibri" panose="020F0502020204030204" charset="0"/>
              </a:rPr>
              <a:t>2</a:t>
            </a:r>
            <a:r>
              <a:rPr lang="zh-CN" altLang="en-US" sz="1800" b="1" dirty="0">
                <a:solidFill>
                  <a:srgbClr val="008000"/>
                </a:solidFill>
                <a:latin typeface="Calibri" panose="020F0502020204030204" charset="0"/>
              </a:rPr>
              <a:t> or 0.17 %) ; </a:t>
            </a:r>
            <a:endParaRPr lang="zh-CN" altLang="en-US" sz="1800" b="1" dirty="0">
              <a:solidFill>
                <a:srgbClr val="008000"/>
              </a:solidFill>
              <a:latin typeface="Calibri" panose="020F0502020204030204" charset="0"/>
            </a:endParaRPr>
          </a:p>
          <a:p>
            <a:pPr marL="381000" indent="-3810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zh-CN" altLang="en-US" sz="1800" b="1" dirty="0">
                <a:solidFill>
                  <a:srgbClr val="0000CC"/>
                </a:solidFill>
                <a:latin typeface="Calibri" panose="020F0502020204030204" charset="0"/>
              </a:rPr>
              <a:t>- </a:t>
            </a:r>
            <a:r>
              <a:rPr lang="zh-CN" altLang="en-US" sz="1800" b="1" dirty="0">
                <a:solidFill>
                  <a:srgbClr val="FF0000"/>
                </a:solidFill>
                <a:latin typeface="Calibri" panose="020F0502020204030204" charset="0"/>
              </a:rPr>
              <a:t>Adriatic Sea basin (3359 km</a:t>
            </a:r>
            <a:r>
              <a:rPr lang="zh-CN" altLang="en-US" sz="1800" b="1" baseline="30000" dirty="0">
                <a:solidFill>
                  <a:srgbClr val="FF0000"/>
                </a:solidFill>
                <a:latin typeface="Calibri" panose="020F0502020204030204" charset="0"/>
              </a:rPr>
              <a:t>2</a:t>
            </a:r>
            <a:r>
              <a:rPr lang="zh-CN" altLang="en-US" sz="1800" b="1" dirty="0">
                <a:solidFill>
                  <a:srgbClr val="FF0000"/>
                </a:solidFill>
                <a:latin typeface="Calibri" panose="020F0502020204030204" charset="0"/>
              </a:rPr>
              <a:t>  or 13.07 %)</a:t>
            </a:r>
            <a:endParaRPr lang="zh-CN" altLang="en-US" sz="1800" b="1" dirty="0">
              <a:solidFill>
                <a:srgbClr val="FF0000"/>
              </a:solidFill>
              <a:latin typeface="Calibri" panose="020F0502020204030204" charset="0"/>
            </a:endParaRPr>
          </a:p>
          <a:p>
            <a:pPr marL="381000" indent="-3810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zh-CN" altLang="en-US" sz="1800" b="1" dirty="0">
                <a:solidFill>
                  <a:srgbClr val="0000CC"/>
                </a:solidFill>
                <a:latin typeface="Calibri" panose="020F0502020204030204" charset="0"/>
              </a:rPr>
              <a:t> -Aegean Sea basin (22310 km</a:t>
            </a:r>
            <a:r>
              <a:rPr lang="zh-CN" altLang="en-US" sz="1800" b="1" baseline="30000" dirty="0">
                <a:solidFill>
                  <a:srgbClr val="0000CC"/>
                </a:solidFill>
                <a:latin typeface="Calibri" panose="020F0502020204030204" charset="0"/>
              </a:rPr>
              <a:t>2</a:t>
            </a:r>
            <a:r>
              <a:rPr lang="zh-CN" altLang="en-US" sz="1800" b="1" dirty="0">
                <a:solidFill>
                  <a:srgbClr val="0000CC"/>
                </a:solidFill>
                <a:latin typeface="Calibri" panose="020F0502020204030204" charset="0"/>
              </a:rPr>
              <a:t>  or  86.76%)</a:t>
            </a:r>
            <a:endParaRPr lang="en-GB" altLang="en-US" sz="1800" b="1" dirty="0">
              <a:solidFill>
                <a:srgbClr val="0000CC"/>
              </a:solidFill>
              <a:latin typeface="Calibri" panose="020F0502020204030204" charset="0"/>
            </a:endParaRPr>
          </a:p>
          <a:p>
            <a:pPr marL="381000" indent="-3810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zh-CN" altLang="en-US" sz="1800" dirty="0">
              <a:solidFill>
                <a:srgbClr val="0000CC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425" y="1308735"/>
            <a:ext cx="8656320" cy="4700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>
              <a:sym typeface="+mn-ea"/>
            </a:endParaRPr>
          </a:p>
          <a:p>
            <a:endParaRPr>
              <a:sym typeface="+mn-ea"/>
            </a:endParaRPr>
          </a:p>
          <a:p>
            <a:endParaRPr lang="en-US" sz="2400" dirty="0">
              <a:solidFill>
                <a:schemeClr val="tx1"/>
              </a:solidFill>
              <a:uFillTx/>
              <a:sym typeface="+mn-ea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831975" y="113665"/>
            <a:ext cx="8757285" cy="1056005"/>
          </a:xfrm>
          <a:prstGeom prst="rect">
            <a:avLst/>
          </a:prstGeom>
        </p:spPr>
        <p:txBody>
          <a:bodyPr vert="horz" wrap="square" lIns="0" tIns="24574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5250" dirty="0">
                <a:solidFill>
                  <a:srgbClr val="0F1C38"/>
                </a:solidFill>
              </a:rPr>
              <a:t>National</a:t>
            </a:r>
            <a:r>
              <a:rPr sz="5250" spc="-280" dirty="0">
                <a:solidFill>
                  <a:srgbClr val="0F1C38"/>
                </a:solidFill>
              </a:rPr>
              <a:t> </a:t>
            </a:r>
            <a:r>
              <a:rPr sz="5250" spc="-10" dirty="0">
                <a:solidFill>
                  <a:srgbClr val="0F1C36"/>
                </a:solidFill>
              </a:rPr>
              <a:t>Governance</a:t>
            </a:r>
            <a:r>
              <a:rPr sz="5250" spc="-165" dirty="0">
                <a:solidFill>
                  <a:srgbClr val="0F1C36"/>
                </a:solidFill>
              </a:rPr>
              <a:t> </a:t>
            </a:r>
            <a:br>
              <a:rPr sz="5250" spc="-165" dirty="0">
                <a:solidFill>
                  <a:srgbClr val="0F1C36"/>
                </a:solidFill>
              </a:rPr>
            </a:br>
            <a:r>
              <a:rPr lang="en-US" sz="1900" b="1" spc="90" dirty="0">
                <a:solidFill>
                  <a:srgbClr val="218985"/>
                </a:solidFill>
                <a:latin typeface="Calibri" panose="020F0502020204030204"/>
                <a:cs typeface="Calibri" panose="020F0502020204030204"/>
              </a:rPr>
              <a:t> 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540" y="1169670"/>
            <a:ext cx="6171565" cy="4839970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14605">
              <a:lnSpc>
                <a:spcPct val="100000"/>
              </a:lnSpc>
              <a:spcBef>
                <a:spcPts val="135"/>
              </a:spcBef>
            </a:pPr>
            <a:r>
              <a:rPr sz="2800" spc="280" dirty="0">
                <a:solidFill>
                  <a:srgbClr val="1D2649"/>
                </a:solidFill>
                <a:latin typeface="Calibri" panose="020F0502020204030204"/>
                <a:cs typeface="Calibri" panose="020F0502020204030204"/>
              </a:rPr>
              <a:t>EU</a:t>
            </a:r>
            <a:r>
              <a:rPr sz="2800" spc="-55" dirty="0">
                <a:solidFill>
                  <a:srgbClr val="1D264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190" dirty="0">
                <a:solidFill>
                  <a:srgbClr val="031338"/>
                </a:solidFill>
                <a:latin typeface="Calibri" panose="020F0502020204030204"/>
                <a:cs typeface="Calibri" panose="020F0502020204030204"/>
              </a:rPr>
              <a:t>Alignment</a:t>
            </a:r>
            <a:r>
              <a:rPr sz="2800" spc="155" dirty="0">
                <a:solidFill>
                  <a:srgbClr val="03133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11213D"/>
                </a:solidFill>
                <a:latin typeface="Calibri" panose="020F0502020204030204"/>
                <a:cs typeface="Calibri" panose="020F0502020204030204"/>
              </a:rPr>
              <a:t>&amp;</a:t>
            </a:r>
            <a:r>
              <a:rPr sz="2800" spc="-25" dirty="0">
                <a:solidFill>
                  <a:srgbClr val="11213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13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Directives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18415" marR="555625" indent="1905">
              <a:lnSpc>
                <a:spcPct val="119000"/>
              </a:lnSpc>
              <a:spcBef>
                <a:spcPts val="1425"/>
              </a:spcBef>
            </a:pPr>
            <a:r>
              <a:rPr sz="1900" dirty="0">
                <a:solidFill>
                  <a:srgbClr val="626262"/>
                </a:solidFill>
                <a:latin typeface="Calibri" panose="020F0502020204030204"/>
                <a:cs typeface="Calibri" panose="020F0502020204030204"/>
              </a:rPr>
              <a:t>Strategic</a:t>
            </a:r>
            <a:r>
              <a:rPr sz="1900" spc="105" dirty="0">
                <a:solidFill>
                  <a:srgbClr val="62626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666666"/>
                </a:solidFill>
                <a:latin typeface="Calibri" panose="020F0502020204030204"/>
                <a:cs typeface="Calibri" panose="020F0502020204030204"/>
              </a:rPr>
              <a:t>harmonisation</a:t>
            </a:r>
            <a:r>
              <a:rPr lang="en-US" sz="1900" dirty="0">
                <a:solidFill>
                  <a:srgbClr val="666666"/>
                </a:solidFill>
                <a:latin typeface="Calibri" panose="020F0502020204030204"/>
                <a:cs typeface="Calibri" panose="020F0502020204030204"/>
              </a:rPr>
              <a:t> with</a:t>
            </a:r>
            <a:r>
              <a:rPr sz="1900" spc="-20" dirty="0">
                <a:solidFill>
                  <a:srgbClr val="70729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575757"/>
                </a:solidFill>
                <a:latin typeface="Calibri" panose="020F0502020204030204"/>
                <a:cs typeface="Calibri" panose="020F0502020204030204"/>
              </a:rPr>
              <a:t>European</a:t>
            </a:r>
            <a:r>
              <a:rPr sz="1900" spc="65" dirty="0">
                <a:solidFill>
                  <a:srgbClr val="57575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environmental</a:t>
            </a:r>
            <a:r>
              <a:rPr sz="1900" spc="110" dirty="0">
                <a:solidFill>
                  <a:srgbClr val="6B6B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727272"/>
                </a:solidFill>
                <a:latin typeface="Calibri" panose="020F0502020204030204"/>
                <a:cs typeface="Calibri" panose="020F0502020204030204"/>
              </a:rPr>
              <a:t>laws</a:t>
            </a:r>
            <a:r>
              <a:rPr sz="1900" spc="-15" dirty="0">
                <a:solidFill>
                  <a:srgbClr val="72727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forms</a:t>
            </a:r>
            <a:r>
              <a:rPr lang="en-US" altLang="en-US" sz="1900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 the</a:t>
            </a:r>
            <a:r>
              <a:rPr sz="1900" spc="-25" dirty="0">
                <a:solidFill>
                  <a:srgbClr val="DFE8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5B5B5B"/>
                </a:solidFill>
                <a:latin typeface="Calibri" panose="020F0502020204030204"/>
                <a:cs typeface="Calibri" panose="020F0502020204030204"/>
              </a:rPr>
              <a:t>backbone</a:t>
            </a:r>
            <a:r>
              <a:rPr sz="1900" spc="110" dirty="0">
                <a:solidFill>
                  <a:srgbClr val="5B5B5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1900" spc="15" dirty="0">
                <a:solidFill>
                  <a:srgbClr val="6E6E6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727272"/>
                </a:solidFill>
                <a:latin typeface="Calibri" panose="020F0502020204030204"/>
                <a:cs typeface="Calibri" panose="020F0502020204030204"/>
              </a:rPr>
              <a:t>North</a:t>
            </a:r>
            <a:r>
              <a:rPr sz="1900" spc="-20" dirty="0">
                <a:solidFill>
                  <a:srgbClr val="72727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spc="-20" dirty="0">
                <a:solidFill>
                  <a:srgbClr val="666666"/>
                </a:solidFill>
                <a:latin typeface="Calibri" panose="020F0502020204030204"/>
                <a:cs typeface="Calibri" panose="020F0502020204030204"/>
              </a:rPr>
              <a:t>Macedonia's</a:t>
            </a:r>
            <a:r>
              <a:rPr sz="1900" spc="95" dirty="0">
                <a:solidFill>
                  <a:srgbClr val="66666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666666"/>
                </a:solidFill>
                <a:latin typeface="Calibri" panose="020F0502020204030204"/>
                <a:cs typeface="Calibri" panose="020F0502020204030204"/>
              </a:rPr>
              <a:t>resource</a:t>
            </a:r>
            <a:r>
              <a:rPr sz="1900" spc="105" dirty="0">
                <a:solidFill>
                  <a:srgbClr val="66666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protection</a:t>
            </a:r>
            <a:r>
              <a:rPr sz="1900" spc="35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solidFill>
                  <a:srgbClr val="5E5E5E"/>
                </a:solidFill>
                <a:latin typeface="Calibri" panose="020F0502020204030204"/>
                <a:cs typeface="Calibri" panose="020F0502020204030204"/>
              </a:rPr>
              <a:t>strategy.</a:t>
            </a:r>
            <a:endParaRPr sz="1900" dirty="0">
              <a:latin typeface="Calibri" panose="020F0502020204030204"/>
              <a:cs typeface="Calibri" panose="020F0502020204030204"/>
            </a:endParaRPr>
          </a:p>
          <a:p>
            <a:pPr marL="328930" marR="398145" indent="-316865">
              <a:lnSpc>
                <a:spcPct val="111000"/>
              </a:lnSpc>
              <a:spcBef>
                <a:spcPts val="2010"/>
              </a:spcBef>
              <a:buClr>
                <a:srgbClr val="07998E"/>
              </a:buClr>
              <a:buChar char="•"/>
              <a:tabLst>
                <a:tab pos="332105" algn="l"/>
              </a:tabLst>
            </a:pPr>
            <a:r>
              <a:rPr sz="2050" spc="-1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National</a:t>
            </a:r>
            <a:r>
              <a:rPr sz="2050" spc="75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20" dirty="0">
                <a:solidFill>
                  <a:srgbClr val="131313"/>
                </a:solidFill>
                <a:latin typeface="Calibri" panose="020F0502020204030204"/>
                <a:cs typeface="Calibri" panose="020F0502020204030204"/>
              </a:rPr>
              <a:t>water</a:t>
            </a:r>
            <a:r>
              <a:rPr sz="2050" spc="-50" dirty="0">
                <a:solidFill>
                  <a:srgbClr val="131313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governance</a:t>
            </a:r>
            <a:r>
              <a:rPr sz="2050" spc="4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5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is</a:t>
            </a:r>
            <a:r>
              <a:rPr sz="2050" spc="-10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explicitly</a:t>
            </a:r>
            <a:r>
              <a:rPr sz="2050" spc="-55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232323"/>
                </a:solidFill>
                <a:latin typeface="Calibri" panose="020F0502020204030204"/>
                <a:cs typeface="Calibri" panose="020F0502020204030204"/>
              </a:rPr>
              <a:t>aligned</a:t>
            </a:r>
            <a:r>
              <a:rPr sz="2050" spc="-45" dirty="0">
                <a:solidFill>
                  <a:srgbClr val="232323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212121"/>
                </a:solidFill>
                <a:latin typeface="Calibri" panose="020F0502020204030204"/>
                <a:cs typeface="Calibri" panose="020F0502020204030204"/>
              </a:rPr>
              <a:t>with</a:t>
            </a:r>
            <a:r>
              <a:rPr sz="2050" spc="-50" dirty="0">
                <a:solidFill>
                  <a:srgbClr val="21212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the</a:t>
            </a:r>
            <a:r>
              <a:rPr sz="2050" spc="-70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rigorous </a:t>
            </a:r>
            <a:r>
              <a:rPr sz="2050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criteria</a:t>
            </a:r>
            <a:r>
              <a:rPr sz="2050" spc="-60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2050" spc="-80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the</a:t>
            </a:r>
            <a:r>
              <a:rPr sz="2050" spc="-70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0F0F0F"/>
                </a:solidFill>
                <a:latin typeface="Calibri" panose="020F0502020204030204"/>
                <a:cs typeface="Calibri" panose="020F0502020204030204"/>
              </a:rPr>
              <a:t>EU</a:t>
            </a:r>
            <a:r>
              <a:rPr sz="2050" spc="-114" dirty="0">
                <a:solidFill>
                  <a:srgbClr val="0F0F0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45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Water</a:t>
            </a:r>
            <a:r>
              <a:rPr sz="2050" spc="25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40" dirty="0">
                <a:solidFill>
                  <a:srgbClr val="212121"/>
                </a:solidFill>
                <a:latin typeface="Calibri" panose="020F0502020204030204"/>
                <a:cs typeface="Calibri" panose="020F0502020204030204"/>
              </a:rPr>
              <a:t>Framework </a:t>
            </a:r>
            <a:r>
              <a:rPr sz="2050" spc="-20" dirty="0">
                <a:solidFill>
                  <a:srgbClr val="131313"/>
                </a:solidFill>
                <a:latin typeface="Calibri" panose="020F0502020204030204"/>
                <a:cs typeface="Calibri" panose="020F0502020204030204"/>
              </a:rPr>
              <a:t>Directive</a:t>
            </a:r>
            <a:r>
              <a:rPr sz="2050" spc="-15" dirty="0">
                <a:solidFill>
                  <a:srgbClr val="131313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(WFD).</a:t>
            </a:r>
            <a:endParaRPr sz="2050" dirty="0">
              <a:latin typeface="Calibri" panose="020F0502020204030204"/>
              <a:cs typeface="Calibri" panose="020F0502020204030204"/>
            </a:endParaRPr>
          </a:p>
          <a:p>
            <a:pPr marL="328930" marR="453390" indent="-316865">
              <a:lnSpc>
                <a:spcPct val="116000"/>
              </a:lnSpc>
              <a:spcBef>
                <a:spcPts val="1360"/>
              </a:spcBef>
              <a:buClr>
                <a:srgbClr val="07998E"/>
              </a:buClr>
              <a:buChar char="•"/>
              <a:tabLst>
                <a:tab pos="331470" algn="l"/>
              </a:tabLst>
            </a:pPr>
            <a:r>
              <a:rPr sz="2050" spc="-10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Integrated </a:t>
            </a:r>
            <a:r>
              <a:rPr sz="2050" spc="-5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Water</a:t>
            </a:r>
            <a:r>
              <a:rPr sz="2050" spc="-3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Resources</a:t>
            </a:r>
            <a:r>
              <a:rPr sz="2050" spc="9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30" dirty="0">
                <a:solidFill>
                  <a:srgbClr val="1D1D1D"/>
                </a:solidFill>
                <a:latin typeface="Calibri" panose="020F0502020204030204"/>
                <a:cs typeface="Calibri" panose="020F0502020204030204"/>
              </a:rPr>
              <a:t>Management</a:t>
            </a:r>
            <a:r>
              <a:rPr sz="2050" spc="-35" dirty="0">
                <a:solidFill>
                  <a:srgbClr val="1D1D1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95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(IWRM)</a:t>
            </a:r>
            <a:r>
              <a:rPr sz="2050" spc="-2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232323"/>
                </a:solidFill>
                <a:latin typeface="Calibri" panose="020F0502020204030204"/>
                <a:cs typeface="Calibri" panose="020F0502020204030204"/>
              </a:rPr>
              <a:t>principles</a:t>
            </a:r>
            <a:r>
              <a:rPr sz="2050" spc="50" dirty="0">
                <a:solidFill>
                  <a:srgbClr val="232323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25" dirty="0">
                <a:solidFill>
                  <a:srgbClr val="1D1D1D"/>
                </a:solidFill>
                <a:latin typeface="Calibri" panose="020F0502020204030204"/>
                <a:cs typeface="Calibri" panose="020F0502020204030204"/>
              </a:rPr>
              <a:t>are </a:t>
            </a:r>
            <a:r>
              <a:rPr sz="2050" spc="-10" dirty="0">
                <a:solidFill>
                  <a:srgbClr val="131313"/>
                </a:solidFill>
                <a:latin typeface="Calibri" panose="020F0502020204030204"/>
                <a:cs typeface="Calibri" panose="020F0502020204030204"/>
              </a:rPr>
              <a:t>progressively</a:t>
            </a:r>
            <a:r>
              <a:rPr sz="2050" spc="155" dirty="0">
                <a:solidFill>
                  <a:srgbClr val="131313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structured</a:t>
            </a:r>
            <a:r>
              <a:rPr sz="2050" spc="6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across</a:t>
            </a:r>
            <a:r>
              <a:rPr sz="2050" spc="1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51515"/>
                </a:solidFill>
                <a:latin typeface="Calibri" panose="020F0502020204030204"/>
                <a:cs typeface="Calibri" panose="020F0502020204030204"/>
              </a:rPr>
              <a:t>planning</a:t>
            </a:r>
            <a:r>
              <a:rPr sz="2050" spc="80" dirty="0">
                <a:solidFill>
                  <a:srgbClr val="15151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bodies.</a:t>
            </a:r>
            <a:endParaRPr sz="2050" dirty="0">
              <a:latin typeface="Calibri" panose="020F0502020204030204"/>
              <a:cs typeface="Calibri" panose="020F0502020204030204"/>
            </a:endParaRPr>
          </a:p>
          <a:p>
            <a:pPr marL="328930" marR="5080" indent="-316865">
              <a:lnSpc>
                <a:spcPct val="116000"/>
              </a:lnSpc>
              <a:spcBef>
                <a:spcPts val="1360"/>
              </a:spcBef>
              <a:buClr>
                <a:srgbClr val="019587"/>
              </a:buClr>
              <a:buChar char="•"/>
              <a:tabLst>
                <a:tab pos="330835" algn="l"/>
              </a:tabLst>
            </a:pPr>
            <a:r>
              <a:rPr sz="205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River</a:t>
            </a:r>
            <a:r>
              <a:rPr sz="2050" spc="-25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Basin</a:t>
            </a:r>
            <a:r>
              <a:rPr sz="2050" spc="15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25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Management</a:t>
            </a:r>
            <a:r>
              <a:rPr sz="2050" spc="85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0A0A0A"/>
                </a:solidFill>
                <a:latin typeface="Calibri" panose="020F0502020204030204"/>
                <a:cs typeface="Calibri" panose="020F0502020204030204"/>
              </a:rPr>
              <a:t>Plans</a:t>
            </a:r>
            <a:r>
              <a:rPr sz="2050" spc="-35" dirty="0">
                <a:solidFill>
                  <a:srgbClr val="0A0A0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55" dirty="0">
                <a:solidFill>
                  <a:srgbClr val="131313"/>
                </a:solidFill>
                <a:latin typeface="Calibri" panose="020F0502020204030204"/>
                <a:cs typeface="Calibri" panose="020F0502020204030204"/>
              </a:rPr>
              <a:t>(RBMPs)</a:t>
            </a:r>
            <a:r>
              <a:rPr sz="2050" spc="-40" dirty="0">
                <a:solidFill>
                  <a:srgbClr val="131313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232323"/>
                </a:solidFill>
                <a:latin typeface="Calibri" panose="020F0502020204030204"/>
                <a:cs typeface="Calibri" panose="020F0502020204030204"/>
              </a:rPr>
              <a:t>serve</a:t>
            </a:r>
            <a:r>
              <a:rPr sz="2050" spc="20" dirty="0">
                <a:solidFill>
                  <a:srgbClr val="232323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212121"/>
                </a:solidFill>
                <a:latin typeface="Calibri" panose="020F0502020204030204"/>
                <a:cs typeface="Calibri" panose="020F0502020204030204"/>
              </a:rPr>
              <a:t>as</a:t>
            </a:r>
            <a:r>
              <a:rPr sz="2050" spc="-30" dirty="0">
                <a:solidFill>
                  <a:srgbClr val="21212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our</a:t>
            </a:r>
            <a:r>
              <a:rPr sz="2050" spc="-25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central</a:t>
            </a:r>
            <a:r>
              <a:rPr sz="2050" spc="15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20" dirty="0">
                <a:solidFill>
                  <a:srgbClr val="131313"/>
                </a:solidFill>
                <a:latin typeface="Calibri" panose="020F0502020204030204"/>
                <a:cs typeface="Calibri" panose="020F0502020204030204"/>
              </a:rPr>
              <a:t>tools</a:t>
            </a:r>
            <a:r>
              <a:rPr sz="2050" spc="10" dirty="0">
                <a:solidFill>
                  <a:srgbClr val="131313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25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to </a:t>
            </a:r>
            <a:r>
              <a:rPr sz="2050" spc="-1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dictate</a:t>
            </a:r>
            <a:r>
              <a:rPr sz="2050" spc="-5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212121"/>
                </a:solidFill>
                <a:latin typeface="Calibri" panose="020F0502020204030204"/>
                <a:cs typeface="Calibri" panose="020F0502020204030204"/>
              </a:rPr>
              <a:t>planning</a:t>
            </a:r>
            <a:r>
              <a:rPr sz="2050" spc="65" dirty="0">
                <a:solidFill>
                  <a:srgbClr val="21212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and</a:t>
            </a:r>
            <a:r>
              <a:rPr sz="2050" spc="-40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25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execution</a:t>
            </a:r>
            <a:r>
              <a:rPr sz="2050" spc="9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2050" spc="-75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mitigation</a:t>
            </a:r>
            <a:r>
              <a:rPr sz="2050" spc="5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measures.</a:t>
            </a:r>
            <a:endParaRPr sz="205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0590" y="1169035"/>
            <a:ext cx="6201410" cy="5499735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/>
          <a:p>
            <a:pPr marL="13335">
              <a:lnSpc>
                <a:spcPct val="100000"/>
              </a:lnSpc>
              <a:spcBef>
                <a:spcPts val="110"/>
              </a:spcBef>
            </a:pPr>
            <a:r>
              <a:rPr sz="2950" spc="5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Institutional</a:t>
            </a:r>
            <a:r>
              <a:rPr sz="2950" spc="21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950" spc="70" dirty="0">
                <a:solidFill>
                  <a:srgbClr val="131313"/>
                </a:solidFill>
                <a:latin typeface="Calibri" panose="020F0502020204030204"/>
                <a:cs typeface="Calibri" panose="020F0502020204030204"/>
              </a:rPr>
              <a:t>Actor</a:t>
            </a:r>
            <a:r>
              <a:rPr sz="2950" spc="120" dirty="0">
                <a:solidFill>
                  <a:srgbClr val="131313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950" spc="40" dirty="0">
                <a:solidFill>
                  <a:srgbClr val="112142"/>
                </a:solidFill>
                <a:latin typeface="Calibri" panose="020F0502020204030204"/>
                <a:cs typeface="Calibri" panose="020F0502020204030204"/>
              </a:rPr>
              <a:t>Network</a:t>
            </a:r>
            <a:endParaRPr sz="2950">
              <a:latin typeface="Calibri" panose="020F0502020204030204"/>
              <a:cs typeface="Calibri" panose="020F0502020204030204"/>
            </a:endParaRPr>
          </a:p>
          <a:p>
            <a:pPr marL="18415" marR="5080" indent="1905">
              <a:lnSpc>
                <a:spcPct val="119000"/>
              </a:lnSpc>
              <a:spcBef>
                <a:spcPts val="1340"/>
              </a:spcBef>
            </a:pPr>
            <a:r>
              <a:rPr sz="1900" spc="-20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Successful</a:t>
            </a:r>
            <a:r>
              <a:rPr sz="1900" spc="-35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606060"/>
                </a:solidFill>
                <a:latin typeface="Calibri" panose="020F0502020204030204"/>
                <a:cs typeface="Calibri" panose="020F0502020204030204"/>
              </a:rPr>
              <a:t>governance</a:t>
            </a:r>
            <a:r>
              <a:rPr sz="1900" spc="229" dirty="0">
                <a:solidFill>
                  <a:srgbClr val="606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666666"/>
                </a:solidFill>
                <a:latin typeface="Calibri" panose="020F0502020204030204"/>
                <a:cs typeface="Calibri" panose="020F0502020204030204"/>
              </a:rPr>
              <a:t>is</a:t>
            </a:r>
            <a:r>
              <a:rPr sz="1900" spc="-45" dirty="0">
                <a:solidFill>
                  <a:srgbClr val="66666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666666"/>
                </a:solidFill>
                <a:latin typeface="Calibri" panose="020F0502020204030204"/>
                <a:cs typeface="Calibri" panose="020F0502020204030204"/>
              </a:rPr>
              <a:t>achieved</a:t>
            </a:r>
            <a:r>
              <a:rPr sz="1900" spc="75" dirty="0">
                <a:solidFill>
                  <a:srgbClr val="66666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6D6D6D"/>
                </a:solidFill>
                <a:latin typeface="Calibri" panose="020F0502020204030204"/>
                <a:cs typeface="Calibri" panose="020F0502020204030204"/>
              </a:rPr>
              <a:t>through</a:t>
            </a:r>
            <a:r>
              <a:rPr sz="1900" spc="60" dirty="0">
                <a:solidFill>
                  <a:srgbClr val="6D6D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626262"/>
                </a:solidFill>
                <a:latin typeface="Calibri" panose="020F0502020204030204"/>
                <a:cs typeface="Calibri" panose="020F0502020204030204"/>
              </a:rPr>
              <a:t>structured</a:t>
            </a:r>
            <a:r>
              <a:rPr sz="1900" spc="50" dirty="0">
                <a:solidFill>
                  <a:srgbClr val="62626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6D6D6D"/>
                </a:solidFill>
                <a:latin typeface="Calibri" panose="020F0502020204030204"/>
                <a:cs typeface="Calibri" panose="020F0502020204030204"/>
              </a:rPr>
              <a:t>roles</a:t>
            </a:r>
            <a:r>
              <a:rPr sz="1900" spc="5" dirty="0">
                <a:solidFill>
                  <a:srgbClr val="6D6D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626262"/>
                </a:solidFill>
                <a:latin typeface="Calibri" panose="020F0502020204030204"/>
                <a:cs typeface="Calibri" panose="020F0502020204030204"/>
              </a:rPr>
              <a:t>across</a:t>
            </a:r>
            <a:r>
              <a:rPr sz="1900" spc="30" dirty="0">
                <a:solidFill>
                  <a:srgbClr val="62626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local, national,</a:t>
            </a:r>
            <a:r>
              <a:rPr sz="1900" spc="175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747474"/>
                </a:solidFill>
                <a:latin typeface="Calibri" panose="020F0502020204030204"/>
                <a:cs typeface="Calibri" panose="020F0502020204030204"/>
              </a:rPr>
              <a:t>and</a:t>
            </a:r>
            <a:r>
              <a:rPr sz="1900" spc="5" dirty="0">
                <a:solidFill>
                  <a:srgbClr val="74747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international</a:t>
            </a:r>
            <a:r>
              <a:rPr sz="1900" spc="150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administrative</a:t>
            </a:r>
            <a:r>
              <a:rPr sz="1900" spc="-25" dirty="0">
                <a:solidFill>
                  <a:srgbClr val="67676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solidFill>
                  <a:srgbClr val="696969"/>
                </a:solidFill>
                <a:latin typeface="Calibri" panose="020F0502020204030204"/>
                <a:cs typeface="Calibri" panose="020F0502020204030204"/>
              </a:rPr>
              <a:t>tiers.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331470" marR="574040" indent="-319405">
              <a:lnSpc>
                <a:spcPct val="111000"/>
              </a:lnSpc>
              <a:spcBef>
                <a:spcPts val="2005"/>
              </a:spcBef>
              <a:buChar char="•"/>
              <a:tabLst>
                <a:tab pos="331470" algn="l"/>
                <a:tab pos="333375" algn="l"/>
              </a:tabLst>
            </a:pPr>
            <a:r>
              <a:rPr sz="2050" dirty="0">
                <a:solidFill>
                  <a:srgbClr val="0F998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050" b="1" spc="-1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Ministry</a:t>
            </a:r>
            <a:r>
              <a:rPr sz="2050" b="1" spc="5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b="1" dirty="0">
                <a:solidFill>
                  <a:srgbClr val="232323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2050" b="1" spc="-114" dirty="0">
                <a:solidFill>
                  <a:srgbClr val="232323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b="1" spc="-30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Environment</a:t>
            </a:r>
            <a:r>
              <a:rPr lang="en-US" sz="2050" b="1" spc="-30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 and</a:t>
            </a:r>
            <a:r>
              <a:rPr sz="2050" b="1" spc="-90" dirty="0">
                <a:solidFill>
                  <a:srgbClr val="0C0C0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b="1" dirty="0">
                <a:solidFill>
                  <a:srgbClr val="232323"/>
                </a:solidFill>
                <a:latin typeface="Calibri" panose="020F0502020204030204"/>
                <a:cs typeface="Calibri" panose="020F0502020204030204"/>
              </a:rPr>
              <a:t>Physical</a:t>
            </a:r>
            <a:r>
              <a:rPr sz="2050" b="1" spc="65" dirty="0">
                <a:solidFill>
                  <a:srgbClr val="232323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b="1" dirty="0">
                <a:solidFill>
                  <a:srgbClr val="131313"/>
                </a:solidFill>
                <a:latin typeface="Calibri" panose="020F0502020204030204"/>
                <a:cs typeface="Calibri" panose="020F0502020204030204"/>
              </a:rPr>
              <a:t>Planning</a:t>
            </a:r>
            <a:r>
              <a:rPr sz="2050" b="1" spc="15" dirty="0">
                <a:solidFill>
                  <a:srgbClr val="131313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51515"/>
                </a:solidFill>
                <a:latin typeface="Calibri" panose="020F0502020204030204"/>
                <a:cs typeface="Calibri" panose="020F0502020204030204"/>
              </a:rPr>
              <a:t>holds</a:t>
            </a:r>
            <a:r>
              <a:rPr sz="2050" spc="5" dirty="0">
                <a:solidFill>
                  <a:srgbClr val="15151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central </a:t>
            </a:r>
            <a:r>
              <a:rPr sz="2050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responsibility</a:t>
            </a:r>
            <a:r>
              <a:rPr sz="2050" spc="-150" dirty="0">
                <a:solidFill>
                  <a:srgbClr val="16161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for</a:t>
            </a:r>
            <a:r>
              <a:rPr sz="2050" spc="-45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policy</a:t>
            </a:r>
            <a:r>
              <a:rPr lang="en-US" sz="205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 f</a:t>
            </a:r>
            <a:r>
              <a:rPr sz="2050" spc="-10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ormulation</a:t>
            </a:r>
            <a:endParaRPr sz="2050">
              <a:latin typeface="Calibri" panose="020F0502020204030204"/>
              <a:cs typeface="Calibri" panose="020F0502020204030204"/>
            </a:endParaRPr>
          </a:p>
          <a:p>
            <a:pPr marL="327660" marR="706755" indent="-315595">
              <a:lnSpc>
                <a:spcPct val="116000"/>
              </a:lnSpc>
              <a:spcBef>
                <a:spcPts val="1365"/>
              </a:spcBef>
              <a:buClr>
                <a:srgbClr val="0F9989"/>
              </a:buClr>
              <a:buChar char="•"/>
              <a:tabLst>
                <a:tab pos="334010" algn="l"/>
              </a:tabLst>
            </a:pPr>
            <a:r>
              <a:rPr sz="2050" spc="-20" dirty="0">
                <a:solidFill>
                  <a:srgbClr val="1D1D1D"/>
                </a:solidFill>
                <a:latin typeface="Calibri" panose="020F0502020204030204"/>
                <a:cs typeface="Calibri" panose="020F0502020204030204"/>
              </a:rPr>
              <a:t>Water</a:t>
            </a:r>
            <a:r>
              <a:rPr sz="2050" spc="-10" dirty="0">
                <a:solidFill>
                  <a:srgbClr val="1D1D1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20" dirty="0">
                <a:solidFill>
                  <a:srgbClr val="151515"/>
                </a:solidFill>
                <a:latin typeface="Calibri" panose="020F0502020204030204"/>
                <a:cs typeface="Calibri" panose="020F0502020204030204"/>
              </a:rPr>
              <a:t>Management</a:t>
            </a:r>
            <a:r>
              <a:rPr sz="2050" spc="160" dirty="0">
                <a:solidFill>
                  <a:srgbClr val="15151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Institutions</a:t>
            </a:r>
            <a:r>
              <a:rPr sz="2050" spc="95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provide </a:t>
            </a:r>
            <a:r>
              <a:rPr sz="205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critical</a:t>
            </a:r>
            <a:r>
              <a:rPr sz="2050" spc="7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technical </a:t>
            </a:r>
            <a:r>
              <a:rPr sz="2050" spc="-2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implementation</a:t>
            </a:r>
            <a:r>
              <a:rPr sz="2050" spc="-55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 </a:t>
            </a:r>
            <a:endParaRPr sz="2050">
              <a:latin typeface="Calibri" panose="020F0502020204030204"/>
              <a:cs typeface="Calibri" panose="020F0502020204030204"/>
            </a:endParaRPr>
          </a:p>
          <a:p>
            <a:pPr marL="331470" marR="336550" indent="-319405">
              <a:lnSpc>
                <a:spcPct val="116000"/>
              </a:lnSpc>
              <a:spcBef>
                <a:spcPts val="1360"/>
              </a:spcBef>
              <a:buChar char="•"/>
              <a:tabLst>
                <a:tab pos="331470" algn="l"/>
                <a:tab pos="333375" algn="l"/>
              </a:tabLst>
            </a:pPr>
            <a:r>
              <a:rPr sz="2050" dirty="0">
                <a:solidFill>
                  <a:srgbClr val="039E91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050" b="1" spc="-10" dirty="0">
                <a:solidFill>
                  <a:srgbClr val="1D1D1D"/>
                </a:solidFill>
                <a:latin typeface="Calibri" panose="020F0502020204030204"/>
                <a:cs typeface="Calibri" panose="020F0502020204030204"/>
              </a:rPr>
              <a:t>Municipalities</a:t>
            </a:r>
            <a:r>
              <a:rPr sz="2050" b="1" spc="-95" dirty="0">
                <a:solidFill>
                  <a:srgbClr val="1D1D1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b="1" spc="-11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&amp;</a:t>
            </a:r>
            <a:r>
              <a:rPr sz="2050" b="1" spc="-8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b="1" spc="-10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Utilities</a:t>
            </a:r>
            <a:r>
              <a:rPr sz="2050" b="1" spc="35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25" dirty="0">
                <a:solidFill>
                  <a:srgbClr val="1D1D1D"/>
                </a:solidFill>
                <a:latin typeface="Calibri" panose="020F0502020204030204"/>
                <a:cs typeface="Calibri" panose="020F0502020204030204"/>
              </a:rPr>
              <a:t>execute </a:t>
            </a:r>
            <a:r>
              <a:rPr sz="2050" dirty="0">
                <a:solidFill>
                  <a:srgbClr val="232323"/>
                </a:solidFill>
                <a:latin typeface="Calibri" panose="020F0502020204030204"/>
                <a:cs typeface="Calibri" panose="020F0502020204030204"/>
              </a:rPr>
              <a:t>urban</a:t>
            </a:r>
            <a:r>
              <a:rPr sz="2050" spc="-40" dirty="0">
                <a:solidFill>
                  <a:srgbClr val="232323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20" dirty="0">
                <a:solidFill>
                  <a:srgbClr val="151515"/>
                </a:solidFill>
                <a:latin typeface="Calibri" panose="020F0502020204030204"/>
                <a:cs typeface="Calibri" panose="020F0502020204030204"/>
              </a:rPr>
              <a:t>water</a:t>
            </a:r>
            <a:r>
              <a:rPr sz="2050" spc="-30" dirty="0">
                <a:solidFill>
                  <a:srgbClr val="15151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25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treatment</a:t>
            </a:r>
            <a:r>
              <a:rPr sz="2050" spc="3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25" dirty="0">
                <a:solidFill>
                  <a:srgbClr val="0F0F0F"/>
                </a:solidFill>
                <a:latin typeface="Calibri" panose="020F0502020204030204"/>
                <a:cs typeface="Calibri" panose="020F0502020204030204"/>
              </a:rPr>
              <a:t>and </a:t>
            </a:r>
            <a:r>
              <a:rPr sz="2050" spc="-3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monitor</a:t>
            </a:r>
            <a:r>
              <a:rPr sz="2050" spc="-2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local</a:t>
            </a:r>
            <a:r>
              <a:rPr sz="2050" spc="-20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agricultural</a:t>
            </a:r>
            <a:r>
              <a:rPr sz="2050" spc="75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solidFill>
                  <a:srgbClr val="1C1C1C"/>
                </a:solidFill>
                <a:latin typeface="Calibri" panose="020F0502020204030204"/>
                <a:cs typeface="Calibri" panose="020F0502020204030204"/>
              </a:rPr>
              <a:t>runoffs.</a:t>
            </a:r>
            <a:endParaRPr sz="2050">
              <a:latin typeface="Calibri" panose="020F0502020204030204"/>
              <a:cs typeface="Calibri" panose="020F0502020204030204"/>
            </a:endParaRPr>
          </a:p>
          <a:p>
            <a:pPr marL="332740" marR="188595" indent="-319405">
              <a:lnSpc>
                <a:spcPct val="119000"/>
              </a:lnSpc>
              <a:spcBef>
                <a:spcPts val="1455"/>
              </a:spcBef>
              <a:buClr>
                <a:srgbClr val="05A193"/>
              </a:buClr>
              <a:buChar char="•"/>
              <a:tabLst>
                <a:tab pos="332740" algn="l"/>
              </a:tabLst>
            </a:pPr>
            <a:r>
              <a:rPr sz="1900" spc="65" dirty="0">
                <a:solidFill>
                  <a:srgbClr val="131313"/>
                </a:solidFill>
                <a:latin typeface="Calibri" panose="020F0502020204030204"/>
                <a:cs typeface="Calibri" panose="020F0502020204030204"/>
              </a:rPr>
              <a:t>Transboundary</a:t>
            </a:r>
            <a:r>
              <a:rPr sz="1900" spc="400" dirty="0">
                <a:solidFill>
                  <a:srgbClr val="131313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spc="85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Commissions</a:t>
            </a:r>
            <a:r>
              <a:rPr sz="1900" spc="235" dirty="0">
                <a:solidFill>
                  <a:srgbClr val="1A1A1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spc="50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synchronize</a:t>
            </a:r>
            <a:r>
              <a:rPr sz="1900" spc="215" dirty="0">
                <a:solidFill>
                  <a:srgbClr val="1F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spc="85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plans</a:t>
            </a:r>
            <a:r>
              <a:rPr sz="1900" spc="75" dirty="0">
                <a:solidFill>
                  <a:srgbClr val="18181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solidFill>
                  <a:srgbClr val="212121"/>
                </a:solidFill>
                <a:latin typeface="Calibri" panose="020F0502020204030204"/>
                <a:cs typeface="Calibri" panose="020F0502020204030204"/>
              </a:rPr>
              <a:t>with</a:t>
            </a:r>
            <a:r>
              <a:rPr sz="1900" spc="125" dirty="0">
                <a:solidFill>
                  <a:srgbClr val="21212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adjacent </a:t>
            </a:r>
            <a:r>
              <a:rPr sz="1900" spc="60" dirty="0">
                <a:solidFill>
                  <a:srgbClr val="1D1D1D"/>
                </a:solidFill>
                <a:latin typeface="Calibri" panose="020F0502020204030204"/>
                <a:cs typeface="Calibri" panose="020F0502020204030204"/>
              </a:rPr>
              <a:t>riparian</a:t>
            </a:r>
            <a:r>
              <a:rPr sz="1900" spc="165" dirty="0">
                <a:solidFill>
                  <a:srgbClr val="1D1D1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nations.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305" y="958215"/>
            <a:ext cx="6676390" cy="4716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2800" b="1" dirty="0">
                <a:solidFill>
                  <a:schemeClr val="accent1"/>
                </a:solidFill>
                <a:uFillTx/>
              </a:rPr>
              <a:t> From River Basin to Marine                 Ecosystems </a:t>
            </a:r>
            <a:endParaRPr lang="en-US" altLang="en-US" sz="2800" b="1" dirty="0">
              <a:solidFill>
                <a:schemeClr val="accent1"/>
              </a:solidFill>
              <a:uFillTx/>
            </a:endParaRPr>
          </a:p>
          <a:p>
            <a:endParaRPr lang="en-US" altLang="en-US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sz="2400">
                <a:solidFill>
                  <a:schemeClr val="tx1"/>
                </a:solidFill>
                <a:uFillTx/>
                <a:sym typeface="+mn-ea"/>
              </a:rPr>
              <a:t>Key inland pressures include nutrient pollution, wastewater discharge, hazardous substances, and hydromorphological alterations.</a:t>
            </a:r>
            <a:endParaRPr sz="2400">
              <a:solidFill>
                <a:schemeClr val="tx1"/>
              </a:solidFill>
              <a:uFillTx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sz="2400">
              <a:solidFill>
                <a:schemeClr val="tx1"/>
              </a:solidFill>
              <a:uFillTx/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sz="2400">
                <a:solidFill>
                  <a:schemeClr val="tx1"/>
                </a:solidFill>
                <a:uFillTx/>
                <a:sym typeface="+mn-ea"/>
              </a:rPr>
              <a:t>Downstream impacts include eutrophication, habitat degradation, biodiversity loss, and reduced ecosystem resilience.</a:t>
            </a:r>
            <a:endParaRPr sz="2400">
              <a:solidFill>
                <a:schemeClr val="tx1"/>
              </a:solidFill>
              <a:uFillTx/>
              <a:sym typeface="+mn-ea"/>
            </a:endParaRPr>
          </a:p>
          <a:p>
            <a:endParaRPr lang="en-US" altLang="en-US" b="1" dirty="0">
              <a:solidFill>
                <a:schemeClr val="accent1"/>
              </a:solidFill>
            </a:endParaRPr>
          </a:p>
          <a:p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>
          <a:xfrm>
            <a:off x="564515" y="685800"/>
            <a:ext cx="6949440" cy="436880"/>
          </a:xfrm>
        </p:spPr>
        <p:txBody>
          <a:bodyPr>
            <a:normAutofit fontScale="90000"/>
          </a:bodyPr>
          <a:p>
            <a:endParaRPr lang="en-US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1750" y="2106930"/>
            <a:ext cx="4213225" cy="3567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425" y="1308735"/>
            <a:ext cx="8656320" cy="4700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>
              <a:sym typeface="+mn-ea"/>
            </a:endParaRPr>
          </a:p>
          <a:p>
            <a:endParaRPr>
              <a:sym typeface="+mn-ea"/>
            </a:endParaRPr>
          </a:p>
          <a:p>
            <a:endParaRPr lang="en-US" sz="2400" dirty="0">
              <a:solidFill>
                <a:schemeClr val="tx1"/>
              </a:solidFill>
              <a:uFillTx/>
              <a:sym typeface="+mn-ea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831975" y="113665"/>
            <a:ext cx="8757285" cy="1056005"/>
          </a:xfrm>
          <a:prstGeom prst="rect">
            <a:avLst/>
          </a:prstGeom>
        </p:spPr>
        <p:txBody>
          <a:bodyPr vert="horz" wrap="square" lIns="0" tIns="24574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5250">
                <a:sym typeface="+mn-ea"/>
              </a:rPr>
              <a:t>Policy Integration</a:t>
            </a:r>
            <a:r>
              <a:rPr lang="en-US" sz="1900" b="1" spc="90" dirty="0">
                <a:solidFill>
                  <a:srgbClr val="218985"/>
                </a:solidFill>
                <a:latin typeface="Calibri" panose="020F0502020204030204"/>
                <a:cs typeface="Calibri" panose="020F0502020204030204"/>
              </a:rPr>
              <a:t> 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745" y="2083435"/>
            <a:ext cx="10454640" cy="2447925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471805" indent="-457200">
              <a:lnSpc>
                <a:spcPct val="100000"/>
              </a:lnSpc>
              <a:spcBef>
                <a:spcPts val="135"/>
              </a:spcBef>
              <a:buFont typeface="Wingdings" panose="05000000000000000000" charset="0"/>
              <a:buChar char="Ø"/>
            </a:pPr>
            <a:r>
              <a:rPr sz="2800">
                <a:sym typeface="+mn-ea"/>
              </a:rPr>
              <a:t>Stronger coordination is needed between the EU Water Framework Directive and the Marine Strategy Framework Directive.</a:t>
            </a:r>
            <a:endParaRPr sz="2800">
              <a:sym typeface="+mn-ea"/>
            </a:endParaRPr>
          </a:p>
          <a:p>
            <a:pPr marL="471805" indent="-457200">
              <a:lnSpc>
                <a:spcPct val="100000"/>
              </a:lnSpc>
              <a:spcBef>
                <a:spcPts val="135"/>
              </a:spcBef>
              <a:buFont typeface="Wingdings" panose="05000000000000000000" charset="0"/>
              <a:buChar char="Ø"/>
            </a:pPr>
            <a:r>
              <a:rPr sz="2800">
                <a:sym typeface="+mn-ea"/>
              </a:rPr>
              <a:t>River Basin Management Plans should be linked with marine conservation objectives and biodiversity strategies.</a:t>
            </a:r>
            <a:endParaRPr sz="2800">
              <a:sym typeface="+mn-ea"/>
            </a:endParaRPr>
          </a:p>
          <a:p>
            <a:pPr marL="471805" indent="-457200">
              <a:lnSpc>
                <a:spcPct val="100000"/>
              </a:lnSpc>
              <a:spcBef>
                <a:spcPts val="135"/>
              </a:spcBef>
              <a:buFont typeface="Wingdings" panose="05000000000000000000" charset="0"/>
              <a:buChar char="Ø"/>
            </a:pPr>
            <a:endParaRPr sz="205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" name="object 4" descr="$PPTXTitle"/>
          <p:cNvSpPr txBox="1">
            <a:spLocks noGrp="1"/>
          </p:cNvSpPr>
          <p:nvPr/>
        </p:nvSpPr>
        <p:spPr>
          <a:xfrm>
            <a:off x="716280" y="4714240"/>
            <a:ext cx="11104880" cy="159702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>
              <a:defRPr sz="5150" b="0" i="0">
                <a:solidFill>
                  <a:srgbClr val="152142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2019300" marR="5080" indent="-2007235">
              <a:lnSpc>
                <a:spcPct val="116000"/>
              </a:lnSpc>
              <a:spcBef>
                <a:spcPts val="100"/>
              </a:spcBef>
            </a:pPr>
            <a:r>
              <a:rPr sz="3600" b="1" dirty="0">
                <a:solidFill>
                  <a:srgbClr val="161616"/>
                </a:solidFill>
              </a:rPr>
              <a:t>”Good </a:t>
            </a:r>
            <a:r>
              <a:rPr sz="3600" b="1" dirty="0">
                <a:solidFill>
                  <a:srgbClr val="0C0C0C"/>
                </a:solidFill>
              </a:rPr>
              <a:t>ecological </a:t>
            </a:r>
            <a:r>
              <a:rPr sz="3600" b="1" dirty="0">
                <a:solidFill>
                  <a:srgbClr val="181818"/>
                </a:solidFill>
              </a:rPr>
              <a:t>status upstream supports</a:t>
            </a:r>
            <a:r>
              <a:rPr lang="en-US" sz="3600" b="1" dirty="0">
                <a:solidFill>
                  <a:srgbClr val="181818"/>
                </a:solidFill>
              </a:rPr>
              <a:t> </a:t>
            </a:r>
            <a:r>
              <a:rPr sz="3600" b="1" dirty="0">
                <a:solidFill>
                  <a:srgbClr val="161616"/>
                </a:solidFill>
              </a:rPr>
              <a:t>healthy</a:t>
            </a:r>
            <a:r>
              <a:rPr lang="en-US" sz="3600" b="1" dirty="0">
                <a:solidFill>
                  <a:srgbClr val="161616"/>
                </a:solidFill>
              </a:rPr>
              <a:t> </a:t>
            </a:r>
            <a:r>
              <a:rPr sz="3600" b="1" dirty="0">
                <a:solidFill>
                  <a:srgbClr val="1A1A1A"/>
                </a:solidFill>
              </a:rPr>
              <a:t>marine</a:t>
            </a:r>
            <a:r>
              <a:rPr lang="en-US" sz="3600" b="1" dirty="0">
                <a:solidFill>
                  <a:srgbClr val="1A1A1A"/>
                </a:solidFill>
              </a:rPr>
              <a:t> </a:t>
            </a:r>
            <a:r>
              <a:rPr sz="3600" b="1" dirty="0">
                <a:solidFill>
                  <a:srgbClr val="1C1C1C"/>
                </a:solidFill>
              </a:rPr>
              <a:t>ecosystems </a:t>
            </a:r>
            <a:r>
              <a:rPr sz="3600" b="1" dirty="0">
                <a:solidFill>
                  <a:srgbClr val="1A1A1A"/>
                </a:solidFill>
              </a:rPr>
              <a:t>downstream.”</a:t>
            </a:r>
            <a:endParaRPr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425" y="1308735"/>
            <a:ext cx="8656320" cy="4700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kern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 MT"/>
                <a:ea typeface="+mj-ea"/>
                <a:cs typeface="Arial MT"/>
                <a:sym typeface="+mn-ea"/>
              </a:rPr>
              <a:t>Regional </a:t>
            </a:r>
            <a:r>
              <a:rPr lang="en-US" sz="3600" b="1" kern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 MT"/>
                <a:ea typeface="+mj-ea"/>
                <a:cs typeface="Arial MT"/>
                <a:sym typeface="+mn-ea"/>
              </a:rPr>
              <a:t>Transboundary </a:t>
            </a:r>
            <a:r>
              <a:rPr lang="en-US" sz="3600" b="1" kern="0" noProof="0" dirty="0">
                <a:ln>
                  <a:noFill/>
                </a:ln>
                <a:solidFill>
                  <a:srgbClr val="0F1C36"/>
                </a:solidFill>
                <a:effectLst/>
                <a:uLnTx/>
                <a:uFillTx/>
                <a:latin typeface="Arial MT"/>
                <a:ea typeface="+mj-ea"/>
                <a:cs typeface="Arial MT"/>
                <a:sym typeface="+mn-ea"/>
              </a:rPr>
              <a:t>Cooperation</a:t>
            </a:r>
            <a:br>
              <a:rPr lang="en-US" kern="0" noProof="0" dirty="0">
                <a:ln>
                  <a:noFill/>
                </a:ln>
                <a:solidFill>
                  <a:srgbClr val="152142"/>
                </a:solidFill>
                <a:effectLst/>
                <a:uLnTx/>
                <a:uFillTx/>
                <a:latin typeface="Arial MT"/>
                <a:ea typeface="+mj-ea"/>
                <a:cs typeface="Arial MT"/>
                <a:sym typeface="+mn-ea"/>
              </a:rPr>
            </a:b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endParaRPr lang="en-US" altLang="en-US" b="1" dirty="0">
              <a:solidFill>
                <a:schemeClr val="accent1"/>
              </a:solidFill>
            </a:endParaRPr>
          </a:p>
          <a:p>
            <a:r>
              <a:rPr lang="en-US" kern="0" spc="180" noProof="0" dirty="0">
                <a:ln>
                  <a:noFill/>
                </a:ln>
                <a:solidFill>
                  <a:srgbClr val="36806D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SHARE</a:t>
            </a:r>
            <a:r>
              <a:rPr lang="en-US" kern="0" spc="180" noProof="0" dirty="0">
                <a:ln>
                  <a:noFill/>
                </a:ln>
                <a:solidFill>
                  <a:srgbClr val="0C907B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D</a:t>
            </a:r>
            <a:r>
              <a:rPr lang="en-US" kern="0" spc="254" noProof="0" dirty="0">
                <a:ln>
                  <a:noFill/>
                </a:ln>
                <a:solidFill>
                  <a:srgbClr val="0C907B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 </a:t>
            </a:r>
            <a:r>
              <a:rPr lang="en-US" kern="0" spc="114" noProof="0" dirty="0">
                <a:ln>
                  <a:noFill/>
                </a:ln>
                <a:solidFill>
                  <a:srgbClr val="2F878A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AQUATIC</a:t>
            </a:r>
            <a:r>
              <a:rPr lang="en-US" kern="0" spc="455" noProof="0" dirty="0">
                <a:ln>
                  <a:noFill/>
                </a:ln>
                <a:solidFill>
                  <a:srgbClr val="2F878A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 </a:t>
            </a:r>
            <a:r>
              <a:rPr lang="en-US" kern="0" spc="155" noProof="0" dirty="0">
                <a:ln>
                  <a:noFill/>
                </a:ln>
                <a:solidFill>
                  <a:srgbClr val="1F9091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RESOURCES</a:t>
            </a:r>
            <a:r>
              <a:rPr lang="en-US" kern="0" spc="45" noProof="0" dirty="0">
                <a:ln>
                  <a:noFill/>
                </a:ln>
                <a:solidFill>
                  <a:srgbClr val="1F9091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  </a:t>
            </a:r>
            <a:r>
              <a:rPr lang="en-US" kern="0" spc="140" noProof="0" dirty="0">
                <a:ln>
                  <a:noFill/>
                </a:ln>
                <a:solidFill>
                  <a:srgbClr val="238C82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RE</a:t>
            </a:r>
            <a:r>
              <a:rPr lang="en-US" kern="0" spc="140" noProof="0" dirty="0">
                <a:ln>
                  <a:noFill/>
                </a:ln>
                <a:solidFill>
                  <a:srgbClr val="2F8387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QUIRE</a:t>
            </a:r>
            <a:r>
              <a:rPr lang="en-US" kern="0" spc="445" noProof="0" dirty="0">
                <a:ln>
                  <a:noFill/>
                </a:ln>
                <a:solidFill>
                  <a:srgbClr val="2F8387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 </a:t>
            </a:r>
            <a:r>
              <a:rPr lang="en-US" kern="0" spc="150" noProof="0" dirty="0">
                <a:ln>
                  <a:noFill/>
                </a:ln>
                <a:solidFill>
                  <a:srgbClr val="289385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COORDINATE</a:t>
            </a:r>
            <a:r>
              <a:rPr lang="en-US" kern="0" spc="-170" noProof="0" dirty="0">
                <a:ln>
                  <a:noFill/>
                </a:ln>
                <a:solidFill>
                  <a:srgbClr val="289385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 </a:t>
            </a:r>
            <a:r>
              <a:rPr lang="en-US" kern="0" spc="125" noProof="0" dirty="0">
                <a:ln>
                  <a:noFill/>
                </a:ln>
                <a:solidFill>
                  <a:srgbClr val="269393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D</a:t>
            </a:r>
            <a:r>
              <a:rPr lang="en-US" kern="0" spc="254" noProof="0" dirty="0">
                <a:ln>
                  <a:noFill/>
                </a:ln>
                <a:solidFill>
                  <a:srgbClr val="269393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 </a:t>
            </a:r>
            <a:r>
              <a:rPr lang="en-US" kern="0" spc="100" noProof="0" dirty="0">
                <a:ln>
                  <a:noFill/>
                </a:ln>
                <a:solidFill>
                  <a:srgbClr val="008C7C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RES</a:t>
            </a:r>
            <a:r>
              <a:rPr lang="en-US" kern="0" spc="-130" noProof="0" dirty="0">
                <a:ln>
                  <a:noFill/>
                </a:ln>
                <a:solidFill>
                  <a:srgbClr val="008C7C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 </a:t>
            </a:r>
            <a:r>
              <a:rPr lang="en-US" kern="0" spc="105" noProof="0" dirty="0">
                <a:ln>
                  <a:noFill/>
                </a:ln>
                <a:solidFill>
                  <a:srgbClr val="0A8777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P</a:t>
            </a:r>
            <a:r>
              <a:rPr lang="en-US" kern="0" spc="-220" noProof="0" dirty="0">
                <a:ln>
                  <a:noFill/>
                </a:ln>
                <a:solidFill>
                  <a:srgbClr val="0A8777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 </a:t>
            </a:r>
            <a:r>
              <a:rPr lang="en-US" kern="0" spc="150" noProof="0" dirty="0">
                <a:ln>
                  <a:noFill/>
                </a:ln>
                <a:solidFill>
                  <a:srgbClr val="1D917C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  <a:sym typeface="+mn-ea"/>
              </a:rPr>
              <a:t>ONSES</a:t>
            </a:r>
            <a:endParaRPr lang="en-US" sz="6000" dirty="0">
              <a:solidFill>
                <a:schemeClr val="accent1"/>
              </a:solidFill>
            </a:endParaRPr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80" y="2903855"/>
            <a:ext cx="4058920" cy="1604010"/>
          </a:xfrm>
        </p:spPr>
      </p:pic>
      <p:pic>
        <p:nvPicPr>
          <p:cNvPr id="2970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915" y="3662680"/>
            <a:ext cx="4071620" cy="1548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580" y="4770755"/>
            <a:ext cx="4709795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780" y="2451100"/>
            <a:ext cx="547688" cy="468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755" y="2919413"/>
            <a:ext cx="628650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9050" y="4240530"/>
            <a:ext cx="532130" cy="53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425" y="1308735"/>
            <a:ext cx="8656320" cy="4700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>
              <a:sym typeface="+mn-ea"/>
            </a:endParaRPr>
          </a:p>
          <a:p>
            <a:endParaRPr>
              <a:sym typeface="+mn-ea"/>
            </a:endParaRPr>
          </a:p>
          <a:p>
            <a:endParaRPr lang="en-US" sz="2400" dirty="0">
              <a:solidFill>
                <a:schemeClr val="tx1"/>
              </a:solidFill>
              <a:uFillTx/>
              <a:sym typeface="+mn-ea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831975" y="113665"/>
            <a:ext cx="8757285" cy="1056005"/>
          </a:xfrm>
          <a:prstGeom prst="rect">
            <a:avLst/>
          </a:prstGeom>
        </p:spPr>
        <p:txBody>
          <a:bodyPr vert="horz" wrap="square" lIns="0" tIns="24574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5250">
                <a:sym typeface="+mn-ea"/>
              </a:rPr>
              <a:t>Key Messages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745" y="1550035"/>
            <a:ext cx="10546080" cy="4611370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471805" indent="-457200">
              <a:lnSpc>
                <a:spcPct val="100000"/>
              </a:lnSpc>
              <a:spcBef>
                <a:spcPts val="135"/>
              </a:spcBef>
              <a:buFont typeface="Wingdings" panose="05000000000000000000" charset="0"/>
              <a:buChar char="Ø"/>
            </a:pPr>
            <a:r>
              <a:rPr sz="2800">
                <a:sym typeface="+mn-ea"/>
              </a:rPr>
              <a:t>River basin management and marine conservation are interconnected.</a:t>
            </a:r>
            <a:endParaRPr sz="2800">
              <a:sym typeface="+mn-ea"/>
            </a:endParaRPr>
          </a:p>
          <a:p>
            <a:pPr marL="14605" indent="0">
              <a:lnSpc>
                <a:spcPct val="100000"/>
              </a:lnSpc>
              <a:spcBef>
                <a:spcPts val="135"/>
              </a:spcBef>
              <a:buFont typeface="Wingdings" panose="05000000000000000000" charset="0"/>
              <a:buNone/>
            </a:pPr>
            <a:endParaRPr sz="2800">
              <a:sym typeface="+mn-ea"/>
            </a:endParaRPr>
          </a:p>
          <a:p>
            <a:pPr marL="471805" indent="-457200">
              <a:lnSpc>
                <a:spcPct val="100000"/>
              </a:lnSpc>
              <a:spcBef>
                <a:spcPts val="135"/>
              </a:spcBef>
              <a:buFont typeface="Wingdings" panose="05000000000000000000" charset="0"/>
              <a:buChar char="Ø"/>
            </a:pPr>
            <a:r>
              <a:rPr sz="2800">
                <a:sym typeface="+mn-ea"/>
              </a:rPr>
              <a:t>Inland pressures affect downstream marine biodiversity.</a:t>
            </a:r>
            <a:endParaRPr sz="2800">
              <a:sym typeface="+mn-ea"/>
            </a:endParaRPr>
          </a:p>
          <a:p>
            <a:pPr marL="14605" indent="0">
              <a:lnSpc>
                <a:spcPct val="100000"/>
              </a:lnSpc>
              <a:spcBef>
                <a:spcPts val="135"/>
              </a:spcBef>
              <a:buFont typeface="Wingdings" panose="05000000000000000000" charset="0"/>
              <a:buNone/>
            </a:pPr>
            <a:endParaRPr sz="2800">
              <a:sym typeface="+mn-ea"/>
            </a:endParaRPr>
          </a:p>
          <a:p>
            <a:pPr marL="471805" indent="-457200">
              <a:lnSpc>
                <a:spcPct val="100000"/>
              </a:lnSpc>
              <a:spcBef>
                <a:spcPts val="135"/>
              </a:spcBef>
              <a:buFont typeface="Wingdings" panose="05000000000000000000" charset="0"/>
              <a:buChar char="Ø"/>
            </a:pPr>
            <a:r>
              <a:rPr sz="2800">
                <a:sym typeface="+mn-ea"/>
              </a:rPr>
              <a:t>Integrated source-to-sea governance is essential for ecosystem resilience.</a:t>
            </a:r>
            <a:endParaRPr sz="2800">
              <a:sym typeface="+mn-ea"/>
            </a:endParaRPr>
          </a:p>
          <a:p>
            <a:pPr marL="14605" indent="0">
              <a:lnSpc>
                <a:spcPct val="100000"/>
              </a:lnSpc>
              <a:spcBef>
                <a:spcPts val="135"/>
              </a:spcBef>
              <a:buFont typeface="Wingdings" panose="05000000000000000000" charset="0"/>
              <a:buNone/>
            </a:pPr>
            <a:endParaRPr sz="2800">
              <a:sym typeface="+mn-ea"/>
            </a:endParaRPr>
          </a:p>
          <a:p>
            <a:pPr marL="471805" indent="-457200">
              <a:lnSpc>
                <a:spcPct val="100000"/>
              </a:lnSpc>
              <a:spcBef>
                <a:spcPts val="135"/>
              </a:spcBef>
              <a:buFont typeface="Wingdings" panose="05000000000000000000" charset="0"/>
              <a:buChar char="Ø"/>
            </a:pPr>
            <a:r>
              <a:rPr sz="2800">
                <a:sym typeface="+mn-ea"/>
              </a:rPr>
              <a:t>Coordinated action across sectors and borders is critical for protecting sensitive marine ecosystems such as the SAIS EBSA.</a:t>
            </a:r>
            <a:endParaRPr sz="205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3329</Words>
  <Application>WPS Presentation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SimSun</vt:lpstr>
      <vt:lpstr>Wingdings</vt:lpstr>
      <vt:lpstr>Microsoft YaHei</vt:lpstr>
      <vt:lpstr>Arial Unicode MS</vt:lpstr>
      <vt:lpstr>Aptos Display</vt:lpstr>
      <vt:lpstr>Segoe UI Variable Display</vt:lpstr>
      <vt:lpstr>Aptos</vt:lpstr>
      <vt:lpstr>Segoe UI</vt:lpstr>
      <vt:lpstr>Calibri</vt:lpstr>
      <vt:lpstr>Wingdings</vt:lpstr>
      <vt:lpstr>Arial MT</vt:lpstr>
      <vt:lpstr>Calibri</vt:lpstr>
      <vt:lpstr>Syne Bold</vt:lpstr>
      <vt:lpstr>Verdana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National Governance   </vt:lpstr>
      <vt:lpstr>”Good ecological status upstream supports healthy marine ecosystems downstream.”</vt:lpstr>
      <vt:lpstr>National Governance   ALIGMENT WITH EU DIRECTIVES AND IRBP </vt:lpstr>
      <vt:lpstr>PowerPoint 演示文稿</vt:lpstr>
      <vt:lpstr>Policy Integration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Haris Murich</dc:creator>
  <cp:lastModifiedBy>Lenovo</cp:lastModifiedBy>
  <cp:revision>7</cp:revision>
  <dcterms:created xsi:type="dcterms:W3CDTF">2026-05-13T07:34:00Z</dcterms:created>
  <dcterms:modified xsi:type="dcterms:W3CDTF">2026-05-19T19:24:32Z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1033-12.1.0.26372</vt:lpwstr>
  </property>
  <property fmtid="{D5CDD505-2E9C-101B-9397-08002B2CF9AE}" pid="3" name="ICV">
    <vt:lpwstr>F02B5E4850A24163A004D1E9CB6DBBF0_13</vt:lpwstr>
  </property>
</Properties>
</file>