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76" r:id="rId3"/>
    <p:sldId id="287" r:id="rId4"/>
    <p:sldId id="290" r:id="rId5"/>
    <p:sldId id="291" r:id="rId6"/>
    <p:sldId id="292" r:id="rId7"/>
    <p:sldId id="293" r:id="rId8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ABEB0"/>
    <a:srgbClr val="626B73"/>
    <a:srgbClr val="F9C421"/>
    <a:srgbClr val="53AED3"/>
    <a:srgbClr val="4190BB"/>
    <a:srgbClr val="33AF96"/>
    <a:srgbClr val="02A886"/>
    <a:srgbClr val="2766AD"/>
    <a:srgbClr val="2868AD"/>
    <a:srgbClr val="2F6C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47D9285-C846-4111-8FAC-B99D8024DEE1}" v="3" dt="2023-06-12T12:12:27.4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slav Kovač" userId="0fa07c21-2707-494a-86e5-94c17fb14bb6" providerId="ADAL" clId="{0805C560-205E-41D4-B45D-3CEF32D9BA0A}"/>
    <pc:docChg chg="custSel modSld">
      <pc:chgData name="Mislav Kovač" userId="0fa07c21-2707-494a-86e5-94c17fb14bb6" providerId="ADAL" clId="{0805C560-205E-41D4-B45D-3CEF32D9BA0A}" dt="2023-06-12T09:16:50.395" v="24" actId="20577"/>
      <pc:docMkLst>
        <pc:docMk/>
      </pc:docMkLst>
      <pc:sldChg chg="modSp mod">
        <pc:chgData name="Mislav Kovač" userId="0fa07c21-2707-494a-86e5-94c17fb14bb6" providerId="ADAL" clId="{0805C560-205E-41D4-B45D-3CEF32D9BA0A}" dt="2023-06-12T09:15:03.500" v="16" actId="108"/>
        <pc:sldMkLst>
          <pc:docMk/>
          <pc:sldMk cId="388155038" sldId="276"/>
        </pc:sldMkLst>
        <pc:spChg chg="mod">
          <ac:chgData name="Mislav Kovač" userId="0fa07c21-2707-494a-86e5-94c17fb14bb6" providerId="ADAL" clId="{0805C560-205E-41D4-B45D-3CEF32D9BA0A}" dt="2023-06-12T09:15:03.500" v="16" actId="108"/>
          <ac:spMkLst>
            <pc:docMk/>
            <pc:sldMk cId="388155038" sldId="276"/>
            <ac:spMk id="5" creationId="{BA317925-C889-1AE9-843A-F81138FF0D2A}"/>
          </ac:spMkLst>
        </pc:spChg>
      </pc:sldChg>
      <pc:sldChg chg="modSp mod">
        <pc:chgData name="Mislav Kovač" userId="0fa07c21-2707-494a-86e5-94c17fb14bb6" providerId="ADAL" clId="{0805C560-205E-41D4-B45D-3CEF32D9BA0A}" dt="2023-06-12T09:16:19.952" v="22" actId="20577"/>
        <pc:sldMkLst>
          <pc:docMk/>
          <pc:sldMk cId="2211815610" sldId="291"/>
        </pc:sldMkLst>
        <pc:spChg chg="mod">
          <ac:chgData name="Mislav Kovač" userId="0fa07c21-2707-494a-86e5-94c17fb14bb6" providerId="ADAL" clId="{0805C560-205E-41D4-B45D-3CEF32D9BA0A}" dt="2023-06-12T09:16:19.952" v="22" actId="20577"/>
          <ac:spMkLst>
            <pc:docMk/>
            <pc:sldMk cId="2211815610" sldId="291"/>
            <ac:spMk id="5" creationId="{BA317925-C889-1AE9-843A-F81138FF0D2A}"/>
          </ac:spMkLst>
        </pc:spChg>
      </pc:sldChg>
      <pc:sldChg chg="modSp mod">
        <pc:chgData name="Mislav Kovač" userId="0fa07c21-2707-494a-86e5-94c17fb14bb6" providerId="ADAL" clId="{0805C560-205E-41D4-B45D-3CEF32D9BA0A}" dt="2023-06-12T09:16:50.395" v="24" actId="20577"/>
        <pc:sldMkLst>
          <pc:docMk/>
          <pc:sldMk cId="267343971" sldId="292"/>
        </pc:sldMkLst>
        <pc:spChg chg="mod">
          <ac:chgData name="Mislav Kovač" userId="0fa07c21-2707-494a-86e5-94c17fb14bb6" providerId="ADAL" clId="{0805C560-205E-41D4-B45D-3CEF32D9BA0A}" dt="2023-06-12T09:16:50.395" v="24" actId="20577"/>
          <ac:spMkLst>
            <pc:docMk/>
            <pc:sldMk cId="267343971" sldId="292"/>
            <ac:spMk id="2" creationId="{65118DF9-A4F8-7702-C21A-EBAAD3059318}"/>
          </ac:spMkLst>
        </pc:spChg>
      </pc:sldChg>
    </pc:docChg>
  </pc:docChgLst>
  <pc:docChgLst>
    <pc:chgData name="Marko Opančar" userId="32406a88-64fd-4415-8f18-793d16adb389" providerId="ADAL" clId="{E47D9285-C846-4111-8FAC-B99D8024DEE1}"/>
    <pc:docChg chg="custSel modSld">
      <pc:chgData name="Marko Opančar" userId="32406a88-64fd-4415-8f18-793d16adb389" providerId="ADAL" clId="{E47D9285-C846-4111-8FAC-B99D8024DEE1}" dt="2023-06-12T14:26:24.281" v="91" actId="20577"/>
      <pc:docMkLst>
        <pc:docMk/>
      </pc:docMkLst>
      <pc:sldChg chg="addSp delSp modSp mod">
        <pc:chgData name="Marko Opančar" userId="32406a88-64fd-4415-8f18-793d16adb389" providerId="ADAL" clId="{E47D9285-C846-4111-8FAC-B99D8024DEE1}" dt="2023-06-12T12:12:47.826" v="78" actId="1076"/>
        <pc:sldMkLst>
          <pc:docMk/>
          <pc:sldMk cId="412095285" sldId="257"/>
        </pc:sldMkLst>
        <pc:picChg chg="add del">
          <ac:chgData name="Marko Opančar" userId="32406a88-64fd-4415-8f18-793d16adb389" providerId="ADAL" clId="{E47D9285-C846-4111-8FAC-B99D8024DEE1}" dt="2023-06-12T12:12:22.153" v="70" actId="478"/>
          <ac:picMkLst>
            <pc:docMk/>
            <pc:sldMk cId="412095285" sldId="257"/>
            <ac:picMk id="2" creationId="{2685DF01-21F5-0B44-9995-F3CD25792E2F}"/>
          </ac:picMkLst>
        </pc:picChg>
        <pc:picChg chg="del">
          <ac:chgData name="Marko Opančar" userId="32406a88-64fd-4415-8f18-793d16adb389" providerId="ADAL" clId="{E47D9285-C846-4111-8FAC-B99D8024DEE1}" dt="2023-06-12T12:12:32.753" v="75" actId="478"/>
          <ac:picMkLst>
            <pc:docMk/>
            <pc:sldMk cId="412095285" sldId="257"/>
            <ac:picMk id="4" creationId="{00000000-0000-0000-0000-000000000000}"/>
          </ac:picMkLst>
        </pc:picChg>
        <pc:picChg chg="add mod">
          <ac:chgData name="Marko Opančar" userId="32406a88-64fd-4415-8f18-793d16adb389" providerId="ADAL" clId="{E47D9285-C846-4111-8FAC-B99D8024DEE1}" dt="2023-06-12T12:12:47.826" v="78" actId="1076"/>
          <ac:picMkLst>
            <pc:docMk/>
            <pc:sldMk cId="412095285" sldId="257"/>
            <ac:picMk id="7" creationId="{AC7E5BEE-FE84-000A-B893-0322AB52A941}"/>
          </ac:picMkLst>
        </pc:picChg>
      </pc:sldChg>
      <pc:sldChg chg="modSp mod">
        <pc:chgData name="Marko Opančar" userId="32406a88-64fd-4415-8f18-793d16adb389" providerId="ADAL" clId="{E47D9285-C846-4111-8FAC-B99D8024DEE1}" dt="2023-06-12T14:25:36.019" v="82" actId="20577"/>
        <pc:sldMkLst>
          <pc:docMk/>
          <pc:sldMk cId="388155038" sldId="276"/>
        </pc:sldMkLst>
        <pc:spChg chg="mod">
          <ac:chgData name="Marko Opančar" userId="32406a88-64fd-4415-8f18-793d16adb389" providerId="ADAL" clId="{E47D9285-C846-4111-8FAC-B99D8024DEE1}" dt="2023-06-12T14:25:36.019" v="82" actId="20577"/>
          <ac:spMkLst>
            <pc:docMk/>
            <pc:sldMk cId="388155038" sldId="276"/>
            <ac:spMk id="5" creationId="{BA317925-C889-1AE9-843A-F81138FF0D2A}"/>
          </ac:spMkLst>
        </pc:spChg>
      </pc:sldChg>
      <pc:sldChg chg="modSp mod">
        <pc:chgData name="Marko Opančar" userId="32406a88-64fd-4415-8f18-793d16adb389" providerId="ADAL" clId="{E47D9285-C846-4111-8FAC-B99D8024DEE1}" dt="2023-06-12T14:26:24.281" v="91" actId="20577"/>
        <pc:sldMkLst>
          <pc:docMk/>
          <pc:sldMk cId="2211815610" sldId="291"/>
        </pc:sldMkLst>
        <pc:spChg chg="mod">
          <ac:chgData name="Marko Opančar" userId="32406a88-64fd-4415-8f18-793d16adb389" providerId="ADAL" clId="{E47D9285-C846-4111-8FAC-B99D8024DEE1}" dt="2023-06-12T14:26:24.281" v="91" actId="20577"/>
          <ac:spMkLst>
            <pc:docMk/>
            <pc:sldMk cId="2211815610" sldId="291"/>
            <ac:spMk id="10" creationId="{F63F2AF3-A788-7FF9-139D-0F63F39B1E72}"/>
          </ac:spMkLst>
        </pc:spChg>
      </pc:sldChg>
      <pc:sldChg chg="modSp mod">
        <pc:chgData name="Marko Opančar" userId="32406a88-64fd-4415-8f18-793d16adb389" providerId="ADAL" clId="{E47D9285-C846-4111-8FAC-B99D8024DEE1}" dt="2023-06-12T11:54:24.761" v="63" actId="20577"/>
        <pc:sldMkLst>
          <pc:docMk/>
          <pc:sldMk cId="267343971" sldId="292"/>
        </pc:sldMkLst>
        <pc:spChg chg="mod">
          <ac:chgData name="Marko Opančar" userId="32406a88-64fd-4415-8f18-793d16adb389" providerId="ADAL" clId="{E47D9285-C846-4111-8FAC-B99D8024DEE1}" dt="2023-06-12T11:54:07.358" v="32" actId="20577"/>
          <ac:spMkLst>
            <pc:docMk/>
            <pc:sldMk cId="267343971" sldId="292"/>
            <ac:spMk id="2" creationId="{65118DF9-A4F8-7702-C21A-EBAAD3059318}"/>
          </ac:spMkLst>
        </pc:spChg>
        <pc:spChg chg="mod">
          <ac:chgData name="Marko Opančar" userId="32406a88-64fd-4415-8f18-793d16adb389" providerId="ADAL" clId="{E47D9285-C846-4111-8FAC-B99D8024DEE1}" dt="2023-06-12T11:54:24.761" v="63" actId="20577"/>
          <ac:spMkLst>
            <pc:docMk/>
            <pc:sldMk cId="267343971" sldId="292"/>
            <ac:spMk id="10" creationId="{F63F2AF3-A788-7FF9-139D-0F63F39B1E72}"/>
          </ac:spMkLst>
        </pc:spChg>
      </pc:sldChg>
      <pc:sldChg chg="addSp delSp modSp mod">
        <pc:chgData name="Marko Opančar" userId="32406a88-64fd-4415-8f18-793d16adb389" providerId="ADAL" clId="{E47D9285-C846-4111-8FAC-B99D8024DEE1}" dt="2023-06-12T12:12:07.949" v="68" actId="1076"/>
        <pc:sldMkLst>
          <pc:docMk/>
          <pc:sldMk cId="2098509936" sldId="293"/>
        </pc:sldMkLst>
        <pc:picChg chg="del">
          <ac:chgData name="Marko Opančar" userId="32406a88-64fd-4415-8f18-793d16adb389" providerId="ADAL" clId="{E47D9285-C846-4111-8FAC-B99D8024DEE1}" dt="2023-06-12T12:11:55.953" v="65" actId="478"/>
          <ac:picMkLst>
            <pc:docMk/>
            <pc:sldMk cId="2098509936" sldId="293"/>
            <ac:picMk id="4" creationId="{00000000-0000-0000-0000-000000000000}"/>
          </ac:picMkLst>
        </pc:picChg>
        <pc:picChg chg="add mod">
          <ac:chgData name="Marko Opančar" userId="32406a88-64fd-4415-8f18-793d16adb389" providerId="ADAL" clId="{E47D9285-C846-4111-8FAC-B99D8024DEE1}" dt="2023-06-12T12:12:07.949" v="68" actId="1076"/>
          <ac:picMkLst>
            <pc:docMk/>
            <pc:sldMk cId="2098509936" sldId="293"/>
            <ac:picMk id="7" creationId="{601F780A-07FB-E057-D5D7-3B0F92061AA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FF7D6-E4B6-4C60-839B-6F3564B3AC41}" type="datetimeFigureOut">
              <a:rPr lang="hr-HR" smtClean="0"/>
              <a:t>14.6.2023.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84F9D-9795-49D8-B516-297A583D691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55235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FF7D6-E4B6-4C60-839B-6F3564B3AC41}" type="datetimeFigureOut">
              <a:rPr lang="hr-HR" smtClean="0"/>
              <a:t>14.6.2023.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84F9D-9795-49D8-B516-297A583D691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30144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FF7D6-E4B6-4C60-839B-6F3564B3AC41}" type="datetimeFigureOut">
              <a:rPr lang="hr-HR" smtClean="0"/>
              <a:t>14.6.2023.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84F9D-9795-49D8-B516-297A583D691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83048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FF7D6-E4B6-4C60-839B-6F3564B3AC41}" type="datetimeFigureOut">
              <a:rPr lang="hr-HR" smtClean="0"/>
              <a:t>14.6.2023.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84F9D-9795-49D8-B516-297A583D691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8057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FF7D6-E4B6-4C60-839B-6F3564B3AC41}" type="datetimeFigureOut">
              <a:rPr lang="hr-HR" smtClean="0"/>
              <a:t>14.6.2023.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84F9D-9795-49D8-B516-297A583D691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40178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FF7D6-E4B6-4C60-839B-6F3564B3AC41}" type="datetimeFigureOut">
              <a:rPr lang="hr-HR" smtClean="0"/>
              <a:t>14.6.2023.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84F9D-9795-49D8-B516-297A583D691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8640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FF7D6-E4B6-4C60-839B-6F3564B3AC41}" type="datetimeFigureOut">
              <a:rPr lang="hr-HR" smtClean="0"/>
              <a:t>14.6.2023.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84F9D-9795-49D8-B516-297A583D691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18513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FF7D6-E4B6-4C60-839B-6F3564B3AC41}" type="datetimeFigureOut">
              <a:rPr lang="hr-HR" smtClean="0"/>
              <a:t>14.6.2023.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84F9D-9795-49D8-B516-297A583D691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81403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FF7D6-E4B6-4C60-839B-6F3564B3AC41}" type="datetimeFigureOut">
              <a:rPr lang="hr-HR" smtClean="0"/>
              <a:t>14.6.2023.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84F9D-9795-49D8-B516-297A583D691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46768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FF7D6-E4B6-4C60-839B-6F3564B3AC41}" type="datetimeFigureOut">
              <a:rPr lang="hr-HR" smtClean="0"/>
              <a:t>14.6.2023.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84F9D-9795-49D8-B516-297A583D691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20652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FF7D6-E4B6-4C60-839B-6F3564B3AC41}" type="datetimeFigureOut">
              <a:rPr lang="hr-HR" smtClean="0"/>
              <a:t>14.6.2023.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84F9D-9795-49D8-B516-297A583D691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1644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298CC2">
                <a:alpha val="57000"/>
              </a:srgbClr>
            </a:gs>
            <a:gs pos="33000">
              <a:srgbClr val="F9FCFE"/>
            </a:gs>
            <a:gs pos="63000">
              <a:schemeClr val="bg1"/>
            </a:gs>
            <a:gs pos="100000">
              <a:srgbClr val="31B198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EFF7D6-E4B6-4C60-839B-6F3564B3AC41}" type="datetimeFigureOut">
              <a:rPr lang="hr-HR" smtClean="0"/>
              <a:t>14.6.2023.</a:t>
            </a:fld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F84F9D-9795-49D8-B516-297A583D691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81380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i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hr-HR" i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hr-HR" i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hr-HR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D4E2935-1C9A-71DF-246C-0A4AC42100D9}"/>
              </a:ext>
            </a:extLst>
          </p:cNvPr>
          <p:cNvSpPr/>
          <p:nvPr/>
        </p:nvSpPr>
        <p:spPr>
          <a:xfrm>
            <a:off x="0" y="5611906"/>
            <a:ext cx="12192000" cy="12460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ED2962A4-242B-E9D3-019A-F39C5105EA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69366" y="5835507"/>
            <a:ext cx="803534" cy="796102"/>
          </a:xfrm>
          <a:prstGeom prst="rect">
            <a:avLst/>
          </a:prstGeom>
        </p:spPr>
      </p:pic>
      <p:pic>
        <p:nvPicPr>
          <p:cNvPr id="16" name="Picture 2" descr="https://www.adriatic-ionian.eu/wp-content/uploads/2018/03/EUSAIR_Logotype_RGB.jpg">
            <a:extLst>
              <a:ext uri="{FF2B5EF4-FFF2-40B4-BE49-F238E27FC236}">
                <a16:creationId xmlns:a16="http://schemas.microsoft.com/office/drawing/2014/main" id="{301047D6-7BE4-EED7-AF5E-2287B867CD7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17" r="7640"/>
          <a:stretch/>
        </p:blipFill>
        <p:spPr bwMode="auto">
          <a:xfrm>
            <a:off x="9507172" y="5626932"/>
            <a:ext cx="1347543" cy="1100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6" descr="A picture containing text, font, screenshot, logo&#10;&#10;Description automatically generated">
            <a:extLst>
              <a:ext uri="{FF2B5EF4-FFF2-40B4-BE49-F238E27FC236}">
                <a16:creationId xmlns:a16="http://schemas.microsoft.com/office/drawing/2014/main" id="{EDAA58EF-9321-BF0D-7E2B-A8D9AA0E802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980" y="5922259"/>
            <a:ext cx="1414037" cy="622598"/>
          </a:xfrm>
          <a:prstGeom prst="rect">
            <a:avLst/>
          </a:prstGeom>
        </p:spPr>
      </p:pic>
      <p:pic>
        <p:nvPicPr>
          <p:cNvPr id="19" name="Picture 18" descr="Blue text on a white background&#10;&#10;Description automatically generated with medium confidence">
            <a:extLst>
              <a:ext uri="{FF2B5EF4-FFF2-40B4-BE49-F238E27FC236}">
                <a16:creationId xmlns:a16="http://schemas.microsoft.com/office/drawing/2014/main" id="{86043ADE-3A28-FA3F-B74F-8E4ED0D69F4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8363" y="5955591"/>
            <a:ext cx="1972420" cy="540000"/>
          </a:xfrm>
          <a:prstGeom prst="rect">
            <a:avLst/>
          </a:prstGeom>
        </p:spPr>
      </p:pic>
      <p:pic>
        <p:nvPicPr>
          <p:cNvPr id="20" name="Picture 19" descr="Blue text on a white background&#10;&#10;Description automatically generated with medium confidence">
            <a:extLst>
              <a:ext uri="{FF2B5EF4-FFF2-40B4-BE49-F238E27FC236}">
                <a16:creationId xmlns:a16="http://schemas.microsoft.com/office/drawing/2014/main" id="{5E746344-9B03-441C-49C0-1855F0E8DCB2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3603" y="6006665"/>
            <a:ext cx="1790816" cy="468000"/>
          </a:xfrm>
          <a:prstGeom prst="rect">
            <a:avLst/>
          </a:prstGeom>
        </p:spPr>
      </p:pic>
      <p:pic>
        <p:nvPicPr>
          <p:cNvPr id="21" name="Picture 20" descr="Blue text on a white background&#10;&#10;Description automatically generated with medium confidence">
            <a:extLst>
              <a:ext uri="{FF2B5EF4-FFF2-40B4-BE49-F238E27FC236}">
                <a16:creationId xmlns:a16="http://schemas.microsoft.com/office/drawing/2014/main" id="{A566B5B5-6AE1-1690-A4E7-17D968528E1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6285" y="5922259"/>
            <a:ext cx="2826419" cy="576000"/>
          </a:xfrm>
          <a:prstGeom prst="rect">
            <a:avLst/>
          </a:prstGeom>
        </p:spPr>
      </p:pic>
      <p:pic>
        <p:nvPicPr>
          <p:cNvPr id="7" name="Picture 6" descr="A picture containing text, graphic design, poster, graphics&#10;&#10;Description automatically generated">
            <a:extLst>
              <a:ext uri="{FF2B5EF4-FFF2-40B4-BE49-F238E27FC236}">
                <a16:creationId xmlns:a16="http://schemas.microsoft.com/office/drawing/2014/main" id="{AC7E5BEE-FE84-000A-B893-0322AB52A94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9735" y="-290271"/>
            <a:ext cx="6212530" cy="6212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95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A317925-C889-1AE9-843A-F81138FF0D2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36000" y="279000"/>
            <a:ext cx="11520000" cy="630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marR="0" lvl="0" indent="-342900" fontAlgn="auto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F9C421"/>
              </a:buClr>
              <a:buSzPts val="2400"/>
              <a:buFont typeface="Arial" panose="020B0604020202020204" pitchFamily="34" charset="0"/>
              <a:buChar char="•"/>
              <a:tabLst/>
              <a:defRPr/>
            </a:pPr>
            <a:r>
              <a:rPr lang="hr-HR" sz="2400" dirty="0">
                <a:solidFill>
                  <a:srgbClr val="626B7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sym typeface="Chivo"/>
              </a:rPr>
              <a:t>1. lipnja 2023. – 31. svibnja 2024.</a:t>
            </a:r>
          </a:p>
          <a:p>
            <a:pPr marL="342900" marR="0" lvl="0" indent="-342900" fontAlgn="auto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F9C421"/>
              </a:buClr>
              <a:buSzPts val="2400"/>
              <a:buFont typeface="Arial" panose="020B0604020202020204" pitchFamily="34" charset="0"/>
              <a:buChar char="•"/>
              <a:tabLst/>
              <a:defRPr/>
            </a:pPr>
            <a:r>
              <a:rPr lang="hr-HR" sz="2400" dirty="0">
                <a:solidFill>
                  <a:srgbClr val="626B7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sym typeface="Chivo"/>
              </a:rPr>
              <a:t>„Plavo – zelena strategija budućnosti”- Strategija Europske unije za jadransku i jonsku regiju</a:t>
            </a:r>
          </a:p>
          <a:p>
            <a:pPr marL="1257300" lvl="2" indent="-342900">
              <a:lnSpc>
                <a:spcPct val="115000"/>
              </a:lnSpc>
              <a:spcBef>
                <a:spcPts val="1000"/>
              </a:spcBef>
              <a:buClr>
                <a:srgbClr val="F9C421"/>
              </a:buClr>
              <a:buSzPts val="2400"/>
              <a:buFont typeface="Arial" panose="020B0604020202020204" pitchFamily="34" charset="0"/>
              <a:buChar char="•"/>
              <a:defRPr/>
            </a:pPr>
            <a:r>
              <a:rPr lang="hr-HR" sz="2000" dirty="0">
                <a:solidFill>
                  <a:srgbClr val="626B7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sym typeface="Chivo"/>
              </a:rPr>
              <a:t>Središnja tema hrvatskog predsjedanja </a:t>
            </a:r>
          </a:p>
          <a:p>
            <a:pPr marL="342900" marR="0" lvl="0" indent="-342900" fontAlgn="auto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F9C421"/>
              </a:buClr>
              <a:buSzPts val="2400"/>
              <a:buFont typeface="Arial" panose="020B0604020202020204" pitchFamily="34" charset="0"/>
              <a:buChar char="•"/>
              <a:tabLst/>
              <a:defRPr/>
            </a:pPr>
            <a:r>
              <a:rPr lang="hr-HR" sz="2400" dirty="0" err="1">
                <a:solidFill>
                  <a:srgbClr val="626B7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sym typeface="Chivo"/>
              </a:rPr>
              <a:t>Sukoordinatori</a:t>
            </a:r>
            <a:r>
              <a:rPr lang="hr-HR" sz="2400" dirty="0">
                <a:solidFill>
                  <a:srgbClr val="626B7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sym typeface="Chivo"/>
              </a:rPr>
              <a:t> predsjedanja: </a:t>
            </a:r>
          </a:p>
          <a:p>
            <a:pPr marL="1257300" marR="0" lvl="2" indent="-342900" fontAlgn="auto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F9C421"/>
              </a:buClr>
              <a:buSzPts val="2400"/>
              <a:buFont typeface="Arial" panose="020B0604020202020204" pitchFamily="34" charset="0"/>
              <a:buChar char="•"/>
              <a:tabLst/>
              <a:defRPr/>
            </a:pPr>
            <a:r>
              <a:rPr lang="hr-HR" sz="2000" dirty="0">
                <a:solidFill>
                  <a:srgbClr val="626B7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sym typeface="Chivo"/>
              </a:rPr>
              <a:t>Ministarstvo vanjskih i europskih poslova</a:t>
            </a:r>
          </a:p>
          <a:p>
            <a:pPr marL="1257300" marR="0" lvl="2" indent="-342900" fontAlgn="auto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F9C421"/>
              </a:buClr>
              <a:buSzPts val="2400"/>
              <a:buFont typeface="Arial" panose="020B0604020202020204" pitchFamily="34" charset="0"/>
              <a:buChar char="•"/>
              <a:tabLst/>
              <a:defRPr/>
            </a:pPr>
            <a:r>
              <a:rPr lang="hr-HR" sz="2000" dirty="0">
                <a:solidFill>
                  <a:srgbClr val="626B7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sym typeface="Chivo"/>
              </a:rPr>
              <a:t>Ministarstvo regionalnoga razvoja i fondova Europske unije</a:t>
            </a:r>
          </a:p>
        </p:txBody>
      </p:sp>
      <p:pic>
        <p:nvPicPr>
          <p:cNvPr id="7" name="Picture 2" descr="https://www.adriatic-ionian.eu/wp-content/uploads/2018/03/EUSAIR_Logotype_RGB.jpg">
            <a:extLst>
              <a:ext uri="{FF2B5EF4-FFF2-40B4-BE49-F238E27FC236}">
                <a16:creationId xmlns:a16="http://schemas.microsoft.com/office/drawing/2014/main" id="{814A9E50-082D-1244-7C96-2588DAF6470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17" r="7640"/>
          <a:stretch/>
        </p:blipFill>
        <p:spPr bwMode="auto">
          <a:xfrm>
            <a:off x="10721945" y="237051"/>
            <a:ext cx="1062219" cy="867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A picture containing text, font, screenshot, logo&#10;&#10;Description automatically generated">
            <a:extLst>
              <a:ext uri="{FF2B5EF4-FFF2-40B4-BE49-F238E27FC236}">
                <a16:creationId xmlns:a16="http://schemas.microsoft.com/office/drawing/2014/main" id="{538CE595-E115-0E1B-184F-D014DC43526E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8688" y="539597"/>
            <a:ext cx="1062219" cy="467693"/>
          </a:xfrm>
          <a:prstGeom prst="rect">
            <a:avLst/>
          </a:prstGeom>
        </p:spPr>
      </p:pic>
      <p:sp>
        <p:nvSpPr>
          <p:cNvPr id="34" name="Title 1">
            <a:extLst>
              <a:ext uri="{FF2B5EF4-FFF2-40B4-BE49-F238E27FC236}">
                <a16:creationId xmlns:a16="http://schemas.microsoft.com/office/drawing/2014/main" id="{E5833321-6CED-0675-8A6A-B2A82A326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031" y="443260"/>
            <a:ext cx="4072178" cy="816920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hr-HR" sz="4000" dirty="0">
                <a:solidFill>
                  <a:srgbClr val="33AF96"/>
                </a:solidFill>
                <a:latin typeface="Open Sans SemiBold" panose="020B0604020202020204" pitchFamily="34" charset="0"/>
                <a:ea typeface="Open Sans SemiBold" panose="020B0604020202020204" pitchFamily="34" charset="0"/>
                <a:cs typeface="Open Sans SemiBold" panose="020B0604020202020204" pitchFamily="34" charset="0"/>
              </a:rPr>
              <a:t>O </a:t>
            </a:r>
            <a:r>
              <a:rPr lang="hr-HR" sz="4000" dirty="0">
                <a:solidFill>
                  <a:srgbClr val="33AF96"/>
                </a:solidFill>
                <a:latin typeface="Open Sans SemiBold" panose="020B0604020202020204" pitchFamily="34" charset="0"/>
                <a:ea typeface="Open Sans SemiBold" panose="020B0604020202020204" pitchFamily="34" charset="0"/>
                <a:cs typeface="Open Sans SemiBold" panose="020B0604020202020204" pitchFamily="34" charset="0"/>
                <a:sym typeface="Roboto Slab"/>
              </a:rPr>
              <a:t>predsjedanju</a:t>
            </a:r>
          </a:p>
        </p:txBody>
      </p:sp>
    </p:spTree>
    <p:extLst>
      <p:ext uri="{BB962C8B-B14F-4D97-AF65-F5344CB8AC3E}">
        <p14:creationId xmlns:p14="http://schemas.microsoft.com/office/powerpoint/2010/main" val="388155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A317925-C889-1AE9-843A-F81138FF0D2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36000" y="279000"/>
            <a:ext cx="11520000" cy="630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pic>
        <p:nvPicPr>
          <p:cNvPr id="4" name="Picture 2" descr="https://www.adriatic-ionian.eu/wp-content/uploads/2018/03/EUSAIR_Logotype_RGB.jpg">
            <a:extLst>
              <a:ext uri="{FF2B5EF4-FFF2-40B4-BE49-F238E27FC236}">
                <a16:creationId xmlns:a16="http://schemas.microsoft.com/office/drawing/2014/main" id="{98B99186-90D9-CCC7-8A51-364ADADEA6F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17" r="7640"/>
          <a:stretch/>
        </p:blipFill>
        <p:spPr bwMode="auto">
          <a:xfrm>
            <a:off x="10721945" y="237051"/>
            <a:ext cx="1062219" cy="867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A picture containing text, font, screenshot, logo&#10;&#10;Description automatically generated">
            <a:extLst>
              <a:ext uri="{FF2B5EF4-FFF2-40B4-BE49-F238E27FC236}">
                <a16:creationId xmlns:a16="http://schemas.microsoft.com/office/drawing/2014/main" id="{FB813F7A-6E22-7984-068A-8004D34DF703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8688" y="539597"/>
            <a:ext cx="1062219" cy="467693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F63F2AF3-A788-7FF9-139D-0F63F39B1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030" y="443260"/>
            <a:ext cx="4900673" cy="816920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hr-HR" sz="4000" dirty="0">
                <a:solidFill>
                  <a:srgbClr val="33AF96"/>
                </a:solidFill>
                <a:latin typeface="Open Sans SemiBold" panose="020B0604020202020204" pitchFamily="34" charset="0"/>
                <a:ea typeface="Open Sans SemiBold" panose="020B0604020202020204" pitchFamily="34" charset="0"/>
                <a:cs typeface="Open Sans SemiBold" panose="020B0604020202020204" pitchFamily="34" charset="0"/>
              </a:rPr>
              <a:t>Politički prioriteti</a:t>
            </a:r>
            <a:endParaRPr lang="hr-HR" sz="4000" dirty="0">
              <a:solidFill>
                <a:srgbClr val="33AF96"/>
              </a:solidFill>
              <a:latin typeface="Open Sans SemiBold" panose="020B0604020202020204" pitchFamily="34" charset="0"/>
              <a:ea typeface="Open Sans SemiBold" panose="020B0604020202020204" pitchFamily="34" charset="0"/>
              <a:cs typeface="Open Sans SemiBold" panose="020B0604020202020204" pitchFamily="34" charset="0"/>
              <a:sym typeface="Roboto Slab"/>
            </a:endParaRPr>
          </a:p>
        </p:txBody>
      </p:sp>
      <p:sp>
        <p:nvSpPr>
          <p:cNvPr id="12" name="Arrow: Chevron 11">
            <a:extLst>
              <a:ext uri="{FF2B5EF4-FFF2-40B4-BE49-F238E27FC236}">
                <a16:creationId xmlns:a16="http://schemas.microsoft.com/office/drawing/2014/main" id="{D2018F8E-9951-0F97-76C6-A562FA92989E}"/>
              </a:ext>
            </a:extLst>
          </p:cNvPr>
          <p:cNvSpPr/>
          <p:nvPr/>
        </p:nvSpPr>
        <p:spPr>
          <a:xfrm>
            <a:off x="2302220" y="2543798"/>
            <a:ext cx="1600200" cy="2057400"/>
          </a:xfrm>
          <a:prstGeom prst="chevron">
            <a:avLst/>
          </a:prstGeom>
          <a:solidFill>
            <a:srgbClr val="53AE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13" name="Arrow: Chevron 12">
            <a:extLst>
              <a:ext uri="{FF2B5EF4-FFF2-40B4-BE49-F238E27FC236}">
                <a16:creationId xmlns:a16="http://schemas.microsoft.com/office/drawing/2014/main" id="{A75FEF3A-808C-2BF6-320B-5F6B70AADFDF}"/>
              </a:ext>
            </a:extLst>
          </p:cNvPr>
          <p:cNvSpPr/>
          <p:nvPr/>
        </p:nvSpPr>
        <p:spPr>
          <a:xfrm>
            <a:off x="6059728" y="2558163"/>
            <a:ext cx="1600200" cy="2057400"/>
          </a:xfrm>
          <a:prstGeom prst="chevron">
            <a:avLst/>
          </a:prstGeom>
          <a:solidFill>
            <a:srgbClr val="6ABE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chemeClr val="tx1"/>
              </a:solidFill>
            </a:endParaRPr>
          </a:p>
        </p:txBody>
      </p:sp>
      <p:sp>
        <p:nvSpPr>
          <p:cNvPr id="14" name="Arrow: Chevron 13">
            <a:extLst>
              <a:ext uri="{FF2B5EF4-FFF2-40B4-BE49-F238E27FC236}">
                <a16:creationId xmlns:a16="http://schemas.microsoft.com/office/drawing/2014/main" id="{AA3086DD-6827-4098-9B94-A374BA0121D4}"/>
              </a:ext>
            </a:extLst>
          </p:cNvPr>
          <p:cNvSpPr/>
          <p:nvPr/>
        </p:nvSpPr>
        <p:spPr>
          <a:xfrm>
            <a:off x="9811878" y="2543798"/>
            <a:ext cx="1600200" cy="2057400"/>
          </a:xfrm>
          <a:prstGeom prst="chevron">
            <a:avLst/>
          </a:prstGeom>
          <a:solidFill>
            <a:srgbClr val="F9C4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chemeClr val="tx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409D798-1730-76DD-DAE9-7B866AC817FC}"/>
              </a:ext>
            </a:extLst>
          </p:cNvPr>
          <p:cNvSpPr txBox="1"/>
          <p:nvPr/>
        </p:nvSpPr>
        <p:spPr>
          <a:xfrm>
            <a:off x="677172" y="2961858"/>
            <a:ext cx="24251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800" dirty="0">
                <a:solidFill>
                  <a:srgbClr val="626B7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sym typeface="Chivo"/>
              </a:rPr>
              <a:t>Transformacija Strategije u novim </a:t>
            </a:r>
            <a:r>
              <a:rPr lang="hr-HR" sz="1800" dirty="0" err="1">
                <a:solidFill>
                  <a:srgbClr val="626B7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sym typeface="Chivo"/>
              </a:rPr>
              <a:t>makroregionalnim</a:t>
            </a:r>
            <a:r>
              <a:rPr lang="hr-HR" sz="1800" dirty="0">
                <a:solidFill>
                  <a:srgbClr val="626B7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sym typeface="Chivo"/>
              </a:rPr>
              <a:t> okolnostima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967F5BF-0A41-35A8-8B1F-FB21FDA05E43}"/>
              </a:ext>
            </a:extLst>
          </p:cNvPr>
          <p:cNvSpPr txBox="1"/>
          <p:nvPr/>
        </p:nvSpPr>
        <p:spPr>
          <a:xfrm>
            <a:off x="4131639" y="2961858"/>
            <a:ext cx="25778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800" dirty="0">
                <a:solidFill>
                  <a:srgbClr val="626B7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sym typeface="Chivo"/>
              </a:rPr>
              <a:t>Dovršetak procesa revizije – u susret socijalno osvještenijoj Strategiji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3EB71CF-C5DD-FC2F-D1FD-87B4B7931752}"/>
              </a:ext>
            </a:extLst>
          </p:cNvPr>
          <p:cNvSpPr txBox="1"/>
          <p:nvPr/>
        </p:nvSpPr>
        <p:spPr>
          <a:xfrm>
            <a:off x="7885575" y="2961858"/>
            <a:ext cx="23616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800" dirty="0">
                <a:solidFill>
                  <a:srgbClr val="626B7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sym typeface="Chivo"/>
              </a:rPr>
              <a:t>Institucionalno povezivanje u okviru </a:t>
            </a:r>
            <a:r>
              <a:rPr lang="hr-HR" sz="1800" dirty="0" err="1">
                <a:solidFill>
                  <a:srgbClr val="626B7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sym typeface="Chivo"/>
              </a:rPr>
              <a:t>makroregionalnih</a:t>
            </a:r>
            <a:r>
              <a:rPr lang="hr-HR" sz="1800" dirty="0">
                <a:solidFill>
                  <a:srgbClr val="626B7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sym typeface="Chivo"/>
              </a:rPr>
              <a:t> strategija</a:t>
            </a:r>
          </a:p>
        </p:txBody>
      </p:sp>
    </p:spTree>
    <p:extLst>
      <p:ext uri="{BB962C8B-B14F-4D97-AF65-F5344CB8AC3E}">
        <p14:creationId xmlns:p14="http://schemas.microsoft.com/office/powerpoint/2010/main" val="3724282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A317925-C889-1AE9-843A-F81138FF0D2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36000" y="279000"/>
            <a:ext cx="11520000" cy="630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600200" lvl="3" indent="-342900">
              <a:lnSpc>
                <a:spcPct val="115000"/>
              </a:lnSpc>
              <a:spcBef>
                <a:spcPts val="1000"/>
              </a:spcBef>
              <a:buClr>
                <a:srgbClr val="F9C421"/>
              </a:buClr>
              <a:buSzPts val="2400"/>
              <a:buFont typeface="Arial" panose="020B0604020202020204" pitchFamily="34" charset="0"/>
              <a:buChar char="•"/>
              <a:defRPr/>
            </a:pPr>
            <a:r>
              <a:rPr lang="hr-HR" sz="3200" dirty="0">
                <a:solidFill>
                  <a:srgbClr val="626B7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sym typeface="Chivo"/>
              </a:rPr>
              <a:t>Veća otpornost kroz bolju povezanost</a:t>
            </a:r>
          </a:p>
          <a:p>
            <a:pPr marL="1257300" lvl="3">
              <a:lnSpc>
                <a:spcPct val="115000"/>
              </a:lnSpc>
              <a:spcBef>
                <a:spcPts val="1000"/>
              </a:spcBef>
              <a:buClr>
                <a:srgbClr val="F9C421"/>
              </a:buClr>
              <a:buSzPts val="2400"/>
              <a:defRPr/>
            </a:pPr>
            <a:endParaRPr lang="hr-HR" sz="3200" dirty="0">
              <a:solidFill>
                <a:srgbClr val="626B73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Chivo"/>
            </a:endParaRPr>
          </a:p>
          <a:p>
            <a:pPr marL="1600200" lvl="3" indent="-342900">
              <a:lnSpc>
                <a:spcPct val="115000"/>
              </a:lnSpc>
              <a:spcBef>
                <a:spcPts val="1000"/>
              </a:spcBef>
              <a:buClr>
                <a:srgbClr val="F9C421"/>
              </a:buClr>
              <a:buSzPts val="2400"/>
              <a:buFont typeface="Arial" panose="020B0604020202020204" pitchFamily="34" charset="0"/>
              <a:buChar char="•"/>
              <a:defRPr/>
            </a:pPr>
            <a:r>
              <a:rPr lang="hr-HR" sz="3200" dirty="0">
                <a:solidFill>
                  <a:srgbClr val="626B7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sym typeface="Chivo"/>
              </a:rPr>
              <a:t>Održivi rast i turizam</a:t>
            </a:r>
          </a:p>
          <a:p>
            <a:pPr marL="1257300" lvl="3">
              <a:lnSpc>
                <a:spcPct val="115000"/>
              </a:lnSpc>
              <a:spcBef>
                <a:spcPts val="1000"/>
              </a:spcBef>
              <a:buClr>
                <a:srgbClr val="F9C421"/>
              </a:buClr>
              <a:buSzPts val="2400"/>
              <a:defRPr/>
            </a:pPr>
            <a:endParaRPr lang="hr-HR" sz="3200" dirty="0">
              <a:solidFill>
                <a:srgbClr val="626B73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Chivo"/>
            </a:endParaRPr>
          </a:p>
          <a:p>
            <a:pPr marL="1600200" lvl="3" indent="-342900">
              <a:lnSpc>
                <a:spcPct val="115000"/>
              </a:lnSpc>
              <a:spcBef>
                <a:spcPts val="1000"/>
              </a:spcBef>
              <a:buClr>
                <a:srgbClr val="F9C421"/>
              </a:buClr>
              <a:buSzPts val="2400"/>
              <a:buFont typeface="Arial" panose="020B0604020202020204" pitchFamily="34" charset="0"/>
              <a:buChar char="•"/>
              <a:defRPr/>
            </a:pPr>
            <a:r>
              <a:rPr lang="hr-HR" sz="3200" dirty="0">
                <a:solidFill>
                  <a:srgbClr val="626B7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sym typeface="Chivo"/>
              </a:rPr>
              <a:t>Društvena kohezija</a:t>
            </a:r>
          </a:p>
        </p:txBody>
      </p:sp>
      <p:pic>
        <p:nvPicPr>
          <p:cNvPr id="4" name="Picture 2" descr="https://www.adriatic-ionian.eu/wp-content/uploads/2018/03/EUSAIR_Logotype_RGB.jpg">
            <a:extLst>
              <a:ext uri="{FF2B5EF4-FFF2-40B4-BE49-F238E27FC236}">
                <a16:creationId xmlns:a16="http://schemas.microsoft.com/office/drawing/2014/main" id="{98B99186-90D9-CCC7-8A51-364ADADEA6F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17" r="7640"/>
          <a:stretch/>
        </p:blipFill>
        <p:spPr bwMode="auto">
          <a:xfrm>
            <a:off x="10721945" y="237051"/>
            <a:ext cx="1062219" cy="867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A picture containing text, font, screenshot, logo&#10;&#10;Description automatically generated">
            <a:extLst>
              <a:ext uri="{FF2B5EF4-FFF2-40B4-BE49-F238E27FC236}">
                <a16:creationId xmlns:a16="http://schemas.microsoft.com/office/drawing/2014/main" id="{FB813F7A-6E22-7984-068A-8004D34DF703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8688" y="539597"/>
            <a:ext cx="1062219" cy="467693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F63F2AF3-A788-7FF9-139D-0F63F39B1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030" y="443260"/>
            <a:ext cx="4900673" cy="816920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hr-HR" sz="4000" dirty="0">
                <a:solidFill>
                  <a:srgbClr val="33AF96"/>
                </a:solidFill>
                <a:latin typeface="Open Sans SemiBold" panose="020B0604020202020204" pitchFamily="34" charset="0"/>
                <a:ea typeface="Open Sans SemiBold" panose="020B0604020202020204" pitchFamily="34" charset="0"/>
                <a:cs typeface="Open Sans SemiBold" panose="020B0604020202020204" pitchFamily="34" charset="0"/>
              </a:rPr>
              <a:t>Tematski prioriteti</a:t>
            </a:r>
            <a:endParaRPr lang="hr-HR" sz="4000" dirty="0">
              <a:solidFill>
                <a:srgbClr val="33AF96"/>
              </a:solidFill>
              <a:latin typeface="Open Sans SemiBold" panose="020B0604020202020204" pitchFamily="34" charset="0"/>
              <a:ea typeface="Open Sans SemiBold" panose="020B0604020202020204" pitchFamily="34" charset="0"/>
              <a:cs typeface="Open Sans SemiBold" panose="020B0604020202020204" pitchFamily="34" charset="0"/>
              <a:sym typeface="Roboto Slab"/>
            </a:endParaRPr>
          </a:p>
        </p:txBody>
      </p:sp>
    </p:spTree>
    <p:extLst>
      <p:ext uri="{BB962C8B-B14F-4D97-AF65-F5344CB8AC3E}">
        <p14:creationId xmlns:p14="http://schemas.microsoft.com/office/powerpoint/2010/main" val="162506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A317925-C889-1AE9-843A-F81138FF0D2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36000" y="279000"/>
            <a:ext cx="11520000" cy="630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marR="0" lvl="0" indent="-34290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9C421"/>
              </a:buClr>
              <a:buSzPts val="2400"/>
              <a:buFont typeface="Arial" panose="020B0604020202020204" pitchFamily="34" charset="0"/>
              <a:buChar char="•"/>
              <a:tabLst/>
              <a:defRPr/>
            </a:pPr>
            <a:endParaRPr kumimoji="0" lang="hr-HR" sz="2400" b="0" i="0" u="none" strike="noStrike" kern="1200" cap="none" spc="0" normalizeH="0" baseline="0" noProof="0" dirty="0">
              <a:ln>
                <a:noFill/>
              </a:ln>
              <a:solidFill>
                <a:srgbClr val="626B73"/>
              </a:solidFill>
              <a:effectLst/>
              <a:uLnTx/>
              <a:uFillTx/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Chivo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9C421"/>
              </a:buClr>
              <a:buSzPts val="2400"/>
              <a:buFont typeface="Arial" panose="020B0604020202020204" pitchFamily="34" charset="0"/>
              <a:buChar char="•"/>
              <a:tabLst/>
              <a:defRPr/>
            </a:pPr>
            <a:endParaRPr lang="hr-HR" sz="2400" dirty="0">
              <a:solidFill>
                <a:srgbClr val="626B73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Chivo"/>
            </a:endParaRPr>
          </a:p>
          <a:p>
            <a:pPr marL="1257300" marR="0" lvl="2" indent="-34290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9C421"/>
              </a:buClr>
              <a:buSzPts val="2400"/>
              <a:buFont typeface="Arial" panose="020B0604020202020204" pitchFamily="34" charset="0"/>
              <a:buChar char="•"/>
              <a:tabLst/>
              <a:defRPr/>
            </a:pPr>
            <a:r>
              <a:rPr kumimoji="0" lang="hr-HR" sz="2400" b="0" i="0" u="none" strike="noStrike" kern="1200" cap="none" spc="0" normalizeH="0" baseline="0" noProof="0" dirty="0">
                <a:ln>
                  <a:noFill/>
                </a:ln>
                <a:solidFill>
                  <a:srgbClr val="626B73"/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sym typeface="Chivo"/>
              </a:rPr>
              <a:t>Sastanak Nacionalnih koordinatora EUSAIR-a s Upravljačkim tijelima iz jadranske i jonske regije</a:t>
            </a:r>
          </a:p>
          <a:p>
            <a:pPr marL="1257300" lvl="2" indent="-342900">
              <a:lnSpc>
                <a:spcPct val="115000"/>
              </a:lnSpc>
              <a:buClr>
                <a:srgbClr val="F9C421"/>
              </a:buClr>
              <a:buSzPts val="2400"/>
              <a:buFont typeface="Arial" panose="020B0604020202020204" pitchFamily="34" charset="0"/>
              <a:buChar char="•"/>
              <a:defRPr/>
            </a:pPr>
            <a:endParaRPr kumimoji="0" lang="hr-HR" sz="2400" b="0" i="0" u="none" strike="noStrike" kern="1200" cap="none" spc="0" normalizeH="0" baseline="0" noProof="0" dirty="0">
              <a:ln>
                <a:noFill/>
              </a:ln>
              <a:solidFill>
                <a:srgbClr val="626B73"/>
              </a:solidFill>
              <a:effectLst/>
              <a:uLnTx/>
              <a:uFillTx/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Chivo"/>
            </a:endParaRPr>
          </a:p>
          <a:p>
            <a:pPr marL="1257300" lvl="2" indent="-342900">
              <a:lnSpc>
                <a:spcPct val="115000"/>
              </a:lnSpc>
              <a:buClr>
                <a:srgbClr val="F9C421"/>
              </a:buClr>
              <a:buSzPts val="2400"/>
              <a:buFont typeface="Arial" panose="020B0604020202020204" pitchFamily="34" charset="0"/>
              <a:buChar char="•"/>
              <a:defRPr/>
            </a:pPr>
            <a:r>
              <a:rPr kumimoji="0" lang="hr-HR" sz="2400" b="0" i="0" u="none" strike="noStrike" kern="1200" cap="none" spc="0" normalizeH="0" baseline="0" noProof="0" dirty="0">
                <a:ln>
                  <a:noFill/>
                </a:ln>
                <a:solidFill>
                  <a:srgbClr val="626B73"/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sym typeface="Chivo"/>
              </a:rPr>
              <a:t>Sastanak četiri </a:t>
            </a:r>
            <a:r>
              <a:rPr lang="hr-HR" sz="2400" dirty="0">
                <a:solidFill>
                  <a:srgbClr val="626B7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sym typeface="Chivo"/>
              </a:rPr>
              <a:t>TRIO </a:t>
            </a:r>
            <a:r>
              <a:rPr kumimoji="0" lang="hr-HR" sz="2400" b="0" i="0" u="none" strike="noStrike" kern="1200" cap="none" spc="0" normalizeH="0" baseline="0" noProof="0" dirty="0">
                <a:ln>
                  <a:noFill/>
                </a:ln>
                <a:solidFill>
                  <a:srgbClr val="626B73"/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sym typeface="Chivo"/>
              </a:rPr>
              <a:t>predsjedanja </a:t>
            </a:r>
            <a:r>
              <a:rPr kumimoji="0" lang="hr-H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626B73"/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sym typeface="Chivo"/>
              </a:rPr>
              <a:t>makroregionalnih</a:t>
            </a:r>
            <a:r>
              <a:rPr kumimoji="0" lang="hr-HR" sz="2400" b="0" i="0" u="none" strike="noStrike" kern="1200" cap="none" spc="0" normalizeH="0" baseline="0" noProof="0" dirty="0">
                <a:ln>
                  <a:noFill/>
                </a:ln>
                <a:solidFill>
                  <a:srgbClr val="626B73"/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sym typeface="Chivo"/>
              </a:rPr>
              <a:t> strategija</a:t>
            </a:r>
          </a:p>
          <a:p>
            <a:pPr lvl="2">
              <a:lnSpc>
                <a:spcPct val="115000"/>
              </a:lnSpc>
              <a:buClr>
                <a:srgbClr val="F9C421"/>
              </a:buClr>
              <a:buSzPts val="2400"/>
              <a:defRPr/>
            </a:pPr>
            <a:endParaRPr kumimoji="0" lang="hr-HR" sz="2400" b="0" i="0" u="none" strike="noStrike" kern="1200" cap="none" spc="0" normalizeH="0" baseline="0" noProof="0" dirty="0">
              <a:ln>
                <a:noFill/>
              </a:ln>
              <a:solidFill>
                <a:srgbClr val="626B73"/>
              </a:solidFill>
              <a:effectLst/>
              <a:uLnTx/>
              <a:uFillTx/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Chivo"/>
            </a:endParaRPr>
          </a:p>
          <a:p>
            <a:pPr marL="1257300" lvl="2" indent="-342900">
              <a:lnSpc>
                <a:spcPct val="115000"/>
              </a:lnSpc>
              <a:buClr>
                <a:srgbClr val="F9C421"/>
              </a:buClr>
              <a:buSzPts val="2400"/>
              <a:buFont typeface="Arial" panose="020B0604020202020204" pitchFamily="34" charset="0"/>
              <a:buChar char="•"/>
              <a:defRPr/>
            </a:pPr>
            <a:r>
              <a:rPr kumimoji="0" lang="hr-HR" sz="2400" b="0" i="0" u="none" strike="noStrike" kern="1200" cap="none" spc="0" normalizeH="0" baseline="0" noProof="0" dirty="0">
                <a:ln>
                  <a:noFill/>
                </a:ln>
                <a:solidFill>
                  <a:srgbClr val="626B73"/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sym typeface="Chivo"/>
              </a:rPr>
              <a:t>Inauguracijska konferencija tri projekta upravljanja EUSAIR-om</a:t>
            </a:r>
          </a:p>
          <a:p>
            <a:pPr marL="1257300" lvl="2" indent="-342900">
              <a:lnSpc>
                <a:spcPct val="115000"/>
              </a:lnSpc>
              <a:buClr>
                <a:srgbClr val="F9C421"/>
              </a:buClr>
              <a:buSzPts val="2400"/>
              <a:buFont typeface="Arial" panose="020B0604020202020204" pitchFamily="34" charset="0"/>
              <a:buChar char="•"/>
              <a:defRPr/>
            </a:pPr>
            <a:endParaRPr kumimoji="0" lang="hr-HR" sz="2400" b="0" i="0" u="none" strike="noStrike" kern="1200" cap="none" spc="0" normalizeH="0" baseline="0" noProof="0" dirty="0">
              <a:ln>
                <a:noFill/>
              </a:ln>
              <a:solidFill>
                <a:srgbClr val="626B73"/>
              </a:solidFill>
              <a:effectLst/>
              <a:uLnTx/>
              <a:uFillTx/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Chivo"/>
            </a:endParaRPr>
          </a:p>
          <a:p>
            <a:pPr marL="1257300" lvl="2" indent="-342900">
              <a:lnSpc>
                <a:spcPct val="115000"/>
              </a:lnSpc>
              <a:buClr>
                <a:srgbClr val="F9C421"/>
              </a:buClr>
              <a:buSzPts val="2400"/>
              <a:buFont typeface="Arial" panose="020B0604020202020204" pitchFamily="34" charset="0"/>
              <a:buChar char="•"/>
              <a:defRPr/>
            </a:pPr>
            <a:r>
              <a:rPr kumimoji="0" lang="hr-HR" sz="2400" b="0" i="0" u="none" strike="noStrike" kern="1200" cap="none" spc="0" normalizeH="0" baseline="0" noProof="0" dirty="0">
                <a:ln>
                  <a:noFill/>
                </a:ln>
                <a:solidFill>
                  <a:srgbClr val="626B73"/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sym typeface="Chivo"/>
              </a:rPr>
              <a:t>Godišnji forum EUSAIR-a</a:t>
            </a:r>
          </a:p>
        </p:txBody>
      </p:sp>
      <p:pic>
        <p:nvPicPr>
          <p:cNvPr id="4" name="Picture 2" descr="https://www.adriatic-ionian.eu/wp-content/uploads/2018/03/EUSAIR_Logotype_RGB.jpg">
            <a:extLst>
              <a:ext uri="{FF2B5EF4-FFF2-40B4-BE49-F238E27FC236}">
                <a16:creationId xmlns:a16="http://schemas.microsoft.com/office/drawing/2014/main" id="{98B99186-90D9-CCC7-8A51-364ADADEA6F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17" r="7640"/>
          <a:stretch/>
        </p:blipFill>
        <p:spPr bwMode="auto">
          <a:xfrm>
            <a:off x="10721945" y="237051"/>
            <a:ext cx="1062219" cy="867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A picture containing text, font, screenshot, logo&#10;&#10;Description automatically generated">
            <a:extLst>
              <a:ext uri="{FF2B5EF4-FFF2-40B4-BE49-F238E27FC236}">
                <a16:creationId xmlns:a16="http://schemas.microsoft.com/office/drawing/2014/main" id="{FB813F7A-6E22-7984-068A-8004D34DF703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8688" y="539597"/>
            <a:ext cx="1062219" cy="467693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F63F2AF3-A788-7FF9-139D-0F63F39B1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030" y="443260"/>
            <a:ext cx="6083431" cy="1200328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hr-HR" sz="4000" dirty="0">
                <a:solidFill>
                  <a:srgbClr val="33AF96"/>
                </a:solidFill>
                <a:latin typeface="Open Sans SemiBold" panose="020B0604020202020204" pitchFamily="34" charset="0"/>
                <a:ea typeface="Open Sans SemiBold" panose="020B0604020202020204" pitchFamily="34" charset="0"/>
                <a:cs typeface="Open Sans SemiBold" panose="020B0604020202020204" pitchFamily="34" charset="0"/>
              </a:rPr>
              <a:t>Hrvatsko predsjedanje </a:t>
            </a:r>
            <a:br>
              <a:rPr lang="hr-HR" sz="4000" dirty="0">
                <a:solidFill>
                  <a:srgbClr val="33AF96"/>
                </a:solidFill>
                <a:latin typeface="Open Sans SemiBold" panose="020B0604020202020204" pitchFamily="34" charset="0"/>
                <a:ea typeface="Open Sans SemiBold" panose="020B0604020202020204" pitchFamily="34" charset="0"/>
                <a:cs typeface="Open Sans SemiBold" panose="020B0604020202020204" pitchFamily="34" charset="0"/>
              </a:rPr>
            </a:br>
            <a:r>
              <a:rPr lang="hr-HR" sz="4000" dirty="0">
                <a:solidFill>
                  <a:srgbClr val="33AF96"/>
                </a:solidFill>
                <a:latin typeface="Open Sans SemiBold" panose="020B0604020202020204" pitchFamily="34" charset="0"/>
                <a:ea typeface="Open Sans SemiBold" panose="020B0604020202020204" pitchFamily="34" charset="0"/>
                <a:cs typeface="Open Sans SemiBold" panose="020B0604020202020204" pitchFamily="34" charset="0"/>
              </a:rPr>
              <a:t> </a:t>
            </a:r>
            <a:r>
              <a:rPr lang="hr-HR" sz="4000">
                <a:solidFill>
                  <a:srgbClr val="33AF96"/>
                </a:solidFill>
                <a:latin typeface="Open Sans SemiBold" panose="020B0604020202020204" pitchFamily="34" charset="0"/>
                <a:ea typeface="Open Sans SemiBold" panose="020B0604020202020204" pitchFamily="34" charset="0"/>
                <a:cs typeface="Open Sans SemiBold" panose="020B0604020202020204" pitchFamily="34" charset="0"/>
              </a:rPr>
              <a:t>- </a:t>
            </a:r>
            <a:r>
              <a:rPr lang="hr-HR" sz="3200">
                <a:solidFill>
                  <a:srgbClr val="33AF96"/>
                </a:solidFill>
                <a:latin typeface="Open Sans SemiBold" panose="020B0604020202020204" pitchFamily="34" charset="0"/>
                <a:ea typeface="Open Sans SemiBold" panose="020B0604020202020204" pitchFamily="34" charset="0"/>
                <a:cs typeface="Open Sans SemiBold" panose="020B0604020202020204" pitchFamily="34" charset="0"/>
              </a:rPr>
              <a:t>istaknuti </a:t>
            </a:r>
            <a:r>
              <a:rPr lang="hr-HR" sz="3200" dirty="0">
                <a:solidFill>
                  <a:srgbClr val="33AF96"/>
                </a:solidFill>
                <a:latin typeface="Open Sans SemiBold" panose="020B0604020202020204" pitchFamily="34" charset="0"/>
                <a:ea typeface="Open Sans SemiBold" panose="020B0604020202020204" pitchFamily="34" charset="0"/>
                <a:cs typeface="Open Sans SemiBold" panose="020B0604020202020204" pitchFamily="34" charset="0"/>
              </a:rPr>
              <a:t>događaji</a:t>
            </a:r>
            <a:endParaRPr lang="hr-HR" sz="3200" dirty="0">
              <a:solidFill>
                <a:srgbClr val="33AF96"/>
              </a:solidFill>
              <a:latin typeface="Open Sans SemiBold" panose="020B0604020202020204" pitchFamily="34" charset="0"/>
              <a:ea typeface="Open Sans SemiBold" panose="020B0604020202020204" pitchFamily="34" charset="0"/>
              <a:cs typeface="Open Sans SemiBold" panose="020B0604020202020204" pitchFamily="34" charset="0"/>
              <a:sym typeface="Roboto Slab"/>
            </a:endParaRPr>
          </a:p>
        </p:txBody>
      </p:sp>
    </p:spTree>
    <p:extLst>
      <p:ext uri="{BB962C8B-B14F-4D97-AF65-F5344CB8AC3E}">
        <p14:creationId xmlns:p14="http://schemas.microsoft.com/office/powerpoint/2010/main" val="2211815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A317925-C889-1AE9-843A-F81138FF0D2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36000" y="279000"/>
            <a:ext cx="11520000" cy="630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pic>
        <p:nvPicPr>
          <p:cNvPr id="4" name="Picture 2" descr="https://www.adriatic-ionian.eu/wp-content/uploads/2018/03/EUSAIR_Logotype_RGB.jpg">
            <a:extLst>
              <a:ext uri="{FF2B5EF4-FFF2-40B4-BE49-F238E27FC236}">
                <a16:creationId xmlns:a16="http://schemas.microsoft.com/office/drawing/2014/main" id="{98B99186-90D9-CCC7-8A51-364ADADEA6F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17" r="7640"/>
          <a:stretch/>
        </p:blipFill>
        <p:spPr bwMode="auto">
          <a:xfrm>
            <a:off x="10721945" y="237051"/>
            <a:ext cx="1062219" cy="867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A picture containing text, font, screenshot, logo&#10;&#10;Description automatically generated">
            <a:extLst>
              <a:ext uri="{FF2B5EF4-FFF2-40B4-BE49-F238E27FC236}">
                <a16:creationId xmlns:a16="http://schemas.microsoft.com/office/drawing/2014/main" id="{FB813F7A-6E22-7984-068A-8004D34DF703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8688" y="539597"/>
            <a:ext cx="1062219" cy="467693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F63F2AF3-A788-7FF9-139D-0F63F39B1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030" y="443260"/>
            <a:ext cx="7845970" cy="1200328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hr-HR" sz="4000" dirty="0">
                <a:solidFill>
                  <a:srgbClr val="33AF96"/>
                </a:solidFill>
                <a:latin typeface="Open Sans SemiBold" panose="020B0604020202020204" pitchFamily="34" charset="0"/>
                <a:ea typeface="Open Sans SemiBold" panose="020B0604020202020204" pitchFamily="34" charset="0"/>
                <a:cs typeface="Open Sans SemiBold" panose="020B0604020202020204" pitchFamily="34" charset="0"/>
              </a:rPr>
              <a:t>Hrvatsko predsjedanje </a:t>
            </a:r>
            <a:br>
              <a:rPr lang="hr-HR" sz="4000" dirty="0">
                <a:solidFill>
                  <a:srgbClr val="33AF96"/>
                </a:solidFill>
                <a:latin typeface="Open Sans SemiBold" panose="020B0604020202020204" pitchFamily="34" charset="0"/>
                <a:ea typeface="Open Sans SemiBold" panose="020B0604020202020204" pitchFamily="34" charset="0"/>
                <a:cs typeface="Open Sans SemiBold" panose="020B0604020202020204" pitchFamily="34" charset="0"/>
              </a:rPr>
            </a:br>
            <a:r>
              <a:rPr lang="hr-HR" sz="3200" dirty="0">
                <a:solidFill>
                  <a:srgbClr val="33AF96"/>
                </a:solidFill>
                <a:latin typeface="Open Sans SemiBold" panose="020B0604020202020204" pitchFamily="34" charset="0"/>
                <a:ea typeface="Open Sans SemiBold" panose="020B0604020202020204" pitchFamily="34" charset="0"/>
                <a:cs typeface="Open Sans SemiBold" panose="020B0604020202020204" pitchFamily="34" charset="0"/>
              </a:rPr>
              <a:t>- tematski sastanci </a:t>
            </a:r>
            <a:r>
              <a:rPr lang="hr-HR" sz="3200">
                <a:solidFill>
                  <a:srgbClr val="33AF96"/>
                </a:solidFill>
                <a:latin typeface="Open Sans SemiBold" panose="020B0604020202020204" pitchFamily="34" charset="0"/>
                <a:ea typeface="Open Sans SemiBold" panose="020B0604020202020204" pitchFamily="34" charset="0"/>
                <a:cs typeface="Open Sans SemiBold" panose="020B0604020202020204" pitchFamily="34" charset="0"/>
              </a:rPr>
              <a:t>i konferencije</a:t>
            </a:r>
            <a:endParaRPr lang="hr-HR" sz="3200" dirty="0">
              <a:solidFill>
                <a:srgbClr val="33AF96"/>
              </a:solidFill>
              <a:latin typeface="Open Sans SemiBold" panose="020B0604020202020204" pitchFamily="34" charset="0"/>
              <a:ea typeface="Open Sans SemiBold" panose="020B0604020202020204" pitchFamily="34" charset="0"/>
              <a:cs typeface="Open Sans SemiBold" panose="020B0604020202020204" pitchFamily="34" charset="0"/>
              <a:sym typeface="Roboto Slab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5118DF9-A4F8-7702-C21A-EBAAD3059318}"/>
              </a:ext>
            </a:extLst>
          </p:cNvPr>
          <p:cNvSpPr txBox="1"/>
          <p:nvPr/>
        </p:nvSpPr>
        <p:spPr>
          <a:xfrm>
            <a:off x="931158" y="2027583"/>
            <a:ext cx="8567530" cy="37364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buClr>
                <a:srgbClr val="F9C421"/>
              </a:buClr>
              <a:buSzPts val="2400"/>
              <a:buFont typeface="Chivo"/>
              <a:buChar char="•"/>
            </a:pPr>
            <a:r>
              <a:rPr lang="hr-HR" sz="1600" dirty="0">
                <a:solidFill>
                  <a:srgbClr val="3A81BA">
                    <a:lumMod val="50000"/>
                  </a:srgb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sym typeface="Chivo"/>
              </a:rPr>
              <a:t> </a:t>
            </a:r>
            <a:r>
              <a:rPr lang="hr-HR" sz="1600" dirty="0">
                <a:solidFill>
                  <a:srgbClr val="626B7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sym typeface="Chivo"/>
              </a:rPr>
              <a:t>Radionica o podvodnoj robotici i njezinim primjenama </a:t>
            </a:r>
          </a:p>
          <a:p>
            <a:pPr>
              <a:lnSpc>
                <a:spcPct val="115000"/>
              </a:lnSpc>
              <a:buClr>
                <a:srgbClr val="F9C421"/>
              </a:buClr>
              <a:buSzPts val="2400"/>
              <a:buFont typeface="Chivo"/>
              <a:buChar char="•"/>
            </a:pPr>
            <a:r>
              <a:rPr lang="hr-HR" sz="1600" dirty="0">
                <a:solidFill>
                  <a:srgbClr val="626B7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sym typeface="Chivo"/>
              </a:rPr>
              <a:t> Sastanci Upravljačkog odbora </a:t>
            </a:r>
            <a:r>
              <a:rPr lang="hr-HR" sz="1600" dirty="0" smtClean="0">
                <a:solidFill>
                  <a:srgbClr val="626B7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sym typeface="Chivo"/>
              </a:rPr>
              <a:t>EUSAIR-a</a:t>
            </a:r>
          </a:p>
          <a:p>
            <a:pPr>
              <a:lnSpc>
                <a:spcPct val="115000"/>
              </a:lnSpc>
              <a:buClr>
                <a:srgbClr val="F9C421"/>
              </a:buClr>
              <a:buSzPts val="2400"/>
              <a:buFont typeface="Chivo"/>
              <a:buChar char="•"/>
            </a:pPr>
            <a:r>
              <a:rPr lang="hr-HR" sz="1600" dirty="0">
                <a:solidFill>
                  <a:srgbClr val="626B7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sym typeface="Chivo"/>
              </a:rPr>
              <a:t> </a:t>
            </a:r>
            <a:r>
              <a:rPr lang="hr-HR" sz="1600" dirty="0" smtClean="0">
                <a:solidFill>
                  <a:srgbClr val="626B7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sym typeface="Chivo"/>
              </a:rPr>
              <a:t>Konferencija o održivom nautičkom turizmu</a:t>
            </a:r>
            <a:endParaRPr lang="hr-HR" sz="1600" dirty="0">
              <a:solidFill>
                <a:srgbClr val="626B73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Chivo"/>
            </a:endParaRPr>
          </a:p>
          <a:p>
            <a:pPr>
              <a:lnSpc>
                <a:spcPct val="115000"/>
              </a:lnSpc>
              <a:buClr>
                <a:srgbClr val="F9C421"/>
              </a:buClr>
              <a:buSzPts val="2400"/>
              <a:buFont typeface="Chivo"/>
              <a:buChar char="•"/>
            </a:pPr>
            <a:r>
              <a:rPr lang="hr-HR" sz="1600" dirty="0">
                <a:solidFill>
                  <a:srgbClr val="626B7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sym typeface="Chivo"/>
              </a:rPr>
              <a:t> Konferencija o osnaživanju žena</a:t>
            </a:r>
          </a:p>
          <a:p>
            <a:pPr>
              <a:lnSpc>
                <a:spcPct val="115000"/>
              </a:lnSpc>
              <a:buClr>
                <a:srgbClr val="F9C421"/>
              </a:buClr>
              <a:buSzPts val="2400"/>
              <a:buFont typeface="Chivo"/>
              <a:buChar char="•"/>
            </a:pPr>
            <a:r>
              <a:rPr lang="hr-HR" sz="1600" dirty="0">
                <a:solidFill>
                  <a:srgbClr val="626B7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sym typeface="Chivo"/>
              </a:rPr>
              <a:t> Okrugli stol o međusveučilišnoj suradnji</a:t>
            </a:r>
          </a:p>
          <a:p>
            <a:pPr>
              <a:lnSpc>
                <a:spcPct val="115000"/>
              </a:lnSpc>
              <a:buClr>
                <a:srgbClr val="F9C421"/>
              </a:buClr>
              <a:buSzPts val="2400"/>
              <a:buFont typeface="Chivo"/>
              <a:buChar char="•"/>
            </a:pPr>
            <a:r>
              <a:rPr lang="hr-HR" sz="1600" dirty="0">
                <a:solidFill>
                  <a:srgbClr val="626B7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sym typeface="Chivo"/>
              </a:rPr>
              <a:t> Konferencija o mladima</a:t>
            </a:r>
          </a:p>
          <a:p>
            <a:pPr>
              <a:lnSpc>
                <a:spcPct val="115000"/>
              </a:lnSpc>
              <a:buClr>
                <a:srgbClr val="F9C421"/>
              </a:buClr>
              <a:buSzPts val="2400"/>
              <a:buFont typeface="Chivo"/>
              <a:buChar char="•"/>
            </a:pPr>
            <a:r>
              <a:rPr lang="hr-HR" sz="1600" dirty="0">
                <a:solidFill>
                  <a:srgbClr val="626B7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sym typeface="Chivo"/>
              </a:rPr>
              <a:t> Konferencija na temu zaštite onečišćenja mora i vode plastikom i </a:t>
            </a:r>
            <a:r>
              <a:rPr lang="hr-HR" sz="1600" dirty="0" err="1">
                <a:solidFill>
                  <a:srgbClr val="626B7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sym typeface="Chivo"/>
              </a:rPr>
              <a:t>mikroplastikom</a:t>
            </a:r>
            <a:endParaRPr lang="hr-HR" sz="1600" dirty="0">
              <a:solidFill>
                <a:srgbClr val="626B73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Chivo"/>
            </a:endParaRPr>
          </a:p>
          <a:p>
            <a:pPr>
              <a:lnSpc>
                <a:spcPct val="115000"/>
              </a:lnSpc>
              <a:buClr>
                <a:srgbClr val="F9C421"/>
              </a:buClr>
              <a:buSzPts val="2400"/>
              <a:buFont typeface="Chivo"/>
              <a:buChar char="•"/>
            </a:pPr>
            <a:r>
              <a:rPr lang="hr-HR" sz="1600" dirty="0">
                <a:solidFill>
                  <a:srgbClr val="626B7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sym typeface="Chivo"/>
              </a:rPr>
              <a:t> Okrugli stol o razvoju zelenih turističkih proizvoda i uravnoteženog razvoja turizma</a:t>
            </a:r>
          </a:p>
          <a:p>
            <a:pPr>
              <a:lnSpc>
                <a:spcPct val="115000"/>
              </a:lnSpc>
              <a:buClr>
                <a:srgbClr val="F9C421"/>
              </a:buClr>
              <a:buSzPts val="2400"/>
              <a:buFont typeface="Chivo"/>
              <a:buChar char="•"/>
            </a:pPr>
            <a:r>
              <a:rPr lang="hr-HR" sz="1600" dirty="0">
                <a:solidFill>
                  <a:srgbClr val="626B7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sym typeface="Chivo"/>
              </a:rPr>
              <a:t> Konferencija o socijalnim temama</a:t>
            </a:r>
          </a:p>
          <a:p>
            <a:pPr>
              <a:lnSpc>
                <a:spcPct val="115000"/>
              </a:lnSpc>
              <a:buClr>
                <a:srgbClr val="F9C421"/>
              </a:buClr>
              <a:buSzPts val="2400"/>
              <a:buFont typeface="Chivo"/>
              <a:buChar char="•"/>
            </a:pPr>
            <a:r>
              <a:rPr lang="hr-HR" sz="1600" dirty="0">
                <a:solidFill>
                  <a:srgbClr val="626B7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sym typeface="Chivo"/>
              </a:rPr>
              <a:t> Sastanak predstavnika hrvatskih županija s talijanskim regijama</a:t>
            </a:r>
          </a:p>
          <a:p>
            <a:pPr>
              <a:lnSpc>
                <a:spcPct val="115000"/>
              </a:lnSpc>
              <a:buClr>
                <a:srgbClr val="F9C421"/>
              </a:buClr>
              <a:buSzPts val="2400"/>
              <a:buFont typeface="Chivo"/>
              <a:buChar char="•"/>
            </a:pPr>
            <a:r>
              <a:rPr lang="hr-HR" sz="1600" dirty="0">
                <a:solidFill>
                  <a:srgbClr val="626B7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sym typeface="Chivo"/>
              </a:rPr>
              <a:t> Konferencija o prometnoj povezanosti Jadranske i jonske regije</a:t>
            </a:r>
          </a:p>
          <a:p>
            <a:pPr>
              <a:lnSpc>
                <a:spcPct val="115000"/>
              </a:lnSpc>
              <a:buClr>
                <a:srgbClr val="F9C421"/>
              </a:buClr>
              <a:buSzPts val="2400"/>
              <a:buFont typeface="Chivo"/>
              <a:buChar char="•"/>
            </a:pPr>
            <a:r>
              <a:rPr lang="hr-HR" sz="1600" dirty="0">
                <a:solidFill>
                  <a:srgbClr val="626B73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sym typeface="Chivo"/>
              </a:rPr>
              <a:t> Konferencija predsjednika Parlamenata država Jadransko-jonske inicijative</a:t>
            </a:r>
          </a:p>
          <a:p>
            <a:endParaRPr lang="hr-HR" sz="16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43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i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hr-HR" i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hr-HR" i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hr-HR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D4E2935-1C9A-71DF-246C-0A4AC42100D9}"/>
              </a:ext>
            </a:extLst>
          </p:cNvPr>
          <p:cNvSpPr/>
          <p:nvPr/>
        </p:nvSpPr>
        <p:spPr>
          <a:xfrm>
            <a:off x="0" y="5611906"/>
            <a:ext cx="12192000" cy="12460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ED2962A4-242B-E9D3-019A-F39C5105EA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9305" y="5835507"/>
            <a:ext cx="803534" cy="796102"/>
          </a:xfrm>
          <a:prstGeom prst="rect">
            <a:avLst/>
          </a:prstGeom>
        </p:spPr>
      </p:pic>
      <p:pic>
        <p:nvPicPr>
          <p:cNvPr id="16" name="Picture 2" descr="https://www.adriatic-ionian.eu/wp-content/uploads/2018/03/EUSAIR_Logotype_RGB.jpg">
            <a:extLst>
              <a:ext uri="{FF2B5EF4-FFF2-40B4-BE49-F238E27FC236}">
                <a16:creationId xmlns:a16="http://schemas.microsoft.com/office/drawing/2014/main" id="{301047D6-7BE4-EED7-AF5E-2287B867CD7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17" r="7640"/>
          <a:stretch/>
        </p:blipFill>
        <p:spPr bwMode="auto">
          <a:xfrm>
            <a:off x="9507172" y="5626932"/>
            <a:ext cx="1347543" cy="1100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6" descr="A picture containing text, font, screenshot, logo&#10;&#10;Description automatically generated">
            <a:extLst>
              <a:ext uri="{FF2B5EF4-FFF2-40B4-BE49-F238E27FC236}">
                <a16:creationId xmlns:a16="http://schemas.microsoft.com/office/drawing/2014/main" id="{EDAA58EF-9321-BF0D-7E2B-A8D9AA0E802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980" y="5922259"/>
            <a:ext cx="1414037" cy="622598"/>
          </a:xfrm>
          <a:prstGeom prst="rect">
            <a:avLst/>
          </a:prstGeom>
        </p:spPr>
      </p:pic>
      <p:pic>
        <p:nvPicPr>
          <p:cNvPr id="19" name="Picture 18" descr="Blue text on a white background&#10;&#10;Description automatically generated with medium confidence">
            <a:extLst>
              <a:ext uri="{FF2B5EF4-FFF2-40B4-BE49-F238E27FC236}">
                <a16:creationId xmlns:a16="http://schemas.microsoft.com/office/drawing/2014/main" id="{86043ADE-3A28-FA3F-B74F-8E4ED0D69F4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8363" y="5955591"/>
            <a:ext cx="1972420" cy="540000"/>
          </a:xfrm>
          <a:prstGeom prst="rect">
            <a:avLst/>
          </a:prstGeom>
        </p:spPr>
      </p:pic>
      <p:pic>
        <p:nvPicPr>
          <p:cNvPr id="20" name="Picture 19" descr="Blue text on a white background&#10;&#10;Description automatically generated with medium confidence">
            <a:extLst>
              <a:ext uri="{FF2B5EF4-FFF2-40B4-BE49-F238E27FC236}">
                <a16:creationId xmlns:a16="http://schemas.microsoft.com/office/drawing/2014/main" id="{5E746344-9B03-441C-49C0-1855F0E8DCB2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3603" y="6006665"/>
            <a:ext cx="1790816" cy="468000"/>
          </a:xfrm>
          <a:prstGeom prst="rect">
            <a:avLst/>
          </a:prstGeom>
        </p:spPr>
      </p:pic>
      <p:pic>
        <p:nvPicPr>
          <p:cNvPr id="21" name="Picture 20" descr="Blue text on a white background&#10;&#10;Description automatically generated with medium confidence">
            <a:extLst>
              <a:ext uri="{FF2B5EF4-FFF2-40B4-BE49-F238E27FC236}">
                <a16:creationId xmlns:a16="http://schemas.microsoft.com/office/drawing/2014/main" id="{A566B5B5-6AE1-1690-A4E7-17D968528E1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6285" y="5922259"/>
            <a:ext cx="2826419" cy="576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809E564-1602-1FD4-6065-FF76108D23B3}"/>
              </a:ext>
            </a:extLst>
          </p:cNvPr>
          <p:cNvSpPr txBox="1"/>
          <p:nvPr/>
        </p:nvSpPr>
        <p:spPr>
          <a:xfrm>
            <a:off x="3491585" y="3044279"/>
            <a:ext cx="56056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4400" dirty="0">
                <a:solidFill>
                  <a:srgbClr val="6ABEB0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  <a:sym typeface="Chivo"/>
              </a:rPr>
              <a:t>HVALA NA PAŽNJI</a:t>
            </a:r>
          </a:p>
        </p:txBody>
      </p:sp>
      <p:pic>
        <p:nvPicPr>
          <p:cNvPr id="7" name="Picture 6" descr="A picture containing text, graphic design, poster, graphics&#10;&#10;Description automatically generated">
            <a:extLst>
              <a:ext uri="{FF2B5EF4-FFF2-40B4-BE49-F238E27FC236}">
                <a16:creationId xmlns:a16="http://schemas.microsoft.com/office/drawing/2014/main" id="{601F780A-07FB-E057-D5D7-3B0F92061AA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5409" y="67247"/>
            <a:ext cx="3934047" cy="3934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850993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474</TotalTime>
  <Words>215</Words>
  <Application>Microsoft Office PowerPoint</Application>
  <PresentationFormat>Widescreen</PresentationFormat>
  <Paragraphs>45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Chivo</vt:lpstr>
      <vt:lpstr>Open Sans Light</vt:lpstr>
      <vt:lpstr>Open Sans SemiBold</vt:lpstr>
      <vt:lpstr>Roboto Slab</vt:lpstr>
      <vt:lpstr>1_Office Theme</vt:lpstr>
      <vt:lpstr>PowerPoint Presentation</vt:lpstr>
      <vt:lpstr>O predsjedanju</vt:lpstr>
      <vt:lpstr>Politički prioriteti</vt:lpstr>
      <vt:lpstr>Tematski prioriteti</vt:lpstr>
      <vt:lpstr>Hrvatsko predsjedanje   - istaknuti događaji</vt:lpstr>
      <vt:lpstr>Hrvatsko predsjedanje  - tematski sastanci i konferencije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Marko Opančar</dc:creator>
  <cp:lastModifiedBy>Iva Čaleta Pleša</cp:lastModifiedBy>
  <cp:revision>8</cp:revision>
  <dcterms:created xsi:type="dcterms:W3CDTF">2023-06-06T12:38:25Z</dcterms:created>
  <dcterms:modified xsi:type="dcterms:W3CDTF">2023-06-14T07:06:44Z</dcterms:modified>
</cp:coreProperties>
</file>