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theme/theme4.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5.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6.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7.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8.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9.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10.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2" r:id="rId2"/>
    <p:sldMasterId id="2147483654" r:id="rId3"/>
    <p:sldMasterId id="2147483755" r:id="rId4"/>
    <p:sldMasterId id="2147483759" r:id="rId5"/>
    <p:sldMasterId id="2147483781" r:id="rId6"/>
    <p:sldMasterId id="2147483785" r:id="rId7"/>
    <p:sldMasterId id="2147483813" r:id="rId8"/>
    <p:sldMasterId id="2147483818" r:id="rId9"/>
    <p:sldMasterId id="2147484366" r:id="rId10"/>
    <p:sldMasterId id="2147485501" r:id="rId11"/>
  </p:sldMasterIdLst>
  <p:notesMasterIdLst>
    <p:notesMasterId r:id="rId36"/>
  </p:notesMasterIdLst>
  <p:handoutMasterIdLst>
    <p:handoutMasterId r:id="rId37"/>
  </p:handoutMasterIdLst>
  <p:sldIdLst>
    <p:sldId id="268" r:id="rId12"/>
    <p:sldId id="349" r:id="rId13"/>
    <p:sldId id="350" r:id="rId14"/>
    <p:sldId id="337" r:id="rId15"/>
    <p:sldId id="347" r:id="rId16"/>
    <p:sldId id="331" r:id="rId17"/>
    <p:sldId id="351" r:id="rId18"/>
    <p:sldId id="348" r:id="rId19"/>
    <p:sldId id="345" r:id="rId20"/>
    <p:sldId id="352" r:id="rId21"/>
    <p:sldId id="346" r:id="rId22"/>
    <p:sldId id="353" r:id="rId23"/>
    <p:sldId id="354" r:id="rId24"/>
    <p:sldId id="355" r:id="rId25"/>
    <p:sldId id="359" r:id="rId26"/>
    <p:sldId id="356" r:id="rId27"/>
    <p:sldId id="357" r:id="rId28"/>
    <p:sldId id="358" r:id="rId29"/>
    <p:sldId id="360" r:id="rId30"/>
    <p:sldId id="361" r:id="rId31"/>
    <p:sldId id="362" r:id="rId32"/>
    <p:sldId id="363" r:id="rId33"/>
    <p:sldId id="364" r:id="rId34"/>
    <p:sldId id="272" r:id="rId35"/>
  </p:sldIdLst>
  <p:sldSz cx="9144000" cy="6858000" type="screen4x3"/>
  <p:notesSz cx="6735763" cy="9866313"/>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C50"/>
    <a:srgbClr val="009A72"/>
    <a:srgbClr val="000000"/>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294" autoAdjust="0"/>
    <p:restoredTop sz="87405" autoAdjust="0"/>
  </p:normalViewPr>
  <p:slideViewPr>
    <p:cSldViewPr snapToGrid="0" snapToObjects="1">
      <p:cViewPr varScale="1">
        <p:scale>
          <a:sx n="108" d="100"/>
          <a:sy n="108" d="100"/>
        </p:scale>
        <p:origin x="540" y="126"/>
      </p:cViewPr>
      <p:guideLst>
        <p:guide orient="horz" pos="2160"/>
        <p:guide pos="2880"/>
      </p:guideLst>
    </p:cSldViewPr>
  </p:slideViewPr>
  <p:notesTextViewPr>
    <p:cViewPr>
      <p:scale>
        <a:sx n="100" d="100"/>
        <a:sy n="100" d="100"/>
      </p:scale>
      <p:origin x="0" y="0"/>
    </p:cViewPr>
  </p:notesTextViewPr>
  <p:sorterViewPr>
    <p:cViewPr>
      <p:scale>
        <a:sx n="170" d="100"/>
        <a:sy n="17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5E77542-58F4-4DF0-A55D-E4B0F49152D1}"/>
              </a:ext>
            </a:extLst>
          </p:cNvPr>
          <p:cNvSpPr>
            <a:spLocks noGrp="1"/>
          </p:cNvSpPr>
          <p:nvPr>
            <p:ph type="hdr" sz="quarter"/>
          </p:nvPr>
        </p:nvSpPr>
        <p:spPr>
          <a:xfrm>
            <a:off x="1" y="2"/>
            <a:ext cx="2919413" cy="493712"/>
          </a:xfrm>
          <a:prstGeom prst="rect">
            <a:avLst/>
          </a:prstGeom>
        </p:spPr>
        <p:txBody>
          <a:bodyPr vert="horz" wrap="square" lIns="90443" tIns="45222" rIns="90443" bIns="45222" numCol="1" anchor="t" anchorCtr="0" compatLnSpc="1">
            <a:prstTxWarp prst="textNoShape">
              <a:avLst/>
            </a:prstTxWarp>
          </a:bodyPr>
          <a:lstStyle>
            <a:lvl1pPr eaLnBrk="1" hangingPunct="1">
              <a:defRPr sz="1200">
                <a:cs typeface="Arial" charset="0"/>
              </a:defRPr>
            </a:lvl1pPr>
          </a:lstStyle>
          <a:p>
            <a:pPr>
              <a:defRPr/>
            </a:pPr>
            <a:endParaRPr lang="en-US" altLang="en-US"/>
          </a:p>
        </p:txBody>
      </p:sp>
      <p:sp>
        <p:nvSpPr>
          <p:cNvPr id="3" name="Date Placeholder 2">
            <a:extLst>
              <a:ext uri="{FF2B5EF4-FFF2-40B4-BE49-F238E27FC236}">
                <a16:creationId xmlns:a16="http://schemas.microsoft.com/office/drawing/2014/main" id="{1F6DAE7F-030B-49D3-9961-889F079222AB}"/>
              </a:ext>
            </a:extLst>
          </p:cNvPr>
          <p:cNvSpPr>
            <a:spLocks noGrp="1"/>
          </p:cNvSpPr>
          <p:nvPr>
            <p:ph type="dt" sz="quarter" idx="1"/>
          </p:nvPr>
        </p:nvSpPr>
        <p:spPr>
          <a:xfrm>
            <a:off x="3814763" y="2"/>
            <a:ext cx="2919412" cy="493712"/>
          </a:xfrm>
          <a:prstGeom prst="rect">
            <a:avLst/>
          </a:prstGeom>
        </p:spPr>
        <p:txBody>
          <a:bodyPr vert="horz" wrap="square" lIns="90443" tIns="45222" rIns="90443" bIns="45222" numCol="1" anchor="t" anchorCtr="0" compatLnSpc="1">
            <a:prstTxWarp prst="textNoShape">
              <a:avLst/>
            </a:prstTxWarp>
          </a:bodyPr>
          <a:lstStyle>
            <a:lvl1pPr algn="r" eaLnBrk="1" hangingPunct="1">
              <a:defRPr sz="1200">
                <a:cs typeface="Arial" charset="0"/>
              </a:defRPr>
            </a:lvl1pPr>
          </a:lstStyle>
          <a:p>
            <a:pPr>
              <a:defRPr/>
            </a:pPr>
            <a:fld id="{5B958CC5-06BB-4285-A87F-A5B6364D25EF}" type="datetimeFigureOut">
              <a:rPr lang="en-US" altLang="en-US"/>
              <a:pPr>
                <a:defRPr/>
              </a:pPr>
              <a:t>6/16/2023</a:t>
            </a:fld>
            <a:endParaRPr lang="en-US" altLang="en-US"/>
          </a:p>
        </p:txBody>
      </p:sp>
      <p:sp>
        <p:nvSpPr>
          <p:cNvPr id="4" name="Footer Placeholder 3">
            <a:extLst>
              <a:ext uri="{FF2B5EF4-FFF2-40B4-BE49-F238E27FC236}">
                <a16:creationId xmlns:a16="http://schemas.microsoft.com/office/drawing/2014/main" id="{3F0E1CF1-7DA0-48D7-A4F8-29C4A1D2A953}"/>
              </a:ext>
            </a:extLst>
          </p:cNvPr>
          <p:cNvSpPr>
            <a:spLocks noGrp="1"/>
          </p:cNvSpPr>
          <p:nvPr>
            <p:ph type="ftr" sz="quarter" idx="2"/>
          </p:nvPr>
        </p:nvSpPr>
        <p:spPr>
          <a:xfrm>
            <a:off x="1" y="9371014"/>
            <a:ext cx="2919413" cy="493712"/>
          </a:xfrm>
          <a:prstGeom prst="rect">
            <a:avLst/>
          </a:prstGeom>
        </p:spPr>
        <p:txBody>
          <a:bodyPr vert="horz" wrap="square" lIns="90443" tIns="45222" rIns="90443" bIns="45222" numCol="1" anchor="b" anchorCtr="0" compatLnSpc="1">
            <a:prstTxWarp prst="textNoShape">
              <a:avLst/>
            </a:prstTxWarp>
          </a:bodyPr>
          <a:lstStyle>
            <a:lvl1pPr eaLnBrk="1" hangingPunct="1">
              <a:defRPr sz="1200">
                <a:cs typeface="Arial" charset="0"/>
              </a:defRPr>
            </a:lvl1pPr>
          </a:lstStyle>
          <a:p>
            <a:pPr>
              <a:defRPr/>
            </a:pPr>
            <a:endParaRPr lang="en-US" altLang="en-US"/>
          </a:p>
        </p:txBody>
      </p:sp>
      <p:sp>
        <p:nvSpPr>
          <p:cNvPr id="5" name="Slide Number Placeholder 4">
            <a:extLst>
              <a:ext uri="{FF2B5EF4-FFF2-40B4-BE49-F238E27FC236}">
                <a16:creationId xmlns:a16="http://schemas.microsoft.com/office/drawing/2014/main" id="{7AC336E6-F643-4D2E-9F11-921AA875B70E}"/>
              </a:ext>
            </a:extLst>
          </p:cNvPr>
          <p:cNvSpPr>
            <a:spLocks noGrp="1"/>
          </p:cNvSpPr>
          <p:nvPr>
            <p:ph type="sldNum" sz="quarter" idx="3"/>
          </p:nvPr>
        </p:nvSpPr>
        <p:spPr>
          <a:xfrm>
            <a:off x="3814763" y="9371014"/>
            <a:ext cx="2919412" cy="493712"/>
          </a:xfrm>
          <a:prstGeom prst="rect">
            <a:avLst/>
          </a:prstGeom>
        </p:spPr>
        <p:txBody>
          <a:bodyPr vert="horz" wrap="square" lIns="90443" tIns="45222" rIns="90443" bIns="45222" numCol="1" anchor="b" anchorCtr="0" compatLnSpc="1">
            <a:prstTxWarp prst="textNoShape">
              <a:avLst/>
            </a:prstTxWarp>
          </a:bodyPr>
          <a:lstStyle>
            <a:lvl1pPr algn="r" eaLnBrk="1" hangingPunct="1">
              <a:defRPr sz="1200"/>
            </a:lvl1pPr>
          </a:lstStyle>
          <a:p>
            <a:fld id="{AACEFF1E-66AC-4C40-8EDA-621A8979315D}" type="slidenum">
              <a:rPr lang="en-US" altLang="fr-FR"/>
              <a:pPr/>
              <a:t>‹#›</a:t>
            </a:fld>
            <a:endParaRPr lang="en-US" altLang="fr-F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grada glave 1">
            <a:extLst>
              <a:ext uri="{FF2B5EF4-FFF2-40B4-BE49-F238E27FC236}">
                <a16:creationId xmlns:a16="http://schemas.microsoft.com/office/drawing/2014/main" id="{40EAF14F-871B-4C4D-88EB-F49F3AE28A98}"/>
              </a:ext>
            </a:extLst>
          </p:cNvPr>
          <p:cNvSpPr>
            <a:spLocks noGrp="1"/>
          </p:cNvSpPr>
          <p:nvPr>
            <p:ph type="hdr" sz="quarter"/>
          </p:nvPr>
        </p:nvSpPr>
        <p:spPr>
          <a:xfrm>
            <a:off x="1" y="2"/>
            <a:ext cx="2919413" cy="493712"/>
          </a:xfrm>
          <a:prstGeom prst="rect">
            <a:avLst/>
          </a:prstGeom>
        </p:spPr>
        <p:txBody>
          <a:bodyPr vert="horz" wrap="square" lIns="90443" tIns="45222" rIns="90443" bIns="45222" numCol="1" anchor="t" anchorCtr="0" compatLnSpc="1">
            <a:prstTxWarp prst="textNoShape">
              <a:avLst/>
            </a:prstTxWarp>
          </a:bodyPr>
          <a:lstStyle>
            <a:lvl1pPr eaLnBrk="1" hangingPunct="1">
              <a:defRPr sz="1200">
                <a:cs typeface="Arial" charset="0"/>
              </a:defRPr>
            </a:lvl1pPr>
          </a:lstStyle>
          <a:p>
            <a:pPr>
              <a:defRPr/>
            </a:pPr>
            <a:endParaRPr lang="en-US" altLang="en-US"/>
          </a:p>
        </p:txBody>
      </p:sp>
      <p:sp>
        <p:nvSpPr>
          <p:cNvPr id="3" name="Ograda datuma 2">
            <a:extLst>
              <a:ext uri="{FF2B5EF4-FFF2-40B4-BE49-F238E27FC236}">
                <a16:creationId xmlns:a16="http://schemas.microsoft.com/office/drawing/2014/main" id="{47888306-8127-480A-8D45-4E129C846BB6}"/>
              </a:ext>
            </a:extLst>
          </p:cNvPr>
          <p:cNvSpPr>
            <a:spLocks noGrp="1"/>
          </p:cNvSpPr>
          <p:nvPr>
            <p:ph type="dt" idx="1"/>
          </p:nvPr>
        </p:nvSpPr>
        <p:spPr>
          <a:xfrm>
            <a:off x="3814763" y="2"/>
            <a:ext cx="2919412" cy="493712"/>
          </a:xfrm>
          <a:prstGeom prst="rect">
            <a:avLst/>
          </a:prstGeom>
        </p:spPr>
        <p:txBody>
          <a:bodyPr vert="horz" wrap="square" lIns="90443" tIns="45222" rIns="90443" bIns="45222" numCol="1" anchor="t" anchorCtr="0" compatLnSpc="1">
            <a:prstTxWarp prst="textNoShape">
              <a:avLst/>
            </a:prstTxWarp>
          </a:bodyPr>
          <a:lstStyle>
            <a:lvl1pPr algn="r" eaLnBrk="1" hangingPunct="1">
              <a:defRPr sz="1200">
                <a:cs typeface="Arial" charset="0"/>
              </a:defRPr>
            </a:lvl1pPr>
          </a:lstStyle>
          <a:p>
            <a:pPr>
              <a:defRPr/>
            </a:pPr>
            <a:fld id="{82C12746-3B8E-4733-B013-3EA7F6307443}" type="datetimeFigureOut">
              <a:rPr lang="en-US" altLang="en-US"/>
              <a:pPr>
                <a:defRPr/>
              </a:pPr>
              <a:t>6/16/2023</a:t>
            </a:fld>
            <a:endParaRPr lang="en-US" altLang="en-US"/>
          </a:p>
        </p:txBody>
      </p:sp>
      <p:sp>
        <p:nvSpPr>
          <p:cNvPr id="4" name="Ograda stranske slike 3">
            <a:extLst>
              <a:ext uri="{FF2B5EF4-FFF2-40B4-BE49-F238E27FC236}">
                <a16:creationId xmlns:a16="http://schemas.microsoft.com/office/drawing/2014/main" id="{AABA8100-6ECF-4C2D-B900-C5E435D6D240}"/>
              </a:ext>
            </a:extLst>
          </p:cNvPr>
          <p:cNvSpPr>
            <a:spLocks noGrp="1" noRot="1" noChangeAspect="1"/>
          </p:cNvSpPr>
          <p:nvPr>
            <p:ph type="sldImg" idx="2"/>
          </p:nvPr>
        </p:nvSpPr>
        <p:spPr>
          <a:xfrm>
            <a:off x="900113" y="739775"/>
            <a:ext cx="4935537" cy="3702050"/>
          </a:xfrm>
          <a:prstGeom prst="rect">
            <a:avLst/>
          </a:prstGeom>
          <a:noFill/>
          <a:ln w="12700">
            <a:solidFill>
              <a:prstClr val="black"/>
            </a:solidFill>
          </a:ln>
        </p:spPr>
        <p:txBody>
          <a:bodyPr vert="horz" lIns="90443" tIns="45222" rIns="90443" bIns="45222" rtlCol="0" anchor="ctr"/>
          <a:lstStyle/>
          <a:p>
            <a:pPr lvl="0"/>
            <a:endParaRPr lang="en-US" noProof="0"/>
          </a:p>
        </p:txBody>
      </p:sp>
      <p:sp>
        <p:nvSpPr>
          <p:cNvPr id="5" name="Ograda opomb 4">
            <a:extLst>
              <a:ext uri="{FF2B5EF4-FFF2-40B4-BE49-F238E27FC236}">
                <a16:creationId xmlns:a16="http://schemas.microsoft.com/office/drawing/2014/main" id="{5B8EFAFC-E430-41AD-8456-525732A1202B}"/>
              </a:ext>
            </a:extLst>
          </p:cNvPr>
          <p:cNvSpPr>
            <a:spLocks noGrp="1"/>
          </p:cNvSpPr>
          <p:nvPr>
            <p:ph type="body" sz="quarter" idx="3"/>
          </p:nvPr>
        </p:nvSpPr>
        <p:spPr>
          <a:xfrm>
            <a:off x="673100" y="4686300"/>
            <a:ext cx="5389563" cy="4440237"/>
          </a:xfrm>
          <a:prstGeom prst="rect">
            <a:avLst/>
          </a:prstGeom>
        </p:spPr>
        <p:txBody>
          <a:bodyPr vert="horz" wrap="square" lIns="90443" tIns="45222" rIns="90443" bIns="45222" numCol="1" anchor="t" anchorCtr="0" compatLnSpc="1">
            <a:prstTxWarp prst="textNoShape">
              <a:avLst/>
            </a:prstTxWarp>
          </a:bodyPr>
          <a:lstStyle/>
          <a:p>
            <a:pPr lvl="0"/>
            <a:r>
              <a:rPr lang="sl-SI" altLang="en-US" noProof="0"/>
              <a:t>Uredite sloge besedila matrice</a:t>
            </a:r>
          </a:p>
          <a:p>
            <a:pPr lvl="1"/>
            <a:r>
              <a:rPr lang="sl-SI" altLang="en-US" noProof="0"/>
              <a:t>Druga raven</a:t>
            </a:r>
          </a:p>
          <a:p>
            <a:pPr lvl="2"/>
            <a:r>
              <a:rPr lang="sl-SI" altLang="en-US" noProof="0"/>
              <a:t>Tretja raven</a:t>
            </a:r>
          </a:p>
          <a:p>
            <a:pPr lvl="3"/>
            <a:r>
              <a:rPr lang="sl-SI" altLang="en-US" noProof="0"/>
              <a:t>Četrta raven</a:t>
            </a:r>
          </a:p>
          <a:p>
            <a:pPr lvl="4"/>
            <a:r>
              <a:rPr lang="sl-SI" altLang="en-US" noProof="0"/>
              <a:t>Peta raven</a:t>
            </a:r>
            <a:endParaRPr lang="en-US" altLang="en-US" noProof="0"/>
          </a:p>
        </p:txBody>
      </p:sp>
      <p:sp>
        <p:nvSpPr>
          <p:cNvPr id="6" name="Ograda noge 5">
            <a:extLst>
              <a:ext uri="{FF2B5EF4-FFF2-40B4-BE49-F238E27FC236}">
                <a16:creationId xmlns:a16="http://schemas.microsoft.com/office/drawing/2014/main" id="{2FAFFBC0-A8CB-494D-B455-AF07DE5755C7}"/>
              </a:ext>
            </a:extLst>
          </p:cNvPr>
          <p:cNvSpPr>
            <a:spLocks noGrp="1"/>
          </p:cNvSpPr>
          <p:nvPr>
            <p:ph type="ftr" sz="quarter" idx="4"/>
          </p:nvPr>
        </p:nvSpPr>
        <p:spPr>
          <a:xfrm>
            <a:off x="1" y="9371014"/>
            <a:ext cx="2919413" cy="493712"/>
          </a:xfrm>
          <a:prstGeom prst="rect">
            <a:avLst/>
          </a:prstGeom>
        </p:spPr>
        <p:txBody>
          <a:bodyPr vert="horz" wrap="square" lIns="90443" tIns="45222" rIns="90443" bIns="45222" numCol="1" anchor="b" anchorCtr="0" compatLnSpc="1">
            <a:prstTxWarp prst="textNoShape">
              <a:avLst/>
            </a:prstTxWarp>
          </a:bodyPr>
          <a:lstStyle>
            <a:lvl1pPr eaLnBrk="1" hangingPunct="1">
              <a:defRPr sz="1200">
                <a:cs typeface="Arial" charset="0"/>
              </a:defRPr>
            </a:lvl1pPr>
          </a:lstStyle>
          <a:p>
            <a:pPr>
              <a:defRPr/>
            </a:pPr>
            <a:endParaRPr lang="en-US" altLang="en-US"/>
          </a:p>
        </p:txBody>
      </p:sp>
      <p:sp>
        <p:nvSpPr>
          <p:cNvPr id="7" name="Ograda številke diapozitiva 6">
            <a:extLst>
              <a:ext uri="{FF2B5EF4-FFF2-40B4-BE49-F238E27FC236}">
                <a16:creationId xmlns:a16="http://schemas.microsoft.com/office/drawing/2014/main" id="{8A22812B-D1D3-4CD5-9AF0-3CFA739B140C}"/>
              </a:ext>
            </a:extLst>
          </p:cNvPr>
          <p:cNvSpPr>
            <a:spLocks noGrp="1"/>
          </p:cNvSpPr>
          <p:nvPr>
            <p:ph type="sldNum" sz="quarter" idx="5"/>
          </p:nvPr>
        </p:nvSpPr>
        <p:spPr>
          <a:xfrm>
            <a:off x="3814763" y="9371014"/>
            <a:ext cx="2919412" cy="493712"/>
          </a:xfrm>
          <a:prstGeom prst="rect">
            <a:avLst/>
          </a:prstGeom>
        </p:spPr>
        <p:txBody>
          <a:bodyPr vert="horz" wrap="square" lIns="90443" tIns="45222" rIns="90443" bIns="45222" numCol="1" anchor="b" anchorCtr="0" compatLnSpc="1">
            <a:prstTxWarp prst="textNoShape">
              <a:avLst/>
            </a:prstTxWarp>
          </a:bodyPr>
          <a:lstStyle>
            <a:lvl1pPr algn="r" eaLnBrk="1" hangingPunct="1">
              <a:defRPr sz="1200"/>
            </a:lvl1pPr>
          </a:lstStyle>
          <a:p>
            <a:fld id="{3695C520-76E3-482D-9471-7CA37DF0F134}" type="slidenum">
              <a:rPr lang="en-US" altLang="fr-FR"/>
              <a:pPr/>
              <a:t>‹#›</a:t>
            </a:fld>
            <a:endParaRPr lang="en-US" altLang="fr-FR"/>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r-HR" altLang="en-US" smtClean="0"/>
              <a:t>*</a:t>
            </a:r>
            <a:r>
              <a:rPr lang="en-GB" altLang="en-US" i="1" smtClean="0"/>
              <a:t> </a:t>
            </a:r>
            <a:endParaRPr lang="en-US" altLang="en-US" smtClean="0"/>
          </a:p>
          <a:p>
            <a:endParaRPr lang="en-US" altLang="en-US" smtClean="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33425" indent="-282575">
              <a:defRPr>
                <a:solidFill>
                  <a:schemeClr val="tx1"/>
                </a:solidFill>
                <a:latin typeface="Calibri" panose="020F0502020204030204" pitchFamily="34" charset="0"/>
                <a:cs typeface="Arial" panose="020B0604020202020204" pitchFamily="34" charset="0"/>
              </a:defRPr>
            </a:lvl2pPr>
            <a:lvl3pPr marL="1130300" indent="-225425">
              <a:defRPr>
                <a:solidFill>
                  <a:schemeClr val="tx1"/>
                </a:solidFill>
                <a:latin typeface="Calibri" panose="020F0502020204030204" pitchFamily="34" charset="0"/>
                <a:cs typeface="Arial" panose="020B0604020202020204" pitchFamily="34" charset="0"/>
              </a:defRPr>
            </a:lvl3pPr>
            <a:lvl4pPr marL="1582738" indent="-225425">
              <a:defRPr>
                <a:solidFill>
                  <a:schemeClr val="tx1"/>
                </a:solidFill>
                <a:latin typeface="Calibri" panose="020F0502020204030204" pitchFamily="34" charset="0"/>
                <a:cs typeface="Arial" panose="020B0604020202020204" pitchFamily="34" charset="0"/>
              </a:defRPr>
            </a:lvl4pPr>
            <a:lvl5pPr marL="2033588" indent="-225425">
              <a:defRPr>
                <a:solidFill>
                  <a:schemeClr val="tx1"/>
                </a:solidFill>
                <a:latin typeface="Calibri" panose="020F0502020204030204" pitchFamily="34" charset="0"/>
                <a:cs typeface="Arial" panose="020B0604020202020204" pitchFamily="34" charset="0"/>
              </a:defRPr>
            </a:lvl5pPr>
            <a:lvl6pPr marL="2490788" indent="-225425"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47988" indent="-225425"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05188" indent="-225425"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62388" indent="-225425"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695B4F3-1FD7-4E9C-AEF2-E66880388C32}" type="slidenum">
              <a:rPr kumimoji="0" lang="en-US" altLang="fr-FR"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2</a:t>
            </a:fld>
            <a:endParaRPr kumimoji="0" lang="en-US" altLang="fr-FR"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974819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r-HR" altLang="en-US" smtClean="0"/>
              <a:t>*</a:t>
            </a:r>
            <a:r>
              <a:rPr lang="en-GB" altLang="en-US" i="1" smtClean="0"/>
              <a:t> </a:t>
            </a:r>
            <a:endParaRPr lang="en-US" altLang="en-US" smtClean="0"/>
          </a:p>
          <a:p>
            <a:endParaRPr lang="en-US" altLang="en-US" smtClean="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33425" indent="-282575">
              <a:defRPr>
                <a:solidFill>
                  <a:schemeClr val="tx1"/>
                </a:solidFill>
                <a:latin typeface="Calibri" panose="020F0502020204030204" pitchFamily="34" charset="0"/>
                <a:cs typeface="Arial" panose="020B0604020202020204" pitchFamily="34" charset="0"/>
              </a:defRPr>
            </a:lvl2pPr>
            <a:lvl3pPr marL="1130300" indent="-225425">
              <a:defRPr>
                <a:solidFill>
                  <a:schemeClr val="tx1"/>
                </a:solidFill>
                <a:latin typeface="Calibri" panose="020F0502020204030204" pitchFamily="34" charset="0"/>
                <a:cs typeface="Arial" panose="020B0604020202020204" pitchFamily="34" charset="0"/>
              </a:defRPr>
            </a:lvl3pPr>
            <a:lvl4pPr marL="1582738" indent="-225425">
              <a:defRPr>
                <a:solidFill>
                  <a:schemeClr val="tx1"/>
                </a:solidFill>
                <a:latin typeface="Calibri" panose="020F0502020204030204" pitchFamily="34" charset="0"/>
                <a:cs typeface="Arial" panose="020B0604020202020204" pitchFamily="34" charset="0"/>
              </a:defRPr>
            </a:lvl4pPr>
            <a:lvl5pPr marL="2033588" indent="-225425">
              <a:defRPr>
                <a:solidFill>
                  <a:schemeClr val="tx1"/>
                </a:solidFill>
                <a:latin typeface="Calibri" panose="020F0502020204030204" pitchFamily="34" charset="0"/>
                <a:cs typeface="Arial" panose="020B0604020202020204" pitchFamily="34" charset="0"/>
              </a:defRPr>
            </a:lvl5pPr>
            <a:lvl6pPr marL="2490788" indent="-225425"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47988" indent="-225425"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05188" indent="-225425"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62388" indent="-225425"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695B4F3-1FD7-4E9C-AEF2-E66880388C32}" type="slidenum">
              <a:rPr kumimoji="0" lang="en-US" altLang="fr-FR"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en-US" altLang="fr-FR"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367863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9654E140-B748-4335-9151-AF650642F2F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C96ADF88-62FB-4751-AE8A-A2007FD4C28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r-HR" altLang="en-US"/>
              <a:t>*</a:t>
            </a:r>
            <a:r>
              <a:rPr lang="en-GB" altLang="en-US"/>
              <a:t>BLUEMED </a:t>
            </a:r>
            <a:r>
              <a:rPr lang="hr-HR" altLang="en-US"/>
              <a:t>topics proposed</a:t>
            </a:r>
            <a:r>
              <a:rPr lang="en-GB" altLang="en-US"/>
              <a:t>:</a:t>
            </a:r>
            <a:endParaRPr lang="en-US" altLang="en-US"/>
          </a:p>
          <a:p>
            <a:r>
              <a:rPr lang="en-GB" altLang="en-US" i="1"/>
              <a:t>1. Diversification of tourism offer: Promote synergies between tourism and other productive activities  (e.g. fishing tourism, marine mammals watching, aquaculture and tourism), encouraging networking with other economic sectors (agriculture, crafts, culture, fishing, etc.) and between destinations in order to enlarge the tourism product offer (BLUEMED Action E-C1.1).</a:t>
            </a:r>
            <a:endParaRPr lang="en-US" altLang="en-US"/>
          </a:p>
          <a:p>
            <a:r>
              <a:rPr lang="en-GB" altLang="en-US" i="1"/>
              <a:t>2. Sustainable tourism: Develop monitoring and evaluation systems of the fluxes of tourism flows (economic, social and environmental), assessing carrying capacities of destinations, to support an efficient management of tourism flows and their environmental impacts, leading to an effective governance of tourism growth (BLUEMED Action E-C1.7).</a:t>
            </a:r>
            <a:endParaRPr lang="en-US" altLang="en-US"/>
          </a:p>
          <a:p>
            <a:r>
              <a:rPr lang="en-GB" altLang="en-US" i="1"/>
              <a:t> </a:t>
            </a:r>
            <a:endParaRPr lang="en-US" altLang="en-US"/>
          </a:p>
          <a:p>
            <a:endParaRPr lang="en-US" altLang="en-US"/>
          </a:p>
        </p:txBody>
      </p:sp>
      <p:sp>
        <p:nvSpPr>
          <p:cNvPr id="27652" name="Slide Number Placeholder 3">
            <a:extLst>
              <a:ext uri="{FF2B5EF4-FFF2-40B4-BE49-F238E27FC236}">
                <a16:creationId xmlns:a16="http://schemas.microsoft.com/office/drawing/2014/main" id="{039A8F61-72BC-4359-BBCE-E9C395740CE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33425" indent="-282575">
              <a:defRPr>
                <a:solidFill>
                  <a:schemeClr val="tx1"/>
                </a:solidFill>
                <a:latin typeface="Calibri" panose="020F0502020204030204" pitchFamily="34" charset="0"/>
                <a:cs typeface="Arial" panose="020B0604020202020204" pitchFamily="34" charset="0"/>
              </a:defRPr>
            </a:lvl2pPr>
            <a:lvl3pPr marL="1130300" indent="-225425">
              <a:defRPr>
                <a:solidFill>
                  <a:schemeClr val="tx1"/>
                </a:solidFill>
                <a:latin typeface="Calibri" panose="020F0502020204030204" pitchFamily="34" charset="0"/>
                <a:cs typeface="Arial" panose="020B0604020202020204" pitchFamily="34" charset="0"/>
              </a:defRPr>
            </a:lvl3pPr>
            <a:lvl4pPr marL="1582738" indent="-225425">
              <a:defRPr>
                <a:solidFill>
                  <a:schemeClr val="tx1"/>
                </a:solidFill>
                <a:latin typeface="Calibri" panose="020F0502020204030204" pitchFamily="34" charset="0"/>
                <a:cs typeface="Arial" panose="020B0604020202020204" pitchFamily="34" charset="0"/>
              </a:defRPr>
            </a:lvl4pPr>
            <a:lvl5pPr marL="2033588" indent="-225425">
              <a:defRPr>
                <a:solidFill>
                  <a:schemeClr val="tx1"/>
                </a:solidFill>
                <a:latin typeface="Calibri" panose="020F0502020204030204" pitchFamily="34" charset="0"/>
                <a:cs typeface="Arial" panose="020B0604020202020204" pitchFamily="34" charset="0"/>
              </a:defRPr>
            </a:lvl5pPr>
            <a:lvl6pPr marL="2490788" indent="-225425"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47988" indent="-225425"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05188" indent="-225425"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62388" indent="-225425"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2C5CA01-5858-4C9C-A657-FE4E00857B01}" type="slidenum">
              <a:rPr lang="en-US" altLang="fr-FR"/>
              <a:pPr/>
              <a:t>4</a:t>
            </a:fld>
            <a:endParaRPr lang="en-US" alt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539C2F6-5B79-49F9-92ED-DA898F112311}"/>
              </a:ext>
            </a:extLst>
          </p:cNvPr>
          <p:cNvSpPr txBox="1">
            <a:spLocks/>
          </p:cNvSpPr>
          <p:nvPr userDrawn="1"/>
        </p:nvSpPr>
        <p:spPr>
          <a:xfrm>
            <a:off x="257175" y="6326188"/>
            <a:ext cx="8429625" cy="365125"/>
          </a:xfrm>
          <a:prstGeom prst="rect">
            <a:avLst/>
          </a:prstGeom>
        </p:spPr>
        <p:txBody>
          <a:bodyPr anchor="ctr"/>
          <a:lstStyle>
            <a:defPPr>
              <a:defRPr lang="en-US"/>
            </a:defPPr>
            <a:lvl1pPr marL="0" algn="l"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err="1"/>
              <a:t>tekst</a:t>
            </a:r>
            <a:endParaRPr lang="en-US" dirty="0"/>
          </a:p>
        </p:txBody>
      </p:sp>
      <p:sp>
        <p:nvSpPr>
          <p:cNvPr id="3" name="Date Placeholder 3">
            <a:extLst>
              <a:ext uri="{FF2B5EF4-FFF2-40B4-BE49-F238E27FC236}">
                <a16:creationId xmlns:a16="http://schemas.microsoft.com/office/drawing/2014/main" id="{97252877-A7FB-4ED1-B1E1-8A21F725FC8D}"/>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4">
            <a:extLst>
              <a:ext uri="{FF2B5EF4-FFF2-40B4-BE49-F238E27FC236}">
                <a16:creationId xmlns:a16="http://schemas.microsoft.com/office/drawing/2014/main" id="{A4B73500-1244-4F86-98AC-F5D3527E147C}"/>
              </a:ext>
            </a:extLst>
          </p:cNvPr>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cs typeface="Arial" charset="0"/>
              </a:defRPr>
            </a:lvl1pPr>
          </a:lstStyle>
          <a:p>
            <a:pPr>
              <a:defRPr/>
            </a:pPr>
            <a:endParaRPr lang="en-US" altLang="en-US"/>
          </a:p>
        </p:txBody>
      </p:sp>
      <p:sp>
        <p:nvSpPr>
          <p:cNvPr id="5" name="Slide Number Placeholder 5">
            <a:extLst>
              <a:ext uri="{FF2B5EF4-FFF2-40B4-BE49-F238E27FC236}">
                <a16:creationId xmlns:a16="http://schemas.microsoft.com/office/drawing/2014/main" id="{DFDFFAF6-6810-4876-A7EB-4C5916FB8C4A}"/>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BA6E8DD3-0B8F-401B-A653-99F00E1199CA}" type="slidenum">
              <a:rPr lang="en-US" altLang="fr-FR"/>
              <a:pPr/>
              <a:t>‹#›</a:t>
            </a:fld>
            <a:endParaRPr lang="en-US" altLang="fr-FR"/>
          </a:p>
        </p:txBody>
      </p:sp>
    </p:spTree>
    <p:extLst>
      <p:ext uri="{BB962C8B-B14F-4D97-AF65-F5344CB8AC3E}">
        <p14:creationId xmlns:p14="http://schemas.microsoft.com/office/powerpoint/2010/main" val="1077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1481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03437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22111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42899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800321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8386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Naslov in vsebina">
    <p:spTree>
      <p:nvGrpSpPr>
        <p:cNvPr id="1" name=""/>
        <p:cNvGrpSpPr/>
        <p:nvPr/>
      </p:nvGrpSpPr>
      <p:grpSpPr>
        <a:xfrm>
          <a:off x="0" y="0"/>
          <a:ext cx="0" cy="0"/>
          <a:chOff x="0" y="0"/>
          <a:chExt cx="0" cy="0"/>
        </a:xfrm>
      </p:grpSpPr>
      <p:sp>
        <p:nvSpPr>
          <p:cNvPr id="2" name="Title 1"/>
          <p:cNvSpPr>
            <a:spLocks noGrp="1"/>
          </p:cNvSpPr>
          <p:nvPr>
            <p:ph type="title"/>
          </p:nvPr>
        </p:nvSpPr>
        <p:spPr>
          <a:xfrm>
            <a:off x="457200" y="704850"/>
            <a:ext cx="8229600" cy="1143000"/>
          </a:xfrm>
          <a:prstGeom prst="rect">
            <a:avLst/>
          </a:prstGeom>
        </p:spPr>
        <p:txBody>
          <a:bodyPr/>
          <a:lstStyle/>
          <a:p>
            <a:r>
              <a:rPr lang="sl-SI"/>
              <a:t>Uredite slog naslova matrice</a:t>
            </a:r>
            <a:endParaRPr lang="en-US"/>
          </a:p>
        </p:txBody>
      </p:sp>
      <p:sp>
        <p:nvSpPr>
          <p:cNvPr id="3" name="Content Placeholder 2"/>
          <p:cNvSpPr>
            <a:spLocks noGrp="1"/>
          </p:cNvSpPr>
          <p:nvPr>
            <p:ph idx="1"/>
          </p:nvPr>
        </p:nvSpPr>
        <p:spPr>
          <a:xfrm>
            <a:off x="457200" y="1935163"/>
            <a:ext cx="8229600" cy="4389437"/>
          </a:xfrm>
          <a:prstGeom prst="rect">
            <a:avLst/>
          </a:prstGeo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a:p>
        </p:txBody>
      </p:sp>
      <p:sp>
        <p:nvSpPr>
          <p:cNvPr id="4" name="Date Placeholder 9">
            <a:extLst>
              <a:ext uri="{FF2B5EF4-FFF2-40B4-BE49-F238E27FC236}">
                <a16:creationId xmlns:a16="http://schemas.microsoft.com/office/drawing/2014/main" id="{996DD2CF-E9F5-4A8F-8B41-466F0F263D50}"/>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cs typeface="Arial" charset="0"/>
              </a:defRPr>
            </a:lvl1pPr>
          </a:lstStyle>
          <a:p>
            <a:pPr>
              <a:defRPr/>
            </a:pPr>
            <a:endParaRPr lang="sl-SI" altLang="sl-SI"/>
          </a:p>
        </p:txBody>
      </p:sp>
      <p:sp>
        <p:nvSpPr>
          <p:cNvPr id="5" name="Footer Placeholder 21">
            <a:extLst>
              <a:ext uri="{FF2B5EF4-FFF2-40B4-BE49-F238E27FC236}">
                <a16:creationId xmlns:a16="http://schemas.microsoft.com/office/drawing/2014/main" id="{F766D337-2EAC-419E-9D73-096FCDFFFC64}"/>
              </a:ext>
            </a:extLst>
          </p:cNvPr>
          <p:cNvSpPr>
            <a:spLocks noGrp="1"/>
          </p:cNvSpPr>
          <p:nvPr>
            <p:ph type="ftr" sz="quarter" idx="11"/>
          </p:nvPr>
        </p:nvSpPr>
        <p:spPr>
          <a:xfrm>
            <a:off x="2667000" y="6356350"/>
            <a:ext cx="3352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cs typeface="Arial" charset="0"/>
              </a:defRPr>
            </a:lvl1pPr>
          </a:lstStyle>
          <a:p>
            <a:pPr>
              <a:defRPr/>
            </a:pPr>
            <a:endParaRPr lang="sl-SI" altLang="en-US"/>
          </a:p>
        </p:txBody>
      </p:sp>
      <p:sp>
        <p:nvSpPr>
          <p:cNvPr id="6" name="Slide Number Placeholder 17">
            <a:extLst>
              <a:ext uri="{FF2B5EF4-FFF2-40B4-BE49-F238E27FC236}">
                <a16:creationId xmlns:a16="http://schemas.microsoft.com/office/drawing/2014/main" id="{B755B282-9676-493A-9B15-F4EFB5ED61CD}"/>
              </a:ext>
            </a:extLst>
          </p:cNvPr>
          <p:cNvSpPr>
            <a:spLocks noGrp="1"/>
          </p:cNvSpPr>
          <p:nvPr>
            <p:ph type="sldNum" sz="quarter" idx="12"/>
          </p:nvPr>
        </p:nvSpPr>
        <p:spPr>
          <a:xfrm>
            <a:off x="7924800" y="6356350"/>
            <a:ext cx="7620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fld id="{2398DEAE-0B38-4C86-B67A-A2D9E96F9C6C}" type="slidenum">
              <a:rPr lang="sl-SI" altLang="sl-SI"/>
              <a:pPr/>
              <a:t>‹#›</a:t>
            </a:fld>
            <a:endParaRPr lang="sl-SI" altLang="sl-SI"/>
          </a:p>
        </p:txBody>
      </p:sp>
    </p:spTree>
    <p:extLst>
      <p:ext uri="{BB962C8B-B14F-4D97-AF65-F5344CB8AC3E}">
        <p14:creationId xmlns:p14="http://schemas.microsoft.com/office/powerpoint/2010/main" val="12890053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85104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57659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1776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Title 1"/>
          <p:cNvSpPr>
            <a:spLocks noGrp="1"/>
          </p:cNvSpPr>
          <p:nvPr>
            <p:ph type="ctrTitle"/>
          </p:nvPr>
        </p:nvSpPr>
        <p:spPr>
          <a:xfrm>
            <a:off x="685800" y="2762579"/>
            <a:ext cx="7772400" cy="1591576"/>
          </a:xfrm>
          <a:prstGeom prst="rect">
            <a:avLst/>
          </a:prstGeom>
        </p:spPr>
        <p:txBody>
          <a:bodyPr/>
          <a:lstStyle/>
          <a:p>
            <a:r>
              <a:rPr lang="en-US" dirty="0" err="1"/>
              <a:t>Naslov</a:t>
            </a:r>
            <a:endParaRPr lang="en-US" dirty="0"/>
          </a:p>
        </p:txBody>
      </p:sp>
      <p:sp>
        <p:nvSpPr>
          <p:cNvPr id="3" name="Date Placeholder 3">
            <a:extLst>
              <a:ext uri="{FF2B5EF4-FFF2-40B4-BE49-F238E27FC236}">
                <a16:creationId xmlns:a16="http://schemas.microsoft.com/office/drawing/2014/main" id="{38CDDAEC-B911-4657-A686-F85152DF2BBB}"/>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4">
            <a:extLst>
              <a:ext uri="{FF2B5EF4-FFF2-40B4-BE49-F238E27FC236}">
                <a16:creationId xmlns:a16="http://schemas.microsoft.com/office/drawing/2014/main" id="{E4F0BA8D-E097-47EF-9D11-868C46BA4341}"/>
              </a:ext>
            </a:extLst>
          </p:cNvPr>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cs typeface="Arial" charset="0"/>
              </a:defRPr>
            </a:lvl1pPr>
          </a:lstStyle>
          <a:p>
            <a:pPr>
              <a:defRPr/>
            </a:pPr>
            <a:endParaRPr lang="en-US" altLang="en-US"/>
          </a:p>
        </p:txBody>
      </p:sp>
      <p:sp>
        <p:nvSpPr>
          <p:cNvPr id="5" name="Slide Number Placeholder 5">
            <a:extLst>
              <a:ext uri="{FF2B5EF4-FFF2-40B4-BE49-F238E27FC236}">
                <a16:creationId xmlns:a16="http://schemas.microsoft.com/office/drawing/2014/main" id="{518E105D-E96B-48FD-946C-B6F1E1087E0E}"/>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A7E925D7-5561-47DB-8A70-6185A7827E1E}" type="slidenum">
              <a:rPr lang="en-US" altLang="fr-FR"/>
              <a:pPr/>
              <a:t>‹#›</a:t>
            </a:fld>
            <a:endParaRPr lang="en-US" altLang="fr-FR"/>
          </a:p>
        </p:txBody>
      </p:sp>
    </p:spTree>
    <p:extLst>
      <p:ext uri="{BB962C8B-B14F-4D97-AF65-F5344CB8AC3E}">
        <p14:creationId xmlns:p14="http://schemas.microsoft.com/office/powerpoint/2010/main" val="39074145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8">
            <a:extLst>
              <a:ext uri="{FF2B5EF4-FFF2-40B4-BE49-F238E27FC236}">
                <a16:creationId xmlns:a16="http://schemas.microsoft.com/office/drawing/2014/main" id="{108484CB-A9A0-4BEE-8B4D-A69A51521BD8}"/>
              </a:ext>
            </a:extLst>
          </p:cNvPr>
          <p:cNvGrpSpPr>
            <a:grpSpLocks/>
          </p:cNvGrpSpPr>
          <p:nvPr/>
        </p:nvGrpSpPr>
        <p:grpSpPr bwMode="auto">
          <a:xfrm>
            <a:off x="-7938" y="-7938"/>
            <a:ext cx="9169401" cy="6873876"/>
            <a:chOff x="-8466" y="-8468"/>
            <a:chExt cx="9169804" cy="6874935"/>
          </a:xfrm>
        </p:grpSpPr>
        <p:cxnSp>
          <p:nvCxnSpPr>
            <p:cNvPr id="5" name="Straight Connector 4">
              <a:extLst>
                <a:ext uri="{FF2B5EF4-FFF2-40B4-BE49-F238E27FC236}">
                  <a16:creationId xmlns:a16="http://schemas.microsoft.com/office/drawing/2014/main" id="{E70A6E11-4049-4AA2-8F46-C2856D2428AC}"/>
                </a:ext>
              </a:extLst>
            </p:cNvPr>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D354DCB2-9123-4D28-B3B6-5C3D5BAA0781}"/>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21">
              <a:extLst>
                <a:ext uri="{FF2B5EF4-FFF2-40B4-BE49-F238E27FC236}">
                  <a16:creationId xmlns:a16="http://schemas.microsoft.com/office/drawing/2014/main" id="{42BF0402-45C5-4835-8487-136E2471A6AD}"/>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22">
              <a:extLst>
                <a:ext uri="{FF2B5EF4-FFF2-40B4-BE49-F238E27FC236}">
                  <a16:creationId xmlns:a16="http://schemas.microsoft.com/office/drawing/2014/main" id="{8774829C-F121-4813-B9E9-9C5AE2EA8E72}"/>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23">
              <a:extLst>
                <a:ext uri="{FF2B5EF4-FFF2-40B4-BE49-F238E27FC236}">
                  <a16:creationId xmlns:a16="http://schemas.microsoft.com/office/drawing/2014/main" id="{200CD0D4-345C-4D50-9924-09525C4803AA}"/>
                </a:ext>
              </a:extLst>
            </p:cNvPr>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24">
              <a:extLst>
                <a:ext uri="{FF2B5EF4-FFF2-40B4-BE49-F238E27FC236}">
                  <a16:creationId xmlns:a16="http://schemas.microsoft.com/office/drawing/2014/main" id="{E22939CD-2208-4C3F-9F18-7F2E458E1932}"/>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25">
              <a:extLst>
                <a:ext uri="{FF2B5EF4-FFF2-40B4-BE49-F238E27FC236}">
                  <a16:creationId xmlns:a16="http://schemas.microsoft.com/office/drawing/2014/main" id="{95453D66-9D14-4E47-AC77-32FE9A727368}"/>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26">
              <a:extLst>
                <a:ext uri="{FF2B5EF4-FFF2-40B4-BE49-F238E27FC236}">
                  <a16:creationId xmlns:a16="http://schemas.microsoft.com/office/drawing/2014/main" id="{EBCBCFE2-E04A-4C69-979B-D95849519C2E}"/>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27">
              <a:extLst>
                <a:ext uri="{FF2B5EF4-FFF2-40B4-BE49-F238E27FC236}">
                  <a16:creationId xmlns:a16="http://schemas.microsoft.com/office/drawing/2014/main" id="{1CA1F925-B51C-45EF-837A-773B48572A09}"/>
                </a:ext>
              </a:extLst>
            </p:cNvPr>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28">
              <a:extLst>
                <a:ext uri="{FF2B5EF4-FFF2-40B4-BE49-F238E27FC236}">
                  <a16:creationId xmlns:a16="http://schemas.microsoft.com/office/drawing/2014/main" id="{8E634D81-5007-4F50-8C65-41931CADDBE2}"/>
                </a:ext>
              </a:extLst>
            </p:cNvPr>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5" name="Date Placeholder 3">
            <a:extLst>
              <a:ext uri="{FF2B5EF4-FFF2-40B4-BE49-F238E27FC236}">
                <a16:creationId xmlns:a16="http://schemas.microsoft.com/office/drawing/2014/main" id="{AFC52FD1-BAD1-46B5-976E-56E863F736BF}"/>
              </a:ext>
            </a:extLst>
          </p:cNvPr>
          <p:cNvSpPr>
            <a:spLocks noGrp="1"/>
          </p:cNvSpPr>
          <p:nvPr>
            <p:ph type="dt" sz="half" idx="10"/>
          </p:nvPr>
        </p:nvSpPr>
        <p:spPr/>
        <p:txBody>
          <a:bodyPr/>
          <a:lstStyle>
            <a:lvl1pPr>
              <a:defRPr/>
            </a:lvl1pPr>
          </a:lstStyle>
          <a:p>
            <a:pPr>
              <a:defRPr/>
            </a:pPr>
            <a:endParaRPr lang="en-US"/>
          </a:p>
        </p:txBody>
      </p:sp>
      <p:sp>
        <p:nvSpPr>
          <p:cNvPr id="16" name="Footer Placeholder 4">
            <a:extLst>
              <a:ext uri="{FF2B5EF4-FFF2-40B4-BE49-F238E27FC236}">
                <a16:creationId xmlns:a16="http://schemas.microsoft.com/office/drawing/2014/main" id="{FBB30A33-766F-4C5A-B937-6811C1867769}"/>
              </a:ext>
            </a:extLst>
          </p:cNvPr>
          <p:cNvSpPr>
            <a:spLocks noGrp="1"/>
          </p:cNvSpPr>
          <p:nvPr>
            <p:ph type="ftr" sz="quarter" idx="11"/>
          </p:nvPr>
        </p:nvSpPr>
        <p:spPr/>
        <p:txBody>
          <a:bodyPr/>
          <a:lstStyle>
            <a:lvl1pPr>
              <a:defRPr/>
            </a:lvl1pPr>
          </a:lstStyle>
          <a:p>
            <a:pPr>
              <a:defRPr/>
            </a:pPr>
            <a:endParaRPr lang="en-US"/>
          </a:p>
        </p:txBody>
      </p:sp>
      <p:sp>
        <p:nvSpPr>
          <p:cNvPr id="17" name="Slide Number Placeholder 5">
            <a:extLst>
              <a:ext uri="{FF2B5EF4-FFF2-40B4-BE49-F238E27FC236}">
                <a16:creationId xmlns:a16="http://schemas.microsoft.com/office/drawing/2014/main" id="{3AA5F7F1-D5C2-4481-919B-258656B0D9C3}"/>
              </a:ext>
            </a:extLst>
          </p:cNvPr>
          <p:cNvSpPr>
            <a:spLocks noGrp="1"/>
          </p:cNvSpPr>
          <p:nvPr>
            <p:ph type="sldNum" sz="quarter" idx="12"/>
          </p:nvPr>
        </p:nvSpPr>
        <p:spPr/>
        <p:txBody>
          <a:bodyPr/>
          <a:lstStyle>
            <a:lvl1pPr>
              <a:defRPr/>
            </a:lvl1pPr>
          </a:lstStyle>
          <a:p>
            <a:fld id="{4F19C7B0-D75F-481A-8CF2-3B8B35DAC4BA}" type="slidenum">
              <a:rPr lang="en-US" altLang="en-US"/>
              <a:pPr/>
              <a:t>‹#›</a:t>
            </a:fld>
            <a:endParaRPr lang="en-US" altLang="en-US"/>
          </a:p>
        </p:txBody>
      </p:sp>
    </p:spTree>
    <p:extLst>
      <p:ext uri="{BB962C8B-B14F-4D97-AF65-F5344CB8AC3E}">
        <p14:creationId xmlns:p14="http://schemas.microsoft.com/office/powerpoint/2010/main" val="29608561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F179925-837F-4682-AB3D-A960F54E5DB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F8C5B981-47D6-48A3-8F47-B38E7A7AADF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6A43282-F246-443F-AB4A-AED30EC350FE}"/>
              </a:ext>
            </a:extLst>
          </p:cNvPr>
          <p:cNvSpPr>
            <a:spLocks noGrp="1"/>
          </p:cNvSpPr>
          <p:nvPr>
            <p:ph type="sldNum" sz="quarter" idx="12"/>
          </p:nvPr>
        </p:nvSpPr>
        <p:spPr/>
        <p:txBody>
          <a:bodyPr/>
          <a:lstStyle>
            <a:lvl1pPr>
              <a:defRPr/>
            </a:lvl1pPr>
          </a:lstStyle>
          <a:p>
            <a:fld id="{C5A57882-3179-4AA1-8D81-31D2C10CD4E5}" type="slidenum">
              <a:rPr lang="en-US" altLang="en-US"/>
              <a:pPr/>
              <a:t>‹#›</a:t>
            </a:fld>
            <a:endParaRPr lang="en-US" altLang="en-US"/>
          </a:p>
        </p:txBody>
      </p:sp>
    </p:spTree>
    <p:extLst>
      <p:ext uri="{BB962C8B-B14F-4D97-AF65-F5344CB8AC3E}">
        <p14:creationId xmlns:p14="http://schemas.microsoft.com/office/powerpoint/2010/main" val="12472737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0BBB31C-CA5F-444C-9DA4-7E7B14276E6A}"/>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B1E04C2A-333C-4720-8597-109A6FDAFB3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C9883C1-9D15-41F0-B5AC-CEDCCF630B56}"/>
              </a:ext>
            </a:extLst>
          </p:cNvPr>
          <p:cNvSpPr>
            <a:spLocks noGrp="1"/>
          </p:cNvSpPr>
          <p:nvPr>
            <p:ph type="sldNum" sz="quarter" idx="12"/>
          </p:nvPr>
        </p:nvSpPr>
        <p:spPr/>
        <p:txBody>
          <a:bodyPr/>
          <a:lstStyle>
            <a:lvl1pPr>
              <a:defRPr/>
            </a:lvl1pPr>
          </a:lstStyle>
          <a:p>
            <a:fld id="{844F13A7-A367-4ED7-8524-E6B9D462E02B}" type="slidenum">
              <a:rPr lang="en-US" altLang="en-US"/>
              <a:pPr/>
              <a:t>‹#›</a:t>
            </a:fld>
            <a:endParaRPr lang="en-US" altLang="en-US"/>
          </a:p>
        </p:txBody>
      </p:sp>
    </p:spTree>
    <p:extLst>
      <p:ext uri="{BB962C8B-B14F-4D97-AF65-F5344CB8AC3E}">
        <p14:creationId xmlns:p14="http://schemas.microsoft.com/office/powerpoint/2010/main" val="39611033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60D0C695-6702-4AE8-B825-262E71F3393E}"/>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D797A592-3392-46D1-A6A1-DABDED64BB1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F6FDF1B-AACB-4779-AF2D-82477BB1CEE7}"/>
              </a:ext>
            </a:extLst>
          </p:cNvPr>
          <p:cNvSpPr>
            <a:spLocks noGrp="1"/>
          </p:cNvSpPr>
          <p:nvPr>
            <p:ph type="sldNum" sz="quarter" idx="12"/>
          </p:nvPr>
        </p:nvSpPr>
        <p:spPr/>
        <p:txBody>
          <a:bodyPr/>
          <a:lstStyle>
            <a:lvl1pPr>
              <a:defRPr/>
            </a:lvl1pPr>
          </a:lstStyle>
          <a:p>
            <a:fld id="{41489381-CAC3-4B72-A3DF-4DE9030CFDC0}" type="slidenum">
              <a:rPr lang="en-US" altLang="en-US"/>
              <a:pPr/>
              <a:t>‹#›</a:t>
            </a:fld>
            <a:endParaRPr lang="en-US" altLang="en-US"/>
          </a:p>
        </p:txBody>
      </p:sp>
    </p:spTree>
    <p:extLst>
      <p:ext uri="{BB962C8B-B14F-4D97-AF65-F5344CB8AC3E}">
        <p14:creationId xmlns:p14="http://schemas.microsoft.com/office/powerpoint/2010/main" val="8043669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F09A8892-4804-4B0E-A235-40A440874CC1}"/>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4">
            <a:extLst>
              <a:ext uri="{FF2B5EF4-FFF2-40B4-BE49-F238E27FC236}">
                <a16:creationId xmlns:a16="http://schemas.microsoft.com/office/drawing/2014/main" id="{5697D2C6-6BAC-464A-8AB4-6A09E3B9CB4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AACBB71-614D-4B8F-B9E7-5BB928A3AAA7}"/>
              </a:ext>
            </a:extLst>
          </p:cNvPr>
          <p:cNvSpPr>
            <a:spLocks noGrp="1"/>
          </p:cNvSpPr>
          <p:nvPr>
            <p:ph type="sldNum" sz="quarter" idx="12"/>
          </p:nvPr>
        </p:nvSpPr>
        <p:spPr/>
        <p:txBody>
          <a:bodyPr/>
          <a:lstStyle>
            <a:lvl1pPr>
              <a:defRPr/>
            </a:lvl1pPr>
          </a:lstStyle>
          <a:p>
            <a:fld id="{CCDAA2E2-F66A-4592-9E17-447393610B26}" type="slidenum">
              <a:rPr lang="en-US" altLang="en-US"/>
              <a:pPr/>
              <a:t>‹#›</a:t>
            </a:fld>
            <a:endParaRPr lang="en-US" altLang="en-US"/>
          </a:p>
        </p:txBody>
      </p:sp>
    </p:spTree>
    <p:extLst>
      <p:ext uri="{BB962C8B-B14F-4D97-AF65-F5344CB8AC3E}">
        <p14:creationId xmlns:p14="http://schemas.microsoft.com/office/powerpoint/2010/main" val="39570003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2C7E1C7A-8870-4BAB-9004-7221C286340F}"/>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4">
            <a:extLst>
              <a:ext uri="{FF2B5EF4-FFF2-40B4-BE49-F238E27FC236}">
                <a16:creationId xmlns:a16="http://schemas.microsoft.com/office/drawing/2014/main" id="{09DD42E3-8201-4E60-8B1F-E68A37CBA82F}"/>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698D97AE-717C-41C1-84B6-A5777A1C922E}"/>
              </a:ext>
            </a:extLst>
          </p:cNvPr>
          <p:cNvSpPr>
            <a:spLocks noGrp="1"/>
          </p:cNvSpPr>
          <p:nvPr>
            <p:ph type="sldNum" sz="quarter" idx="12"/>
          </p:nvPr>
        </p:nvSpPr>
        <p:spPr/>
        <p:txBody>
          <a:bodyPr/>
          <a:lstStyle>
            <a:lvl1pPr>
              <a:defRPr/>
            </a:lvl1pPr>
          </a:lstStyle>
          <a:p>
            <a:fld id="{B5FB8FF7-4000-47FE-842B-A97A9EEE17D7}" type="slidenum">
              <a:rPr lang="en-US" altLang="en-US"/>
              <a:pPr/>
              <a:t>‹#›</a:t>
            </a:fld>
            <a:endParaRPr lang="en-US" altLang="en-US"/>
          </a:p>
        </p:txBody>
      </p:sp>
    </p:spTree>
    <p:extLst>
      <p:ext uri="{BB962C8B-B14F-4D97-AF65-F5344CB8AC3E}">
        <p14:creationId xmlns:p14="http://schemas.microsoft.com/office/powerpoint/2010/main" val="4807710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9EF9D55-CDB4-47F7-B7A5-CDFF0ED40367}"/>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4">
            <a:extLst>
              <a:ext uri="{FF2B5EF4-FFF2-40B4-BE49-F238E27FC236}">
                <a16:creationId xmlns:a16="http://schemas.microsoft.com/office/drawing/2014/main" id="{E402CE9B-81B5-479C-B073-9AD26C59719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72996780-A21F-40DE-8A7A-B4411EC06064}"/>
              </a:ext>
            </a:extLst>
          </p:cNvPr>
          <p:cNvSpPr>
            <a:spLocks noGrp="1"/>
          </p:cNvSpPr>
          <p:nvPr>
            <p:ph type="sldNum" sz="quarter" idx="12"/>
          </p:nvPr>
        </p:nvSpPr>
        <p:spPr/>
        <p:txBody>
          <a:bodyPr/>
          <a:lstStyle>
            <a:lvl1pPr>
              <a:defRPr/>
            </a:lvl1pPr>
          </a:lstStyle>
          <a:p>
            <a:fld id="{CA43F497-A966-4BC2-BE5F-340641E6031D}" type="slidenum">
              <a:rPr lang="en-US" altLang="en-US"/>
              <a:pPr/>
              <a:t>‹#›</a:t>
            </a:fld>
            <a:endParaRPr lang="en-US" altLang="en-US"/>
          </a:p>
        </p:txBody>
      </p:sp>
    </p:spTree>
    <p:extLst>
      <p:ext uri="{BB962C8B-B14F-4D97-AF65-F5344CB8AC3E}">
        <p14:creationId xmlns:p14="http://schemas.microsoft.com/office/powerpoint/2010/main" val="28897651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E305A2B8-B2C8-4DF0-B950-7255C9DE1947}"/>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F897B8BB-7738-4331-825B-E31AC33CB6B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22859CB-90DE-460A-B9E0-B00519D5C9C2}"/>
              </a:ext>
            </a:extLst>
          </p:cNvPr>
          <p:cNvSpPr>
            <a:spLocks noGrp="1"/>
          </p:cNvSpPr>
          <p:nvPr>
            <p:ph type="sldNum" sz="quarter" idx="12"/>
          </p:nvPr>
        </p:nvSpPr>
        <p:spPr/>
        <p:txBody>
          <a:bodyPr/>
          <a:lstStyle>
            <a:lvl1pPr>
              <a:defRPr/>
            </a:lvl1pPr>
          </a:lstStyle>
          <a:p>
            <a:fld id="{361F532B-9D99-409C-A2E9-6048F26B6AE5}" type="slidenum">
              <a:rPr lang="en-US" altLang="en-US"/>
              <a:pPr/>
              <a:t>‹#›</a:t>
            </a:fld>
            <a:endParaRPr lang="en-US" altLang="en-US"/>
          </a:p>
        </p:txBody>
      </p:sp>
    </p:spTree>
    <p:extLst>
      <p:ext uri="{BB962C8B-B14F-4D97-AF65-F5344CB8AC3E}">
        <p14:creationId xmlns:p14="http://schemas.microsoft.com/office/powerpoint/2010/main" val="9539881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a:extLst>
              <a:ext uri="{FF2B5EF4-FFF2-40B4-BE49-F238E27FC236}">
                <a16:creationId xmlns:a16="http://schemas.microsoft.com/office/drawing/2014/main" id="{D9FB5FCE-F2AC-40CA-821B-BCD11F7F59B7}"/>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4BBB4014-4638-4433-B32C-1BB44F12061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4ED4586-9BC2-4A9A-AE44-116DE3FF7082}"/>
              </a:ext>
            </a:extLst>
          </p:cNvPr>
          <p:cNvSpPr>
            <a:spLocks noGrp="1"/>
          </p:cNvSpPr>
          <p:nvPr>
            <p:ph type="sldNum" sz="quarter" idx="12"/>
          </p:nvPr>
        </p:nvSpPr>
        <p:spPr/>
        <p:txBody>
          <a:bodyPr/>
          <a:lstStyle>
            <a:lvl1pPr>
              <a:defRPr/>
            </a:lvl1pPr>
          </a:lstStyle>
          <a:p>
            <a:fld id="{58DB092A-7713-40B3-9E6D-57497114623A}" type="slidenum">
              <a:rPr lang="en-US" altLang="en-US"/>
              <a:pPr/>
              <a:t>‹#›</a:t>
            </a:fld>
            <a:endParaRPr lang="en-US" altLang="en-US"/>
          </a:p>
        </p:txBody>
      </p:sp>
    </p:spTree>
    <p:extLst>
      <p:ext uri="{BB962C8B-B14F-4D97-AF65-F5344CB8AC3E}">
        <p14:creationId xmlns:p14="http://schemas.microsoft.com/office/powerpoint/2010/main" val="34720487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D821277-A657-4636-963D-3ECF0519A18A}"/>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A7CFFD40-80F4-46E9-A628-EA2A948FC36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09A2F2C-D86B-4F58-A162-271F4AA9B606}"/>
              </a:ext>
            </a:extLst>
          </p:cNvPr>
          <p:cNvSpPr>
            <a:spLocks noGrp="1"/>
          </p:cNvSpPr>
          <p:nvPr>
            <p:ph type="sldNum" sz="quarter" idx="12"/>
          </p:nvPr>
        </p:nvSpPr>
        <p:spPr/>
        <p:txBody>
          <a:bodyPr/>
          <a:lstStyle>
            <a:lvl1pPr>
              <a:defRPr/>
            </a:lvl1pPr>
          </a:lstStyle>
          <a:p>
            <a:fld id="{24AA179D-1E22-4527-8AF4-75C7A77B1496}" type="slidenum">
              <a:rPr lang="en-US" altLang="en-US"/>
              <a:pPr/>
              <a:t>‹#›</a:t>
            </a:fld>
            <a:endParaRPr lang="en-US" altLang="en-US"/>
          </a:p>
        </p:txBody>
      </p:sp>
    </p:spTree>
    <p:extLst>
      <p:ext uri="{BB962C8B-B14F-4D97-AF65-F5344CB8AC3E}">
        <p14:creationId xmlns:p14="http://schemas.microsoft.com/office/powerpoint/2010/main" val="3559851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685800" y="2130425"/>
            <a:ext cx="7772400" cy="1470025"/>
          </a:xfrm>
          <a:prstGeom prst="rect">
            <a:avLst/>
          </a:prstGeom>
        </p:spPr>
        <p:txBody>
          <a:bodyPr/>
          <a:lstStyle/>
          <a:p>
            <a:r>
              <a:rPr lang="sl-SI"/>
              <a:t>Uredite slog naslova matrice</a:t>
            </a:r>
          </a:p>
        </p:txBody>
      </p:sp>
      <p:sp>
        <p:nvSpPr>
          <p:cNvPr id="3" name="Podnaslov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a:t>Uredite slog podnaslova matrice</a:t>
            </a:r>
          </a:p>
        </p:txBody>
      </p:sp>
      <p:sp>
        <p:nvSpPr>
          <p:cNvPr id="4" name="Ograda datuma 3">
            <a:extLst>
              <a:ext uri="{FF2B5EF4-FFF2-40B4-BE49-F238E27FC236}">
                <a16:creationId xmlns:a16="http://schemas.microsoft.com/office/drawing/2014/main" id="{739A6CB4-B00F-4AB8-9FB9-1D6858F38C53}"/>
              </a:ext>
            </a:extLst>
          </p:cNvPr>
          <p:cNvSpPr>
            <a:spLocks noGrp="1"/>
          </p:cNvSpPr>
          <p:nvPr>
            <p:ph type="dt" sz="half" idx="10"/>
          </p:nvPr>
        </p:nvSpPr>
        <p:spPr/>
        <p:txBody>
          <a:bodyPr/>
          <a:lstStyle>
            <a:lvl1pPr>
              <a:defRPr/>
            </a:lvl1pPr>
          </a:lstStyle>
          <a:p>
            <a:pPr>
              <a:defRPr/>
            </a:pPr>
            <a:endParaRPr lang="sl-SI" altLang="en-US"/>
          </a:p>
        </p:txBody>
      </p:sp>
      <p:sp>
        <p:nvSpPr>
          <p:cNvPr id="5" name="Ograda noge 4">
            <a:extLst>
              <a:ext uri="{FF2B5EF4-FFF2-40B4-BE49-F238E27FC236}">
                <a16:creationId xmlns:a16="http://schemas.microsoft.com/office/drawing/2014/main" id="{19CA0F0D-BBFE-47E6-8590-95625E340CB0}"/>
              </a:ext>
            </a:extLst>
          </p:cNvPr>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cs typeface="Arial" charset="0"/>
              </a:defRPr>
            </a:lvl1pPr>
          </a:lstStyle>
          <a:p>
            <a:pPr>
              <a:defRPr/>
            </a:pPr>
            <a:endParaRPr lang="sl-SI" altLang="en-US"/>
          </a:p>
        </p:txBody>
      </p:sp>
      <p:sp>
        <p:nvSpPr>
          <p:cNvPr id="6" name="Ograda številke diapozitiva 5">
            <a:extLst>
              <a:ext uri="{FF2B5EF4-FFF2-40B4-BE49-F238E27FC236}">
                <a16:creationId xmlns:a16="http://schemas.microsoft.com/office/drawing/2014/main" id="{7E7F0257-A0FF-4781-B2FD-8E9E13F0ECC2}"/>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C5E4645D-A219-4645-924E-2BEC107BEBE9}" type="slidenum">
              <a:rPr lang="sl-SI" altLang="fr-FR"/>
              <a:pPr/>
              <a:t>‹#›</a:t>
            </a:fld>
            <a:endParaRPr lang="sl-SI" altLang="fr-FR"/>
          </a:p>
        </p:txBody>
      </p:sp>
    </p:spTree>
    <p:extLst>
      <p:ext uri="{BB962C8B-B14F-4D97-AF65-F5344CB8AC3E}">
        <p14:creationId xmlns:p14="http://schemas.microsoft.com/office/powerpoint/2010/main" val="1492963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55B90F5-1367-4A50-9211-2C300C60D0BD}"/>
              </a:ext>
            </a:extLst>
          </p:cNvPr>
          <p:cNvSpPr txBox="1">
            <a:spLocks noChangeArrowheads="1"/>
          </p:cNvSpPr>
          <p:nvPr/>
        </p:nvSpPr>
        <p:spPr bwMode="auto">
          <a:xfrm>
            <a:off x="482600" y="790575"/>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r>
              <a:rPr lang="en-US" altLang="en-US" sz="8000">
                <a:solidFill>
                  <a:srgbClr val="C0E474"/>
                </a:solidFill>
                <a:latin typeface="Arial" panose="020B0604020202020204" pitchFamily="34" charset="0"/>
              </a:rPr>
              <a:t>“</a:t>
            </a:r>
          </a:p>
        </p:txBody>
      </p:sp>
      <p:sp>
        <p:nvSpPr>
          <p:cNvPr id="6" name="TextBox 5">
            <a:extLst>
              <a:ext uri="{FF2B5EF4-FFF2-40B4-BE49-F238E27FC236}">
                <a16:creationId xmlns:a16="http://schemas.microsoft.com/office/drawing/2014/main" id="{59E05799-1494-4732-B544-1F3E0F9E28C6}"/>
              </a:ext>
            </a:extLst>
          </p:cNvPr>
          <p:cNvSpPr txBox="1">
            <a:spLocks noChangeArrowheads="1"/>
          </p:cNvSpPr>
          <p:nvPr/>
        </p:nvSpPr>
        <p:spPr bwMode="auto">
          <a:xfrm>
            <a:off x="6748463" y="2886075"/>
            <a:ext cx="457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r>
              <a:rPr lang="en-US" altLang="en-US" sz="8000">
                <a:solidFill>
                  <a:srgbClr val="C0E474"/>
                </a:solidFill>
                <a:latin typeface="Arial" panose="020B0604020202020204" pitchFamily="34" charset="0"/>
              </a:rPr>
              <a:t>”</a:t>
            </a:r>
          </a:p>
        </p:txBody>
      </p:sp>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7" name="Date Placeholder 3">
            <a:extLst>
              <a:ext uri="{FF2B5EF4-FFF2-40B4-BE49-F238E27FC236}">
                <a16:creationId xmlns:a16="http://schemas.microsoft.com/office/drawing/2014/main" id="{C975A064-7364-41EE-B47A-1014C294EF05}"/>
              </a:ext>
            </a:extLst>
          </p:cNvPr>
          <p:cNvSpPr>
            <a:spLocks noGrp="1"/>
          </p:cNvSpPr>
          <p:nvPr>
            <p:ph type="dt" sz="half" idx="14"/>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05620EA4-455A-4FB7-86CE-778C367E96CD}"/>
              </a:ext>
            </a:extLst>
          </p:cNvPr>
          <p:cNvSpPr>
            <a:spLocks noGrp="1"/>
          </p:cNvSpPr>
          <p:nvPr>
            <p:ph type="ftr" sz="quarter" idx="15"/>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A190C28A-985A-4BA9-903D-D49C505F4978}"/>
              </a:ext>
            </a:extLst>
          </p:cNvPr>
          <p:cNvSpPr>
            <a:spLocks noGrp="1"/>
          </p:cNvSpPr>
          <p:nvPr>
            <p:ph type="sldNum" sz="quarter" idx="16"/>
          </p:nvPr>
        </p:nvSpPr>
        <p:spPr/>
        <p:txBody>
          <a:bodyPr/>
          <a:lstStyle>
            <a:lvl1pPr>
              <a:defRPr/>
            </a:lvl1pPr>
          </a:lstStyle>
          <a:p>
            <a:fld id="{B7DCCACA-ED46-4EC2-AB63-A199D7C60136}" type="slidenum">
              <a:rPr lang="en-US" altLang="en-US"/>
              <a:pPr/>
              <a:t>‹#›</a:t>
            </a:fld>
            <a:endParaRPr lang="en-US" altLang="en-US"/>
          </a:p>
        </p:txBody>
      </p:sp>
    </p:spTree>
    <p:extLst>
      <p:ext uri="{BB962C8B-B14F-4D97-AF65-F5344CB8AC3E}">
        <p14:creationId xmlns:p14="http://schemas.microsoft.com/office/powerpoint/2010/main" val="36248931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20A3E81-8074-47DD-A70D-3F7603077CE3}"/>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A97365E1-F68E-43FC-9E6D-E5AF9F99203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1AFFA4A-20E8-4D18-84E5-FF9E2AF743DE}"/>
              </a:ext>
            </a:extLst>
          </p:cNvPr>
          <p:cNvSpPr>
            <a:spLocks noGrp="1"/>
          </p:cNvSpPr>
          <p:nvPr>
            <p:ph type="sldNum" sz="quarter" idx="12"/>
          </p:nvPr>
        </p:nvSpPr>
        <p:spPr/>
        <p:txBody>
          <a:bodyPr/>
          <a:lstStyle>
            <a:lvl1pPr>
              <a:defRPr/>
            </a:lvl1pPr>
          </a:lstStyle>
          <a:p>
            <a:fld id="{3A65B8E0-648B-43C7-9D9F-F0191455CFB2}" type="slidenum">
              <a:rPr lang="en-US" altLang="en-US"/>
              <a:pPr/>
              <a:t>‹#›</a:t>
            </a:fld>
            <a:endParaRPr lang="en-US" altLang="en-US"/>
          </a:p>
        </p:txBody>
      </p:sp>
    </p:spTree>
    <p:extLst>
      <p:ext uri="{BB962C8B-B14F-4D97-AF65-F5344CB8AC3E}">
        <p14:creationId xmlns:p14="http://schemas.microsoft.com/office/powerpoint/2010/main" val="29991975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88E57D6-4BC7-4640-A70C-9BC96D3ECAD2}"/>
              </a:ext>
            </a:extLst>
          </p:cNvPr>
          <p:cNvSpPr txBox="1">
            <a:spLocks noChangeArrowheads="1"/>
          </p:cNvSpPr>
          <p:nvPr/>
        </p:nvSpPr>
        <p:spPr bwMode="auto">
          <a:xfrm>
            <a:off x="482600" y="790575"/>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r>
              <a:rPr lang="en-US" altLang="en-US" sz="8000">
                <a:solidFill>
                  <a:srgbClr val="C0E474"/>
                </a:solidFill>
                <a:latin typeface="Arial" panose="020B0604020202020204" pitchFamily="34" charset="0"/>
              </a:rPr>
              <a:t>“</a:t>
            </a:r>
          </a:p>
        </p:txBody>
      </p:sp>
      <p:sp>
        <p:nvSpPr>
          <p:cNvPr id="6" name="TextBox 5">
            <a:extLst>
              <a:ext uri="{FF2B5EF4-FFF2-40B4-BE49-F238E27FC236}">
                <a16:creationId xmlns:a16="http://schemas.microsoft.com/office/drawing/2014/main" id="{EAC34E99-D267-41DD-A1DE-BB396328511D}"/>
              </a:ext>
            </a:extLst>
          </p:cNvPr>
          <p:cNvSpPr txBox="1">
            <a:spLocks noChangeArrowheads="1"/>
          </p:cNvSpPr>
          <p:nvPr/>
        </p:nvSpPr>
        <p:spPr bwMode="auto">
          <a:xfrm>
            <a:off x="6748463" y="2886075"/>
            <a:ext cx="457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r>
              <a:rPr lang="en-US" altLang="en-US" sz="8000">
                <a:solidFill>
                  <a:srgbClr val="C0E474"/>
                </a:solidFill>
                <a:latin typeface="Arial" panose="020B0604020202020204" pitchFamily="34" charset="0"/>
              </a:rPr>
              <a:t>”</a:t>
            </a:r>
          </a:p>
        </p:txBody>
      </p:sp>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7" name="Date Placeholder 3">
            <a:extLst>
              <a:ext uri="{FF2B5EF4-FFF2-40B4-BE49-F238E27FC236}">
                <a16:creationId xmlns:a16="http://schemas.microsoft.com/office/drawing/2014/main" id="{302B5429-B1B3-406C-A085-F2AE2526D150}"/>
              </a:ext>
            </a:extLst>
          </p:cNvPr>
          <p:cNvSpPr>
            <a:spLocks noGrp="1"/>
          </p:cNvSpPr>
          <p:nvPr>
            <p:ph type="dt" sz="half" idx="14"/>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52EFE359-AB7C-4E6E-87C8-BF8C5FF477F0}"/>
              </a:ext>
            </a:extLst>
          </p:cNvPr>
          <p:cNvSpPr>
            <a:spLocks noGrp="1"/>
          </p:cNvSpPr>
          <p:nvPr>
            <p:ph type="ftr" sz="quarter" idx="15"/>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CD206957-2B2E-4ADA-BFF5-22A121AF21D7}"/>
              </a:ext>
            </a:extLst>
          </p:cNvPr>
          <p:cNvSpPr>
            <a:spLocks noGrp="1"/>
          </p:cNvSpPr>
          <p:nvPr>
            <p:ph type="sldNum" sz="quarter" idx="16"/>
          </p:nvPr>
        </p:nvSpPr>
        <p:spPr/>
        <p:txBody>
          <a:bodyPr/>
          <a:lstStyle>
            <a:lvl1pPr>
              <a:defRPr/>
            </a:lvl1pPr>
          </a:lstStyle>
          <a:p>
            <a:fld id="{6E857193-6EA9-4DC0-BC0C-79FE3EB8DE33}" type="slidenum">
              <a:rPr lang="en-US" altLang="en-US"/>
              <a:pPr/>
              <a:t>‹#›</a:t>
            </a:fld>
            <a:endParaRPr lang="en-US" altLang="en-US"/>
          </a:p>
        </p:txBody>
      </p:sp>
    </p:spTree>
    <p:extLst>
      <p:ext uri="{BB962C8B-B14F-4D97-AF65-F5344CB8AC3E}">
        <p14:creationId xmlns:p14="http://schemas.microsoft.com/office/powerpoint/2010/main" val="23577531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Date Placeholder 3">
            <a:extLst>
              <a:ext uri="{FF2B5EF4-FFF2-40B4-BE49-F238E27FC236}">
                <a16:creationId xmlns:a16="http://schemas.microsoft.com/office/drawing/2014/main" id="{BF64DB06-81E3-4FF6-93A4-33255813F77E}"/>
              </a:ext>
            </a:extLst>
          </p:cNvPr>
          <p:cNvSpPr>
            <a:spLocks noGrp="1"/>
          </p:cNvSpPr>
          <p:nvPr>
            <p:ph type="dt" sz="half" idx="14"/>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6DA7DE97-850A-4E03-AEA5-CAF39710A37C}"/>
              </a:ext>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6A2658D-F3DA-4936-9AF6-A5D17BA0969C}"/>
              </a:ext>
            </a:extLst>
          </p:cNvPr>
          <p:cNvSpPr>
            <a:spLocks noGrp="1"/>
          </p:cNvSpPr>
          <p:nvPr>
            <p:ph type="sldNum" sz="quarter" idx="16"/>
          </p:nvPr>
        </p:nvSpPr>
        <p:spPr/>
        <p:txBody>
          <a:bodyPr/>
          <a:lstStyle>
            <a:lvl1pPr>
              <a:defRPr/>
            </a:lvl1pPr>
          </a:lstStyle>
          <a:p>
            <a:fld id="{0FE71E1E-C8B6-47A2-B004-251E4145C292}" type="slidenum">
              <a:rPr lang="en-US" altLang="en-US"/>
              <a:pPr/>
              <a:t>‹#›</a:t>
            </a:fld>
            <a:endParaRPr lang="en-US" altLang="en-US"/>
          </a:p>
        </p:txBody>
      </p:sp>
    </p:spTree>
    <p:extLst>
      <p:ext uri="{BB962C8B-B14F-4D97-AF65-F5344CB8AC3E}">
        <p14:creationId xmlns:p14="http://schemas.microsoft.com/office/powerpoint/2010/main" val="11869099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FBB581F-29D4-4571-BAD0-820447AA3F5E}"/>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FC10F276-AF54-4B3C-8D29-47AC4AAB219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5D8A03A-750C-4F87-912A-AFAE83291861}"/>
              </a:ext>
            </a:extLst>
          </p:cNvPr>
          <p:cNvSpPr>
            <a:spLocks noGrp="1"/>
          </p:cNvSpPr>
          <p:nvPr>
            <p:ph type="sldNum" sz="quarter" idx="12"/>
          </p:nvPr>
        </p:nvSpPr>
        <p:spPr/>
        <p:txBody>
          <a:bodyPr/>
          <a:lstStyle>
            <a:lvl1pPr>
              <a:defRPr/>
            </a:lvl1pPr>
          </a:lstStyle>
          <a:p>
            <a:fld id="{697134A1-30E8-4276-827D-EC683500835A}" type="slidenum">
              <a:rPr lang="en-US" altLang="en-US"/>
              <a:pPr/>
              <a:t>‹#›</a:t>
            </a:fld>
            <a:endParaRPr lang="en-US" altLang="en-US"/>
          </a:p>
        </p:txBody>
      </p:sp>
    </p:spTree>
    <p:extLst>
      <p:ext uri="{BB962C8B-B14F-4D97-AF65-F5344CB8AC3E}">
        <p14:creationId xmlns:p14="http://schemas.microsoft.com/office/powerpoint/2010/main" val="5532249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454D1-7F77-48F9-AC49-33CE1006C017}"/>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CF58A93-399D-4564-950B-56C6FF4A7A7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C550BDA-D931-4AD7-9E2C-AD7E5210D0DE}"/>
              </a:ext>
            </a:extLst>
          </p:cNvPr>
          <p:cNvSpPr>
            <a:spLocks noGrp="1"/>
          </p:cNvSpPr>
          <p:nvPr>
            <p:ph type="sldNum" sz="quarter" idx="12"/>
          </p:nvPr>
        </p:nvSpPr>
        <p:spPr/>
        <p:txBody>
          <a:bodyPr/>
          <a:lstStyle>
            <a:lvl1pPr>
              <a:defRPr/>
            </a:lvl1pPr>
          </a:lstStyle>
          <a:p>
            <a:fld id="{1DA3241D-4773-4054-9BA5-9D5ABB5F5FED}" type="slidenum">
              <a:rPr lang="en-US" altLang="en-US"/>
              <a:pPr/>
              <a:t>‹#›</a:t>
            </a:fld>
            <a:endParaRPr lang="en-US" altLang="en-US"/>
          </a:p>
        </p:txBody>
      </p:sp>
    </p:spTree>
    <p:extLst>
      <p:ext uri="{BB962C8B-B14F-4D97-AF65-F5344CB8AC3E}">
        <p14:creationId xmlns:p14="http://schemas.microsoft.com/office/powerpoint/2010/main" val="6798870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7677775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8"/>
          <p:cNvGrpSpPr>
            <a:grpSpLocks/>
          </p:cNvGrpSpPr>
          <p:nvPr/>
        </p:nvGrpSpPr>
        <p:grpSpPr bwMode="auto">
          <a:xfrm>
            <a:off x="-7938" y="-7938"/>
            <a:ext cx="9169401" cy="6873876"/>
            <a:chOff x="-8466" y="-8468"/>
            <a:chExt cx="9169804" cy="6874935"/>
          </a:xfrm>
        </p:grpSpPr>
        <p:cxnSp>
          <p:nvCxnSpPr>
            <p:cNvPr id="5" name="Straight Connector 4"/>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6"/>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7"/>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8"/>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Date Placeholder 3"/>
          <p:cNvSpPr>
            <a:spLocks noGrp="1"/>
          </p:cNvSpPr>
          <p:nvPr>
            <p:ph type="dt" sz="half" idx="10"/>
          </p:nvPr>
        </p:nvSpPr>
        <p:spPr/>
        <p:txBody>
          <a:bodyPr/>
          <a:lstStyle>
            <a:lvl1pPr>
              <a:defRPr/>
            </a:lvl1pPr>
          </a:lstStyle>
          <a:p>
            <a:pPr>
              <a:defRPr/>
            </a:pPr>
            <a:endParaRPr lang="en-US"/>
          </a:p>
        </p:txBody>
      </p:sp>
      <p:sp>
        <p:nvSpPr>
          <p:cNvPr id="16" name="Footer Placeholder 4"/>
          <p:cNvSpPr>
            <a:spLocks noGrp="1"/>
          </p:cNvSpPr>
          <p:nvPr>
            <p:ph type="ftr" sz="quarter" idx="11"/>
          </p:nvPr>
        </p:nvSpPr>
        <p:spPr/>
        <p:txBody>
          <a:bodyPr/>
          <a:lstStyle>
            <a:lvl1pPr>
              <a:defRPr/>
            </a:lvl1pPr>
          </a:lstStyle>
          <a:p>
            <a:pPr>
              <a:defRPr/>
            </a:pPr>
            <a:endParaRPr lang="en-US"/>
          </a:p>
        </p:txBody>
      </p:sp>
      <p:sp>
        <p:nvSpPr>
          <p:cNvPr id="17" name="Slide Number Placeholder 5"/>
          <p:cNvSpPr>
            <a:spLocks noGrp="1"/>
          </p:cNvSpPr>
          <p:nvPr>
            <p:ph type="sldNum" sz="quarter" idx="12"/>
          </p:nvPr>
        </p:nvSpPr>
        <p:spPr/>
        <p:txBody>
          <a:bodyPr/>
          <a:lstStyle>
            <a:lvl1pPr>
              <a:defRPr/>
            </a:lvl1pPr>
          </a:lstStyle>
          <a:p>
            <a:pPr>
              <a:defRPr/>
            </a:pPr>
            <a:fld id="{76A3F9A1-4F08-4067-A78A-DF89D75585B6}" type="slidenum">
              <a:rPr lang="en-US"/>
              <a:pPr>
                <a:defRPr/>
              </a:pPr>
              <a:t>‹#›</a:t>
            </a:fld>
            <a:endParaRPr lang="en-US"/>
          </a:p>
        </p:txBody>
      </p:sp>
    </p:spTree>
    <p:extLst>
      <p:ext uri="{BB962C8B-B14F-4D97-AF65-F5344CB8AC3E}">
        <p14:creationId xmlns:p14="http://schemas.microsoft.com/office/powerpoint/2010/main" val="21049248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F4169CB-8C59-4180-BD06-BE064D52D600}" type="slidenum">
              <a:rPr lang="en-US"/>
              <a:pPr>
                <a:defRPr/>
              </a:pPr>
              <a:t>‹#›</a:t>
            </a:fld>
            <a:endParaRPr lang="en-US"/>
          </a:p>
        </p:txBody>
      </p:sp>
    </p:spTree>
    <p:extLst>
      <p:ext uri="{BB962C8B-B14F-4D97-AF65-F5344CB8AC3E}">
        <p14:creationId xmlns:p14="http://schemas.microsoft.com/office/powerpoint/2010/main" val="13859561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73087ED-32F9-47CA-AF9E-E5A538EE4A58}" type="slidenum">
              <a:rPr lang="en-US"/>
              <a:pPr>
                <a:defRPr/>
              </a:pPr>
              <a:t>‹#›</a:t>
            </a:fld>
            <a:endParaRPr lang="en-US"/>
          </a:p>
        </p:txBody>
      </p:sp>
    </p:spTree>
    <p:extLst>
      <p:ext uri="{BB962C8B-B14F-4D97-AF65-F5344CB8AC3E}">
        <p14:creationId xmlns:p14="http://schemas.microsoft.com/office/powerpoint/2010/main" val="60862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8"/>
            <a:ext cx="8229600" cy="1143000"/>
          </a:xfrm>
          <a:prstGeom prst="rect">
            <a:avLst/>
          </a:prstGeom>
        </p:spPr>
        <p:txBody>
          <a:bodyPr/>
          <a:lstStyle/>
          <a:p>
            <a:r>
              <a:rPr lang="sl-SI"/>
              <a:t>Uredite slog naslova matrice</a:t>
            </a:r>
          </a:p>
        </p:txBody>
      </p:sp>
      <p:sp>
        <p:nvSpPr>
          <p:cNvPr id="3" name="Ograda vsebine 2"/>
          <p:cNvSpPr>
            <a:spLocks noGrp="1"/>
          </p:cNvSpPr>
          <p:nvPr>
            <p:ph idx="1"/>
          </p:nvPr>
        </p:nvSpPr>
        <p:spPr>
          <a:xfrm>
            <a:off x="457200" y="1600200"/>
            <a:ext cx="8229600" cy="4525963"/>
          </a:xfrm>
          <a:prstGeom prst="rect">
            <a:avLst/>
          </a:prstGeo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grada datuma 3">
            <a:extLst>
              <a:ext uri="{FF2B5EF4-FFF2-40B4-BE49-F238E27FC236}">
                <a16:creationId xmlns:a16="http://schemas.microsoft.com/office/drawing/2014/main" id="{D4F48CAC-CFE9-4E02-95A0-0C6C3E5395B0}"/>
              </a:ext>
            </a:extLst>
          </p:cNvPr>
          <p:cNvSpPr>
            <a:spLocks noGrp="1"/>
          </p:cNvSpPr>
          <p:nvPr>
            <p:ph type="dt" sz="half" idx="10"/>
          </p:nvPr>
        </p:nvSpPr>
        <p:spPr/>
        <p:txBody>
          <a:bodyPr/>
          <a:lstStyle>
            <a:lvl1pPr>
              <a:defRPr/>
            </a:lvl1pPr>
          </a:lstStyle>
          <a:p>
            <a:pPr>
              <a:defRPr/>
            </a:pPr>
            <a:endParaRPr lang="sl-SI" altLang="en-US"/>
          </a:p>
        </p:txBody>
      </p:sp>
      <p:sp>
        <p:nvSpPr>
          <p:cNvPr id="5" name="Ograda noge 4">
            <a:extLst>
              <a:ext uri="{FF2B5EF4-FFF2-40B4-BE49-F238E27FC236}">
                <a16:creationId xmlns:a16="http://schemas.microsoft.com/office/drawing/2014/main" id="{E7CB1649-129C-4027-A1BA-05F5F6025958}"/>
              </a:ext>
            </a:extLst>
          </p:cNvPr>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cs typeface="Arial" charset="0"/>
              </a:defRPr>
            </a:lvl1pPr>
          </a:lstStyle>
          <a:p>
            <a:pPr>
              <a:defRPr/>
            </a:pPr>
            <a:endParaRPr lang="sl-SI" altLang="en-US"/>
          </a:p>
        </p:txBody>
      </p:sp>
      <p:sp>
        <p:nvSpPr>
          <p:cNvPr id="6" name="Ograda številke diapozitiva 5">
            <a:extLst>
              <a:ext uri="{FF2B5EF4-FFF2-40B4-BE49-F238E27FC236}">
                <a16:creationId xmlns:a16="http://schemas.microsoft.com/office/drawing/2014/main" id="{FE0720EF-6DE2-4C4B-9C41-859B6D192423}"/>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6936890E-1A44-4B11-BECE-13655FDEA553}" type="slidenum">
              <a:rPr lang="sl-SI" altLang="fr-FR"/>
              <a:pPr/>
              <a:t>‹#›</a:t>
            </a:fld>
            <a:endParaRPr lang="sl-SI" altLang="fr-FR"/>
          </a:p>
        </p:txBody>
      </p:sp>
    </p:spTree>
    <p:extLst>
      <p:ext uri="{BB962C8B-B14F-4D97-AF65-F5344CB8AC3E}">
        <p14:creationId xmlns:p14="http://schemas.microsoft.com/office/powerpoint/2010/main" val="7921343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6EEFFF0-9A0C-413A-B962-113440AD1EB0}" type="slidenum">
              <a:rPr lang="en-US"/>
              <a:pPr>
                <a:defRPr/>
              </a:pPr>
              <a:t>‹#›</a:t>
            </a:fld>
            <a:endParaRPr lang="en-US"/>
          </a:p>
        </p:txBody>
      </p:sp>
    </p:spTree>
    <p:extLst>
      <p:ext uri="{BB962C8B-B14F-4D97-AF65-F5344CB8AC3E}">
        <p14:creationId xmlns:p14="http://schemas.microsoft.com/office/powerpoint/2010/main" val="871775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9A239F7-BA59-43BB-BF1D-343CCDAC9862}" type="slidenum">
              <a:rPr lang="en-US"/>
              <a:pPr>
                <a:defRPr/>
              </a:pPr>
              <a:t>‹#›</a:t>
            </a:fld>
            <a:endParaRPr lang="en-US"/>
          </a:p>
        </p:txBody>
      </p:sp>
    </p:spTree>
    <p:extLst>
      <p:ext uri="{BB962C8B-B14F-4D97-AF65-F5344CB8AC3E}">
        <p14:creationId xmlns:p14="http://schemas.microsoft.com/office/powerpoint/2010/main" val="38671522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58901EE-7ABD-49B3-BD9A-651FC2E40077}" type="slidenum">
              <a:rPr lang="en-US"/>
              <a:pPr>
                <a:defRPr/>
              </a:pPr>
              <a:t>‹#›</a:t>
            </a:fld>
            <a:endParaRPr lang="en-US"/>
          </a:p>
        </p:txBody>
      </p:sp>
    </p:spTree>
    <p:extLst>
      <p:ext uri="{BB962C8B-B14F-4D97-AF65-F5344CB8AC3E}">
        <p14:creationId xmlns:p14="http://schemas.microsoft.com/office/powerpoint/2010/main" val="25439972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CC8B1F9-9E18-47AF-9FC9-BA6ADCB060C4}" type="slidenum">
              <a:rPr lang="en-US"/>
              <a:pPr>
                <a:defRPr/>
              </a:pPr>
              <a:t>‹#›</a:t>
            </a:fld>
            <a:endParaRPr lang="en-US"/>
          </a:p>
        </p:txBody>
      </p:sp>
    </p:spTree>
    <p:extLst>
      <p:ext uri="{BB962C8B-B14F-4D97-AF65-F5344CB8AC3E}">
        <p14:creationId xmlns:p14="http://schemas.microsoft.com/office/powerpoint/2010/main" val="458030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E093FE4-3342-45CC-BDD3-0201A81B8DC1}" type="slidenum">
              <a:rPr lang="en-US"/>
              <a:pPr>
                <a:defRPr/>
              </a:pPr>
              <a:t>‹#›</a:t>
            </a:fld>
            <a:endParaRPr lang="en-US"/>
          </a:p>
        </p:txBody>
      </p:sp>
    </p:spTree>
    <p:extLst>
      <p:ext uri="{BB962C8B-B14F-4D97-AF65-F5344CB8AC3E}">
        <p14:creationId xmlns:p14="http://schemas.microsoft.com/office/powerpoint/2010/main" val="10600009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9D9C982-5E76-4FA7-8A25-E613DD855345}" type="slidenum">
              <a:rPr lang="en-US"/>
              <a:pPr>
                <a:defRPr/>
              </a:pPr>
              <a:t>‹#›</a:t>
            </a:fld>
            <a:endParaRPr lang="en-US"/>
          </a:p>
        </p:txBody>
      </p:sp>
    </p:spTree>
    <p:extLst>
      <p:ext uri="{BB962C8B-B14F-4D97-AF65-F5344CB8AC3E}">
        <p14:creationId xmlns:p14="http://schemas.microsoft.com/office/powerpoint/2010/main" val="811542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035AC19-C83F-48A1-BEE1-B6C42661F604}" type="slidenum">
              <a:rPr lang="en-US"/>
              <a:pPr>
                <a:defRPr/>
              </a:pPr>
              <a:t>‹#›</a:t>
            </a:fld>
            <a:endParaRPr lang="en-US"/>
          </a:p>
        </p:txBody>
      </p:sp>
    </p:spTree>
    <p:extLst>
      <p:ext uri="{BB962C8B-B14F-4D97-AF65-F5344CB8AC3E}">
        <p14:creationId xmlns:p14="http://schemas.microsoft.com/office/powerpoint/2010/main" val="33572111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482600" y="790575"/>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r>
              <a:rPr lang="en-US" altLang="en-US" sz="8000" smtClean="0">
                <a:solidFill>
                  <a:srgbClr val="C0E474"/>
                </a:solidFill>
                <a:latin typeface="Arial" panose="020B0604020202020204" pitchFamily="34" charset="0"/>
              </a:rPr>
              <a:t>“</a:t>
            </a:r>
          </a:p>
        </p:txBody>
      </p:sp>
      <p:sp>
        <p:nvSpPr>
          <p:cNvPr id="6" name="TextBox 5"/>
          <p:cNvSpPr txBox="1">
            <a:spLocks noChangeArrowheads="1"/>
          </p:cNvSpPr>
          <p:nvPr/>
        </p:nvSpPr>
        <p:spPr bwMode="auto">
          <a:xfrm>
            <a:off x="6748463" y="2886075"/>
            <a:ext cx="457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r>
              <a:rPr lang="en-US" altLang="en-US" sz="8000" smtClean="0">
                <a:solidFill>
                  <a:srgbClr val="C0E474"/>
                </a:solidFill>
                <a:latin typeface="Arial" panose="020B0604020202020204" pitchFamily="34" charset="0"/>
              </a:rPr>
              <a:t>”</a:t>
            </a:r>
          </a:p>
        </p:txBody>
      </p:sp>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7" name="Date Placeholder 3"/>
          <p:cNvSpPr>
            <a:spLocks noGrp="1"/>
          </p:cNvSpPr>
          <p:nvPr>
            <p:ph type="dt" sz="half" idx="14"/>
          </p:nvPr>
        </p:nvSpPr>
        <p:spPr/>
        <p:txBody>
          <a:bodyPr/>
          <a:lstStyle>
            <a:lvl1pPr>
              <a:defRPr/>
            </a:lvl1pPr>
          </a:lstStyle>
          <a:p>
            <a:pPr>
              <a:defRPr/>
            </a:pPr>
            <a:endParaRPr lang="en-US"/>
          </a:p>
        </p:txBody>
      </p:sp>
      <p:sp>
        <p:nvSpPr>
          <p:cNvPr id="8" name="Footer Placeholder 4"/>
          <p:cNvSpPr>
            <a:spLocks noGrp="1"/>
          </p:cNvSpPr>
          <p:nvPr>
            <p:ph type="ftr" sz="quarter" idx="15"/>
          </p:nvPr>
        </p:nvSpPr>
        <p:spPr/>
        <p:txBody>
          <a:bodyPr/>
          <a:lstStyle>
            <a:lvl1pPr>
              <a:defRPr/>
            </a:lvl1pPr>
          </a:lstStyle>
          <a:p>
            <a:pPr>
              <a:defRPr/>
            </a:pPr>
            <a:endParaRPr lang="en-US"/>
          </a:p>
        </p:txBody>
      </p:sp>
      <p:sp>
        <p:nvSpPr>
          <p:cNvPr id="9" name="Slide Number Placeholder 5"/>
          <p:cNvSpPr>
            <a:spLocks noGrp="1"/>
          </p:cNvSpPr>
          <p:nvPr>
            <p:ph type="sldNum" sz="quarter" idx="16"/>
          </p:nvPr>
        </p:nvSpPr>
        <p:spPr/>
        <p:txBody>
          <a:bodyPr/>
          <a:lstStyle>
            <a:lvl1pPr>
              <a:defRPr/>
            </a:lvl1pPr>
          </a:lstStyle>
          <a:p>
            <a:pPr>
              <a:defRPr/>
            </a:pPr>
            <a:fld id="{760A00D6-65A6-4CF1-8E74-C4DAC2E91080}" type="slidenum">
              <a:rPr lang="en-US"/>
              <a:pPr>
                <a:defRPr/>
              </a:pPr>
              <a:t>‹#›</a:t>
            </a:fld>
            <a:endParaRPr lang="en-US"/>
          </a:p>
        </p:txBody>
      </p:sp>
    </p:spTree>
    <p:extLst>
      <p:ext uri="{BB962C8B-B14F-4D97-AF65-F5344CB8AC3E}">
        <p14:creationId xmlns:p14="http://schemas.microsoft.com/office/powerpoint/2010/main" val="4287050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82346C8-D77A-4597-BCE7-463C6C677324}" type="slidenum">
              <a:rPr lang="en-US"/>
              <a:pPr>
                <a:defRPr/>
              </a:pPr>
              <a:t>‹#›</a:t>
            </a:fld>
            <a:endParaRPr lang="en-US"/>
          </a:p>
        </p:txBody>
      </p:sp>
    </p:spTree>
    <p:extLst>
      <p:ext uri="{BB962C8B-B14F-4D97-AF65-F5344CB8AC3E}">
        <p14:creationId xmlns:p14="http://schemas.microsoft.com/office/powerpoint/2010/main" val="5475103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482600" y="790575"/>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r>
              <a:rPr lang="en-US" altLang="en-US" sz="8000" smtClean="0">
                <a:solidFill>
                  <a:srgbClr val="C0E474"/>
                </a:solidFill>
                <a:latin typeface="Arial" panose="020B0604020202020204" pitchFamily="34" charset="0"/>
              </a:rPr>
              <a:t>“</a:t>
            </a:r>
          </a:p>
        </p:txBody>
      </p:sp>
      <p:sp>
        <p:nvSpPr>
          <p:cNvPr id="6" name="TextBox 5"/>
          <p:cNvSpPr txBox="1">
            <a:spLocks noChangeArrowheads="1"/>
          </p:cNvSpPr>
          <p:nvPr/>
        </p:nvSpPr>
        <p:spPr bwMode="auto">
          <a:xfrm>
            <a:off x="6748463" y="2886075"/>
            <a:ext cx="457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r>
              <a:rPr lang="en-US" altLang="en-US" sz="8000" smtClean="0">
                <a:solidFill>
                  <a:srgbClr val="C0E474"/>
                </a:solidFill>
                <a:latin typeface="Arial" panose="020B0604020202020204" pitchFamily="34" charset="0"/>
              </a:rPr>
              <a:t>”</a:t>
            </a:r>
          </a:p>
        </p:txBody>
      </p:sp>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09598" y="4527448"/>
            <a:ext cx="6347715"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7" name="Date Placeholder 3"/>
          <p:cNvSpPr>
            <a:spLocks noGrp="1"/>
          </p:cNvSpPr>
          <p:nvPr>
            <p:ph type="dt" sz="half" idx="14"/>
          </p:nvPr>
        </p:nvSpPr>
        <p:spPr/>
        <p:txBody>
          <a:bodyPr/>
          <a:lstStyle>
            <a:lvl1pPr>
              <a:defRPr/>
            </a:lvl1pPr>
          </a:lstStyle>
          <a:p>
            <a:pPr>
              <a:defRPr/>
            </a:pPr>
            <a:endParaRPr lang="en-US"/>
          </a:p>
        </p:txBody>
      </p:sp>
      <p:sp>
        <p:nvSpPr>
          <p:cNvPr id="8" name="Footer Placeholder 4"/>
          <p:cNvSpPr>
            <a:spLocks noGrp="1"/>
          </p:cNvSpPr>
          <p:nvPr>
            <p:ph type="ftr" sz="quarter" idx="15"/>
          </p:nvPr>
        </p:nvSpPr>
        <p:spPr/>
        <p:txBody>
          <a:bodyPr/>
          <a:lstStyle>
            <a:lvl1pPr>
              <a:defRPr/>
            </a:lvl1pPr>
          </a:lstStyle>
          <a:p>
            <a:pPr>
              <a:defRPr/>
            </a:pPr>
            <a:endParaRPr lang="en-US"/>
          </a:p>
        </p:txBody>
      </p:sp>
      <p:sp>
        <p:nvSpPr>
          <p:cNvPr id="9" name="Slide Number Placeholder 5"/>
          <p:cNvSpPr>
            <a:spLocks noGrp="1"/>
          </p:cNvSpPr>
          <p:nvPr>
            <p:ph type="sldNum" sz="quarter" idx="16"/>
          </p:nvPr>
        </p:nvSpPr>
        <p:spPr/>
        <p:txBody>
          <a:bodyPr/>
          <a:lstStyle>
            <a:lvl1pPr>
              <a:defRPr/>
            </a:lvl1pPr>
          </a:lstStyle>
          <a:p>
            <a:pPr>
              <a:defRPr/>
            </a:pPr>
            <a:fld id="{A05A7FA4-38B2-4B13-93E9-14A939178649}" type="slidenum">
              <a:rPr lang="en-US"/>
              <a:pPr>
                <a:defRPr/>
              </a:pPr>
              <a:t>‹#›</a:t>
            </a:fld>
            <a:endParaRPr lang="en-US"/>
          </a:p>
        </p:txBody>
      </p:sp>
    </p:spTree>
    <p:extLst>
      <p:ext uri="{BB962C8B-B14F-4D97-AF65-F5344CB8AC3E}">
        <p14:creationId xmlns:p14="http://schemas.microsoft.com/office/powerpoint/2010/main" val="329710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3462B80-D27D-4ACA-98FC-7005566A9883}"/>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cs typeface="Arial" charset="0"/>
              </a:defRPr>
            </a:lvl1pPr>
          </a:lstStyle>
          <a:p>
            <a:pPr>
              <a:defRPr/>
            </a:pPr>
            <a:endParaRPr lang="en-US" altLang="en-US"/>
          </a:p>
        </p:txBody>
      </p:sp>
    </p:spTree>
    <p:extLst>
      <p:ext uri="{BB962C8B-B14F-4D97-AF65-F5344CB8AC3E}">
        <p14:creationId xmlns:p14="http://schemas.microsoft.com/office/powerpoint/2010/main" val="34056145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09598" y="4527448"/>
            <a:ext cx="6347715"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5" name="Date Placeholder 3"/>
          <p:cNvSpPr>
            <a:spLocks noGrp="1"/>
          </p:cNvSpPr>
          <p:nvPr>
            <p:ph type="dt" sz="half" idx="14"/>
          </p:nvPr>
        </p:nvSpPr>
        <p:spPr/>
        <p:txBody>
          <a:bodyPr/>
          <a:lstStyle>
            <a:lvl1pPr>
              <a:defRPr/>
            </a:lvl1pPr>
          </a:lstStyle>
          <a:p>
            <a:pPr>
              <a:defRPr/>
            </a:pPr>
            <a:endParaRPr lang="en-US" alt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Slide Number Placeholder 5"/>
          <p:cNvSpPr>
            <a:spLocks noGrp="1"/>
          </p:cNvSpPr>
          <p:nvPr>
            <p:ph type="sldNum" sz="quarter" idx="16"/>
          </p:nvPr>
        </p:nvSpPr>
        <p:spPr/>
        <p:txBody>
          <a:bodyPr/>
          <a:lstStyle>
            <a:lvl1pPr>
              <a:defRPr/>
            </a:lvl1pPr>
          </a:lstStyle>
          <a:p>
            <a:pPr>
              <a:defRPr/>
            </a:pPr>
            <a:fld id="{F5BB0182-B8DA-48D8-9A2A-BFE5E8798168}" type="slidenum">
              <a:rPr lang="en-US"/>
              <a:pPr>
                <a:defRPr/>
              </a:pPr>
              <a:t>‹#›</a:t>
            </a:fld>
            <a:endParaRPr lang="en-US"/>
          </a:p>
        </p:txBody>
      </p:sp>
    </p:spTree>
    <p:extLst>
      <p:ext uri="{BB962C8B-B14F-4D97-AF65-F5344CB8AC3E}">
        <p14:creationId xmlns:p14="http://schemas.microsoft.com/office/powerpoint/2010/main" val="1469432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9B0C9B9-4DA4-4E2A-97BF-CCDDCA5FDB75}" type="slidenum">
              <a:rPr lang="en-US"/>
              <a:pPr>
                <a:defRPr/>
              </a:pPr>
              <a:t>‹#›</a:t>
            </a:fld>
            <a:endParaRPr lang="en-US"/>
          </a:p>
        </p:txBody>
      </p:sp>
    </p:spTree>
    <p:extLst>
      <p:ext uri="{BB962C8B-B14F-4D97-AF65-F5344CB8AC3E}">
        <p14:creationId xmlns:p14="http://schemas.microsoft.com/office/powerpoint/2010/main" val="34549213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76A8347-9596-4180-A378-78AFFD62E4F5}" type="slidenum">
              <a:rPr lang="en-US"/>
              <a:pPr>
                <a:defRPr/>
              </a:pPr>
              <a:t>‹#›</a:t>
            </a:fld>
            <a:endParaRPr lang="en-US"/>
          </a:p>
        </p:txBody>
      </p:sp>
    </p:spTree>
    <p:extLst>
      <p:ext uri="{BB962C8B-B14F-4D97-AF65-F5344CB8AC3E}">
        <p14:creationId xmlns:p14="http://schemas.microsoft.com/office/powerpoint/2010/main" val="8488546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8848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4209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3802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0016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5544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theme" Target="../theme/theme10.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image" Target="../media/image4.jpeg"/><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theme" Target="../theme/theme11.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19" Type="http://schemas.openxmlformats.org/officeDocument/2006/relationships/image" Target="../media/image4.jpeg"/><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4.xml"/><Relationship Id="rId1" Type="http://schemas.openxmlformats.org/officeDocument/2006/relationships/slideLayout" Target="../slideLayouts/slideLayout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image" Target="../media/image5.jpe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image" Target="../media/image4.jpe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4.jpeg"/></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image" Target="../media/image4.jpe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321AF77-C04A-4A22-9D17-FD0D21211A6B}"/>
              </a:ext>
            </a:extLst>
          </p:cNvPr>
          <p:cNvSpPr>
            <a:spLocks noGrp="1"/>
          </p:cNvSpPr>
          <p:nvPr>
            <p:ph type="dt" sz="half" idx="2"/>
          </p:nvPr>
        </p:nvSpPr>
        <p:spPr>
          <a:xfrm>
            <a:off x="377825" y="6340475"/>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chemeClr val="tx2"/>
                </a:solidFill>
                <a:cs typeface="Arial" charset="0"/>
              </a:defRPr>
            </a:lvl1pPr>
          </a:lstStyle>
          <a:p>
            <a:pPr>
              <a:defRPr/>
            </a:pPr>
            <a:endParaRPr lang="en-US" altLang="en-US"/>
          </a:p>
        </p:txBody>
      </p:sp>
      <p:pic>
        <p:nvPicPr>
          <p:cNvPr id="1027" name="Picture 2" descr="Facility Point_PP_naslovka-1.jpg">
            <a:extLst>
              <a:ext uri="{FF2B5EF4-FFF2-40B4-BE49-F238E27FC236}">
                <a16:creationId xmlns:a16="http://schemas.microsoft.com/office/drawing/2014/main" id="{1A580552-EF95-4838-988A-3C9C21DDEEC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491" r:id="rId1"/>
    <p:sldLayoutId id="2147485492" r:id="rId2"/>
    <p:sldLayoutId id="2147485493" r:id="rId3"/>
    <p:sldLayoutId id="2147485494" r:id="rId4"/>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42" name="Group 16">
            <a:extLst>
              <a:ext uri="{FF2B5EF4-FFF2-40B4-BE49-F238E27FC236}">
                <a16:creationId xmlns:a16="http://schemas.microsoft.com/office/drawing/2014/main" id="{BB40F2DD-18DE-4EDA-89F3-0ED7CA1FDC9E}"/>
              </a:ext>
            </a:extLst>
          </p:cNvPr>
          <p:cNvGrpSpPr>
            <a:grpSpLocks/>
          </p:cNvGrpSpPr>
          <p:nvPr/>
        </p:nvGrpSpPr>
        <p:grpSpPr bwMode="auto">
          <a:xfrm>
            <a:off x="-7938" y="-7938"/>
            <a:ext cx="9169401" cy="6873876"/>
            <a:chOff x="-8467" y="-8468"/>
            <a:chExt cx="9169805" cy="6874935"/>
          </a:xfrm>
        </p:grpSpPr>
        <p:sp>
          <p:nvSpPr>
            <p:cNvPr id="7" name="Freeform 6">
              <a:extLst>
                <a:ext uri="{FF2B5EF4-FFF2-40B4-BE49-F238E27FC236}">
                  <a16:creationId xmlns:a16="http://schemas.microsoft.com/office/drawing/2014/main" id="{DF5F6944-BF4F-498B-8E89-2A99C954D008}"/>
                </a:ext>
              </a:extLst>
            </p:cNvPr>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a:extLst>
                <a:ext uri="{FF2B5EF4-FFF2-40B4-BE49-F238E27FC236}">
                  <a16:creationId xmlns:a16="http://schemas.microsoft.com/office/drawing/2014/main" id="{E429C080-7090-4674-B691-5AF2C82D0B19}"/>
                </a:ext>
              </a:extLst>
            </p:cNvPr>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423DBE8E-9AC9-488C-B854-E7950F642215}"/>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a:extLst>
                <a:ext uri="{FF2B5EF4-FFF2-40B4-BE49-F238E27FC236}">
                  <a16:creationId xmlns:a16="http://schemas.microsoft.com/office/drawing/2014/main" id="{579558DE-AD79-4421-9D9F-7D3DDCEC5332}"/>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a:extLst>
                <a:ext uri="{FF2B5EF4-FFF2-40B4-BE49-F238E27FC236}">
                  <a16:creationId xmlns:a16="http://schemas.microsoft.com/office/drawing/2014/main" id="{D52D7B9C-5DD0-4FD1-9E71-FE1E5EFB0124}"/>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B5E0C1BF-999F-4D49-8EDC-C5376D57A681}"/>
                </a:ext>
              </a:extLst>
            </p:cNvPr>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a:extLst>
                <a:ext uri="{FF2B5EF4-FFF2-40B4-BE49-F238E27FC236}">
                  <a16:creationId xmlns:a16="http://schemas.microsoft.com/office/drawing/2014/main" id="{5361A271-3A09-49A0-93B9-101FB8A6800C}"/>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96258D4C-4D5A-4361-9EBA-2E4FBA622BEA}"/>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a:extLst>
                <a:ext uri="{FF2B5EF4-FFF2-40B4-BE49-F238E27FC236}">
                  <a16:creationId xmlns:a16="http://schemas.microsoft.com/office/drawing/2014/main" id="{B744395B-ACBE-4E2B-8C91-E5F4D09275ED}"/>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a:extLst>
                <a:ext uri="{FF2B5EF4-FFF2-40B4-BE49-F238E27FC236}">
                  <a16:creationId xmlns:a16="http://schemas.microsoft.com/office/drawing/2014/main" id="{7BA79E6D-65DC-4C49-AC4F-E109A61AAC28}"/>
                </a:ext>
              </a:extLst>
            </p:cNvPr>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43" name="Title Placeholder 1">
            <a:extLst>
              <a:ext uri="{FF2B5EF4-FFF2-40B4-BE49-F238E27FC236}">
                <a16:creationId xmlns:a16="http://schemas.microsoft.com/office/drawing/2014/main" id="{3E2830C7-135E-45DD-AF81-D6FAC02FADA8}"/>
              </a:ext>
            </a:extLst>
          </p:cNvPr>
          <p:cNvSpPr>
            <a:spLocks noGrp="1"/>
          </p:cNvSpPr>
          <p:nvPr>
            <p:ph type="title"/>
          </p:nvPr>
        </p:nvSpPr>
        <p:spPr bwMode="auto">
          <a:xfrm>
            <a:off x="609600" y="609600"/>
            <a:ext cx="6348413"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44" name="Text Placeholder 2">
            <a:extLst>
              <a:ext uri="{FF2B5EF4-FFF2-40B4-BE49-F238E27FC236}">
                <a16:creationId xmlns:a16="http://schemas.microsoft.com/office/drawing/2014/main" id="{7B50E81E-F555-4331-981E-BA9DB8A9C588}"/>
              </a:ext>
            </a:extLst>
          </p:cNvPr>
          <p:cNvSpPr>
            <a:spLocks noGrp="1"/>
          </p:cNvSpPr>
          <p:nvPr>
            <p:ph type="body" idx="1"/>
          </p:nvPr>
        </p:nvSpPr>
        <p:spPr bwMode="auto">
          <a:xfrm>
            <a:off x="609600" y="2160588"/>
            <a:ext cx="6348413"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5EE23F3-563F-4BEB-BB97-A92674B22D98}"/>
              </a:ext>
            </a:extLst>
          </p:cNvPr>
          <p:cNvSpPr>
            <a:spLocks noGrp="1"/>
          </p:cNvSpPr>
          <p:nvPr>
            <p:ph type="dt" sz="half" idx="2"/>
          </p:nvPr>
        </p:nvSpPr>
        <p:spPr>
          <a:xfrm>
            <a:off x="5405438" y="6042025"/>
            <a:ext cx="684212"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endParaRPr lang="en-US" altLang="en-US"/>
          </a:p>
        </p:txBody>
      </p:sp>
      <p:sp>
        <p:nvSpPr>
          <p:cNvPr id="5" name="Footer Placeholder 4">
            <a:extLst>
              <a:ext uri="{FF2B5EF4-FFF2-40B4-BE49-F238E27FC236}">
                <a16:creationId xmlns:a16="http://schemas.microsoft.com/office/drawing/2014/main" id="{A60A95DB-8D13-4068-A1D8-2244D908893B}"/>
              </a:ext>
            </a:extLst>
          </p:cNvPr>
          <p:cNvSpPr>
            <a:spLocks noGrp="1"/>
          </p:cNvSpPr>
          <p:nvPr>
            <p:ph type="ftr" sz="quarter" idx="3"/>
          </p:nvPr>
        </p:nvSpPr>
        <p:spPr>
          <a:xfrm>
            <a:off x="609600" y="6042025"/>
            <a:ext cx="4622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25141E18-5D49-4FC1-AE00-305F4D4BAB4D}"/>
              </a:ext>
            </a:extLst>
          </p:cNvPr>
          <p:cNvSpPr>
            <a:spLocks noGrp="1"/>
          </p:cNvSpPr>
          <p:nvPr>
            <p:ph type="sldNum" sz="quarter" idx="4"/>
          </p:nvPr>
        </p:nvSpPr>
        <p:spPr>
          <a:xfrm>
            <a:off x="6445250" y="6042025"/>
            <a:ext cx="512763"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chemeClr val="accent1"/>
                </a:solidFill>
              </a:defRPr>
            </a:lvl1pPr>
          </a:lstStyle>
          <a:p>
            <a:fld id="{212B0B88-41D2-43F2-88F2-40B7C037FBC3}" type="slidenum">
              <a:rPr lang="en-US" altLang="en-US"/>
              <a:pPr/>
              <a:t>‹#›</a:t>
            </a:fld>
            <a:endParaRPr lang="en-US" altLang="en-US"/>
          </a:p>
        </p:txBody>
      </p:sp>
      <p:pic>
        <p:nvPicPr>
          <p:cNvPr id="10248" name="Picture 2" descr="Facility Point_PP prezentacija_03022017_02.jpg">
            <a:extLst>
              <a:ext uri="{FF2B5EF4-FFF2-40B4-BE49-F238E27FC236}">
                <a16:creationId xmlns:a16="http://schemas.microsoft.com/office/drawing/2014/main" id="{82B995CF-CD0F-4853-BEB9-7C4A900C1D7B}"/>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0" y="-19050"/>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497" r:id="rId1"/>
    <p:sldLayoutId id="2147485478" r:id="rId2"/>
    <p:sldLayoutId id="2147485479" r:id="rId3"/>
    <p:sldLayoutId id="2147485480" r:id="rId4"/>
    <p:sldLayoutId id="2147485481" r:id="rId5"/>
    <p:sldLayoutId id="2147485482" r:id="rId6"/>
    <p:sldLayoutId id="2147485483" r:id="rId7"/>
    <p:sldLayoutId id="2147485484" r:id="rId8"/>
    <p:sldLayoutId id="2147485485" r:id="rId9"/>
    <p:sldLayoutId id="2147485486" r:id="rId10"/>
    <p:sldLayoutId id="2147485498" r:id="rId11"/>
    <p:sldLayoutId id="2147485487" r:id="rId12"/>
    <p:sldLayoutId id="2147485499" r:id="rId13"/>
    <p:sldLayoutId id="2147485488" r:id="rId14"/>
    <p:sldLayoutId id="2147485489" r:id="rId15"/>
    <p:sldLayoutId id="2147485490" r:id="rId16"/>
    <p:sldLayoutId id="2147485500" r:id="rId17"/>
  </p:sldLayoutIdLst>
  <p:hf hdr="0" ftr="0" dt="0"/>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42" name="Group 16"/>
          <p:cNvGrpSpPr>
            <a:grpSpLocks/>
          </p:cNvGrpSpPr>
          <p:nvPr/>
        </p:nvGrpSpPr>
        <p:grpSpPr bwMode="auto">
          <a:xfrm>
            <a:off x="-7938" y="-7938"/>
            <a:ext cx="9169401" cy="6873876"/>
            <a:chOff x="-8467" y="-8468"/>
            <a:chExt cx="9169805" cy="6874935"/>
          </a:xfrm>
        </p:grpSpPr>
        <p:sp>
          <p:nvSpPr>
            <p:cNvPr id="7" name="Freeform 6"/>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43" name="Title Placeholder 1"/>
          <p:cNvSpPr>
            <a:spLocks noGrp="1"/>
          </p:cNvSpPr>
          <p:nvPr>
            <p:ph type="title"/>
          </p:nvPr>
        </p:nvSpPr>
        <p:spPr bwMode="auto">
          <a:xfrm>
            <a:off x="609600" y="609600"/>
            <a:ext cx="6348413"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10244" name="Text Placeholder 2"/>
          <p:cNvSpPr>
            <a:spLocks noGrp="1"/>
          </p:cNvSpPr>
          <p:nvPr>
            <p:ph type="body" idx="1"/>
          </p:nvPr>
        </p:nvSpPr>
        <p:spPr bwMode="auto">
          <a:xfrm>
            <a:off x="609600" y="2160588"/>
            <a:ext cx="6348413"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5405438" y="6042025"/>
            <a:ext cx="684212"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endParaRPr lang="en-US" altLang="en-US"/>
          </a:p>
        </p:txBody>
      </p:sp>
      <p:sp>
        <p:nvSpPr>
          <p:cNvPr id="5" name="Footer Placeholder 4"/>
          <p:cNvSpPr>
            <a:spLocks noGrp="1"/>
          </p:cNvSpPr>
          <p:nvPr>
            <p:ph type="ftr" sz="quarter" idx="3"/>
          </p:nvPr>
        </p:nvSpPr>
        <p:spPr>
          <a:xfrm>
            <a:off x="609600" y="6042025"/>
            <a:ext cx="4622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45250" y="6042025"/>
            <a:ext cx="512763" cy="365125"/>
          </a:xfrm>
          <a:prstGeom prst="rect">
            <a:avLst/>
          </a:prstGeom>
        </p:spPr>
        <p:txBody>
          <a:bodyPr vert="horz" lIns="91440" tIns="45720" rIns="91440" bIns="45720" rtlCol="0" anchor="ctr"/>
          <a:lstStyle>
            <a:lvl1pPr algn="r">
              <a:defRPr sz="900">
                <a:solidFill>
                  <a:schemeClr val="accent1"/>
                </a:solidFill>
              </a:defRPr>
            </a:lvl1pPr>
          </a:lstStyle>
          <a:p>
            <a:pPr>
              <a:defRPr/>
            </a:pPr>
            <a:fld id="{17584B2F-C39C-4487-AB2D-3443C30C58A5}" type="slidenum">
              <a:rPr lang="en-US"/>
              <a:pPr>
                <a:defRPr/>
              </a:pPr>
              <a:t>‹#›</a:t>
            </a:fld>
            <a:endParaRPr lang="en-US"/>
          </a:p>
        </p:txBody>
      </p:sp>
      <p:pic>
        <p:nvPicPr>
          <p:cNvPr id="10248" name="Picture 2" descr="Facility Point_PP prezentacija_03022017_02.jpg"/>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0" y="-19050"/>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5189803"/>
      </p:ext>
    </p:extLst>
  </p:cSld>
  <p:clrMap bg1="lt1" tx1="dk1" bg2="lt2" tx2="dk2" accent1="accent1" accent2="accent2" accent3="accent3" accent4="accent4" accent5="accent5" accent6="accent6" hlink="hlink" folHlink="folHlink"/>
  <p:sldLayoutIdLst>
    <p:sldLayoutId id="2147485502" r:id="rId1"/>
    <p:sldLayoutId id="2147485503" r:id="rId2"/>
    <p:sldLayoutId id="2147485504" r:id="rId3"/>
    <p:sldLayoutId id="2147485505" r:id="rId4"/>
    <p:sldLayoutId id="2147485506" r:id="rId5"/>
    <p:sldLayoutId id="2147485507" r:id="rId6"/>
    <p:sldLayoutId id="2147485508" r:id="rId7"/>
    <p:sldLayoutId id="2147485509" r:id="rId8"/>
    <p:sldLayoutId id="2147485510" r:id="rId9"/>
    <p:sldLayoutId id="2147485511" r:id="rId10"/>
    <p:sldLayoutId id="2147485512" r:id="rId11"/>
    <p:sldLayoutId id="2147485513" r:id="rId12"/>
    <p:sldLayoutId id="2147485514" r:id="rId13"/>
    <p:sldLayoutId id="2147485515" r:id="rId14"/>
    <p:sldLayoutId id="2147485516" r:id="rId15"/>
    <p:sldLayoutId id="2147485517" r:id="rId16"/>
    <p:sldLayoutId id="2147485518" r:id="rId17"/>
  </p:sldLayoutIdLst>
  <p:hf hdr="0" ftr="0" dt="0"/>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 descr="Facility Point_PP_naslovka-2.jpg">
            <a:extLst>
              <a:ext uri="{FF2B5EF4-FFF2-40B4-BE49-F238E27FC236}">
                <a16:creationId xmlns:a16="http://schemas.microsoft.com/office/drawing/2014/main" id="{82A321CF-4CE0-48DC-8350-9E0BD51B4CE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9050"/>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495" r:id="rId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6" descr="Facility Point_PP_nalovka-4.jpg">
            <a:extLst>
              <a:ext uri="{FF2B5EF4-FFF2-40B4-BE49-F238E27FC236}">
                <a16:creationId xmlns:a16="http://schemas.microsoft.com/office/drawing/2014/main" id="{1440A026-EBDA-40F2-9727-BB127023132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9050"/>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465" r:id="rId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2" descr="Facility Point_PP prezentacija_03022017_02.jpg">
            <a:extLst>
              <a:ext uri="{FF2B5EF4-FFF2-40B4-BE49-F238E27FC236}">
                <a16:creationId xmlns:a16="http://schemas.microsoft.com/office/drawing/2014/main" id="{5855D68A-554A-404C-87D7-968AA20D91F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9050"/>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466" r:id="rId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6" descr="Facility Point_PP prezentacija_03022017_05.jpg">
            <a:extLst>
              <a:ext uri="{FF2B5EF4-FFF2-40B4-BE49-F238E27FC236}">
                <a16:creationId xmlns:a16="http://schemas.microsoft.com/office/drawing/2014/main" id="{1E7FED67-785B-44A1-A2AE-B7095F9BD705}"/>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19050"/>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467" r:id="rId1"/>
    <p:sldLayoutId id="2147485468" r:id="rId2"/>
    <p:sldLayoutId id="2147485469" r:id="rId3"/>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146" name="Picture 2" descr="Facility Point_PP prezentacija_03022017_02.jpg">
            <a:extLst>
              <a:ext uri="{FF2B5EF4-FFF2-40B4-BE49-F238E27FC236}">
                <a16:creationId xmlns:a16="http://schemas.microsoft.com/office/drawing/2014/main" id="{F3CDC9FE-D77A-44B6-AD59-64CB507CB1F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19050"/>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470" r:id="rId1"/>
    <p:sldLayoutId id="2147485471" r:id="rId2"/>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170" name="Picture 2" descr="Facility Point_PP prezentacija_03022017_02.jpg">
            <a:extLst>
              <a:ext uri="{FF2B5EF4-FFF2-40B4-BE49-F238E27FC236}">
                <a16:creationId xmlns:a16="http://schemas.microsoft.com/office/drawing/2014/main" id="{05E57F32-74EF-412B-9C63-98F88157C99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19050"/>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472" r:id="rId1"/>
    <p:sldLayoutId id="2147485473" r:id="rId2"/>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2" descr="Facility Point_PP prezentacija_03022017_02.jpg">
            <a:extLst>
              <a:ext uri="{FF2B5EF4-FFF2-40B4-BE49-F238E27FC236}">
                <a16:creationId xmlns:a16="http://schemas.microsoft.com/office/drawing/2014/main" id="{51944201-FE5A-4C23-81EB-E71FD1C12073}"/>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19050"/>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474" r:id="rId1"/>
    <p:sldLayoutId id="2147485496" r:id="rId2"/>
    <p:sldLayoutId id="2147485475" r:id="rId3"/>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218" name="Picture 2" descr="Facility Point_PP prezentacija_03022017_02.jpg">
            <a:extLst>
              <a:ext uri="{FF2B5EF4-FFF2-40B4-BE49-F238E27FC236}">
                <a16:creationId xmlns:a16="http://schemas.microsoft.com/office/drawing/2014/main" id="{EFDD3F6B-9A14-470D-8674-1643C544DAF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19050"/>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476" r:id="rId1"/>
    <p:sldLayoutId id="2147485477" r:id="rId2"/>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6.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36.xml"/><Relationship Id="rId4" Type="http://schemas.openxmlformats.org/officeDocument/2006/relationships/image" Target="../media/image36.jp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png"/><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4.png"/><Relationship Id="rId1" Type="http://schemas.openxmlformats.org/officeDocument/2006/relationships/slideLayout" Target="../slideLayouts/slideLayout36.xml"/><Relationship Id="rId4" Type="http://schemas.openxmlformats.org/officeDocument/2006/relationships/image" Target="../media/image39.jpg"/></Relationships>
</file>

<file path=ppt/slides/_rels/slide1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4.png"/><Relationship Id="rId1" Type="http://schemas.openxmlformats.org/officeDocument/2006/relationships/slideLayout" Target="../slideLayouts/slideLayout36.xml"/><Relationship Id="rId4" Type="http://schemas.openxmlformats.org/officeDocument/2006/relationships/image" Target="../media/image41.jpg"/></Relationships>
</file>

<file path=ppt/slides/_rels/slide1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png"/><Relationship Id="rId1" Type="http://schemas.openxmlformats.org/officeDocument/2006/relationships/slideLayout" Target="../slideLayouts/slideLayout36.xml"/><Relationship Id="rId5" Type="http://schemas.openxmlformats.org/officeDocument/2006/relationships/image" Target="../media/image45.jpg"/><Relationship Id="rId4" Type="http://schemas.openxmlformats.org/officeDocument/2006/relationships/image" Target="../media/image44.jp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41.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png"/><Relationship Id="rId1" Type="http://schemas.openxmlformats.org/officeDocument/2006/relationships/slideLayout" Target="../slideLayouts/slideLayout36.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41.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6.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6.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6.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Naslov 1">
            <a:extLst>
              <a:ext uri="{FF2B5EF4-FFF2-40B4-BE49-F238E27FC236}">
                <a16:creationId xmlns:a16="http://schemas.microsoft.com/office/drawing/2014/main" id="{E56FFC89-DF40-43C1-BF47-D71E4B6F8485}"/>
              </a:ext>
            </a:extLst>
          </p:cNvPr>
          <p:cNvSpPr>
            <a:spLocks noGrp="1"/>
          </p:cNvSpPr>
          <p:nvPr>
            <p:ph type="ctrTitle"/>
          </p:nvPr>
        </p:nvSpPr>
        <p:spPr bwMode="auto">
          <a:xfrm>
            <a:off x="1720059" y="2066242"/>
            <a:ext cx="5857859" cy="1906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fr-FR" sz="3200" dirty="0"/>
              <a:t/>
            </a:r>
            <a:br>
              <a:rPr lang="en-US" altLang="fr-FR" sz="3200" dirty="0"/>
            </a:br>
            <a:r>
              <a:rPr lang="en-US" altLang="fr-FR" sz="3200" dirty="0"/>
              <a:t> </a:t>
            </a:r>
            <a:r>
              <a:rPr lang="en-US" altLang="fr-FR" sz="2800" b="1" dirty="0"/>
              <a:t>Kick-off conference of the Croatian EUSAIR Presidency</a:t>
            </a:r>
            <a:r>
              <a:rPr lang="sl-SI" altLang="fr-FR" sz="1800" dirty="0"/>
              <a:t/>
            </a:r>
            <a:br>
              <a:rPr lang="sl-SI" altLang="fr-FR" sz="1800" dirty="0"/>
            </a:br>
            <a:r>
              <a:rPr lang="sl-SI" altLang="sl-SI" sz="1800" dirty="0" smtClean="0"/>
              <a:t/>
            </a:r>
            <a:br>
              <a:rPr lang="sl-SI" altLang="sl-SI" sz="1800" dirty="0" smtClean="0"/>
            </a:br>
            <a:r>
              <a:rPr lang="en-US" sz="1800" b="1" dirty="0"/>
              <a:t>Achievements and Perspectives of the Pillar 4 "Sustainable tourism"</a:t>
            </a:r>
            <a:endParaRPr lang="sl-SI" altLang="sl-SI" sz="1800" b="1" dirty="0"/>
          </a:p>
        </p:txBody>
      </p:sp>
      <p:sp>
        <p:nvSpPr>
          <p:cNvPr id="23555" name="Podnaslov 2">
            <a:extLst>
              <a:ext uri="{FF2B5EF4-FFF2-40B4-BE49-F238E27FC236}">
                <a16:creationId xmlns:a16="http://schemas.microsoft.com/office/drawing/2014/main" id="{0E1C0867-B4DB-472D-9CCF-565079A22312}"/>
              </a:ext>
            </a:extLst>
          </p:cNvPr>
          <p:cNvSpPr>
            <a:spLocks noGrp="1"/>
          </p:cNvSpPr>
          <p:nvPr>
            <p:ph type="subTitle" idx="1"/>
          </p:nvPr>
        </p:nvSpPr>
        <p:spPr bwMode="auto">
          <a:xfrm>
            <a:off x="932823" y="4370034"/>
            <a:ext cx="7296150" cy="1752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Aft>
                <a:spcPts val="0"/>
              </a:spcAft>
              <a:defRPr/>
            </a:pPr>
            <a:r>
              <a:rPr lang="en-US" sz="2400" dirty="0"/>
              <a:t/>
            </a:r>
            <a:br>
              <a:rPr lang="en-US" sz="2400" dirty="0"/>
            </a:br>
            <a:r>
              <a:rPr lang="hr-HR" sz="2400" b="1" dirty="0" smtClean="0"/>
              <a:t>20th June </a:t>
            </a:r>
            <a:r>
              <a:rPr lang="en-US" sz="2400" b="1" dirty="0" smtClean="0"/>
              <a:t>202</a:t>
            </a:r>
            <a:r>
              <a:rPr lang="hr-HR" sz="2400" b="1" dirty="0" smtClean="0"/>
              <a:t>3</a:t>
            </a:r>
            <a:endParaRPr lang="en-US" sz="2400" b="1" dirty="0"/>
          </a:p>
          <a:p>
            <a:pPr eaLnBrk="1" fontAlgn="auto" hangingPunct="1">
              <a:spcAft>
                <a:spcPts val="0"/>
              </a:spcAft>
              <a:defRPr/>
            </a:pPr>
            <a:endParaRPr lang="sl-SI" sz="2400" dirty="0"/>
          </a:p>
        </p:txBody>
      </p:sp>
      <p:pic>
        <p:nvPicPr>
          <p:cNvPr id="5" name="Picture 4" descr="Slikovni rezultat za eusair logo tourism"/>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86688" y="177554"/>
            <a:ext cx="1477827" cy="1519596"/>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1"/>
          <p:cNvPicPr>
            <a:picLocks noChangeAspect="1"/>
          </p:cNvPicPr>
          <p:nvPr/>
        </p:nvPicPr>
        <p:blipFill>
          <a:blip r:embed="rId3"/>
          <a:stretch>
            <a:fillRect/>
          </a:stretch>
        </p:blipFill>
        <p:spPr>
          <a:xfrm>
            <a:off x="5608409" y="6223961"/>
            <a:ext cx="3070340" cy="58057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3324" y="314406"/>
            <a:ext cx="1214908" cy="1382744"/>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782017" y="1800028"/>
            <a:ext cx="2589626" cy="3558104"/>
          </a:xfrm>
          <a:prstGeom prst="rect">
            <a:avLst/>
          </a:prstGeom>
        </p:spPr>
      </p:pic>
      <p:sp>
        <p:nvSpPr>
          <p:cNvPr id="3" name="Rectangle 2"/>
          <p:cNvSpPr/>
          <p:nvPr/>
        </p:nvSpPr>
        <p:spPr>
          <a:xfrm>
            <a:off x="767918" y="1842162"/>
            <a:ext cx="4572000" cy="3473836"/>
          </a:xfrm>
          <a:prstGeom prst="rect">
            <a:avLst/>
          </a:prstGeom>
        </p:spPr>
        <p:txBody>
          <a:bodyPr>
            <a:spAutoFit/>
          </a:bodyPr>
          <a:lstStyle/>
          <a:p>
            <a:pPr marL="342900" lvl="0" indent="-342900" algn="just">
              <a:lnSpc>
                <a:spcPct val="106000"/>
              </a:lnSpc>
              <a:spcAft>
                <a:spcPts val="800"/>
              </a:spcAft>
              <a:buFont typeface="+mj-lt"/>
              <a:buAutoNum type="arabicParenR" startAt="3"/>
            </a:pPr>
            <a:r>
              <a:rPr lang="hr-HR" sz="1600" b="1" u="sng" dirty="0" smtClean="0">
                <a:latin typeface="Calibri Light" panose="020F0302020204030204" pitchFamily="34" charset="0"/>
                <a:ea typeface="Calibri" panose="020F0502020204030204" pitchFamily="34" charset="0"/>
                <a:cs typeface="Calibri Light" panose="020F0302020204030204" pitchFamily="34" charset="0"/>
              </a:rPr>
              <a:t>Priručnik </a:t>
            </a:r>
            <a:r>
              <a:rPr lang="hr-HR" sz="1600" b="1" u="sng" dirty="0">
                <a:latin typeface="Calibri Light" panose="020F0302020204030204" pitchFamily="34" charset="0"/>
                <a:ea typeface="Calibri" panose="020F0502020204030204" pitchFamily="34" charset="0"/>
                <a:cs typeface="Calibri Light" panose="020F0302020204030204" pitchFamily="34" charset="0"/>
              </a:rPr>
              <a:t>za razvoj </a:t>
            </a:r>
            <a:r>
              <a:rPr lang="hr-HR" sz="1600" b="1" u="sng" dirty="0" err="1">
                <a:latin typeface="Calibri Light" panose="020F0302020204030204" pitchFamily="34" charset="0"/>
                <a:ea typeface="Calibri" panose="020F0502020204030204" pitchFamily="34" charset="0"/>
                <a:cs typeface="Calibri Light" panose="020F0302020204030204" pitchFamily="34" charset="0"/>
              </a:rPr>
              <a:t>gastro</a:t>
            </a:r>
            <a:r>
              <a:rPr lang="hr-HR" sz="1600" b="1" u="sng" dirty="0">
                <a:latin typeface="Calibri Light" panose="020F0302020204030204" pitchFamily="34" charset="0"/>
                <a:ea typeface="Calibri" panose="020F0502020204030204" pitchFamily="34" charset="0"/>
                <a:cs typeface="Calibri Light" panose="020F0302020204030204" pitchFamily="34" charset="0"/>
              </a:rPr>
              <a:t> turizma</a:t>
            </a:r>
            <a:r>
              <a:rPr lang="hr-HR" sz="1600" u="sng" dirty="0">
                <a:latin typeface="Calibri Light" panose="020F0302020204030204" pitchFamily="34" charset="0"/>
                <a:ea typeface="Calibri" panose="020F0502020204030204" pitchFamily="34" charset="0"/>
                <a:cs typeface="Calibri Light" panose="020F0302020204030204" pitchFamily="34" charset="0"/>
              </a:rPr>
              <a:t> </a:t>
            </a:r>
            <a:r>
              <a:rPr lang="hr-HR" sz="1600" dirty="0">
                <a:latin typeface="Calibri Light" panose="020F0302020204030204" pitchFamily="34" charset="0"/>
                <a:ea typeface="Calibri" panose="020F0502020204030204" pitchFamily="34" charset="0"/>
                <a:cs typeface="Calibri Light" panose="020F0302020204030204" pitchFamily="34" charset="0"/>
              </a:rPr>
              <a:t>postavlja okvir za daljnji razvoj gastronomskog turizma u jadranskoj i jonskoj regiji koja obiluje kulinarskim tradicijama zahvaljujući različitim kulturnim i povijesnim utjecajima. Neke </a:t>
            </a:r>
            <a:r>
              <a:rPr lang="hr-HR" sz="1600" dirty="0" err="1">
                <a:latin typeface="Calibri Light" panose="020F0302020204030204" pitchFamily="34" charset="0"/>
                <a:ea typeface="Calibri" panose="020F0502020204030204" pitchFamily="34" charset="0"/>
                <a:cs typeface="Calibri Light" panose="020F0302020204030204" pitchFamily="34" charset="0"/>
              </a:rPr>
              <a:t>gastro</a:t>
            </a:r>
            <a:r>
              <a:rPr lang="hr-HR" sz="1600" dirty="0">
                <a:latin typeface="Calibri Light" panose="020F0302020204030204" pitchFamily="34" charset="0"/>
                <a:ea typeface="Calibri" panose="020F0502020204030204" pitchFamily="34" charset="0"/>
                <a:cs typeface="Calibri Light" panose="020F0302020204030204" pitchFamily="34" charset="0"/>
              </a:rPr>
              <a:t> tradicije i destinacije prepoznate su na široj </a:t>
            </a:r>
            <a:r>
              <a:rPr lang="hr-HR" sz="1600" dirty="0" err="1">
                <a:latin typeface="Calibri Light" panose="020F0302020204030204" pitchFamily="34" charset="0"/>
                <a:ea typeface="Calibri" panose="020F0502020204030204" pitchFamily="34" charset="0"/>
                <a:cs typeface="Calibri Light" panose="020F0302020204030204" pitchFamily="34" charset="0"/>
              </a:rPr>
              <a:t>gastro</a:t>
            </a:r>
            <a:r>
              <a:rPr lang="hr-HR" sz="1600" dirty="0">
                <a:latin typeface="Calibri Light" panose="020F0302020204030204" pitchFamily="34" charset="0"/>
                <a:ea typeface="Calibri" panose="020F0502020204030204" pitchFamily="34" charset="0"/>
                <a:cs typeface="Calibri Light" panose="020F0302020204030204" pitchFamily="34" charset="0"/>
              </a:rPr>
              <a:t>-turističkoj sceni, a neke tek treba predstaviti svjetskom </a:t>
            </a:r>
            <a:r>
              <a:rPr lang="hr-HR" sz="1600" dirty="0" err="1">
                <a:latin typeface="Calibri Light" panose="020F0302020204030204" pitchFamily="34" charset="0"/>
                <a:ea typeface="Calibri" panose="020F0502020204030204" pitchFamily="34" charset="0"/>
                <a:cs typeface="Calibri Light" panose="020F0302020204030204" pitchFamily="34" charset="0"/>
              </a:rPr>
              <a:t>gastro</a:t>
            </a:r>
            <a:r>
              <a:rPr lang="hr-HR" sz="1600" dirty="0">
                <a:latin typeface="Calibri Light" panose="020F0302020204030204" pitchFamily="34" charset="0"/>
                <a:ea typeface="Calibri" panose="020F0502020204030204" pitchFamily="34" charset="0"/>
                <a:cs typeface="Calibri Light" panose="020F0302020204030204" pitchFamily="34" charset="0"/>
              </a:rPr>
              <a:t>-turističkom tržištu. Na popularan, ali stručan način, priručnik daje pregled najboljih praksi i primjera te time stvaraju inspirativno štivo za one koji žele unaprijediti postojeći ili stvoriti novi turistički posao, kao i za one koji rade na upravljanju destinacijama.</a:t>
            </a:r>
            <a:endParaRPr lang="hr-HR" sz="1600" dirty="0">
              <a:effectLst/>
              <a:latin typeface="Calibri Light" panose="020F0302020204030204" pitchFamily="34" charset="0"/>
              <a:ea typeface="Calibri" panose="020F0502020204030204" pitchFamily="34" charset="0"/>
              <a:cs typeface="Calibri Light" panose="020F0302020204030204" pitchFamily="34" charset="0"/>
            </a:endParaRPr>
          </a:p>
        </p:txBody>
      </p:sp>
      <p:pic>
        <p:nvPicPr>
          <p:cNvPr id="4" name="Picture 3"/>
          <p:cNvPicPr>
            <a:picLocks noChangeAspect="1"/>
          </p:cNvPicPr>
          <p:nvPr/>
        </p:nvPicPr>
        <p:blipFill>
          <a:blip r:embed="rId3"/>
          <a:stretch>
            <a:fillRect/>
          </a:stretch>
        </p:blipFill>
        <p:spPr>
          <a:xfrm>
            <a:off x="767918" y="304075"/>
            <a:ext cx="2877561" cy="1012024"/>
          </a:xfrm>
          <a:prstGeom prst="rect">
            <a:avLst/>
          </a:prstGeom>
        </p:spPr>
      </p:pic>
    </p:spTree>
    <p:extLst>
      <p:ext uri="{BB962C8B-B14F-4D97-AF65-F5344CB8AC3E}">
        <p14:creationId xmlns:p14="http://schemas.microsoft.com/office/powerpoint/2010/main" val="19871488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5259" y="1762598"/>
            <a:ext cx="4572000" cy="3212867"/>
          </a:xfrm>
          <a:prstGeom prst="rect">
            <a:avLst/>
          </a:prstGeom>
        </p:spPr>
        <p:txBody>
          <a:bodyPr>
            <a:spAutoFit/>
          </a:bodyPr>
          <a:lstStyle/>
          <a:p>
            <a:pPr marL="342900" lvl="0" indent="-342900" algn="just">
              <a:lnSpc>
                <a:spcPct val="106000"/>
              </a:lnSpc>
              <a:spcAft>
                <a:spcPts val="800"/>
              </a:spcAft>
              <a:buFont typeface="+mj-lt"/>
              <a:buAutoNum type="arabicParenR" startAt="4"/>
            </a:pPr>
            <a:r>
              <a:rPr lang="hr-HR" sz="1600" b="1" dirty="0">
                <a:latin typeface="Calibri Light" panose="020F0302020204030204" pitchFamily="34" charset="0"/>
                <a:ea typeface="Calibri" panose="020F0502020204030204" pitchFamily="34" charset="0"/>
                <a:cs typeface="Calibri Light" panose="020F0302020204030204" pitchFamily="34" charset="0"/>
              </a:rPr>
              <a:t>Smjernice i preporuke za kreiranje inovativnih turističkih praksi u Jadransko-jonskoj regiji (EUSAIR) – </a:t>
            </a:r>
            <a:r>
              <a:rPr lang="hr-HR" sz="1600" dirty="0">
                <a:latin typeface="Calibri Light" panose="020F0302020204030204" pitchFamily="34" charset="0"/>
                <a:ea typeface="Calibri" panose="020F0502020204030204" pitchFamily="34" charset="0"/>
                <a:cs typeface="Calibri Light" panose="020F0302020204030204" pitchFamily="34" charset="0"/>
              </a:rPr>
              <a:t>smjernice za kreiranje inovativnih turističkih praksi u Jadransko-jonskoj regiji po različitim područjima, a koja se tiču: 1. inovacija i inovativnih procesa u tržišnom pozicioniranju i promociji održivog turizma EUSAIR destinacija, 2. inovacija i inovativnih procesa u upravljanju  EUSAIR destinacijama i 3. planiranja i stimulacije inovativnih procesa razvoja poslovnih modela i proizvoda održivog turizma na području EUSAIR-a.</a:t>
            </a:r>
            <a:endParaRPr lang="hr-HR" sz="1600" dirty="0">
              <a:effectLst/>
              <a:latin typeface="Calibri Light" panose="020F0302020204030204" pitchFamily="34" charset="0"/>
              <a:ea typeface="Calibri" panose="020F0502020204030204" pitchFamily="34" charset="0"/>
              <a:cs typeface="Calibri Light" panose="020F0302020204030204" pitchFamily="34" charset="0"/>
            </a:endParaRPr>
          </a:p>
        </p:txBody>
      </p:sp>
      <p:sp>
        <p:nvSpPr>
          <p:cNvPr id="5" name="Rectangle 4"/>
          <p:cNvSpPr/>
          <p:nvPr/>
        </p:nvSpPr>
        <p:spPr>
          <a:xfrm>
            <a:off x="4807259" y="1762598"/>
            <a:ext cx="3963879" cy="2951898"/>
          </a:xfrm>
          <a:prstGeom prst="rect">
            <a:avLst/>
          </a:prstGeom>
        </p:spPr>
        <p:txBody>
          <a:bodyPr wrap="square">
            <a:spAutoFit/>
          </a:bodyPr>
          <a:lstStyle/>
          <a:p>
            <a:pPr marL="342900" lvl="0" indent="-342900" algn="just">
              <a:lnSpc>
                <a:spcPct val="106000"/>
              </a:lnSpc>
              <a:spcAft>
                <a:spcPts val="800"/>
              </a:spcAft>
              <a:buFont typeface="+mj-lt"/>
              <a:buAutoNum type="arabicParenR" startAt="5"/>
            </a:pPr>
            <a:r>
              <a:rPr lang="hr-HR" sz="1600" b="1" dirty="0" err="1">
                <a:latin typeface="Calibri Light" panose="020F0302020204030204" pitchFamily="34" charset="0"/>
                <a:ea typeface="Calibri" panose="020F0502020204030204" pitchFamily="34" charset="0"/>
                <a:cs typeface="Calibri Light" panose="020F0302020204030204" pitchFamily="34" charset="0"/>
              </a:rPr>
              <a:t>Attitudes</a:t>
            </a:r>
            <a:r>
              <a:rPr lang="hr-HR" sz="1600" b="1" dirty="0">
                <a:latin typeface="Calibri Light" panose="020F0302020204030204" pitchFamily="34" charset="0"/>
                <a:ea typeface="Calibri" panose="020F0502020204030204" pitchFamily="34" charset="0"/>
                <a:cs typeface="Calibri Light" panose="020F0302020204030204" pitchFamily="34" charset="0"/>
              </a:rPr>
              <a:t> </a:t>
            </a:r>
            <a:r>
              <a:rPr lang="hr-HR" sz="1600" b="1" dirty="0" err="1">
                <a:latin typeface="Calibri Light" panose="020F0302020204030204" pitchFamily="34" charset="0"/>
                <a:ea typeface="Calibri" panose="020F0502020204030204" pitchFamily="34" charset="0"/>
                <a:cs typeface="Calibri Light" panose="020F0302020204030204" pitchFamily="34" charset="0"/>
              </a:rPr>
              <a:t>of</a:t>
            </a:r>
            <a:r>
              <a:rPr lang="hr-HR" sz="1600" b="1" dirty="0">
                <a:latin typeface="Calibri Light" panose="020F0302020204030204" pitchFamily="34" charset="0"/>
                <a:ea typeface="Calibri" panose="020F0502020204030204" pitchFamily="34" charset="0"/>
                <a:cs typeface="Calibri Light" panose="020F0302020204030204" pitchFamily="34" charset="0"/>
              </a:rPr>
              <a:t> </a:t>
            </a:r>
            <a:r>
              <a:rPr lang="hr-HR" sz="1600" b="1" dirty="0" err="1">
                <a:latin typeface="Calibri Light" panose="020F0302020204030204" pitchFamily="34" charset="0"/>
                <a:ea typeface="Calibri" panose="020F0502020204030204" pitchFamily="34" charset="0"/>
                <a:cs typeface="Calibri Light" panose="020F0302020204030204" pitchFamily="34" charset="0"/>
              </a:rPr>
              <a:t>the</a:t>
            </a:r>
            <a:r>
              <a:rPr lang="hr-HR" sz="1600" b="1" dirty="0">
                <a:latin typeface="Calibri Light" panose="020F0302020204030204" pitchFamily="34" charset="0"/>
                <a:ea typeface="Calibri" panose="020F0502020204030204" pitchFamily="34" charset="0"/>
                <a:cs typeface="Calibri Light" panose="020F0302020204030204" pitchFamily="34" charset="0"/>
              </a:rPr>
              <a:t> EUSAIR </a:t>
            </a:r>
            <a:r>
              <a:rPr lang="hr-HR" sz="1600" b="1" dirty="0" err="1">
                <a:latin typeface="Calibri Light" panose="020F0302020204030204" pitchFamily="34" charset="0"/>
                <a:ea typeface="Calibri" panose="020F0502020204030204" pitchFamily="34" charset="0"/>
                <a:cs typeface="Calibri Light" panose="020F0302020204030204" pitchFamily="34" charset="0"/>
              </a:rPr>
              <a:t>Countries</a:t>
            </a:r>
            <a:r>
              <a:rPr lang="hr-HR" sz="1600" b="1" dirty="0">
                <a:latin typeface="Calibri Light" panose="020F0302020204030204" pitchFamily="34" charset="0"/>
                <a:ea typeface="Calibri" panose="020F0502020204030204" pitchFamily="34" charset="0"/>
                <a:cs typeface="Calibri Light" panose="020F0302020204030204" pitchFamily="34" charset="0"/>
              </a:rPr>
              <a:t> </a:t>
            </a:r>
            <a:r>
              <a:rPr lang="hr-HR" sz="1600" b="1" dirty="0" err="1">
                <a:latin typeface="Calibri Light" panose="020F0302020204030204" pitchFamily="34" charset="0"/>
                <a:ea typeface="Calibri" panose="020F0502020204030204" pitchFamily="34" charset="0"/>
                <a:cs typeface="Calibri Light" panose="020F0302020204030204" pitchFamily="34" charset="0"/>
              </a:rPr>
              <a:t>Visitors</a:t>
            </a:r>
            <a:r>
              <a:rPr lang="hr-HR" sz="1600" b="1" dirty="0">
                <a:latin typeface="Calibri Light" panose="020F0302020204030204" pitchFamily="34" charset="0"/>
                <a:ea typeface="Calibri" panose="020F0502020204030204" pitchFamily="34" charset="0"/>
                <a:cs typeface="Calibri Light" panose="020F0302020204030204" pitchFamily="34" charset="0"/>
              </a:rPr>
              <a:t> </a:t>
            </a:r>
            <a:r>
              <a:rPr lang="hr-HR" sz="1600" b="1" dirty="0" err="1">
                <a:latin typeface="Calibri Light" panose="020F0302020204030204" pitchFamily="34" charset="0"/>
                <a:ea typeface="Calibri" panose="020F0502020204030204" pitchFamily="34" charset="0"/>
                <a:cs typeface="Calibri Light" panose="020F0302020204030204" pitchFamily="34" charset="0"/>
              </a:rPr>
              <a:t>Towards</a:t>
            </a:r>
            <a:r>
              <a:rPr lang="hr-HR" sz="1600" b="1" dirty="0">
                <a:latin typeface="Calibri Light" panose="020F0302020204030204" pitchFamily="34" charset="0"/>
                <a:ea typeface="Calibri" panose="020F0502020204030204" pitchFamily="34" charset="0"/>
                <a:cs typeface="Calibri Light" panose="020F0302020204030204" pitchFamily="34" charset="0"/>
              </a:rPr>
              <a:t> </a:t>
            </a:r>
            <a:r>
              <a:rPr lang="hr-HR" sz="1600" b="1" dirty="0" smtClean="0">
                <a:latin typeface="Calibri Light" panose="020F0302020204030204" pitchFamily="34" charset="0"/>
                <a:ea typeface="Calibri" panose="020F0502020204030204" pitchFamily="34" charset="0"/>
                <a:cs typeface="Calibri Light" panose="020F0302020204030204" pitchFamily="34" charset="0"/>
              </a:rPr>
              <a:t>Tourism </a:t>
            </a:r>
            <a:r>
              <a:rPr lang="hr-HR" sz="1600" b="1" dirty="0">
                <a:latin typeface="Calibri Light" panose="020F0302020204030204" pitchFamily="34" charset="0"/>
                <a:ea typeface="Calibri" panose="020F0502020204030204" pitchFamily="34" charset="0"/>
                <a:cs typeface="Calibri Light" panose="020F0302020204030204" pitchFamily="34" charset="0"/>
              </a:rPr>
              <a:t>studija</a:t>
            </a:r>
            <a:r>
              <a:rPr lang="hr-HR" sz="1600" dirty="0">
                <a:latin typeface="Calibri Light" panose="020F0302020204030204" pitchFamily="34" charset="0"/>
                <a:ea typeface="Calibri" panose="020F0502020204030204" pitchFamily="34" charset="0"/>
                <a:cs typeface="Calibri Light" panose="020F0302020204030204" pitchFamily="34" charset="0"/>
              </a:rPr>
              <a:t> </a:t>
            </a:r>
            <a:r>
              <a:rPr lang="hr-HR" sz="1600" dirty="0" smtClean="0">
                <a:latin typeface="Calibri Light" panose="020F0302020204030204" pitchFamily="34" charset="0"/>
                <a:ea typeface="Calibri" panose="020F0502020204030204" pitchFamily="34" charset="0"/>
                <a:cs typeface="Calibri Light" panose="020F0302020204030204" pitchFamily="34" charset="0"/>
              </a:rPr>
              <a:t>koja sadrži </a:t>
            </a:r>
            <a:r>
              <a:rPr lang="hr-HR" sz="1600" dirty="0">
                <a:latin typeface="Calibri Light" panose="020F0302020204030204" pitchFamily="34" charset="0"/>
                <a:ea typeface="Calibri" panose="020F0502020204030204" pitchFamily="34" charset="0"/>
                <a:cs typeface="Calibri Light" panose="020F0302020204030204" pitchFamily="34" charset="0"/>
              </a:rPr>
              <a:t>istraživanja i analizu osnovnih karakteristika zemalja EUSAIR, analizu turističkih trendova općenito i u EUSAIR zemljama, rezultate mrežnog istraživanje stavova posjetitelja EUSAIR zemalja o turizmu, analizu i interpretaciju rezultata online ankete, zaključke i preporuke za EUSAIR zemlje u području (održivog) turizma.</a:t>
            </a:r>
            <a:endParaRPr lang="hr-HR" sz="1600" dirty="0">
              <a:effectLst/>
              <a:latin typeface="Calibri Light" panose="020F0302020204030204" pitchFamily="34" charset="0"/>
              <a:ea typeface="Calibri" panose="020F0502020204030204" pitchFamily="34" charset="0"/>
              <a:cs typeface="Calibri Light" panose="020F0302020204030204" pitchFamily="34" charset="0"/>
            </a:endParaRPr>
          </a:p>
        </p:txBody>
      </p:sp>
      <p:pic>
        <p:nvPicPr>
          <p:cNvPr id="6" name="Picture 5"/>
          <p:cNvPicPr>
            <a:picLocks noChangeAspect="1"/>
          </p:cNvPicPr>
          <p:nvPr/>
        </p:nvPicPr>
        <p:blipFill>
          <a:blip r:embed="rId2"/>
          <a:stretch>
            <a:fillRect/>
          </a:stretch>
        </p:blipFill>
        <p:spPr>
          <a:xfrm>
            <a:off x="718493" y="233054"/>
            <a:ext cx="2877561" cy="1012024"/>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51658" y="1896863"/>
            <a:ext cx="7000042" cy="355803"/>
          </a:xfrm>
          <a:prstGeom prst="rect">
            <a:avLst/>
          </a:prstGeom>
        </p:spPr>
        <p:txBody>
          <a:bodyPr wrap="square">
            <a:spAutoFit/>
          </a:bodyPr>
          <a:lstStyle/>
          <a:p>
            <a:pPr>
              <a:lnSpc>
                <a:spcPct val="107000"/>
              </a:lnSpc>
              <a:spcAft>
                <a:spcPts val="800"/>
              </a:spcAft>
            </a:pPr>
            <a:r>
              <a:rPr lang="hr-HR" sz="1600" b="1" dirty="0">
                <a:latin typeface="Calibri Light" panose="020F0302020204030204" pitchFamily="34" charset="0"/>
                <a:ea typeface="Calibri" panose="020F0502020204030204" pitchFamily="34" charset="0"/>
                <a:cs typeface="Calibri Light" panose="020F0302020204030204" pitchFamily="34" charset="0"/>
              </a:rPr>
              <a:t>Izvješća o praćenju i vrednovanju  EUSAIR u području 4. </a:t>
            </a:r>
            <a:r>
              <a:rPr lang="hr-HR" sz="1600" b="1" dirty="0" smtClean="0">
                <a:latin typeface="Calibri Light" panose="020F0302020204030204" pitchFamily="34" charset="0"/>
                <a:ea typeface="Calibri" panose="020F0502020204030204" pitchFamily="34" charset="0"/>
                <a:cs typeface="Calibri Light" panose="020F0302020204030204" pitchFamily="34" charset="0"/>
              </a:rPr>
              <a:t>stupa:</a:t>
            </a:r>
            <a:endParaRPr lang="hr-HR" sz="1600" dirty="0">
              <a:latin typeface="Calibri Light" panose="020F0302020204030204" pitchFamily="34" charset="0"/>
              <a:ea typeface="Calibri" panose="020F0502020204030204" pitchFamily="34" charset="0"/>
              <a:cs typeface="Calibri Light" panose="020F0302020204030204" pitchFamily="34" charset="0"/>
            </a:endParaRPr>
          </a:p>
        </p:txBody>
      </p:sp>
      <p:sp>
        <p:nvSpPr>
          <p:cNvPr id="3" name="Rectangle 2"/>
          <p:cNvSpPr/>
          <p:nvPr/>
        </p:nvSpPr>
        <p:spPr>
          <a:xfrm>
            <a:off x="759040" y="2532123"/>
            <a:ext cx="7568213" cy="1658146"/>
          </a:xfrm>
          <a:prstGeom prst="rect">
            <a:avLst/>
          </a:prstGeom>
        </p:spPr>
        <p:txBody>
          <a:bodyPr wrap="square">
            <a:spAutoFit/>
          </a:bodyPr>
          <a:lstStyle/>
          <a:p>
            <a:pPr marL="342900" lvl="0" indent="-342900">
              <a:lnSpc>
                <a:spcPct val="106000"/>
              </a:lnSpc>
              <a:spcAft>
                <a:spcPts val="0"/>
              </a:spcAft>
              <a:buFont typeface="+mj-lt"/>
              <a:buAutoNum type="arabicPeriod"/>
            </a:pPr>
            <a:r>
              <a:rPr lang="hr-HR" sz="1600" dirty="0">
                <a:latin typeface="Calibri Light" panose="020F0302020204030204" pitchFamily="34" charset="0"/>
                <a:ea typeface="Calibri" panose="020F0502020204030204" pitchFamily="34" charset="0"/>
                <a:cs typeface="Calibri Light" panose="020F0302020204030204" pitchFamily="34" charset="0"/>
              </a:rPr>
              <a:t>Izvješće o istraživanju i analizi dionika te popisu turističkih resursa u JJR </a:t>
            </a:r>
          </a:p>
          <a:p>
            <a:pPr marL="342900" lvl="0" indent="-342900">
              <a:lnSpc>
                <a:spcPct val="106000"/>
              </a:lnSpc>
              <a:spcAft>
                <a:spcPts val="0"/>
              </a:spcAft>
              <a:buFont typeface="+mj-lt"/>
              <a:buAutoNum type="arabicPeriod"/>
            </a:pPr>
            <a:r>
              <a:rPr lang="hr-HR" sz="1600" dirty="0">
                <a:latin typeface="Calibri Light" panose="020F0302020204030204" pitchFamily="34" charset="0"/>
                <a:ea typeface="Calibri" panose="020F0502020204030204" pitchFamily="34" charset="0"/>
                <a:cs typeface="Calibri Light" panose="020F0302020204030204" pitchFamily="34" charset="0"/>
              </a:rPr>
              <a:t>EUSAIR baza znanja – studije</a:t>
            </a:r>
          </a:p>
          <a:p>
            <a:pPr marL="342900" lvl="0" indent="-342900">
              <a:lnSpc>
                <a:spcPct val="106000"/>
              </a:lnSpc>
              <a:spcAft>
                <a:spcPts val="0"/>
              </a:spcAft>
              <a:buFont typeface="+mj-lt"/>
              <a:buAutoNum type="arabicPeriod"/>
            </a:pPr>
            <a:r>
              <a:rPr lang="hr-HR" sz="1600" dirty="0">
                <a:latin typeface="Calibri Light" panose="020F0302020204030204" pitchFamily="34" charset="0"/>
                <a:ea typeface="Calibri" panose="020F0502020204030204" pitchFamily="34" charset="0"/>
                <a:cs typeface="Calibri Light" panose="020F0302020204030204" pitchFamily="34" charset="0"/>
              </a:rPr>
              <a:t>EUSAIR baza znanja – projekti</a:t>
            </a:r>
          </a:p>
          <a:p>
            <a:pPr marL="342900" lvl="0" indent="-342900">
              <a:lnSpc>
                <a:spcPct val="106000"/>
              </a:lnSpc>
              <a:spcAft>
                <a:spcPts val="0"/>
              </a:spcAft>
              <a:buFont typeface="+mj-lt"/>
              <a:buAutoNum type="arabicPeriod"/>
            </a:pPr>
            <a:r>
              <a:rPr lang="hr-HR" sz="1600" dirty="0">
                <a:latin typeface="Calibri Light" panose="020F0302020204030204" pitchFamily="34" charset="0"/>
                <a:ea typeface="Calibri" panose="020F0502020204030204" pitchFamily="34" charset="0"/>
                <a:cs typeface="Calibri Light" panose="020F0302020204030204" pitchFamily="34" charset="0"/>
              </a:rPr>
              <a:t>EUSAIR baza znanja – mreže održivog turizma</a:t>
            </a:r>
          </a:p>
          <a:p>
            <a:pPr marL="342900" lvl="0" indent="-342900">
              <a:lnSpc>
                <a:spcPct val="106000"/>
              </a:lnSpc>
              <a:spcAft>
                <a:spcPts val="0"/>
              </a:spcAft>
              <a:buFont typeface="+mj-lt"/>
              <a:buAutoNum type="arabicPeriod"/>
            </a:pPr>
            <a:r>
              <a:rPr lang="hr-HR" sz="1600" dirty="0">
                <a:latin typeface="Calibri Light" panose="020F0302020204030204" pitchFamily="34" charset="0"/>
                <a:ea typeface="Calibri" panose="020F0502020204030204" pitchFamily="34" charset="0"/>
                <a:cs typeface="Calibri Light" panose="020F0302020204030204" pitchFamily="34" charset="0"/>
              </a:rPr>
              <a:t>EUSAIR baza znanja – dionici</a:t>
            </a:r>
          </a:p>
          <a:p>
            <a:pPr marL="342900" lvl="0" indent="-342900">
              <a:lnSpc>
                <a:spcPct val="106000"/>
              </a:lnSpc>
              <a:spcAft>
                <a:spcPts val="800"/>
              </a:spcAft>
              <a:buFont typeface="+mj-lt"/>
              <a:buAutoNum type="arabicPeriod"/>
            </a:pPr>
            <a:r>
              <a:rPr lang="hr-HR" sz="1600" dirty="0">
                <a:latin typeface="Calibri Light" panose="020F0302020204030204" pitchFamily="34" charset="0"/>
                <a:ea typeface="Calibri" panose="020F0502020204030204" pitchFamily="34" charset="0"/>
                <a:cs typeface="Calibri Light" panose="020F0302020204030204" pitchFamily="34" charset="0"/>
              </a:rPr>
              <a:t>4 izvješća o praćenju i vrednovanju 4. Stupa EUSAIR-a</a:t>
            </a:r>
            <a:endParaRPr lang="hr-HR" sz="1600" dirty="0">
              <a:effectLst/>
              <a:latin typeface="Calibri Light" panose="020F0302020204030204" pitchFamily="34" charset="0"/>
              <a:ea typeface="Calibri" panose="020F0502020204030204" pitchFamily="34" charset="0"/>
              <a:cs typeface="Calibri Light" panose="020F0302020204030204" pitchFamily="34" charset="0"/>
            </a:endParaRPr>
          </a:p>
        </p:txBody>
      </p:sp>
      <p:pic>
        <p:nvPicPr>
          <p:cNvPr id="4" name="Picture 3"/>
          <p:cNvPicPr>
            <a:picLocks noChangeAspect="1"/>
          </p:cNvPicPr>
          <p:nvPr/>
        </p:nvPicPr>
        <p:blipFill>
          <a:blip r:embed="rId2"/>
          <a:stretch>
            <a:fillRect/>
          </a:stretch>
        </p:blipFill>
        <p:spPr>
          <a:xfrm>
            <a:off x="759040" y="401894"/>
            <a:ext cx="2877561" cy="1012024"/>
          </a:xfrm>
          <a:prstGeom prst="rect">
            <a:avLst/>
          </a:prstGeom>
        </p:spPr>
      </p:pic>
    </p:spTree>
    <p:extLst>
      <p:ext uri="{BB962C8B-B14F-4D97-AF65-F5344CB8AC3E}">
        <p14:creationId xmlns:p14="http://schemas.microsoft.com/office/powerpoint/2010/main" val="42472341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6842" y="1899823"/>
            <a:ext cx="2090893" cy="344069"/>
          </a:xfrm>
          <a:prstGeom prst="rect">
            <a:avLst/>
          </a:prstGeom>
        </p:spPr>
        <p:txBody>
          <a:bodyPr wrap="none">
            <a:spAutoFit/>
          </a:bodyPr>
          <a:lstStyle/>
          <a:p>
            <a:pPr>
              <a:lnSpc>
                <a:spcPct val="107000"/>
              </a:lnSpc>
              <a:spcAft>
                <a:spcPts val="800"/>
              </a:spcAft>
            </a:pPr>
            <a:r>
              <a:rPr lang="hr-HR" sz="1600" b="1" dirty="0">
                <a:latin typeface="Calibri Light" panose="020F0302020204030204" pitchFamily="34" charset="0"/>
                <a:ea typeface="Calibri" panose="020F0502020204030204" pitchFamily="34" charset="0"/>
                <a:cs typeface="Calibri Light" panose="020F0302020204030204" pitchFamily="34" charset="0"/>
              </a:rPr>
              <a:t>Komunikacija i vidljivost</a:t>
            </a:r>
            <a:endParaRPr lang="hr-HR" sz="1600" dirty="0">
              <a:latin typeface="Calibri Light" panose="020F0302020204030204" pitchFamily="34" charset="0"/>
              <a:ea typeface="Calibri" panose="020F0502020204030204" pitchFamily="34" charset="0"/>
              <a:cs typeface="Calibri Light" panose="020F0302020204030204" pitchFamily="34" charset="0"/>
            </a:endParaRPr>
          </a:p>
        </p:txBody>
      </p:sp>
      <p:sp>
        <p:nvSpPr>
          <p:cNvPr id="3" name="Rectangle 2"/>
          <p:cNvSpPr/>
          <p:nvPr/>
        </p:nvSpPr>
        <p:spPr>
          <a:xfrm>
            <a:off x="546575" y="2527015"/>
            <a:ext cx="3209277" cy="2200089"/>
          </a:xfrm>
          <a:prstGeom prst="rect">
            <a:avLst/>
          </a:prstGeom>
        </p:spPr>
        <p:txBody>
          <a:bodyPr wrap="square">
            <a:spAutoFit/>
          </a:bodyPr>
          <a:lstStyle/>
          <a:p>
            <a:pPr marL="285750" indent="-285750" algn="just">
              <a:lnSpc>
                <a:spcPct val="107000"/>
              </a:lnSpc>
              <a:spcAft>
                <a:spcPts val="800"/>
              </a:spcAft>
              <a:buFont typeface="Courier New" panose="02070309020205020404" pitchFamily="49" charset="0"/>
              <a:buChar char="o"/>
            </a:pPr>
            <a:r>
              <a:rPr lang="hr-HR" sz="1600" dirty="0">
                <a:latin typeface="Calibri Light" panose="020F0302020204030204" pitchFamily="34" charset="0"/>
                <a:ea typeface="Calibri" panose="020F0502020204030204" pitchFamily="34" charset="0"/>
                <a:cs typeface="Calibri Light" panose="020F0302020204030204" pitchFamily="34" charset="0"/>
              </a:rPr>
              <a:t>8 Newslettera, brojne objave vijesti o aktivnostima 4. stupa, promocija na društvenim mrežama, tematski članci, EUSAIR Platforma dionika, službene stranice EUSAIR-a, nacionalna web stranica, intervjui i dr.</a:t>
            </a:r>
          </a:p>
        </p:txBody>
      </p:sp>
      <p:pic>
        <p:nvPicPr>
          <p:cNvPr id="4" name="Picture 3"/>
          <p:cNvPicPr>
            <a:picLocks noChangeAspect="1"/>
          </p:cNvPicPr>
          <p:nvPr/>
        </p:nvPicPr>
        <p:blipFill>
          <a:blip r:embed="rId2"/>
          <a:stretch>
            <a:fillRect/>
          </a:stretch>
        </p:blipFill>
        <p:spPr>
          <a:xfrm>
            <a:off x="878291" y="221153"/>
            <a:ext cx="2877561" cy="101202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8514" y="1220391"/>
            <a:ext cx="2593469" cy="37781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3473" y="2174426"/>
            <a:ext cx="2455582" cy="35710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660251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76740" y="1569118"/>
            <a:ext cx="1158009" cy="375552"/>
          </a:xfrm>
          <a:prstGeom prst="rect">
            <a:avLst/>
          </a:prstGeom>
        </p:spPr>
        <p:txBody>
          <a:bodyPr wrap="none">
            <a:spAutoFit/>
          </a:bodyPr>
          <a:lstStyle/>
          <a:p>
            <a:pPr>
              <a:lnSpc>
                <a:spcPct val="107000"/>
              </a:lnSpc>
              <a:spcAft>
                <a:spcPts val="800"/>
              </a:spcAft>
            </a:pPr>
            <a:r>
              <a:rPr lang="hr-HR" b="1" dirty="0" smtClean="0">
                <a:latin typeface="Calibri Light" panose="020F0302020204030204" pitchFamily="34" charset="0"/>
                <a:ea typeface="Calibri" panose="020F0502020204030204" pitchFamily="34" charset="0"/>
                <a:cs typeface="Calibri Light" panose="020F0302020204030204" pitchFamily="34" charset="0"/>
              </a:rPr>
              <a:t>Događanja</a:t>
            </a:r>
            <a:endParaRPr lang="hr-HR" dirty="0">
              <a:latin typeface="Calibri Light" panose="020F0302020204030204" pitchFamily="34" charset="0"/>
              <a:ea typeface="Calibri" panose="020F0502020204030204" pitchFamily="34" charset="0"/>
              <a:cs typeface="Calibri Light" panose="020F0302020204030204" pitchFamily="34" charset="0"/>
            </a:endParaRPr>
          </a:p>
        </p:txBody>
      </p:sp>
      <p:sp>
        <p:nvSpPr>
          <p:cNvPr id="4" name="Rectangle 3"/>
          <p:cNvSpPr/>
          <p:nvPr/>
        </p:nvSpPr>
        <p:spPr>
          <a:xfrm>
            <a:off x="483833" y="2026367"/>
            <a:ext cx="3768571" cy="3951851"/>
          </a:xfrm>
          <a:prstGeom prst="rect">
            <a:avLst/>
          </a:prstGeom>
        </p:spPr>
        <p:txBody>
          <a:bodyPr wrap="square">
            <a:spAutoFit/>
          </a:bodyPr>
          <a:lstStyle/>
          <a:p>
            <a:pPr marL="342900" lvl="0" indent="-342900" algn="just">
              <a:lnSpc>
                <a:spcPct val="106000"/>
              </a:lnSpc>
              <a:spcAft>
                <a:spcPts val="800"/>
              </a:spcAft>
              <a:buFont typeface="Symbol" panose="05050102010706020507" pitchFamily="18" charset="2"/>
              <a:buChar char=""/>
            </a:pPr>
            <a:r>
              <a:rPr lang="hr-HR" sz="1400" dirty="0" smtClean="0">
                <a:latin typeface="Calibri Light" panose="020F0302020204030204" pitchFamily="34" charset="0"/>
                <a:ea typeface="Calibri" panose="020F0502020204030204" pitchFamily="34" charset="0"/>
                <a:cs typeface="Calibri Light" panose="020F0302020204030204" pitchFamily="34" charset="0"/>
              </a:rPr>
              <a:t>Konferencija </a:t>
            </a:r>
            <a:r>
              <a:rPr lang="hr-HR" sz="1400" b="1" dirty="0" smtClean="0">
                <a:latin typeface="Calibri Light" panose="020F0302020204030204" pitchFamily="34" charset="0"/>
                <a:ea typeface="Calibri" panose="020F0502020204030204" pitchFamily="34" charset="0"/>
                <a:cs typeface="Calibri Light" panose="020F0302020204030204" pitchFamily="34" charset="0"/>
              </a:rPr>
              <a:t>“Sadašnjost i budućnost održivog i odgovornog turizma”</a:t>
            </a:r>
            <a:r>
              <a:rPr lang="hr-HR" sz="1400" dirty="0" smtClean="0">
                <a:latin typeface="Calibri Light" panose="020F0302020204030204" pitchFamily="34" charset="0"/>
                <a:ea typeface="Calibri" panose="020F0502020204030204" pitchFamily="34" charset="0"/>
                <a:cs typeface="Calibri Light" panose="020F0302020204030204" pitchFamily="34" charset="0"/>
              </a:rPr>
              <a:t> - 24. i 25. travnja 2017. u Zagrebu povodom obilježavanja 2017. godine kao Međunarodne godine održivog turizma. Cilj je bio podizanja svijesti o održivosti, a okupio je više od 130 sudionika iz desetak zemalja svijeta i Jadransko-jonske regije (Italija, Slovenija, Grčka, BiH, Crna Gora, Albanija i Srbija) te predstavnike UNWTO, UNEP-a, Europske komisije i dr.</a:t>
            </a:r>
          </a:p>
          <a:p>
            <a:pPr marL="342900" lvl="0" indent="-342900" algn="just">
              <a:lnSpc>
                <a:spcPct val="106000"/>
              </a:lnSpc>
              <a:spcAft>
                <a:spcPts val="800"/>
              </a:spcAft>
              <a:buFont typeface="Symbol" panose="05050102010706020507" pitchFamily="18" charset="2"/>
              <a:buChar char=""/>
            </a:pPr>
            <a:r>
              <a:rPr lang="hr-HR" sz="1400" dirty="0" smtClean="0">
                <a:latin typeface="Calibri Light" panose="020F0302020204030204" pitchFamily="34" charset="0"/>
                <a:ea typeface="Calibri" panose="020F0502020204030204" pitchFamily="34" charset="0"/>
                <a:cs typeface="Calibri Light" panose="020F0302020204030204" pitchFamily="34" charset="0"/>
              </a:rPr>
              <a:t>Na Lošinju se od 14. do 16. studenog 2018. godine održala </a:t>
            </a:r>
            <a:r>
              <a:rPr lang="hr-HR" sz="1400" b="1" dirty="0" smtClean="0">
                <a:latin typeface="Calibri Light" panose="020F0302020204030204" pitchFamily="34" charset="0"/>
                <a:ea typeface="Calibri" panose="020F0502020204030204" pitchFamily="34" charset="0"/>
                <a:cs typeface="Calibri Light" panose="020F0302020204030204" pitchFamily="34" charset="0"/>
              </a:rPr>
              <a:t>Međunarodna radionica na temu kulturnih ruta s naglaskom na rutu „Putovi maslina uz sudjelovanje predstavnika Vijeća Europe i Srednjoeuropske </a:t>
            </a:r>
            <a:r>
              <a:rPr lang="hr-HR" sz="1400" b="1" dirty="0" err="1" smtClean="0">
                <a:latin typeface="Calibri Light" panose="020F0302020204030204" pitchFamily="34" charset="0"/>
                <a:ea typeface="Calibri" panose="020F0502020204030204" pitchFamily="34" charset="0"/>
                <a:cs typeface="Calibri Light" panose="020F0302020204030204" pitchFamily="34" charset="0"/>
              </a:rPr>
              <a:t>incijative</a:t>
            </a:r>
            <a:r>
              <a:rPr lang="hr-HR" sz="1400" b="1" dirty="0" smtClean="0">
                <a:latin typeface="Calibri Light" panose="020F0302020204030204" pitchFamily="34" charset="0"/>
                <a:ea typeface="Calibri" panose="020F0502020204030204" pitchFamily="34" charset="0"/>
                <a:cs typeface="Calibri Light" panose="020F0302020204030204" pitchFamily="34" charset="0"/>
              </a:rPr>
              <a:t>.</a:t>
            </a:r>
          </a:p>
          <a:p>
            <a:pPr marL="342900" lvl="0" indent="-342900" algn="just">
              <a:lnSpc>
                <a:spcPct val="106000"/>
              </a:lnSpc>
              <a:spcAft>
                <a:spcPts val="800"/>
              </a:spcAft>
              <a:buFont typeface="Symbol" panose="05050102010706020507" pitchFamily="18" charset="2"/>
              <a:buChar char=""/>
            </a:pPr>
            <a:endParaRPr lang="hr-HR" sz="1400" dirty="0" smtClean="0">
              <a:latin typeface="Calibri Light" panose="020F0302020204030204" pitchFamily="34" charset="0"/>
              <a:ea typeface="Calibri" panose="020F0502020204030204" pitchFamily="34" charset="0"/>
              <a:cs typeface="Calibri Light" panose="020F0302020204030204" pitchFamily="34" charset="0"/>
            </a:endParaRPr>
          </a:p>
        </p:txBody>
      </p:sp>
      <p:pic>
        <p:nvPicPr>
          <p:cNvPr id="5" name="Picture 4"/>
          <p:cNvPicPr>
            <a:picLocks noChangeAspect="1"/>
          </p:cNvPicPr>
          <p:nvPr/>
        </p:nvPicPr>
        <p:blipFill>
          <a:blip r:embed="rId2"/>
          <a:stretch>
            <a:fillRect/>
          </a:stretch>
        </p:blipFill>
        <p:spPr>
          <a:xfrm>
            <a:off x="876740" y="262333"/>
            <a:ext cx="2877561" cy="1012024"/>
          </a:xfrm>
          <a:prstGeom prst="rect">
            <a:avLst/>
          </a:prstGeom>
        </p:spPr>
      </p:pic>
      <p:sp>
        <p:nvSpPr>
          <p:cNvPr id="7" name="Rectangle 6"/>
          <p:cNvSpPr/>
          <p:nvPr/>
        </p:nvSpPr>
        <p:spPr>
          <a:xfrm>
            <a:off x="4407762" y="2035705"/>
            <a:ext cx="4123678" cy="2604687"/>
          </a:xfrm>
          <a:prstGeom prst="rect">
            <a:avLst/>
          </a:prstGeom>
        </p:spPr>
        <p:txBody>
          <a:bodyPr wrap="square">
            <a:spAutoFit/>
          </a:bodyPr>
          <a:lstStyle/>
          <a:p>
            <a:pPr marL="342900" lvl="0" indent="-342900" algn="just">
              <a:lnSpc>
                <a:spcPct val="106000"/>
              </a:lnSpc>
              <a:spcAft>
                <a:spcPts val="800"/>
              </a:spcAft>
              <a:buFont typeface="Symbol" panose="05050102010706020507" pitchFamily="18" charset="2"/>
              <a:buChar char=""/>
            </a:pPr>
            <a:r>
              <a:rPr lang="hr-HR" sz="1400" b="1" dirty="0">
                <a:solidFill>
                  <a:prstClr val="black"/>
                </a:solidFill>
                <a:latin typeface="Calibri Light" panose="020F0302020204030204" pitchFamily="34" charset="0"/>
                <a:ea typeface="Calibri" panose="020F0502020204030204" pitchFamily="34" charset="0"/>
                <a:cs typeface="Calibri Light" panose="020F0302020204030204" pitchFamily="34" charset="0"/>
              </a:rPr>
              <a:t>Info dan 3. srpnja 2019.</a:t>
            </a:r>
            <a:r>
              <a:rPr lang="hr-HR" sz="1400" dirty="0">
                <a:solidFill>
                  <a:prstClr val="black"/>
                </a:solidFill>
                <a:latin typeface="Calibri Light" panose="020F0302020204030204" pitchFamily="34" charset="0"/>
                <a:ea typeface="Calibri" panose="020F0502020204030204" pitchFamily="34" charset="0"/>
                <a:cs typeface="Calibri Light" panose="020F0302020204030204" pitchFamily="34" charset="0"/>
              </a:rPr>
              <a:t> uz sudjelovanje zainteresiranih nacionalnih dionika, predstavnika ministarstava, Hrvatske turističke zajednice, Hrvatske gospodarske komore te nacionalnih strukovnih udruga, instituta i agencija, održan je EUSAIR (Strategija EU za jadransku i jonsku regiju) Info dan u hotelu Dubrovnik u Zagrebu. Predstavljena je EUSAIR - </a:t>
            </a:r>
            <a:r>
              <a:rPr lang="hr-HR" sz="1400" dirty="0" err="1">
                <a:solidFill>
                  <a:prstClr val="black"/>
                </a:solidFill>
                <a:latin typeface="Calibri Light" panose="020F0302020204030204" pitchFamily="34" charset="0"/>
                <a:ea typeface="Calibri" panose="020F0502020204030204" pitchFamily="34" charset="0"/>
                <a:cs typeface="Calibri Light" panose="020F0302020204030204" pitchFamily="34" charset="0"/>
              </a:rPr>
              <a:t>makroregionalna</a:t>
            </a:r>
            <a:r>
              <a:rPr lang="hr-HR" sz="1400" dirty="0">
                <a:solidFill>
                  <a:prstClr val="black"/>
                </a:solidFill>
                <a:latin typeface="Calibri Light" panose="020F0302020204030204" pitchFamily="34" charset="0"/>
                <a:ea typeface="Calibri" panose="020F0502020204030204" pitchFamily="34" charset="0"/>
                <a:cs typeface="Calibri Light" panose="020F0302020204030204" pitchFamily="34" charset="0"/>
              </a:rPr>
              <a:t> strategija za jadransko-jonsku regiju s ciljevima i aktivnostima, uz naglasak na ulogu i prioritete IV. tematskog stupa za održivi turizam.</a:t>
            </a:r>
            <a:endParaRPr lang="hr-HR" sz="1400" dirty="0">
              <a:solidFill>
                <a:prstClr val="black"/>
              </a:solidFill>
              <a:latin typeface="Calibri Light" panose="020F0302020204030204" pitchFamily="34" charset="0"/>
              <a:ea typeface="Calibri" panose="020F0502020204030204" pitchFamily="34" charset="0"/>
              <a:cs typeface="Calibri Light" panose="020F0302020204030204" pitchFamily="34" charset="0"/>
            </a:endParaRPr>
          </a:p>
        </p:txBody>
      </p:sp>
    </p:spTree>
    <p:extLst>
      <p:ext uri="{BB962C8B-B14F-4D97-AF65-F5344CB8AC3E}">
        <p14:creationId xmlns:p14="http://schemas.microsoft.com/office/powerpoint/2010/main" val="2485514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66077" y="1473693"/>
            <a:ext cx="4572000" cy="4842223"/>
          </a:xfrm>
          <a:prstGeom prst="rect">
            <a:avLst/>
          </a:prstGeom>
        </p:spPr>
        <p:txBody>
          <a:bodyPr>
            <a:spAutoFit/>
          </a:bodyPr>
          <a:lstStyle/>
          <a:p>
            <a:pPr marL="342900" lvl="0" indent="-342900" algn="just">
              <a:lnSpc>
                <a:spcPct val="106000"/>
              </a:lnSpc>
              <a:spcAft>
                <a:spcPts val="800"/>
              </a:spcAft>
              <a:buFont typeface="Symbol" panose="05050102010706020507" pitchFamily="18" charset="2"/>
              <a:buChar char=""/>
            </a:pPr>
            <a:r>
              <a:rPr lang="hr-HR" sz="1400" b="1" dirty="0" smtClean="0">
                <a:solidFill>
                  <a:prstClr val="black"/>
                </a:solidFill>
                <a:latin typeface="Calibri Light" panose="020F0302020204030204" pitchFamily="34" charset="0"/>
                <a:ea typeface="Calibri" panose="020F0502020204030204" pitchFamily="34" charset="0"/>
                <a:cs typeface="Calibri Light" panose="020F0302020204030204" pitchFamily="34" charset="0"/>
              </a:rPr>
              <a:t>26. – 27. rujna 2019. Poreč i </a:t>
            </a:r>
            <a:r>
              <a:rPr lang="hr-HR" sz="1400" b="1" dirty="0" err="1" smtClean="0">
                <a:solidFill>
                  <a:prstClr val="black"/>
                </a:solidFill>
                <a:latin typeface="Calibri Light" panose="020F0302020204030204" pitchFamily="34" charset="0"/>
                <a:ea typeface="Calibri" panose="020F0502020204030204" pitchFamily="34" charset="0"/>
                <a:cs typeface="Calibri Light" panose="020F0302020204030204" pitchFamily="34" charset="0"/>
              </a:rPr>
              <a:t>Izola</a:t>
            </a:r>
            <a:r>
              <a:rPr lang="hr-HR" sz="1400" b="1" dirty="0" smtClean="0">
                <a:solidFill>
                  <a:prstClr val="black"/>
                </a:solidFill>
                <a:latin typeface="Calibri Light" panose="020F0302020204030204" pitchFamily="34" charset="0"/>
                <a:ea typeface="Calibri" panose="020F0502020204030204" pitchFamily="34" charset="0"/>
                <a:cs typeface="Calibri Light" panose="020F0302020204030204" pitchFamily="34" charset="0"/>
              </a:rPr>
              <a:t>  - Zajedničko konferencija 3. i 4. Stupa u skladu s prioritetima Akcijskog plana EUSAIR-a  na temu "Praćenja i zaštite okoliš za turizam”</a:t>
            </a:r>
            <a:r>
              <a:rPr lang="hr-HR" sz="1400" dirty="0" smtClean="0">
                <a:solidFill>
                  <a:prstClr val="black"/>
                </a:solidFill>
                <a:latin typeface="Calibri Light" panose="020F0302020204030204" pitchFamily="34" charset="0"/>
                <a:ea typeface="Calibri" panose="020F0502020204030204" pitchFamily="34" charset="0"/>
                <a:cs typeface="Calibri Light" panose="020F0302020204030204" pitchFamily="34" charset="0"/>
              </a:rPr>
              <a:t> Konferencija je bila posvećena održivom turizmu s posebnim osvrtom na lokalne ekosustave, prirodnu i kulturnu baštinu i identifikaciju novih destinacijskih vrijednosti i kvaliteta, kao temelja za razvoj visokokvalitetnih turističkih proizvoda. </a:t>
            </a:r>
          </a:p>
          <a:p>
            <a:pPr marL="342900" indent="-342900" algn="just">
              <a:lnSpc>
                <a:spcPct val="106000"/>
              </a:lnSpc>
              <a:spcAft>
                <a:spcPts val="800"/>
              </a:spcAft>
              <a:buFont typeface="Symbol" panose="05050102010706020507" pitchFamily="18" charset="2"/>
              <a:buChar char=""/>
            </a:pPr>
            <a:r>
              <a:rPr lang="hr-HR" sz="1400" b="1" dirty="0">
                <a:latin typeface="Calibri Light" panose="020F0302020204030204" pitchFamily="34" charset="0"/>
                <a:ea typeface="Calibri" panose="020F0502020204030204" pitchFamily="34" charset="0"/>
                <a:cs typeface="Calibri Light" panose="020F0302020204030204" pitchFamily="34" charset="0"/>
              </a:rPr>
              <a:t>Radionica o </a:t>
            </a:r>
            <a:r>
              <a:rPr lang="hr-HR" sz="1400" b="1" dirty="0" err="1">
                <a:latin typeface="Calibri Light" panose="020F0302020204030204" pitchFamily="34" charset="0"/>
                <a:ea typeface="Calibri" panose="020F0502020204030204" pitchFamily="34" charset="0"/>
                <a:cs typeface="Calibri Light" panose="020F0302020204030204" pitchFamily="34" charset="0"/>
              </a:rPr>
              <a:t>bicik</a:t>
            </a:r>
            <a:r>
              <a:rPr lang="en-US" sz="1400" b="1" dirty="0">
                <a:latin typeface="Calibri Light" panose="020F0302020204030204" pitchFamily="34" charset="0"/>
                <a:ea typeface="Calibri" panose="020F0502020204030204" pitchFamily="34" charset="0"/>
                <a:cs typeface="Calibri Light" panose="020F0302020204030204" pitchFamily="34" charset="0"/>
              </a:rPr>
              <a:t>I</a:t>
            </a:r>
            <a:r>
              <a:rPr lang="hr-HR" sz="1400" b="1" dirty="0" err="1">
                <a:latin typeface="Calibri Light" panose="020F0302020204030204" pitchFamily="34" charset="0"/>
                <a:ea typeface="Calibri" panose="020F0502020204030204" pitchFamily="34" charset="0"/>
                <a:cs typeface="Calibri Light" panose="020F0302020204030204" pitchFamily="34" charset="0"/>
              </a:rPr>
              <a:t>ističkom</a:t>
            </a:r>
            <a:r>
              <a:rPr lang="hr-HR" sz="1400" b="1" dirty="0">
                <a:latin typeface="Calibri Light" panose="020F0302020204030204" pitchFamily="34" charset="0"/>
                <a:ea typeface="Calibri" panose="020F0502020204030204" pitchFamily="34" charset="0"/>
                <a:cs typeface="Calibri Light" panose="020F0302020204030204" pitchFamily="34" charset="0"/>
              </a:rPr>
              <a:t> turizmu i kulturnim rutama</a:t>
            </a:r>
            <a:r>
              <a:rPr lang="en-US" sz="1400" b="1" dirty="0">
                <a:latin typeface="Calibri Light" panose="020F0302020204030204" pitchFamily="34" charset="0"/>
                <a:ea typeface="Calibri" panose="020F0502020204030204" pitchFamily="34" charset="0"/>
                <a:cs typeface="Calibri Light" panose="020F0302020204030204" pitchFamily="34" charset="0"/>
              </a:rPr>
              <a:t>, 2. </a:t>
            </a:r>
            <a:r>
              <a:rPr lang="en-US" sz="1400" b="1" dirty="0" err="1">
                <a:latin typeface="Calibri Light" panose="020F0302020204030204" pitchFamily="34" charset="0"/>
                <a:ea typeface="Calibri" panose="020F0502020204030204" pitchFamily="34" charset="0"/>
                <a:cs typeface="Calibri Light" panose="020F0302020204030204" pitchFamily="34" charset="0"/>
              </a:rPr>
              <a:t>listopada</a:t>
            </a:r>
            <a:r>
              <a:rPr lang="en-US" sz="1400" b="1" dirty="0">
                <a:latin typeface="Calibri Light" panose="020F0302020204030204" pitchFamily="34" charset="0"/>
                <a:ea typeface="Calibri" panose="020F0502020204030204" pitchFamily="34" charset="0"/>
                <a:cs typeface="Calibri Light" panose="020F0302020204030204" pitchFamily="34" charset="0"/>
              </a:rPr>
              <a:t> 2020</a:t>
            </a:r>
            <a:r>
              <a:rPr lang="en-US" sz="1400" dirty="0">
                <a:latin typeface="Calibri Light" panose="020F0302020204030204" pitchFamily="34" charset="0"/>
                <a:ea typeface="Calibri" panose="020F0502020204030204" pitchFamily="34" charset="0"/>
                <a:cs typeface="Calibri Light" panose="020F0302020204030204" pitchFamily="34" charset="0"/>
              </a:rPr>
              <a:t>.; Zagreb - EUSAIR TSG2 (PROMET) </a:t>
            </a:r>
            <a:r>
              <a:rPr lang="en-US" sz="1400" dirty="0" err="1">
                <a:latin typeface="Calibri Light" panose="020F0302020204030204" pitchFamily="34" charset="0"/>
                <a:ea typeface="Calibri" panose="020F0502020204030204" pitchFamily="34" charset="0"/>
                <a:cs typeface="Calibri Light" panose="020F0302020204030204" pitchFamily="34" charset="0"/>
              </a:rPr>
              <a:t>i</a:t>
            </a:r>
            <a:r>
              <a:rPr lang="en-US" sz="1400" dirty="0">
                <a:latin typeface="Calibri Light" panose="020F0302020204030204" pitchFamily="34" charset="0"/>
                <a:ea typeface="Calibri" panose="020F0502020204030204" pitchFamily="34" charset="0"/>
                <a:cs typeface="Calibri Light" panose="020F0302020204030204" pitchFamily="34" charset="0"/>
              </a:rPr>
              <a:t> TSG4 (TURIZAM) u </a:t>
            </a:r>
            <a:r>
              <a:rPr lang="en-US" sz="1400" dirty="0" err="1">
                <a:latin typeface="Calibri Light" panose="020F0302020204030204" pitchFamily="34" charset="0"/>
                <a:ea typeface="Calibri" panose="020F0502020204030204" pitchFamily="34" charset="0"/>
                <a:cs typeface="Calibri Light" panose="020F0302020204030204" pitchFamily="34" charset="0"/>
              </a:rPr>
              <a:t>suradnji</a:t>
            </a:r>
            <a:r>
              <a:rPr lang="en-US" sz="1400" dirty="0">
                <a:latin typeface="Calibri Light" panose="020F0302020204030204" pitchFamily="34" charset="0"/>
                <a:ea typeface="Calibri" panose="020F0502020204030204" pitchFamily="34" charset="0"/>
                <a:cs typeface="Calibri Light" panose="020F0302020204030204" pitchFamily="34" charset="0"/>
              </a:rPr>
              <a:t> s EUSDR PP3 - </a:t>
            </a:r>
            <a:r>
              <a:rPr lang="en-US" sz="1400" dirty="0" err="1">
                <a:latin typeface="Calibri Light" panose="020F0302020204030204" pitchFamily="34" charset="0"/>
                <a:ea typeface="Calibri" panose="020F0502020204030204" pitchFamily="34" charset="0"/>
                <a:cs typeface="Calibri Light" panose="020F0302020204030204" pitchFamily="34" charset="0"/>
              </a:rPr>
              <a:t>Turizam</a:t>
            </a:r>
            <a:r>
              <a:rPr lang="en-US" sz="1400" dirty="0">
                <a:latin typeface="Calibri Light" panose="020F0302020204030204" pitchFamily="34" charset="0"/>
                <a:ea typeface="Calibri" panose="020F0502020204030204" pitchFamily="34" charset="0"/>
                <a:cs typeface="Calibri Light" panose="020F0302020204030204" pitchFamily="34" charset="0"/>
              </a:rPr>
              <a:t>, </a:t>
            </a:r>
            <a:r>
              <a:rPr lang="en-US" sz="1400" dirty="0" err="1">
                <a:latin typeface="Calibri Light" panose="020F0302020204030204" pitchFamily="34" charset="0"/>
                <a:ea typeface="Calibri" panose="020F0502020204030204" pitchFamily="34" charset="0"/>
                <a:cs typeface="Calibri Light" panose="020F0302020204030204" pitchFamily="34" charset="0"/>
              </a:rPr>
              <a:t>kultura</a:t>
            </a:r>
            <a:r>
              <a:rPr lang="en-US" sz="1400" dirty="0">
                <a:latin typeface="Calibri Light" panose="020F0302020204030204" pitchFamily="34" charset="0"/>
                <a:ea typeface="Calibri" panose="020F0502020204030204" pitchFamily="34" charset="0"/>
                <a:cs typeface="Calibri Light" panose="020F0302020204030204" pitchFamily="34" charset="0"/>
              </a:rPr>
              <a:t>, </a:t>
            </a:r>
            <a:r>
              <a:rPr lang="en-US" sz="1400" dirty="0" err="1">
                <a:latin typeface="Calibri Light" panose="020F0302020204030204" pitchFamily="34" charset="0"/>
                <a:ea typeface="Calibri" panose="020F0502020204030204" pitchFamily="34" charset="0"/>
                <a:cs typeface="Calibri Light" panose="020F0302020204030204" pitchFamily="34" charset="0"/>
              </a:rPr>
              <a:t>kontakti</a:t>
            </a:r>
            <a:r>
              <a:rPr lang="en-US" sz="1400" dirty="0">
                <a:latin typeface="Calibri Light" panose="020F0302020204030204" pitchFamily="34" charset="0"/>
                <a:ea typeface="Calibri" panose="020F0502020204030204" pitchFamily="34" charset="0"/>
                <a:cs typeface="Calibri Light" panose="020F0302020204030204" pitchFamily="34" charset="0"/>
              </a:rPr>
              <a:t> </a:t>
            </a:r>
            <a:r>
              <a:rPr lang="en-US" sz="1400" dirty="0" err="1">
                <a:latin typeface="Calibri Light" panose="020F0302020204030204" pitchFamily="34" charset="0"/>
                <a:ea typeface="Calibri" panose="020F0502020204030204" pitchFamily="34" charset="0"/>
                <a:cs typeface="Calibri Light" panose="020F0302020204030204" pitchFamily="34" charset="0"/>
              </a:rPr>
              <a:t>među</a:t>
            </a:r>
            <a:r>
              <a:rPr lang="en-US" sz="1400" dirty="0">
                <a:latin typeface="Calibri Light" panose="020F0302020204030204" pitchFamily="34" charset="0"/>
                <a:ea typeface="Calibri" panose="020F0502020204030204" pitchFamily="34" charset="0"/>
                <a:cs typeface="Calibri Light" panose="020F0302020204030204" pitchFamily="34" charset="0"/>
              </a:rPr>
              <a:t> </a:t>
            </a:r>
            <a:r>
              <a:rPr lang="en-US" sz="1400" dirty="0" err="1" smtClean="0">
                <a:latin typeface="Calibri Light" panose="020F0302020204030204" pitchFamily="34" charset="0"/>
                <a:ea typeface="Calibri" panose="020F0502020204030204" pitchFamily="34" charset="0"/>
                <a:cs typeface="Calibri Light" panose="020F0302020204030204" pitchFamily="34" charset="0"/>
              </a:rPr>
              <a:t>ljudima</a:t>
            </a:r>
            <a:endParaRPr lang="hr-HR" sz="1400" dirty="0" smtClean="0">
              <a:latin typeface="Calibri Light" panose="020F0302020204030204" pitchFamily="34" charset="0"/>
              <a:ea typeface="Calibri" panose="020F0502020204030204" pitchFamily="34" charset="0"/>
              <a:cs typeface="Calibri Light" panose="020F0302020204030204" pitchFamily="34" charset="0"/>
            </a:endParaRPr>
          </a:p>
          <a:p>
            <a:pPr marL="342900" indent="-342900" algn="just">
              <a:lnSpc>
                <a:spcPct val="106000"/>
              </a:lnSpc>
              <a:spcAft>
                <a:spcPts val="800"/>
              </a:spcAft>
              <a:buFont typeface="Symbol" panose="05050102010706020507" pitchFamily="18" charset="2"/>
              <a:buChar char=""/>
            </a:pPr>
            <a:r>
              <a:rPr lang="hr-HR" sz="1400" b="1" dirty="0">
                <a:latin typeface="Calibri Light" panose="020F0302020204030204" pitchFamily="34" charset="0"/>
                <a:ea typeface="Calibri" panose="020F0502020204030204" pitchFamily="34" charset="0"/>
                <a:cs typeface="Calibri Light" panose="020F0302020204030204" pitchFamily="34" charset="0"/>
              </a:rPr>
              <a:t>27. rujna 2021. - Studijski posjet Međimurju i konferencija za novinare EUSAIR </a:t>
            </a:r>
            <a:r>
              <a:rPr lang="hr-HR" sz="1400" b="1" dirty="0" err="1">
                <a:latin typeface="Calibri Light" panose="020F0302020204030204" pitchFamily="34" charset="0"/>
                <a:ea typeface="Calibri" panose="020F0502020204030204" pitchFamily="34" charset="0"/>
                <a:cs typeface="Calibri Light" panose="020F0302020204030204" pitchFamily="34" charset="0"/>
              </a:rPr>
              <a:t>Facility</a:t>
            </a:r>
            <a:r>
              <a:rPr lang="hr-HR" sz="1400" b="1" dirty="0">
                <a:latin typeface="Calibri Light" panose="020F0302020204030204" pitchFamily="34" charset="0"/>
                <a:ea typeface="Calibri" panose="020F0502020204030204" pitchFamily="34" charset="0"/>
                <a:cs typeface="Calibri Light" panose="020F0302020204030204" pitchFamily="34" charset="0"/>
              </a:rPr>
              <a:t> </a:t>
            </a:r>
            <a:r>
              <a:rPr lang="hr-HR" sz="1400" b="1" dirty="0" err="1">
                <a:latin typeface="Calibri Light" panose="020F0302020204030204" pitchFamily="34" charset="0"/>
                <a:ea typeface="Calibri" panose="020F0502020204030204" pitchFamily="34" charset="0"/>
                <a:cs typeface="Calibri Light" panose="020F0302020204030204" pitchFamily="34" charset="0"/>
              </a:rPr>
              <a:t>Point</a:t>
            </a:r>
            <a:r>
              <a:rPr lang="hr-HR" sz="1400" b="1" dirty="0">
                <a:latin typeface="Calibri Light" panose="020F0302020204030204" pitchFamily="34" charset="0"/>
                <a:ea typeface="Calibri" panose="020F0502020204030204" pitchFamily="34" charset="0"/>
                <a:cs typeface="Calibri Light" panose="020F0302020204030204" pitchFamily="34" charset="0"/>
              </a:rPr>
              <a:t> projekta </a:t>
            </a:r>
            <a:r>
              <a:rPr lang="hr-HR" sz="1400" dirty="0">
                <a:latin typeface="Calibri Light" panose="020F0302020204030204" pitchFamily="34" charset="0"/>
                <a:ea typeface="Calibri" panose="020F0502020204030204" pitchFamily="34" charset="0"/>
                <a:cs typeface="Calibri Light" panose="020F0302020204030204" pitchFamily="34" charset="0"/>
              </a:rPr>
              <a:t>za članove FIJET Hrvatska - najstarijeg i najvećeg profesionalnog udruženja turističkih novinara i pisaca u turizmu a povodom Svjetskog dana turizma</a:t>
            </a:r>
          </a:p>
          <a:p>
            <a:pPr marL="342900" indent="-342900" algn="just">
              <a:lnSpc>
                <a:spcPct val="106000"/>
              </a:lnSpc>
              <a:spcAft>
                <a:spcPts val="800"/>
              </a:spcAft>
              <a:buFont typeface="Symbol" panose="05050102010706020507" pitchFamily="18" charset="2"/>
              <a:buChar char=""/>
            </a:pPr>
            <a:endParaRPr lang="hr-HR" sz="1400" dirty="0">
              <a:latin typeface="Calibri Light" panose="020F0302020204030204" pitchFamily="34" charset="0"/>
              <a:ea typeface="Calibri" panose="020F0502020204030204" pitchFamily="34" charset="0"/>
              <a:cs typeface="Calibri Light" panose="020F0302020204030204" pitchFamily="34" charset="0"/>
            </a:endParaRPr>
          </a:p>
          <a:p>
            <a:pPr marL="342900" lvl="0" indent="-342900" algn="just">
              <a:lnSpc>
                <a:spcPct val="106000"/>
              </a:lnSpc>
              <a:spcAft>
                <a:spcPts val="800"/>
              </a:spcAft>
              <a:buFont typeface="Symbol" panose="05050102010706020507" pitchFamily="18" charset="2"/>
              <a:buChar char=""/>
            </a:pPr>
            <a:endParaRPr lang="hr-HR" sz="1400" dirty="0">
              <a:solidFill>
                <a:prstClr val="black"/>
              </a:solidFill>
              <a:latin typeface="Calibri Light" panose="020F0302020204030204" pitchFamily="34" charset="0"/>
              <a:ea typeface="Calibri" panose="020F0502020204030204" pitchFamily="34" charset="0"/>
              <a:cs typeface="Calibri Light" panose="020F0302020204030204" pitchFamily="34" charset="0"/>
            </a:endParaRPr>
          </a:p>
        </p:txBody>
      </p:sp>
      <p:pic>
        <p:nvPicPr>
          <p:cNvPr id="4" name="Picture 3"/>
          <p:cNvPicPr>
            <a:picLocks noChangeAspect="1"/>
          </p:cNvPicPr>
          <p:nvPr/>
        </p:nvPicPr>
        <p:blipFill>
          <a:blip r:embed="rId2"/>
          <a:stretch>
            <a:fillRect/>
          </a:stretch>
        </p:blipFill>
        <p:spPr>
          <a:xfrm>
            <a:off x="940435" y="188666"/>
            <a:ext cx="2877561" cy="101202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6096" y="3666480"/>
            <a:ext cx="2809837" cy="18110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6095" y="1606858"/>
            <a:ext cx="2809838" cy="17433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708800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8020" y="1854421"/>
            <a:ext cx="4572000" cy="3082960"/>
          </a:xfrm>
          <a:prstGeom prst="rect">
            <a:avLst/>
          </a:prstGeom>
        </p:spPr>
        <p:txBody>
          <a:bodyPr>
            <a:spAutoFit/>
          </a:bodyPr>
          <a:lstStyle/>
          <a:p>
            <a:pPr marL="342900" lvl="0" indent="-342900" algn="just">
              <a:lnSpc>
                <a:spcPct val="106000"/>
              </a:lnSpc>
              <a:spcAft>
                <a:spcPts val="800"/>
              </a:spcAft>
              <a:buFont typeface="Symbol" panose="05050102010706020507" pitchFamily="18" charset="2"/>
              <a:buChar char=""/>
            </a:pPr>
            <a:r>
              <a:rPr lang="hr-HR" sz="1400" b="1" dirty="0" smtClean="0">
                <a:latin typeface="Calibri Light" panose="020F0302020204030204" pitchFamily="34" charset="0"/>
                <a:ea typeface="Calibri" panose="020F0502020204030204" pitchFamily="34" charset="0"/>
                <a:cs typeface="Calibri Light" panose="020F0302020204030204" pitchFamily="34" charset="0"/>
              </a:rPr>
              <a:t>Konferencija </a:t>
            </a:r>
            <a:r>
              <a:rPr lang="hr-HR" sz="1400" b="1" dirty="0">
                <a:latin typeface="Calibri Light" panose="020F0302020204030204" pitchFamily="34" charset="0"/>
                <a:ea typeface="Calibri" panose="020F0502020204030204" pitchFamily="34" charset="0"/>
                <a:cs typeface="Calibri Light" panose="020F0302020204030204" pitchFamily="34" charset="0"/>
              </a:rPr>
              <a:t>EUSAIR dionika - „Preusmjeravanje turizma prema održivoj zelenoj makroregiji“</a:t>
            </a:r>
            <a:r>
              <a:rPr lang="hr-HR" sz="1400" dirty="0">
                <a:latin typeface="Calibri Light" panose="020F0302020204030204" pitchFamily="34" charset="0"/>
                <a:ea typeface="Calibri" panose="020F0502020204030204" pitchFamily="34" charset="0"/>
                <a:cs typeface="Calibri Light" panose="020F0302020204030204" pitchFamily="34" charset="0"/>
              </a:rPr>
              <a:t>, 25. studenoga 2021., Rovinj i online - Konferencija se izravno obraćala turističkim dionicima jadransko-jonske regije u cilju jačanja njihovih kapaciteta, poticanja na partnerstva za buduće zajedničke projekte i na aktivno sudjelovanje u provedbi EUSAIR-a - Europske strategije jadransko-jonske </a:t>
            </a:r>
            <a:r>
              <a:rPr lang="hr-HR" sz="1400" dirty="0" err="1">
                <a:latin typeface="Calibri Light" panose="020F0302020204030204" pitchFamily="34" charset="0"/>
                <a:ea typeface="Calibri" panose="020F0502020204030204" pitchFamily="34" charset="0"/>
                <a:cs typeface="Calibri Light" panose="020F0302020204030204" pitchFamily="34" charset="0"/>
              </a:rPr>
              <a:t>makroregije</a:t>
            </a:r>
            <a:r>
              <a:rPr lang="hr-HR" sz="1400" dirty="0">
                <a:latin typeface="Calibri Light" panose="020F0302020204030204" pitchFamily="34" charset="0"/>
                <a:ea typeface="Calibri" panose="020F0502020204030204" pitchFamily="34" charset="0"/>
                <a:cs typeface="Calibri Light" panose="020F0302020204030204" pitchFamily="34" charset="0"/>
              </a:rPr>
              <a:t>. Događanje je održano u hibridnom formatu i virtualno je okupilo više od 25 govornika i 140 sudionika – stručnjaka iz područja turizma, poduzetnika, predstavnika europskih institucija te predstavnika lokalnih, regionalnih i nacionalnih vlasti s cijelog područja </a:t>
            </a:r>
            <a:r>
              <a:rPr lang="hr-HR" sz="1400" dirty="0" err="1">
                <a:latin typeface="Calibri Light" panose="020F0302020204030204" pitchFamily="34" charset="0"/>
                <a:ea typeface="Calibri" panose="020F0502020204030204" pitchFamily="34" charset="0"/>
                <a:cs typeface="Calibri Light" panose="020F0302020204030204" pitchFamily="34" charset="0"/>
              </a:rPr>
              <a:t>makroregije</a:t>
            </a:r>
            <a:r>
              <a:rPr lang="hr-HR" sz="1600" dirty="0">
                <a:latin typeface="Calibri Light" panose="020F0302020204030204" pitchFamily="34" charset="0"/>
                <a:ea typeface="Calibri" panose="020F0502020204030204" pitchFamily="34" charset="0"/>
                <a:cs typeface="Calibri Light" panose="020F0302020204030204" pitchFamily="34" charset="0"/>
              </a:rPr>
              <a:t>.</a:t>
            </a:r>
            <a:endParaRPr lang="hr-HR" sz="1600" dirty="0">
              <a:effectLst/>
              <a:latin typeface="Calibri Light" panose="020F0302020204030204" pitchFamily="34" charset="0"/>
              <a:ea typeface="Calibri" panose="020F0502020204030204" pitchFamily="34" charset="0"/>
              <a:cs typeface="Calibri Light" panose="020F030202020403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2950" y="2088304"/>
            <a:ext cx="3407125" cy="18761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3"/>
          <a:stretch>
            <a:fillRect/>
          </a:stretch>
        </p:blipFill>
        <p:spPr>
          <a:xfrm>
            <a:off x="833902" y="108767"/>
            <a:ext cx="2877561" cy="1012024"/>
          </a:xfrm>
          <a:prstGeom prst="rect">
            <a:avLst/>
          </a:prstGeom>
        </p:spPr>
      </p:pic>
    </p:spTree>
    <p:extLst>
      <p:ext uri="{BB962C8B-B14F-4D97-AF65-F5344CB8AC3E}">
        <p14:creationId xmlns:p14="http://schemas.microsoft.com/office/powerpoint/2010/main" val="26463593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1386" y="1899965"/>
            <a:ext cx="4572000" cy="2617768"/>
          </a:xfrm>
          <a:prstGeom prst="rect">
            <a:avLst/>
          </a:prstGeom>
        </p:spPr>
        <p:txBody>
          <a:bodyPr>
            <a:spAutoFit/>
          </a:bodyPr>
          <a:lstStyle/>
          <a:p>
            <a:pPr marL="171450" indent="-171450" algn="just">
              <a:lnSpc>
                <a:spcPct val="107000"/>
              </a:lnSpc>
              <a:spcAft>
                <a:spcPts val="800"/>
              </a:spcAft>
              <a:buFont typeface="Arial" panose="020B0604020202020204" pitchFamily="34" charset="0"/>
              <a:buChar char="•"/>
            </a:pPr>
            <a:r>
              <a:rPr lang="hr-HR" sz="1400" b="1" dirty="0">
                <a:latin typeface="Calibri Light" panose="020F0302020204030204" pitchFamily="34" charset="0"/>
                <a:ea typeface="Calibri" panose="020F0502020204030204" pitchFamily="34" charset="0"/>
                <a:cs typeface="Calibri Light" panose="020F0302020204030204" pitchFamily="34" charset="0"/>
              </a:rPr>
              <a:t>5 EUSAIR financijskih dijaloga</a:t>
            </a:r>
            <a:r>
              <a:rPr lang="hr-HR" sz="1400" dirty="0">
                <a:latin typeface="Calibri Light" panose="020F0302020204030204" pitchFamily="34" charset="0"/>
                <a:ea typeface="Calibri" panose="020F0502020204030204" pitchFamily="34" charset="0"/>
                <a:cs typeface="Calibri Light" panose="020F0302020204030204" pitchFamily="34" charset="0"/>
              </a:rPr>
              <a:t> – sastanak članova nacionalne EUSAIR upravljačke strukture (članovi upravljačkih skupina sva 4. stupa i nacionalni koordinatori) s predstavnicima upravljačkih tijela nacionalnih operativnih programa o mogućnosti financiranja EUSAIR strateških projekata iz postojećih i dostupnih izvora financiranja, budući da makro-regionalne strategije nemaju zasebnih izvora financiranja i njihova se provedba od samog početka zasniva na načelu 3 NE - nema zasebnog zakonodavstva, nema zasebnih institucija i nema zasebnih izvora financiranja.</a:t>
            </a:r>
          </a:p>
        </p:txBody>
      </p:sp>
      <p:pic>
        <p:nvPicPr>
          <p:cNvPr id="3" name="Picture 2"/>
          <p:cNvPicPr>
            <a:picLocks noChangeAspect="1"/>
          </p:cNvPicPr>
          <p:nvPr/>
        </p:nvPicPr>
        <p:blipFill>
          <a:blip r:embed="rId2"/>
          <a:stretch>
            <a:fillRect/>
          </a:stretch>
        </p:blipFill>
        <p:spPr>
          <a:xfrm>
            <a:off x="830062" y="215299"/>
            <a:ext cx="2877561" cy="101202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8859" y="1780575"/>
            <a:ext cx="2897172" cy="16301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8859" y="3670194"/>
            <a:ext cx="2897172" cy="16459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142126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9040" y="1850896"/>
            <a:ext cx="4572000" cy="3309304"/>
          </a:xfrm>
          <a:prstGeom prst="rect">
            <a:avLst/>
          </a:prstGeom>
        </p:spPr>
        <p:txBody>
          <a:bodyPr>
            <a:spAutoFit/>
          </a:bodyPr>
          <a:lstStyle/>
          <a:p>
            <a:pPr marL="171450" indent="-171450" algn="just">
              <a:lnSpc>
                <a:spcPct val="107000"/>
              </a:lnSpc>
              <a:spcAft>
                <a:spcPts val="800"/>
              </a:spcAft>
              <a:buFont typeface="Arial" panose="020B0604020202020204" pitchFamily="34" charset="0"/>
              <a:buChar char="•"/>
            </a:pPr>
            <a:r>
              <a:rPr lang="hr-HR" sz="1400" b="1" dirty="0">
                <a:latin typeface="Calibri Light" panose="020F0302020204030204" pitchFamily="34" charset="0"/>
                <a:ea typeface="Calibri" panose="020F0502020204030204" pitchFamily="34" charset="0"/>
                <a:cs typeface="Calibri Light" panose="020F0302020204030204" pitchFamily="34" charset="0"/>
              </a:rPr>
              <a:t>Radionice s mladima</a:t>
            </a:r>
            <a:r>
              <a:rPr lang="hr-HR" sz="1400" dirty="0">
                <a:latin typeface="Calibri Light" panose="020F0302020204030204" pitchFamily="34" charset="0"/>
                <a:ea typeface="Calibri" panose="020F0502020204030204" pitchFamily="34" charset="0"/>
                <a:cs typeface="Calibri Light" panose="020F0302020204030204" pitchFamily="34" charset="0"/>
              </a:rPr>
              <a:t> – U okviru obilježavanja Europske godine mladih održane su radionice sa studentima Fakulteta turizma i menadžmenta američkog sveučilišta </a:t>
            </a:r>
            <a:r>
              <a:rPr lang="hr-HR" sz="1400" dirty="0" err="1">
                <a:latin typeface="Calibri Light" panose="020F0302020204030204" pitchFamily="34" charset="0"/>
                <a:ea typeface="Calibri" panose="020F0502020204030204" pitchFamily="34" charset="0"/>
                <a:cs typeface="Calibri Light" panose="020F0302020204030204" pitchFamily="34" charset="0"/>
              </a:rPr>
              <a:t>Rochester</a:t>
            </a:r>
            <a:r>
              <a:rPr lang="hr-HR" sz="1400" dirty="0">
                <a:latin typeface="Calibri Light" panose="020F0302020204030204" pitchFamily="34" charset="0"/>
                <a:ea typeface="Calibri" panose="020F0502020204030204" pitchFamily="34" charset="0"/>
                <a:cs typeface="Calibri Light" panose="020F0302020204030204" pitchFamily="34" charset="0"/>
              </a:rPr>
              <a:t> Institute </a:t>
            </a:r>
            <a:r>
              <a:rPr lang="hr-HR" sz="1400" dirty="0" err="1">
                <a:latin typeface="Calibri Light" panose="020F0302020204030204" pitchFamily="34" charset="0"/>
                <a:ea typeface="Calibri" panose="020F0502020204030204" pitchFamily="34" charset="0"/>
                <a:cs typeface="Calibri Light" panose="020F0302020204030204" pitchFamily="34" charset="0"/>
              </a:rPr>
              <a:t>of</a:t>
            </a:r>
            <a:r>
              <a:rPr lang="hr-HR" sz="1400" dirty="0">
                <a:latin typeface="Calibri Light" panose="020F0302020204030204" pitchFamily="34" charset="0"/>
                <a:ea typeface="Calibri" panose="020F0502020204030204" pitchFamily="34" charset="0"/>
                <a:cs typeface="Calibri Light" panose="020F0302020204030204" pitchFamily="34" charset="0"/>
              </a:rPr>
              <a:t> Technology (RIT) u studenom 2022. u Dubrovniku kao i studentima stručnog studija Turističkog i hotelskog menadžmenta Međunarodnog sveučilišta </a:t>
            </a:r>
            <a:r>
              <a:rPr lang="hr-HR" sz="1400" dirty="0" err="1">
                <a:latin typeface="Calibri Light" panose="020F0302020204030204" pitchFamily="34" charset="0"/>
                <a:ea typeface="Calibri" panose="020F0502020204030204" pitchFamily="34" charset="0"/>
                <a:cs typeface="Calibri Light" panose="020F0302020204030204" pitchFamily="34" charset="0"/>
              </a:rPr>
              <a:t>Libertas</a:t>
            </a:r>
            <a:r>
              <a:rPr lang="hr-HR" sz="1400" dirty="0">
                <a:latin typeface="Calibri Light" panose="020F0302020204030204" pitchFamily="34" charset="0"/>
                <a:ea typeface="Calibri" panose="020F0502020204030204" pitchFamily="34" charset="0"/>
                <a:cs typeface="Calibri Light" panose="020F0302020204030204" pitchFamily="34" charset="0"/>
              </a:rPr>
              <a:t> u prosincu u Zagrebu. Radionica je imala za cilj približiti koncept EU makro-regionalnih strategija kao instrumenta politika EU te posebice približiti EU Strategiju za Jadransko-jonsku regiju s fokusom na održivi turizam mladoj generaciji - mladi su bitni za budućnost regije i potrebno je čuti i uvažavati njihov glas i razmišljanja o makro-regionalnim strategijama. Predstavljanje je održano kroz format interaktivnog dijaloga, predavanja i radionice.</a:t>
            </a:r>
          </a:p>
        </p:txBody>
      </p:sp>
      <p:pic>
        <p:nvPicPr>
          <p:cNvPr id="3" name="Picture 2"/>
          <p:cNvPicPr>
            <a:picLocks noChangeAspect="1"/>
          </p:cNvPicPr>
          <p:nvPr/>
        </p:nvPicPr>
        <p:blipFill>
          <a:blip r:embed="rId2"/>
          <a:stretch>
            <a:fillRect/>
          </a:stretch>
        </p:blipFill>
        <p:spPr>
          <a:xfrm>
            <a:off x="896046" y="241932"/>
            <a:ext cx="2877561" cy="101202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2944" y="1757603"/>
            <a:ext cx="2781763" cy="15182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2944" y="3555034"/>
            <a:ext cx="2781763" cy="16051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650587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1488" y="1936568"/>
            <a:ext cx="4327051" cy="2166940"/>
          </a:xfrm>
          <a:prstGeom prst="rect">
            <a:avLst/>
          </a:prstGeom>
        </p:spPr>
        <p:txBody>
          <a:bodyPr wrap="square">
            <a:spAutoFit/>
          </a:bodyPr>
          <a:lstStyle/>
          <a:p>
            <a:pPr marL="171450" indent="-171450" algn="just">
              <a:lnSpc>
                <a:spcPct val="107000"/>
              </a:lnSpc>
              <a:spcAft>
                <a:spcPts val="800"/>
              </a:spcAft>
              <a:buFont typeface="Arial" panose="020B0604020202020204" pitchFamily="34" charset="0"/>
              <a:buChar char="•"/>
            </a:pPr>
            <a:r>
              <a:rPr lang="hr-HR" sz="1400" b="1" dirty="0" err="1" smtClean="0">
                <a:latin typeface="Calibri Light" panose="020F0302020204030204" pitchFamily="34" charset="0"/>
                <a:ea typeface="Calibri" panose="020F0502020204030204" pitchFamily="34" charset="0"/>
                <a:cs typeface="Calibri Light" panose="020F0302020204030204" pitchFamily="34" charset="0"/>
              </a:rPr>
              <a:t>Capacity</a:t>
            </a:r>
            <a:r>
              <a:rPr lang="hr-HR" sz="1400" b="1" dirty="0" smtClean="0">
                <a:latin typeface="Calibri Light" panose="020F0302020204030204" pitchFamily="34" charset="0"/>
                <a:ea typeface="Calibri" panose="020F0502020204030204" pitchFamily="34" charset="0"/>
                <a:cs typeface="Calibri Light" panose="020F0302020204030204" pitchFamily="34" charset="0"/>
              </a:rPr>
              <a:t> </a:t>
            </a:r>
            <a:r>
              <a:rPr lang="hr-HR" sz="1400" b="1" dirty="0" err="1" smtClean="0">
                <a:latin typeface="Calibri Light" panose="020F0302020204030204" pitchFamily="34" charset="0"/>
                <a:ea typeface="Calibri" panose="020F0502020204030204" pitchFamily="34" charset="0"/>
                <a:cs typeface="Calibri Light" panose="020F0302020204030204" pitchFamily="34" charset="0"/>
              </a:rPr>
              <a:t>building</a:t>
            </a:r>
            <a:r>
              <a:rPr lang="hr-HR" sz="1400" b="1" dirty="0" smtClean="0">
                <a:latin typeface="Calibri Light" panose="020F0302020204030204" pitchFamily="34" charset="0"/>
                <a:ea typeface="Calibri" panose="020F0502020204030204" pitchFamily="34" charset="0"/>
                <a:cs typeface="Calibri Light" panose="020F0302020204030204" pitchFamily="34" charset="0"/>
              </a:rPr>
              <a:t> radionice - 4</a:t>
            </a:r>
            <a:r>
              <a:rPr lang="hr-HR" sz="1400" b="1" dirty="0">
                <a:latin typeface="Calibri Light" panose="020F0302020204030204" pitchFamily="34" charset="0"/>
                <a:ea typeface="Calibri" panose="020F0502020204030204" pitchFamily="34" charset="0"/>
                <a:cs typeface="Calibri Light" panose="020F0302020204030204" pitchFamily="34" charset="0"/>
              </a:rPr>
              <a:t>. i 5. studenog 2021. u Termama </a:t>
            </a:r>
            <a:r>
              <a:rPr lang="hr-HR" sz="1400" b="1" dirty="0" err="1">
                <a:latin typeface="Calibri Light" panose="020F0302020204030204" pitchFamily="34" charset="0"/>
                <a:ea typeface="Calibri" panose="020F0502020204030204" pitchFamily="34" charset="0"/>
                <a:cs typeface="Calibri Light" panose="020F0302020204030204" pitchFamily="34" charset="0"/>
              </a:rPr>
              <a:t>Jezerčica</a:t>
            </a:r>
            <a:r>
              <a:rPr lang="hr-HR" sz="1400" b="1" dirty="0">
                <a:latin typeface="Calibri Light" panose="020F0302020204030204" pitchFamily="34" charset="0"/>
                <a:ea typeface="Calibri" panose="020F0502020204030204" pitchFamily="34" charset="0"/>
                <a:cs typeface="Calibri Light" panose="020F0302020204030204" pitchFamily="34" charset="0"/>
              </a:rPr>
              <a:t> i 10. i 11. studenog 2022</a:t>
            </a:r>
            <a:r>
              <a:rPr lang="hr-HR" sz="1400" dirty="0">
                <a:latin typeface="Calibri Light" panose="020F0302020204030204" pitchFamily="34" charset="0"/>
                <a:ea typeface="Calibri" panose="020F0502020204030204" pitchFamily="34" charset="0"/>
                <a:cs typeface="Calibri Light" panose="020F0302020204030204" pitchFamily="34" charset="0"/>
              </a:rPr>
              <a:t>., </a:t>
            </a:r>
            <a:r>
              <a:rPr lang="hr-HR" sz="1400" b="1" dirty="0">
                <a:latin typeface="Calibri Light" panose="020F0302020204030204" pitchFamily="34" charset="0"/>
                <a:ea typeface="Calibri" panose="020F0502020204030204" pitchFamily="34" charset="0"/>
                <a:cs typeface="Calibri Light" panose="020F0302020204030204" pitchFamily="34" charset="0"/>
              </a:rPr>
              <a:t>Plitvička jezera </a:t>
            </a:r>
            <a:r>
              <a:rPr lang="hr-HR" sz="1400" dirty="0">
                <a:latin typeface="Calibri Light" panose="020F0302020204030204" pitchFamily="34" charset="0"/>
                <a:ea typeface="Calibri" panose="020F0502020204030204" pitchFamily="34" charset="0"/>
                <a:cs typeface="Calibri Light" panose="020F0302020204030204" pitchFamily="34" charset="0"/>
              </a:rPr>
              <a:t>- radionice </a:t>
            </a:r>
            <a:r>
              <a:rPr lang="hr-HR" sz="1400" b="1" dirty="0">
                <a:latin typeface="Calibri Light" panose="020F0302020204030204" pitchFamily="34" charset="0"/>
                <a:ea typeface="Calibri" panose="020F0502020204030204" pitchFamily="34" charset="0"/>
                <a:cs typeface="Calibri Light" panose="020F0302020204030204" pitchFamily="34" charset="0"/>
              </a:rPr>
              <a:t>na temu EUSAIR vrednovanja i praćenja </a:t>
            </a:r>
            <a:r>
              <a:rPr lang="hr-HR" sz="1400" dirty="0">
                <a:latin typeface="Calibri Light" panose="020F0302020204030204" pitchFamily="34" charset="0"/>
                <a:ea typeface="Calibri" panose="020F0502020204030204" pitchFamily="34" charset="0"/>
                <a:cs typeface="Calibri Light" panose="020F0302020204030204" pitchFamily="34" charset="0"/>
              </a:rPr>
              <a:t>koje su okupile</a:t>
            </a:r>
            <a:r>
              <a:rPr lang="hr-HR" sz="1400" b="1" dirty="0">
                <a:latin typeface="Calibri Light" panose="020F0302020204030204" pitchFamily="34" charset="0"/>
                <a:ea typeface="Calibri" panose="020F0502020204030204" pitchFamily="34" charset="0"/>
                <a:cs typeface="Calibri Light" panose="020F0302020204030204" pitchFamily="34" charset="0"/>
              </a:rPr>
              <a:t> </a:t>
            </a:r>
            <a:r>
              <a:rPr lang="hr-HR" sz="1400" dirty="0">
                <a:latin typeface="Calibri Light" panose="020F0302020204030204" pitchFamily="34" charset="0"/>
                <a:ea typeface="Calibri" panose="020F0502020204030204" pitchFamily="34" charset="0"/>
                <a:cs typeface="Calibri Light" panose="020F0302020204030204" pitchFamily="34" charset="0"/>
              </a:rPr>
              <a:t>predstavnika svih ministarstva uključenih u provedbu EU strategije za Jadransko-jonsku regiju (EUSAIR) sa stručnjacima za vrednovanje i praćenje. Cilj radionica bio je razmijeniti iskustvo i naučene lekcije vezane uz praćenje i vrednovanje tijekom provedbe EUSAIR.</a:t>
            </a:r>
          </a:p>
        </p:txBody>
      </p:sp>
      <p:pic>
        <p:nvPicPr>
          <p:cNvPr id="3" name="Picture 2"/>
          <p:cNvPicPr>
            <a:picLocks noChangeAspect="1"/>
          </p:cNvPicPr>
          <p:nvPr/>
        </p:nvPicPr>
        <p:blipFill>
          <a:blip r:embed="rId2"/>
          <a:stretch>
            <a:fillRect/>
          </a:stretch>
        </p:blipFill>
        <p:spPr>
          <a:xfrm>
            <a:off x="807270" y="410607"/>
            <a:ext cx="2877561" cy="101202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8235" y="1422631"/>
            <a:ext cx="2928804" cy="16518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7683" y="2858774"/>
            <a:ext cx="2544103" cy="16956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2152" y="4022348"/>
            <a:ext cx="2676341" cy="17842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604605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ontent Placeholder 13"/>
          <p:cNvGraphicFramePr>
            <a:graphicFrameLocks noGrp="1"/>
          </p:cNvGraphicFramePr>
          <p:nvPr>
            <p:ph sz="half" idx="2"/>
            <p:extLst>
              <p:ext uri="{D42A27DB-BD31-4B8C-83A1-F6EECF244321}">
                <p14:modId xmlns:p14="http://schemas.microsoft.com/office/powerpoint/2010/main" val="2907094708"/>
              </p:ext>
            </p:extLst>
          </p:nvPr>
        </p:nvGraphicFramePr>
        <p:xfrm>
          <a:off x="-649727" y="1399978"/>
          <a:ext cx="8405813" cy="4921270"/>
        </p:xfrm>
        <a:graphic>
          <a:graphicData uri="http://schemas.openxmlformats.org/drawingml/2006/table">
            <a:tbl>
              <a:tblPr firstRow="1" firstCol="1" bandRow="1">
                <a:tableStyleId>{21E4AEA4-8DFA-4A89-87EB-49C32662AFE0}</a:tableStyleId>
              </a:tblPr>
              <a:tblGrid>
                <a:gridCol w="8405813">
                  <a:extLst>
                    <a:ext uri="{9D8B030D-6E8A-4147-A177-3AD203B41FA5}">
                      <a16:colId xmlns:a16="http://schemas.microsoft.com/office/drawing/2014/main" val="2574815612"/>
                    </a:ext>
                  </a:extLst>
                </a:gridCol>
              </a:tblGrid>
              <a:tr h="274300">
                <a:tc>
                  <a:txBody>
                    <a:bodyPr/>
                    <a:lstStyle/>
                    <a:p>
                      <a:pPr algn="ctr">
                        <a:lnSpc>
                          <a:spcPct val="90000"/>
                        </a:lnSpc>
                        <a:spcAft>
                          <a:spcPts val="0"/>
                        </a:spcAft>
                      </a:pPr>
                      <a:endParaRPr lang="en-US" sz="2000" i="1" noProof="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20935" marR="20935" marT="0" marB="0">
                    <a:noFill/>
                  </a:tcPr>
                </a:tc>
                <a:extLst>
                  <a:ext uri="{0D108BD9-81ED-4DB2-BD59-A6C34878D82A}">
                    <a16:rowId xmlns:a16="http://schemas.microsoft.com/office/drawing/2014/main" val="472174028"/>
                  </a:ext>
                </a:extLst>
              </a:tr>
              <a:tr h="3794486">
                <a:tc>
                  <a:txBody>
                    <a:bodyPr/>
                    <a:lstStyle/>
                    <a:p>
                      <a:pPr marL="0" marR="0" lvl="0" indent="0" algn="l" defTabSz="457200" rtl="0" eaLnBrk="1" fontAlgn="auto" latinLnBrk="0" hangingPunct="1">
                        <a:lnSpc>
                          <a:spcPct val="90000"/>
                        </a:lnSpc>
                        <a:spcBef>
                          <a:spcPts val="300"/>
                        </a:spcBef>
                        <a:spcAft>
                          <a:spcPts val="0"/>
                        </a:spcAft>
                        <a:buClrTx/>
                        <a:buSzTx/>
                        <a:buFont typeface="Wingdings" panose="05000000000000000000" pitchFamily="2" charset="2"/>
                        <a:buNone/>
                        <a:tabLst/>
                        <a:defRPr/>
                      </a:pPr>
                      <a:endParaRPr lang="en-GB" sz="2000" b="0" i="1" kern="1200" baseline="0" noProof="0" dirty="0" smtClean="0">
                        <a:solidFill>
                          <a:schemeClr val="tx1"/>
                        </a:solidFill>
                        <a:effectLst/>
                        <a:latin typeface="Calibri" panose="020F0502020204030204" pitchFamily="34" charset="0"/>
                        <a:ea typeface="+mn-ea"/>
                        <a:cs typeface="Calibri" panose="020F0502020204030204" pitchFamily="34" charset="0"/>
                      </a:endParaRPr>
                    </a:p>
                  </a:txBody>
                  <a:tcPr marL="20935" marR="20935" marT="0" marB="0">
                    <a:noFill/>
                  </a:tcPr>
                </a:tc>
                <a:extLst>
                  <a:ext uri="{0D108BD9-81ED-4DB2-BD59-A6C34878D82A}">
                    <a16:rowId xmlns:a16="http://schemas.microsoft.com/office/drawing/2014/main" val="520789835"/>
                  </a:ext>
                </a:extLst>
              </a:tr>
              <a:tr h="852464">
                <a:tc>
                  <a:txBody>
                    <a:bodyPr/>
                    <a:lstStyle/>
                    <a:p>
                      <a:pPr marL="342900" indent="-342900">
                        <a:lnSpc>
                          <a:spcPct val="90000"/>
                        </a:lnSpc>
                        <a:spcAft>
                          <a:spcPts val="0"/>
                        </a:spcAft>
                        <a:buFont typeface="Arial" panose="020B0604020202020204" pitchFamily="34" charset="0"/>
                        <a:buChar char="•"/>
                      </a:pPr>
                      <a:endParaRPr lang="en-GB" sz="1800" b="0" i="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20935" marR="20935" marT="0" marB="0">
                    <a:noFill/>
                  </a:tcPr>
                </a:tc>
                <a:extLst>
                  <a:ext uri="{0D108BD9-81ED-4DB2-BD59-A6C34878D82A}">
                    <a16:rowId xmlns:a16="http://schemas.microsoft.com/office/drawing/2014/main" val="3286918233"/>
                  </a:ext>
                </a:extLst>
              </a:tr>
            </a:tbl>
          </a:graphicData>
        </a:graphic>
      </p:graphicFrame>
      <p:sp>
        <p:nvSpPr>
          <p:cNvPr id="24590" name="Rectangle 4"/>
          <p:cNvSpPr>
            <a:spLocks noChangeArrowheads="1"/>
          </p:cNvSpPr>
          <p:nvPr/>
        </p:nvSpPr>
        <p:spPr bwMode="auto">
          <a:xfrm>
            <a:off x="-2776538" y="2354263"/>
            <a:ext cx="21147088"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
            </a:r>
            <a:br>
              <a:rPr kumimoji="0" lang="en-US" altLang="en-US"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br>
            <a:endParaRPr kumimoji="0" lang="en-US" altLang="en-US"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24591" name="Slide Number Placeholder 1"/>
          <p:cNvSpPr>
            <a:spLocks noGrp="1"/>
          </p:cNvSpPr>
          <p:nvPr>
            <p:ph type="sldNum" sz="quarter" idx="12"/>
          </p:nvPr>
        </p:nvSpPr>
        <p:spPr bwMode="auto">
          <a:xfrm>
            <a:off x="8358188" y="131763"/>
            <a:ext cx="5127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E2A76F12-671D-4ACF-96A2-E538D59C82AA}" type="slidenum">
              <a:rPr kumimoji="0" lang="en-US" altLang="en-US" sz="900" b="0" i="0" u="none" strike="noStrike" kern="1200" cap="none" spc="0" normalizeH="0" baseline="0" noProof="0" smtClean="0">
                <a:ln>
                  <a:noFill/>
                </a:ln>
                <a:solidFill>
                  <a:srgbClr val="90C226"/>
                </a:solidFill>
                <a:effectLst/>
                <a:uLnTx/>
                <a:uFillTx/>
                <a:latin typeface="Calibri" panose="020F0502020204030204" pitchFamily="34" charset="0"/>
                <a:ea typeface="+mn-ea"/>
                <a:cs typeface="Arial" panose="020B0604020202020204" pitchFamily="34" charset="0"/>
              </a:rPr>
              <a:pPr marL="0" marR="0" lvl="0" indent="0" algn="r" defTabSz="457200" rtl="0" eaLnBrk="0" fontAlgn="base" latinLnBrk="0" hangingPunct="0">
                <a:lnSpc>
                  <a:spcPct val="100000"/>
                </a:lnSpc>
                <a:spcBef>
                  <a:spcPct val="0"/>
                </a:spcBef>
                <a:spcAft>
                  <a:spcPct val="0"/>
                </a:spcAft>
                <a:buClrTx/>
                <a:buSzTx/>
                <a:buFontTx/>
                <a:buNone/>
                <a:tabLst/>
                <a:defRPr/>
              </a:pPr>
              <a:t>2</a:t>
            </a:fld>
            <a:endParaRPr kumimoji="0" lang="en-US" altLang="en-US" sz="900" b="0" i="0" u="none" strike="noStrike" kern="1200" cap="none" spc="0" normalizeH="0" baseline="0" noProof="0" smtClean="0">
              <a:ln>
                <a:noFill/>
              </a:ln>
              <a:solidFill>
                <a:srgbClr val="90C226"/>
              </a:solidFill>
              <a:effectLst/>
              <a:uLnTx/>
              <a:uFillTx/>
              <a:latin typeface="Calibri" panose="020F0502020204030204" pitchFamily="34" charset="0"/>
              <a:ea typeface="+mn-ea"/>
              <a:cs typeface="Arial" panose="020B0604020202020204" pitchFamily="34" charset="0"/>
            </a:endParaRPr>
          </a:p>
        </p:txBody>
      </p:sp>
      <p:pic>
        <p:nvPicPr>
          <p:cNvPr id="7" name="Content Placeholder 6">
            <a:extLst>
              <a:ext uri="{FF2B5EF4-FFF2-40B4-BE49-F238E27FC236}">
                <a16:creationId xmlns:a16="http://schemas.microsoft.com/office/drawing/2014/main" id="{8F914C27-A517-1145-911D-FA6D15B1C46B}"/>
              </a:ext>
            </a:extLst>
          </p:cNvPr>
          <p:cNvPicPr>
            <a:picLocks noChangeAspect="1"/>
          </p:cNvPicPr>
          <p:nvPr/>
        </p:nvPicPr>
        <p:blipFill>
          <a:blip r:embed="rId3"/>
          <a:stretch>
            <a:fillRect/>
          </a:stretch>
        </p:blipFill>
        <p:spPr>
          <a:xfrm>
            <a:off x="676828" y="2354263"/>
            <a:ext cx="3639202" cy="301270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Rectangle 7"/>
          <p:cNvSpPr/>
          <p:nvPr/>
        </p:nvSpPr>
        <p:spPr>
          <a:xfrm>
            <a:off x="4583951" y="2257473"/>
            <a:ext cx="4143590" cy="1815882"/>
          </a:xfrm>
          <a:prstGeom prst="rect">
            <a:avLst/>
          </a:prstGeom>
        </p:spPr>
        <p:txBody>
          <a:bodyPr wrap="square">
            <a:spAutoFit/>
          </a:bodyPr>
          <a:lstStyle/>
          <a:p>
            <a:pPr marL="342900" indent="-342900" algn="just">
              <a:buFont typeface="Wingdings" panose="05000000000000000000" pitchFamily="2" charset="2"/>
              <a:buChar char="q"/>
            </a:pPr>
            <a:r>
              <a:rPr lang="hr-HR" sz="1600" dirty="0" smtClean="0">
                <a:solidFill>
                  <a:prstClr val="black"/>
                </a:solidFill>
                <a:latin typeface="Calibri Light" panose="020F0302020204030204" pitchFamily="34" charset="0"/>
                <a:cs typeface="Calibri Light" panose="020F0302020204030204" pitchFamily="34" charset="0"/>
              </a:rPr>
              <a:t>Makro-regionalna Strategija EU-a za jadransku i jonsku regiju pokrenuta je u listopadu 2014. godine.</a:t>
            </a:r>
          </a:p>
          <a:p>
            <a:pPr marL="342900" indent="-342900" algn="just">
              <a:buFont typeface="Wingdings" panose="05000000000000000000" pitchFamily="2" charset="2"/>
              <a:buChar char="q"/>
            </a:pPr>
            <a:r>
              <a:rPr lang="hr-HR" sz="1600" dirty="0" smtClean="0">
                <a:solidFill>
                  <a:prstClr val="black"/>
                </a:solidFill>
                <a:latin typeface="Calibri Light" panose="020F0302020204030204" pitchFamily="34" charset="0"/>
                <a:cs typeface="Calibri Light" panose="020F0302020204030204" pitchFamily="34" charset="0"/>
              </a:rPr>
              <a:t>Uključuje četiri države članice (Hrvatsku, Grčku, Italiju, Sloveniju) te Albaniju, Srbiju, Crnu Goru, Bosnu i Hercegovinu, Sjevernu Makedoniju i San Marino.</a:t>
            </a:r>
            <a:endParaRPr lang="hr-HR" sz="1600" dirty="0">
              <a:solidFill>
                <a:prstClr val="black"/>
              </a:solidFill>
              <a:latin typeface="Calibri Light" panose="020F0302020204030204" pitchFamily="34" charset="0"/>
              <a:cs typeface="Calibri Light" panose="020F0302020204030204" pitchFamily="34" charset="0"/>
            </a:endParaRPr>
          </a:p>
        </p:txBody>
      </p:sp>
      <p:sp>
        <p:nvSpPr>
          <p:cNvPr id="9" name="Rectangle 8"/>
          <p:cNvSpPr/>
          <p:nvPr/>
        </p:nvSpPr>
        <p:spPr>
          <a:xfrm>
            <a:off x="3488159" y="1447422"/>
            <a:ext cx="2191584" cy="369332"/>
          </a:xfrm>
          <a:prstGeom prst="rect">
            <a:avLst/>
          </a:prstGeom>
        </p:spPr>
        <p:txBody>
          <a:bodyPr wrap="square">
            <a:spAutoFit/>
          </a:bodyPr>
          <a:lstStyle/>
          <a:p>
            <a:pPr algn="ctr" eaLnBrk="0" fontAlgn="base" hangingPunct="0">
              <a:spcBef>
                <a:spcPct val="0"/>
              </a:spcBef>
              <a:spcAft>
                <a:spcPct val="0"/>
              </a:spcAft>
              <a:defRPr/>
            </a:pPr>
            <a:r>
              <a:rPr lang="hr-HR" altLang="en-US" b="1" cap="all" dirty="0" smtClean="0">
                <a:solidFill>
                  <a:prstClr val="black"/>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ŠTO JE </a:t>
            </a:r>
            <a:r>
              <a:rPr lang="hr-HR" altLang="en-US" b="1" cap="all" dirty="0">
                <a:solidFill>
                  <a:prstClr val="black"/>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EUSAIR? </a:t>
            </a:r>
            <a:endParaRPr lang="en-US" altLang="en-US" b="1" i="1" dirty="0">
              <a:solidFill>
                <a:prstClr val="black"/>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676828" y="236262"/>
            <a:ext cx="1586538" cy="829687"/>
          </a:xfrm>
          <a:prstGeom prst="rect">
            <a:avLst/>
          </a:prstGeom>
        </p:spPr>
      </p:pic>
      <p:pic>
        <p:nvPicPr>
          <p:cNvPr id="3" name="Picture 2"/>
          <p:cNvPicPr>
            <a:picLocks noChangeAspect="1"/>
          </p:cNvPicPr>
          <p:nvPr/>
        </p:nvPicPr>
        <p:blipFill>
          <a:blip r:embed="rId5"/>
          <a:stretch>
            <a:fillRect/>
          </a:stretch>
        </p:blipFill>
        <p:spPr>
          <a:xfrm>
            <a:off x="2665179" y="57466"/>
            <a:ext cx="888001" cy="1008483"/>
          </a:xfrm>
          <a:prstGeom prst="rect">
            <a:avLst/>
          </a:prstGeom>
        </p:spPr>
      </p:pic>
    </p:spTree>
    <p:extLst>
      <p:ext uri="{BB962C8B-B14F-4D97-AF65-F5344CB8AC3E}">
        <p14:creationId xmlns:p14="http://schemas.microsoft.com/office/powerpoint/2010/main" val="42704655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5775" y="1960491"/>
            <a:ext cx="7870054" cy="1786130"/>
          </a:xfrm>
          <a:prstGeom prst="rect">
            <a:avLst/>
          </a:prstGeom>
        </p:spPr>
        <p:txBody>
          <a:bodyPr wrap="square">
            <a:spAutoFit/>
          </a:bodyPr>
          <a:lstStyle/>
          <a:p>
            <a:pPr algn="just">
              <a:lnSpc>
                <a:spcPct val="107000"/>
              </a:lnSpc>
              <a:spcAft>
                <a:spcPts val="800"/>
              </a:spcAft>
            </a:pPr>
            <a:r>
              <a:rPr lang="hr-HR" sz="1400" b="1" u="sng" dirty="0">
                <a:latin typeface="Calibri Light" panose="020F0302020204030204" pitchFamily="34" charset="0"/>
                <a:ea typeface="Calibri" panose="020F0502020204030204" pitchFamily="34" charset="0"/>
                <a:cs typeface="Calibri Light" panose="020F0302020204030204" pitchFamily="34" charset="0"/>
              </a:rPr>
              <a:t>Sudjelovanje i predstavljanje aktivnosti 4. stupa na preko 100-ak </a:t>
            </a:r>
            <a:r>
              <a:rPr lang="hr-HR" sz="1400" b="1" u="sng" dirty="0" smtClean="0">
                <a:latin typeface="Calibri Light" panose="020F0302020204030204" pitchFamily="34" charset="0"/>
                <a:ea typeface="Calibri" panose="020F0502020204030204" pitchFamily="34" charset="0"/>
                <a:cs typeface="Calibri Light" panose="020F0302020204030204" pitchFamily="34" charset="0"/>
              </a:rPr>
              <a:t>događanja/radionica:</a:t>
            </a:r>
            <a:endParaRPr lang="hr-HR" sz="1400" u="sng" dirty="0">
              <a:latin typeface="Calibri Light" panose="020F0302020204030204" pitchFamily="34" charset="0"/>
              <a:ea typeface="Calibri" panose="020F0502020204030204" pitchFamily="34" charset="0"/>
              <a:cs typeface="Calibri Light" panose="020F0302020204030204" pitchFamily="34" charset="0"/>
            </a:endParaRPr>
          </a:p>
          <a:p>
            <a:pPr marL="342900" lvl="0" indent="-342900" algn="just">
              <a:lnSpc>
                <a:spcPct val="106000"/>
              </a:lnSpc>
              <a:spcAft>
                <a:spcPts val="0"/>
              </a:spcAft>
              <a:buFont typeface="Symbol" panose="05050102010706020507" pitchFamily="18" charset="2"/>
              <a:buChar char=""/>
            </a:pPr>
            <a:r>
              <a:rPr lang="en-US" sz="1400" b="1" dirty="0" smtClean="0">
                <a:latin typeface="Calibri Light" panose="020F0302020204030204" pitchFamily="34" charset="0"/>
                <a:ea typeface="Calibri" panose="020F0502020204030204" pitchFamily="34" charset="0"/>
                <a:cs typeface="Calibri Light" panose="020F0302020204030204" pitchFamily="34" charset="0"/>
              </a:rPr>
              <a:t>XI</a:t>
            </a:r>
            <a:r>
              <a:rPr lang="hr-HR" sz="1400" b="1" dirty="0" smtClean="0">
                <a:latin typeface="Calibri Light" panose="020F0302020204030204" pitchFamily="34" charset="0"/>
                <a:ea typeface="Calibri" panose="020F0502020204030204" pitchFamily="34" charset="0"/>
                <a:cs typeface="Calibri Light" panose="020F0302020204030204" pitchFamily="34" charset="0"/>
              </a:rPr>
              <a:t>.</a:t>
            </a:r>
            <a:r>
              <a:rPr lang="en-US" sz="1400" b="1" dirty="0" smtClean="0">
                <a:latin typeface="Calibri Light" panose="020F0302020204030204" pitchFamily="34" charset="0"/>
                <a:ea typeface="Calibri" panose="020F0502020204030204" pitchFamily="34" charset="0"/>
                <a:cs typeface="Calibri Light" panose="020F0302020204030204" pitchFamily="34" charset="0"/>
              </a:rPr>
              <a:t> </a:t>
            </a:r>
            <a:r>
              <a:rPr lang="en-US" sz="1400" b="1" dirty="0" err="1">
                <a:latin typeface="Calibri Light" panose="020F0302020204030204" pitchFamily="34" charset="0"/>
                <a:ea typeface="Calibri" panose="020F0502020204030204" pitchFamily="34" charset="0"/>
                <a:cs typeface="Calibri Light" panose="020F0302020204030204" pitchFamily="34" charset="0"/>
              </a:rPr>
              <a:t>savjetodavni</a:t>
            </a:r>
            <a:r>
              <a:rPr lang="en-US" sz="1400" b="1" dirty="0">
                <a:latin typeface="Calibri Light" panose="020F0302020204030204" pitchFamily="34" charset="0"/>
                <a:ea typeface="Calibri" panose="020F0502020204030204" pitchFamily="34" charset="0"/>
                <a:cs typeface="Calibri Light" panose="020F0302020204030204" pitchFamily="34" charset="0"/>
              </a:rPr>
              <a:t> </a:t>
            </a:r>
            <a:r>
              <a:rPr lang="en-US" sz="1400" b="1" dirty="0" err="1">
                <a:latin typeface="Calibri Light" panose="020F0302020204030204" pitchFamily="34" charset="0"/>
                <a:ea typeface="Calibri" panose="020F0502020204030204" pitchFamily="34" charset="0"/>
                <a:cs typeface="Calibri Light" panose="020F0302020204030204" pitchFamily="34" charset="0"/>
              </a:rPr>
              <a:t>godišnji</a:t>
            </a:r>
            <a:r>
              <a:rPr lang="en-US" sz="1400" b="1" dirty="0">
                <a:latin typeface="Calibri Light" panose="020F0302020204030204" pitchFamily="34" charset="0"/>
                <a:ea typeface="Calibri" panose="020F0502020204030204" pitchFamily="34" charset="0"/>
                <a:cs typeface="Calibri Light" panose="020F0302020204030204" pitchFamily="34" charset="0"/>
              </a:rPr>
              <a:t> </a:t>
            </a:r>
            <a:r>
              <a:rPr lang="en-US" sz="1400" b="1" dirty="0" err="1">
                <a:latin typeface="Calibri Light" panose="020F0302020204030204" pitchFamily="34" charset="0"/>
                <a:ea typeface="Calibri" panose="020F0502020204030204" pitchFamily="34" charset="0"/>
                <a:cs typeface="Calibri Light" panose="020F0302020204030204" pitchFamily="34" charset="0"/>
              </a:rPr>
              <a:t>forumu</a:t>
            </a:r>
            <a:r>
              <a:rPr lang="en-US" sz="1400" b="1" dirty="0">
                <a:latin typeface="Calibri Light" panose="020F0302020204030204" pitchFamily="34" charset="0"/>
                <a:ea typeface="Calibri" panose="020F0502020204030204" pitchFamily="34" charset="0"/>
                <a:cs typeface="Calibri Light" panose="020F0302020204030204" pitchFamily="34" charset="0"/>
              </a:rPr>
              <a:t> </a:t>
            </a:r>
            <a:r>
              <a:rPr lang="en-US" sz="1400" b="1" dirty="0" err="1">
                <a:latin typeface="Calibri Light" panose="020F0302020204030204" pitchFamily="34" charset="0"/>
                <a:ea typeface="Calibri" panose="020F0502020204030204" pitchFamily="34" charset="0"/>
                <a:cs typeface="Calibri Light" panose="020F0302020204030204" pitchFamily="34" charset="0"/>
              </a:rPr>
              <a:t>kulturnih</a:t>
            </a:r>
            <a:r>
              <a:rPr lang="en-US" sz="1400" b="1" dirty="0">
                <a:latin typeface="Calibri Light" panose="020F0302020204030204" pitchFamily="34" charset="0"/>
                <a:ea typeface="Calibri" panose="020F0502020204030204" pitchFamily="34" charset="0"/>
                <a:cs typeface="Calibri Light" panose="020F0302020204030204" pitchFamily="34" charset="0"/>
              </a:rPr>
              <a:t> </a:t>
            </a:r>
            <a:r>
              <a:rPr lang="en-US" sz="1400" b="1" dirty="0" err="1">
                <a:latin typeface="Calibri Light" panose="020F0302020204030204" pitchFamily="34" charset="0"/>
                <a:ea typeface="Calibri" panose="020F0502020204030204" pitchFamily="34" charset="0"/>
                <a:cs typeface="Calibri Light" panose="020F0302020204030204" pitchFamily="34" charset="0"/>
              </a:rPr>
              <a:t>ruta</a:t>
            </a:r>
            <a:r>
              <a:rPr lang="en-US" sz="1400" b="1" dirty="0">
                <a:latin typeface="Calibri Light" panose="020F0302020204030204" pitchFamily="34" charset="0"/>
                <a:ea typeface="Calibri" panose="020F0502020204030204" pitchFamily="34" charset="0"/>
                <a:cs typeface="Calibri Light" panose="020F0302020204030204" pitchFamily="34" charset="0"/>
              </a:rPr>
              <a:t> </a:t>
            </a:r>
            <a:r>
              <a:rPr lang="en-US" sz="1400" b="1" dirty="0" err="1">
                <a:latin typeface="Calibri Light" panose="020F0302020204030204" pitchFamily="34" charset="0"/>
                <a:ea typeface="Calibri" panose="020F0502020204030204" pitchFamily="34" charset="0"/>
                <a:cs typeface="Calibri Light" panose="020F0302020204030204" pitchFamily="34" charset="0"/>
              </a:rPr>
              <a:t>Vijeća</a:t>
            </a:r>
            <a:r>
              <a:rPr lang="en-US" sz="1400" b="1" dirty="0">
                <a:latin typeface="Calibri Light" panose="020F0302020204030204" pitchFamily="34" charset="0"/>
                <a:ea typeface="Calibri" panose="020F0502020204030204" pitchFamily="34" charset="0"/>
                <a:cs typeface="Calibri Light" panose="020F0302020204030204" pitchFamily="34" charset="0"/>
              </a:rPr>
              <a:t> Europe</a:t>
            </a:r>
            <a:r>
              <a:rPr lang="en-US" sz="1400" dirty="0">
                <a:latin typeface="Calibri Light" panose="020F0302020204030204" pitchFamily="34" charset="0"/>
                <a:ea typeface="Calibri" panose="020F0502020204030204" pitchFamily="34" charset="0"/>
                <a:cs typeface="Calibri Light" panose="020F0302020204030204" pitchFamily="34" charset="0"/>
              </a:rPr>
              <a:t>, </a:t>
            </a:r>
            <a:r>
              <a:rPr lang="en-US" sz="1400" dirty="0" err="1">
                <a:latin typeface="Calibri Light" panose="020F0302020204030204" pitchFamily="34" charset="0"/>
                <a:ea typeface="Calibri" panose="020F0502020204030204" pitchFamily="34" charset="0"/>
                <a:cs typeface="Calibri Light" panose="020F0302020204030204" pitchFamily="34" charset="0"/>
              </a:rPr>
              <a:t>Europski</a:t>
            </a:r>
            <a:r>
              <a:rPr lang="en-US" sz="1400" dirty="0">
                <a:latin typeface="Calibri Light" panose="020F0302020204030204" pitchFamily="34" charset="0"/>
                <a:ea typeface="Calibri" panose="020F0502020204030204" pitchFamily="34" charset="0"/>
                <a:cs typeface="Calibri Light" panose="020F0302020204030204" pitchFamily="34" charset="0"/>
              </a:rPr>
              <a:t> </a:t>
            </a:r>
            <a:r>
              <a:rPr lang="en-US" sz="1400" dirty="0" err="1">
                <a:latin typeface="Calibri Light" panose="020F0302020204030204" pitchFamily="34" charset="0"/>
                <a:ea typeface="Calibri" panose="020F0502020204030204" pitchFamily="34" charset="0"/>
                <a:cs typeface="Calibri Light" panose="020F0302020204030204" pitchFamily="34" charset="0"/>
              </a:rPr>
              <a:t>institut</a:t>
            </a:r>
            <a:r>
              <a:rPr lang="en-US" sz="1400" dirty="0">
                <a:latin typeface="Calibri Light" panose="020F0302020204030204" pitchFamily="34" charset="0"/>
                <a:ea typeface="Calibri" panose="020F0502020204030204" pitchFamily="34" charset="0"/>
                <a:cs typeface="Calibri Light" panose="020F0302020204030204" pitchFamily="34" charset="0"/>
              </a:rPr>
              <a:t> </a:t>
            </a:r>
            <a:r>
              <a:rPr lang="en-US" sz="1400" dirty="0" err="1">
                <a:latin typeface="Calibri Light" panose="020F0302020204030204" pitchFamily="34" charset="0"/>
                <a:ea typeface="Calibri" panose="020F0502020204030204" pitchFamily="34" charset="0"/>
                <a:cs typeface="Calibri Light" panose="020F0302020204030204" pitchFamily="34" charset="0"/>
              </a:rPr>
              <a:t>kulturnih</a:t>
            </a:r>
            <a:r>
              <a:rPr lang="en-US" sz="1400" dirty="0">
                <a:latin typeface="Calibri Light" panose="020F0302020204030204" pitchFamily="34" charset="0"/>
                <a:ea typeface="Calibri" panose="020F0502020204030204" pitchFamily="34" charset="0"/>
                <a:cs typeface="Calibri Light" panose="020F0302020204030204" pitchFamily="34" charset="0"/>
              </a:rPr>
              <a:t> </a:t>
            </a:r>
            <a:r>
              <a:rPr lang="en-US" sz="1400" dirty="0" err="1">
                <a:latin typeface="Calibri Light" panose="020F0302020204030204" pitchFamily="34" charset="0"/>
                <a:ea typeface="Calibri" panose="020F0502020204030204" pitchFamily="34" charset="0"/>
                <a:cs typeface="Calibri Light" panose="020F0302020204030204" pitchFamily="34" charset="0"/>
              </a:rPr>
              <a:t>ruta</a:t>
            </a:r>
            <a:r>
              <a:rPr lang="en-US" sz="1400" dirty="0">
                <a:latin typeface="Calibri Light" panose="020F0302020204030204" pitchFamily="34" charset="0"/>
                <a:ea typeface="Calibri" panose="020F0502020204030204" pitchFamily="34" charset="0"/>
                <a:cs typeface="Calibri Light" panose="020F0302020204030204" pitchFamily="34" charset="0"/>
              </a:rPr>
              <a:t> - EUSAIR panel pod </a:t>
            </a:r>
            <a:r>
              <a:rPr lang="en-US" sz="1400" dirty="0" err="1">
                <a:latin typeface="Calibri Light" panose="020F0302020204030204" pitchFamily="34" charset="0"/>
                <a:ea typeface="Calibri" panose="020F0502020204030204" pitchFamily="34" charset="0"/>
                <a:cs typeface="Calibri Light" panose="020F0302020204030204" pitchFamily="34" charset="0"/>
              </a:rPr>
              <a:t>naslovom</a:t>
            </a:r>
            <a:r>
              <a:rPr lang="en-US" sz="1400" dirty="0">
                <a:latin typeface="Calibri Light" panose="020F0302020204030204" pitchFamily="34" charset="0"/>
                <a:ea typeface="Calibri" panose="020F0502020204030204" pitchFamily="34" charset="0"/>
                <a:cs typeface="Calibri Light" panose="020F0302020204030204" pitchFamily="34" charset="0"/>
              </a:rPr>
              <a:t> „Sustainable tourism products on cultural routes“, 5.-7. </a:t>
            </a:r>
            <a:r>
              <a:rPr lang="en-US" sz="1400" dirty="0" err="1">
                <a:latin typeface="Calibri Light" panose="020F0302020204030204" pitchFamily="34" charset="0"/>
                <a:ea typeface="Calibri" panose="020F0502020204030204" pitchFamily="34" charset="0"/>
                <a:cs typeface="Calibri Light" panose="020F0302020204030204" pitchFamily="34" charset="0"/>
              </a:rPr>
              <a:t>listopada</a:t>
            </a:r>
            <a:r>
              <a:rPr lang="en-US" sz="1400" dirty="0">
                <a:latin typeface="Calibri Light" panose="020F0302020204030204" pitchFamily="34" charset="0"/>
                <a:ea typeface="Calibri" panose="020F0502020204030204" pitchFamily="34" charset="0"/>
                <a:cs typeface="Calibri Light" panose="020F0302020204030204" pitchFamily="34" charset="0"/>
              </a:rPr>
              <a:t> 2022, u </a:t>
            </a:r>
            <a:r>
              <a:rPr lang="en-US" sz="1400" dirty="0" err="1">
                <a:latin typeface="Calibri Light" panose="020F0302020204030204" pitchFamily="34" charset="0"/>
                <a:ea typeface="Calibri" panose="020F0502020204030204" pitchFamily="34" charset="0"/>
                <a:cs typeface="Calibri Light" panose="020F0302020204030204" pitchFamily="34" charset="0"/>
              </a:rPr>
              <a:t>Chaniji</a:t>
            </a:r>
            <a:r>
              <a:rPr lang="en-US" sz="1400" dirty="0">
                <a:latin typeface="Calibri Light" panose="020F0302020204030204" pitchFamily="34" charset="0"/>
                <a:ea typeface="Calibri" panose="020F0502020204030204" pitchFamily="34" charset="0"/>
                <a:cs typeface="Calibri Light" panose="020F0302020204030204" pitchFamily="34" charset="0"/>
              </a:rPr>
              <a:t>, </a:t>
            </a:r>
            <a:r>
              <a:rPr lang="en-US" sz="1400" dirty="0" err="1">
                <a:latin typeface="Calibri Light" panose="020F0302020204030204" pitchFamily="34" charset="0"/>
                <a:ea typeface="Calibri" panose="020F0502020204030204" pitchFamily="34" charset="0"/>
                <a:cs typeface="Calibri Light" panose="020F0302020204030204" pitchFamily="34" charset="0"/>
              </a:rPr>
              <a:t>Grčka</a:t>
            </a:r>
            <a:endParaRPr lang="hr-HR" sz="1400" dirty="0">
              <a:latin typeface="Calibri Light" panose="020F0302020204030204" pitchFamily="34" charset="0"/>
              <a:ea typeface="Calibri" panose="020F0502020204030204" pitchFamily="34" charset="0"/>
              <a:cs typeface="Calibri Light" panose="020F0302020204030204" pitchFamily="34" charset="0"/>
            </a:endParaRPr>
          </a:p>
          <a:p>
            <a:pPr marL="342900" lvl="0" indent="-342900" algn="just">
              <a:lnSpc>
                <a:spcPct val="106000"/>
              </a:lnSpc>
              <a:spcAft>
                <a:spcPts val="0"/>
              </a:spcAft>
              <a:buFont typeface="Symbol" panose="05050102010706020507" pitchFamily="18" charset="2"/>
              <a:buChar char=""/>
            </a:pPr>
            <a:r>
              <a:rPr lang="en-US" sz="1400" dirty="0">
                <a:latin typeface="Calibri Light" panose="020F0302020204030204" pitchFamily="34" charset="0"/>
                <a:ea typeface="Calibri" panose="020F0502020204030204" pitchFamily="34" charset="0"/>
                <a:cs typeface="Calibri Light" panose="020F0302020204030204" pitchFamily="34" charset="0"/>
              </a:rPr>
              <a:t>EUSDR, EUSALP </a:t>
            </a:r>
            <a:r>
              <a:rPr lang="en-US" sz="1400" dirty="0" err="1">
                <a:latin typeface="Calibri Light" panose="020F0302020204030204" pitchFamily="34" charset="0"/>
                <a:ea typeface="Calibri" panose="020F0502020204030204" pitchFamily="34" charset="0"/>
                <a:cs typeface="Calibri Light" panose="020F0302020204030204" pitchFamily="34" charset="0"/>
              </a:rPr>
              <a:t>i</a:t>
            </a:r>
            <a:r>
              <a:rPr lang="en-US" sz="1400" dirty="0">
                <a:latin typeface="Calibri Light" panose="020F0302020204030204" pitchFamily="34" charset="0"/>
                <a:ea typeface="Calibri" panose="020F0502020204030204" pitchFamily="34" charset="0"/>
                <a:cs typeface="Calibri Light" panose="020F0302020204030204" pitchFamily="34" charset="0"/>
              </a:rPr>
              <a:t> EUSBSR</a:t>
            </a:r>
            <a:endParaRPr lang="hr-HR" sz="1400" dirty="0">
              <a:latin typeface="Calibri Light" panose="020F0302020204030204" pitchFamily="34" charset="0"/>
              <a:ea typeface="Calibri" panose="020F0502020204030204" pitchFamily="34" charset="0"/>
              <a:cs typeface="Calibri Light" panose="020F0302020204030204" pitchFamily="34" charset="0"/>
            </a:endParaRPr>
          </a:p>
          <a:p>
            <a:pPr marL="342900" lvl="0" indent="-342900" algn="just">
              <a:lnSpc>
                <a:spcPct val="106000"/>
              </a:lnSpc>
              <a:spcAft>
                <a:spcPts val="800"/>
              </a:spcAft>
              <a:buFont typeface="Symbol" panose="05050102010706020507" pitchFamily="18" charset="2"/>
              <a:buChar char=""/>
            </a:pPr>
            <a:r>
              <a:rPr lang="en-US" sz="1400" dirty="0">
                <a:latin typeface="Calibri Light" panose="020F0302020204030204" pitchFamily="34" charset="0"/>
                <a:ea typeface="Calibri" panose="020F0502020204030204" pitchFamily="34" charset="0"/>
                <a:cs typeface="Calibri Light" panose="020F0302020204030204" pitchFamily="34" charset="0"/>
              </a:rPr>
              <a:t>UNWTO, VE, HOTREC, ECTAA, ETC, </a:t>
            </a:r>
            <a:r>
              <a:rPr lang="en-US" sz="1400" dirty="0" err="1">
                <a:latin typeface="Calibri Light" panose="020F0302020204030204" pitchFamily="34" charset="0"/>
                <a:ea typeface="Calibri" panose="020F0502020204030204" pitchFamily="34" charset="0"/>
                <a:cs typeface="Calibri Light" panose="020F0302020204030204" pitchFamily="34" charset="0"/>
              </a:rPr>
              <a:t>Euromonitor</a:t>
            </a:r>
            <a:r>
              <a:rPr lang="en-US" sz="1400" dirty="0">
                <a:latin typeface="Calibri Light" panose="020F0302020204030204" pitchFamily="34" charset="0"/>
                <a:ea typeface="Calibri" panose="020F0502020204030204" pitchFamily="34" charset="0"/>
                <a:cs typeface="Calibri Light" panose="020F0302020204030204" pitchFamily="34" charset="0"/>
              </a:rPr>
              <a:t>, JJI, AI NURECC, </a:t>
            </a:r>
            <a:r>
              <a:rPr lang="en-US" sz="1400" dirty="0" err="1">
                <a:latin typeface="Calibri Light" panose="020F0302020204030204" pitchFamily="34" charset="0"/>
                <a:ea typeface="Calibri" panose="020F0502020204030204" pitchFamily="34" charset="0"/>
                <a:cs typeface="Calibri Light" panose="020F0302020204030204" pitchFamily="34" charset="0"/>
              </a:rPr>
              <a:t>DestiNet</a:t>
            </a:r>
            <a:r>
              <a:rPr lang="en-US" sz="1400" dirty="0">
                <a:latin typeface="Calibri Light" panose="020F0302020204030204" pitchFamily="34" charset="0"/>
                <a:ea typeface="Calibri" panose="020F0502020204030204" pitchFamily="34" charset="0"/>
                <a:cs typeface="Calibri Light" panose="020F0302020204030204" pitchFamily="34" charset="0"/>
              </a:rPr>
              <a:t>, </a:t>
            </a:r>
            <a:r>
              <a:rPr lang="en-US" sz="1400" dirty="0" err="1">
                <a:latin typeface="Calibri Light" panose="020F0302020204030204" pitchFamily="34" charset="0"/>
                <a:ea typeface="Calibri" panose="020F0502020204030204" pitchFamily="34" charset="0"/>
                <a:cs typeface="Calibri Light" panose="020F0302020204030204" pitchFamily="34" charset="0"/>
              </a:rPr>
              <a:t>dionici</a:t>
            </a:r>
            <a:r>
              <a:rPr lang="en-US" sz="1400" dirty="0">
                <a:latin typeface="Calibri Light" panose="020F0302020204030204" pitchFamily="34" charset="0"/>
                <a:ea typeface="Calibri" panose="020F0502020204030204" pitchFamily="34" charset="0"/>
                <a:cs typeface="Calibri Light" panose="020F0302020204030204" pitchFamily="34" charset="0"/>
              </a:rPr>
              <a:t> </a:t>
            </a:r>
            <a:r>
              <a:rPr lang="en-US" sz="1400" dirty="0" err="1">
                <a:latin typeface="Calibri Light" panose="020F0302020204030204" pitchFamily="34" charset="0"/>
                <a:ea typeface="Calibri" panose="020F0502020204030204" pitchFamily="34" charset="0"/>
                <a:cs typeface="Calibri Light" panose="020F0302020204030204" pitchFamily="34" charset="0"/>
              </a:rPr>
              <a:t>na</a:t>
            </a:r>
            <a:r>
              <a:rPr lang="en-US" sz="1400" dirty="0">
                <a:latin typeface="Calibri Light" panose="020F0302020204030204" pitchFamily="34" charset="0"/>
                <a:ea typeface="Calibri" panose="020F0502020204030204" pitchFamily="34" charset="0"/>
                <a:cs typeface="Calibri Light" panose="020F0302020204030204" pitchFamily="34" charset="0"/>
              </a:rPr>
              <a:t> </a:t>
            </a:r>
            <a:r>
              <a:rPr lang="en-US" sz="1400" dirty="0" err="1">
                <a:latin typeface="Calibri Light" panose="020F0302020204030204" pitchFamily="34" charset="0"/>
                <a:ea typeface="Calibri" panose="020F0502020204030204" pitchFamily="34" charset="0"/>
                <a:cs typeface="Calibri Light" panose="020F0302020204030204" pitchFamily="34" charset="0"/>
              </a:rPr>
              <a:t>lokalnoj</a:t>
            </a:r>
            <a:r>
              <a:rPr lang="en-US" sz="1400" dirty="0">
                <a:latin typeface="Calibri Light" panose="020F0302020204030204" pitchFamily="34" charset="0"/>
                <a:ea typeface="Calibri" panose="020F0502020204030204" pitchFamily="34" charset="0"/>
                <a:cs typeface="Calibri Light" panose="020F0302020204030204" pitchFamily="34" charset="0"/>
              </a:rPr>
              <a:t> </a:t>
            </a:r>
            <a:r>
              <a:rPr lang="en-US" sz="1400" dirty="0" err="1">
                <a:latin typeface="Calibri Light" panose="020F0302020204030204" pitchFamily="34" charset="0"/>
                <a:ea typeface="Calibri" panose="020F0502020204030204" pitchFamily="34" charset="0"/>
                <a:cs typeface="Calibri Light" panose="020F0302020204030204" pitchFamily="34" charset="0"/>
              </a:rPr>
              <a:t>i</a:t>
            </a:r>
            <a:r>
              <a:rPr lang="en-US" sz="1400" dirty="0">
                <a:latin typeface="Calibri Light" panose="020F0302020204030204" pitchFamily="34" charset="0"/>
                <a:ea typeface="Calibri" panose="020F0502020204030204" pitchFamily="34" charset="0"/>
                <a:cs typeface="Calibri Light" panose="020F0302020204030204" pitchFamily="34" charset="0"/>
              </a:rPr>
              <a:t> </a:t>
            </a:r>
            <a:r>
              <a:rPr lang="en-US" sz="1400" dirty="0" err="1">
                <a:latin typeface="Calibri Light" panose="020F0302020204030204" pitchFamily="34" charset="0"/>
                <a:ea typeface="Calibri" panose="020F0502020204030204" pitchFamily="34" charset="0"/>
                <a:cs typeface="Calibri Light" panose="020F0302020204030204" pitchFamily="34" charset="0"/>
              </a:rPr>
              <a:t>regionalnoj</a:t>
            </a:r>
            <a:r>
              <a:rPr lang="en-US" sz="1400" dirty="0">
                <a:latin typeface="Calibri Light" panose="020F0302020204030204" pitchFamily="34" charset="0"/>
                <a:ea typeface="Calibri" panose="020F0502020204030204" pitchFamily="34" charset="0"/>
                <a:cs typeface="Calibri Light" panose="020F0302020204030204" pitchFamily="34" charset="0"/>
              </a:rPr>
              <a:t> </a:t>
            </a:r>
            <a:r>
              <a:rPr lang="en-US" sz="1400" dirty="0" err="1">
                <a:latin typeface="Calibri Light" panose="020F0302020204030204" pitchFamily="34" charset="0"/>
                <a:ea typeface="Calibri" panose="020F0502020204030204" pitchFamily="34" charset="0"/>
                <a:cs typeface="Calibri Light" panose="020F0302020204030204" pitchFamily="34" charset="0"/>
              </a:rPr>
              <a:t>razini</a:t>
            </a:r>
            <a:r>
              <a:rPr lang="en-US" sz="1400" dirty="0">
                <a:latin typeface="Calibri Light" panose="020F0302020204030204" pitchFamily="34" charset="0"/>
                <a:ea typeface="Calibri" panose="020F0502020204030204" pitchFamily="34" charset="0"/>
                <a:cs typeface="Calibri Light" panose="020F0302020204030204" pitchFamily="34" charset="0"/>
              </a:rPr>
              <a:t>  </a:t>
            </a:r>
            <a:r>
              <a:rPr lang="en-US" sz="1400" dirty="0" err="1">
                <a:latin typeface="Calibri Light" panose="020F0302020204030204" pitchFamily="34" charset="0"/>
                <a:ea typeface="Calibri" panose="020F0502020204030204" pitchFamily="34" charset="0"/>
                <a:cs typeface="Calibri Light" panose="020F0302020204030204" pitchFamily="34" charset="0"/>
              </a:rPr>
              <a:t>i</a:t>
            </a:r>
            <a:r>
              <a:rPr lang="en-US" sz="1400" dirty="0">
                <a:latin typeface="Calibri Light" panose="020F0302020204030204" pitchFamily="34" charset="0"/>
                <a:ea typeface="Calibri" panose="020F0502020204030204" pitchFamily="34" charset="0"/>
                <a:cs typeface="Calibri Light" panose="020F0302020204030204" pitchFamily="34" charset="0"/>
              </a:rPr>
              <a:t> dr.</a:t>
            </a:r>
            <a:endParaRPr lang="hr-HR" sz="1400" dirty="0">
              <a:effectLst/>
              <a:latin typeface="Calibri Light" panose="020F0302020204030204" pitchFamily="34" charset="0"/>
              <a:ea typeface="Calibri" panose="020F0502020204030204" pitchFamily="34" charset="0"/>
              <a:cs typeface="Calibri Light" panose="020F0302020204030204" pitchFamily="34" charset="0"/>
            </a:endParaRPr>
          </a:p>
        </p:txBody>
      </p:sp>
      <p:pic>
        <p:nvPicPr>
          <p:cNvPr id="3" name="Picture 2"/>
          <p:cNvPicPr>
            <a:picLocks noChangeAspect="1"/>
          </p:cNvPicPr>
          <p:nvPr/>
        </p:nvPicPr>
        <p:blipFill>
          <a:blip r:embed="rId2"/>
          <a:stretch>
            <a:fillRect/>
          </a:stretch>
        </p:blipFill>
        <p:spPr>
          <a:xfrm>
            <a:off x="705775" y="339586"/>
            <a:ext cx="2877561" cy="1012024"/>
          </a:xfrm>
          <a:prstGeom prst="rect">
            <a:avLst/>
          </a:prstGeom>
        </p:spPr>
      </p:pic>
    </p:spTree>
    <p:extLst>
      <p:ext uri="{BB962C8B-B14F-4D97-AF65-F5344CB8AC3E}">
        <p14:creationId xmlns:p14="http://schemas.microsoft.com/office/powerpoint/2010/main" val="13115118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1387" y="1843159"/>
            <a:ext cx="8038730" cy="1786130"/>
          </a:xfrm>
          <a:prstGeom prst="rect">
            <a:avLst/>
          </a:prstGeom>
        </p:spPr>
        <p:txBody>
          <a:bodyPr wrap="square">
            <a:spAutoFit/>
          </a:bodyPr>
          <a:lstStyle/>
          <a:p>
            <a:pPr>
              <a:lnSpc>
                <a:spcPct val="107000"/>
              </a:lnSpc>
              <a:spcAft>
                <a:spcPts val="800"/>
              </a:spcAft>
            </a:pPr>
            <a:r>
              <a:rPr lang="hr-HR" sz="1400" b="1" u="sng" dirty="0">
                <a:latin typeface="Calibri Light" panose="020F0302020204030204" pitchFamily="34" charset="0"/>
                <a:ea typeface="Calibri" panose="020F0502020204030204" pitchFamily="34" charset="0"/>
                <a:cs typeface="Calibri Light" panose="020F0302020204030204" pitchFamily="34" charset="0"/>
              </a:rPr>
              <a:t>Sudjelovanje/ organizacija stručnih panela u okviru EUSAIR godišnjih </a:t>
            </a:r>
            <a:r>
              <a:rPr lang="hr-HR" sz="1400" b="1" u="sng" dirty="0" smtClean="0">
                <a:latin typeface="Calibri Light" panose="020F0302020204030204" pitchFamily="34" charset="0"/>
                <a:ea typeface="Calibri" panose="020F0502020204030204" pitchFamily="34" charset="0"/>
                <a:cs typeface="Calibri Light" panose="020F0302020204030204" pitchFamily="34" charset="0"/>
              </a:rPr>
              <a:t>Foruma:</a:t>
            </a:r>
            <a:endParaRPr lang="hr-HR" sz="1400" u="sng" dirty="0">
              <a:latin typeface="Calibri Light" panose="020F0302020204030204" pitchFamily="34" charset="0"/>
              <a:ea typeface="Calibri" panose="020F0502020204030204" pitchFamily="34" charset="0"/>
              <a:cs typeface="Calibri Light" panose="020F0302020204030204" pitchFamily="34" charset="0"/>
            </a:endParaRPr>
          </a:p>
          <a:p>
            <a:pPr marL="342900" lvl="0" indent="-342900">
              <a:lnSpc>
                <a:spcPct val="106000"/>
              </a:lnSpc>
              <a:spcAft>
                <a:spcPts val="0"/>
              </a:spcAft>
              <a:buFont typeface="Symbol" panose="05050102010706020507" pitchFamily="18" charset="2"/>
              <a:buChar char=""/>
            </a:pPr>
            <a:r>
              <a:rPr lang="hr-HR" sz="1400" dirty="0">
                <a:latin typeface="Calibri Light" panose="020F0302020204030204" pitchFamily="34" charset="0"/>
                <a:ea typeface="Calibri" panose="020F0502020204030204" pitchFamily="34" charset="0"/>
                <a:cs typeface="Calibri Light" panose="020F0302020204030204" pitchFamily="34" charset="0"/>
              </a:rPr>
              <a:t>svibanj 2023, Sarajevo - „Obrazovana i kvalificirana radna snaga za održivi turizam u EUSAIR regiji“.</a:t>
            </a:r>
          </a:p>
          <a:p>
            <a:pPr marL="342900" lvl="0" indent="-342900">
              <a:lnSpc>
                <a:spcPct val="106000"/>
              </a:lnSpc>
              <a:spcAft>
                <a:spcPts val="0"/>
              </a:spcAft>
              <a:buFont typeface="Symbol" panose="05050102010706020507" pitchFamily="18" charset="2"/>
              <a:buChar char=""/>
            </a:pPr>
            <a:r>
              <a:rPr lang="hr-HR" sz="1400" dirty="0">
                <a:latin typeface="Calibri Light" panose="020F0302020204030204" pitchFamily="34" charset="0"/>
                <a:ea typeface="Calibri" panose="020F0502020204030204" pitchFamily="34" charset="0"/>
                <a:cs typeface="Calibri Light" panose="020F0302020204030204" pitchFamily="34" charset="0"/>
              </a:rPr>
              <a:t>svibanj 2022., Tirana – “Turizam kroz politike i trendove: uloga turizma i kulture u reviziji Akcijskog plana EUSAIR-a“.</a:t>
            </a:r>
          </a:p>
          <a:p>
            <a:pPr marL="342900" lvl="0" indent="-342900">
              <a:lnSpc>
                <a:spcPct val="106000"/>
              </a:lnSpc>
              <a:spcAft>
                <a:spcPts val="0"/>
              </a:spcAft>
              <a:buFont typeface="Symbol" panose="05050102010706020507" pitchFamily="18" charset="2"/>
              <a:buChar char=""/>
            </a:pPr>
            <a:r>
              <a:rPr lang="hr-HR" sz="1400" dirty="0">
                <a:latin typeface="Calibri Light" panose="020F0302020204030204" pitchFamily="34" charset="0"/>
                <a:ea typeface="Calibri" panose="020F0502020204030204" pitchFamily="34" charset="0"/>
                <a:cs typeface="Calibri Light" panose="020F0302020204030204" pitchFamily="34" charset="0"/>
              </a:rPr>
              <a:t>2021, Portorož - „Od krize do oporavka kroz transnacionalne turističke projekte usmjerene ka održivoj zelenoj makroregiji“</a:t>
            </a:r>
          </a:p>
          <a:p>
            <a:pPr marL="342900" lvl="0" indent="-342900">
              <a:lnSpc>
                <a:spcPct val="106000"/>
              </a:lnSpc>
              <a:spcAft>
                <a:spcPts val="800"/>
              </a:spcAft>
              <a:buFont typeface="Symbol" panose="05050102010706020507" pitchFamily="18" charset="2"/>
              <a:buChar char=""/>
            </a:pPr>
            <a:r>
              <a:rPr lang="hr-HR" sz="1400" dirty="0">
                <a:latin typeface="Calibri Light" panose="020F0302020204030204" pitchFamily="34" charset="0"/>
                <a:ea typeface="Calibri" panose="020F0502020204030204" pitchFamily="34" charset="0"/>
                <a:cs typeface="Calibri Light" panose="020F0302020204030204" pitchFamily="34" charset="0"/>
              </a:rPr>
              <a:t>veljača 2021, Beograd (online) - „Novi trendovi u održivom turizmu - što moderni turist želi?“</a:t>
            </a:r>
            <a:endParaRPr lang="hr-HR" sz="1400" dirty="0">
              <a:effectLst/>
              <a:latin typeface="Calibri Light" panose="020F0302020204030204" pitchFamily="34" charset="0"/>
              <a:ea typeface="Calibri" panose="020F0502020204030204" pitchFamily="34" charset="0"/>
              <a:cs typeface="Calibri Light" panose="020F0302020204030204" pitchFamily="34" charset="0"/>
            </a:endParaRPr>
          </a:p>
        </p:txBody>
      </p:sp>
      <p:pic>
        <p:nvPicPr>
          <p:cNvPr id="3" name="Picture 2"/>
          <p:cNvPicPr>
            <a:picLocks noChangeAspect="1"/>
          </p:cNvPicPr>
          <p:nvPr/>
        </p:nvPicPr>
        <p:blipFill>
          <a:blip r:embed="rId2"/>
          <a:stretch>
            <a:fillRect/>
          </a:stretch>
        </p:blipFill>
        <p:spPr>
          <a:xfrm>
            <a:off x="838940" y="375096"/>
            <a:ext cx="2877561" cy="101202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0943" y="3820171"/>
            <a:ext cx="2716376" cy="17819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9168" y="3820172"/>
            <a:ext cx="2718579" cy="17819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190348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4237" y="760461"/>
            <a:ext cx="4572000" cy="5339923"/>
          </a:xfrm>
          <a:prstGeom prst="rect">
            <a:avLst/>
          </a:prstGeom>
        </p:spPr>
        <p:txBody>
          <a:bodyPr>
            <a:spAutoFit/>
          </a:bodyPr>
          <a:lstStyle/>
          <a:p>
            <a:pPr>
              <a:lnSpc>
                <a:spcPct val="107000"/>
              </a:lnSpc>
              <a:spcAft>
                <a:spcPts val="800"/>
              </a:spcAft>
            </a:pPr>
            <a:endParaRPr lang="hr-HR" sz="1400" b="1" u="sng" dirty="0">
              <a:latin typeface="Calibri Light" panose="020F0302020204030204" pitchFamily="34" charset="0"/>
              <a:ea typeface="Calibri" panose="020F0502020204030204" pitchFamily="34" charset="0"/>
              <a:cs typeface="Calibri Light" panose="020F0302020204030204" pitchFamily="34" charset="0"/>
            </a:endParaRPr>
          </a:p>
          <a:p>
            <a:pPr>
              <a:lnSpc>
                <a:spcPct val="107000"/>
              </a:lnSpc>
              <a:spcAft>
                <a:spcPts val="800"/>
              </a:spcAft>
            </a:pPr>
            <a:endParaRPr lang="hr-HR" sz="1400" b="1" u="sng" dirty="0" smtClean="0">
              <a:latin typeface="Calibri Light" panose="020F0302020204030204" pitchFamily="34" charset="0"/>
              <a:ea typeface="Calibri" panose="020F0502020204030204" pitchFamily="34" charset="0"/>
              <a:cs typeface="Calibri Light" panose="020F0302020204030204" pitchFamily="34" charset="0"/>
            </a:endParaRPr>
          </a:p>
          <a:p>
            <a:pPr>
              <a:lnSpc>
                <a:spcPct val="107000"/>
              </a:lnSpc>
              <a:spcAft>
                <a:spcPts val="800"/>
              </a:spcAft>
            </a:pPr>
            <a:r>
              <a:rPr lang="hr-HR" sz="1400" b="1" dirty="0" smtClean="0">
                <a:latin typeface="Calibri Light" panose="020F0302020204030204" pitchFamily="34" charset="0"/>
                <a:ea typeface="Calibri" panose="020F0502020204030204" pitchFamily="34" charset="0"/>
                <a:cs typeface="Calibri Light" panose="020F0302020204030204" pitchFamily="34" charset="0"/>
              </a:rPr>
              <a:t>         </a:t>
            </a:r>
            <a:r>
              <a:rPr lang="hr-HR" sz="1400" b="1" u="sng" dirty="0" smtClean="0">
                <a:latin typeface="Calibri Light" panose="020F0302020204030204" pitchFamily="34" charset="0"/>
                <a:ea typeface="Calibri" panose="020F0502020204030204" pitchFamily="34" charset="0"/>
                <a:cs typeface="Calibri Light" panose="020F0302020204030204" pitchFamily="34" charset="0"/>
              </a:rPr>
              <a:t>CROSS-PILLAR projekti</a:t>
            </a:r>
          </a:p>
          <a:p>
            <a:pPr>
              <a:lnSpc>
                <a:spcPct val="107000"/>
              </a:lnSpc>
              <a:spcAft>
                <a:spcPts val="800"/>
              </a:spcAft>
            </a:pPr>
            <a:endParaRPr lang="hr-HR" sz="1400" b="1" dirty="0">
              <a:latin typeface="Calibri Light" panose="020F0302020204030204" pitchFamily="34" charset="0"/>
              <a:ea typeface="Calibri" panose="020F0502020204030204" pitchFamily="34" charset="0"/>
              <a:cs typeface="Calibri Light" panose="020F0302020204030204" pitchFamily="34" charset="0"/>
            </a:endParaRPr>
          </a:p>
          <a:p>
            <a:pPr marL="342900" lvl="0" indent="-342900" algn="just">
              <a:lnSpc>
                <a:spcPct val="106000"/>
              </a:lnSpc>
              <a:spcAft>
                <a:spcPts val="0"/>
              </a:spcAft>
              <a:buFont typeface="Symbol" panose="05050102010706020507" pitchFamily="18" charset="2"/>
              <a:buChar char=""/>
            </a:pPr>
            <a:r>
              <a:rPr lang="hr-HR" sz="1200" b="1" dirty="0" smtClean="0">
                <a:latin typeface="Calibri Light" panose="020F0302020204030204" pitchFamily="34" charset="0"/>
                <a:ea typeface="Calibri" panose="020F0502020204030204" pitchFamily="34" charset="0"/>
                <a:cs typeface="Calibri Light" panose="020F0302020204030204" pitchFamily="34" charset="0"/>
              </a:rPr>
              <a:t>Projekt STETAI; TSG 2 (‘Energy Network </a:t>
            </a:r>
            <a:r>
              <a:rPr lang="hr-HR" sz="1200" b="1" dirty="0" err="1" smtClean="0">
                <a:latin typeface="Calibri Light" panose="020F0302020204030204" pitchFamily="34" charset="0"/>
                <a:ea typeface="Calibri" panose="020F0502020204030204" pitchFamily="34" charset="0"/>
                <a:cs typeface="Calibri Light" panose="020F0302020204030204" pitchFamily="34" charset="0"/>
              </a:rPr>
              <a:t>Subgroup</a:t>
            </a:r>
            <a:r>
              <a:rPr lang="hr-HR" sz="1200" b="1" dirty="0" smtClean="0">
                <a:latin typeface="Calibri Light" panose="020F0302020204030204" pitchFamily="34" charset="0"/>
                <a:ea typeface="Calibri" panose="020F0502020204030204" pitchFamily="34" charset="0"/>
                <a:cs typeface="Calibri Light" panose="020F0302020204030204" pitchFamily="34" charset="0"/>
              </a:rPr>
              <a:t>’) i TSG 4 </a:t>
            </a:r>
            <a:r>
              <a:rPr lang="hr-HR" sz="1200" dirty="0" smtClean="0">
                <a:latin typeface="Calibri Light" panose="020F0302020204030204" pitchFamily="34" charset="0"/>
                <a:ea typeface="Calibri" panose="020F0502020204030204" pitchFamily="34" charset="0"/>
                <a:cs typeface="Calibri Light" panose="020F0302020204030204" pitchFamily="34" charset="0"/>
              </a:rPr>
              <a:t>- Poznavanje obnovljivih izvora energije, njihovih učinkovitih i uporaba u hotelima i zgradama od važnosti za kulturnu i arhitektonsku baštinu; prihvatljivih praksi i energetske učinkovitosti u </a:t>
            </a:r>
            <a:r>
              <a:rPr lang="hr-HR" sz="1200" dirty="0">
                <a:latin typeface="Calibri Light" panose="020F0302020204030204" pitchFamily="34" charset="0"/>
                <a:ea typeface="Calibri" panose="020F0502020204030204" pitchFamily="34" charset="0"/>
                <a:cs typeface="Calibri Light" panose="020F0302020204030204" pitchFamily="34" charset="0"/>
              </a:rPr>
              <a:t>Poznavanje alternativnih izvora energije, odgovornih i održivih obrazaca proizvodnje i korištenja ekološki </a:t>
            </a:r>
            <a:r>
              <a:rPr lang="hr-HR" sz="1200" dirty="0" smtClean="0">
                <a:latin typeface="Calibri Light" panose="020F0302020204030204" pitchFamily="34" charset="0"/>
                <a:ea typeface="Calibri" panose="020F0502020204030204" pitchFamily="34" charset="0"/>
                <a:cs typeface="Calibri Light" panose="020F0302020204030204" pitchFamily="34" charset="0"/>
              </a:rPr>
              <a:t>skladu s međunarodnim standardima; Opće znanje o održivom razvoju, ETIS (European Tourism </a:t>
            </a:r>
            <a:r>
              <a:rPr lang="hr-HR" sz="1200" dirty="0" err="1" smtClean="0">
                <a:latin typeface="Calibri Light" panose="020F0302020204030204" pitchFamily="34" charset="0"/>
                <a:ea typeface="Calibri" panose="020F0502020204030204" pitchFamily="34" charset="0"/>
                <a:cs typeface="Calibri Light" panose="020F0302020204030204" pitchFamily="34" charset="0"/>
              </a:rPr>
              <a:t>Indicators</a:t>
            </a:r>
            <a:r>
              <a:rPr lang="hr-HR" sz="1200" dirty="0" smtClean="0">
                <a:latin typeface="Calibri Light" panose="020F0302020204030204" pitchFamily="34" charset="0"/>
                <a:ea typeface="Calibri" panose="020F0502020204030204" pitchFamily="34" charset="0"/>
                <a:cs typeface="Calibri Light" panose="020F0302020204030204" pitchFamily="34" charset="0"/>
              </a:rPr>
              <a:t> System) indikatorima i indikatorima okoliša. </a:t>
            </a:r>
          </a:p>
          <a:p>
            <a:pPr lvl="0" algn="just">
              <a:lnSpc>
                <a:spcPct val="106000"/>
              </a:lnSpc>
              <a:spcAft>
                <a:spcPts val="0"/>
              </a:spcAft>
            </a:pPr>
            <a:endParaRPr lang="hr-HR" sz="1200" dirty="0" smtClean="0">
              <a:latin typeface="Calibri Light" panose="020F0302020204030204" pitchFamily="34" charset="0"/>
              <a:ea typeface="Calibri" panose="020F0502020204030204" pitchFamily="34" charset="0"/>
              <a:cs typeface="Calibri Light" panose="020F0302020204030204" pitchFamily="34" charset="0"/>
            </a:endParaRPr>
          </a:p>
          <a:p>
            <a:pPr marL="342900" lvl="0" indent="-342900" algn="just">
              <a:lnSpc>
                <a:spcPct val="106000"/>
              </a:lnSpc>
              <a:spcAft>
                <a:spcPts val="0"/>
              </a:spcAft>
              <a:buFont typeface="Symbol" panose="05050102010706020507" pitchFamily="18" charset="2"/>
              <a:buChar char=""/>
            </a:pPr>
            <a:r>
              <a:rPr lang="hr-HR" sz="1200" b="1" dirty="0">
                <a:latin typeface="Calibri Light" panose="020F0302020204030204" pitchFamily="34" charset="0"/>
                <a:ea typeface="Calibri" panose="020F0502020204030204" pitchFamily="34" charset="0"/>
                <a:cs typeface="Calibri Light" panose="020F0302020204030204" pitchFamily="34" charset="0"/>
              </a:rPr>
              <a:t>Projekt ADRIONCYCLETOUR; TSG 2 (Podskupina prometa) i TSG 4 </a:t>
            </a:r>
            <a:r>
              <a:rPr lang="hr-HR" sz="1200" dirty="0">
                <a:latin typeface="Calibri Light" panose="020F0302020204030204" pitchFamily="34" charset="0"/>
                <a:ea typeface="Calibri" panose="020F0502020204030204" pitchFamily="34" charset="0"/>
                <a:cs typeface="Calibri Light" panose="020F0302020204030204" pitchFamily="34" charset="0"/>
              </a:rPr>
              <a:t>- </a:t>
            </a:r>
            <a:r>
              <a:rPr lang="hr-HR" sz="1200" dirty="0" smtClean="0">
                <a:latin typeface="Calibri Light" panose="020F0302020204030204" pitchFamily="34" charset="0"/>
                <a:ea typeface="Calibri" panose="020F0502020204030204" pitchFamily="34" charset="0"/>
                <a:cs typeface="Calibri Light" panose="020F0302020204030204" pitchFamily="34" charset="0"/>
              </a:rPr>
              <a:t>planiranje </a:t>
            </a:r>
            <a:r>
              <a:rPr lang="hr-HR" sz="1200" dirty="0">
                <a:latin typeface="Calibri Light" panose="020F0302020204030204" pitchFamily="34" charset="0"/>
                <a:ea typeface="Calibri" panose="020F0502020204030204" pitchFamily="34" charset="0"/>
                <a:cs typeface="Calibri Light" panose="020F0302020204030204" pitchFamily="34" charset="0"/>
              </a:rPr>
              <a:t>biciklističke infrastrukture, </a:t>
            </a:r>
            <a:r>
              <a:rPr lang="hr-HR" sz="1200" dirty="0" smtClean="0">
                <a:latin typeface="Calibri Light" panose="020F0302020204030204" pitchFamily="34" charset="0"/>
                <a:ea typeface="Calibri" panose="020F0502020204030204" pitchFamily="34" charset="0"/>
                <a:cs typeface="Calibri Light" panose="020F0302020204030204" pitchFamily="34" charset="0"/>
              </a:rPr>
              <a:t>iskustvo </a:t>
            </a:r>
            <a:r>
              <a:rPr lang="hr-HR" sz="1200" dirty="0">
                <a:latin typeface="Calibri Light" panose="020F0302020204030204" pitchFamily="34" charset="0"/>
                <a:ea typeface="Calibri" panose="020F0502020204030204" pitchFamily="34" charset="0"/>
                <a:cs typeface="Calibri Light" panose="020F0302020204030204" pitchFamily="34" charset="0"/>
              </a:rPr>
              <a:t>u dizajniranju kulturnih i turističkih proizvoda na biciklističkim rutama, </a:t>
            </a:r>
            <a:r>
              <a:rPr lang="hr-HR" sz="1200" dirty="0" smtClean="0">
                <a:latin typeface="Calibri Light" panose="020F0302020204030204" pitchFamily="34" charset="0"/>
                <a:ea typeface="Calibri" panose="020F0502020204030204" pitchFamily="34" charset="0"/>
                <a:cs typeface="Calibri Light" panose="020F0302020204030204" pitchFamily="34" charset="0"/>
              </a:rPr>
              <a:t>iskustvo </a:t>
            </a:r>
            <a:r>
              <a:rPr lang="hr-HR" sz="1200" dirty="0">
                <a:latin typeface="Calibri Light" panose="020F0302020204030204" pitchFamily="34" charset="0"/>
                <a:ea typeface="Calibri" panose="020F0502020204030204" pitchFamily="34" charset="0"/>
                <a:cs typeface="Calibri Light" panose="020F0302020204030204" pitchFamily="34" charset="0"/>
              </a:rPr>
              <a:t>o glavnim zahtjevima (npr. sigurnost, tehnički zahtjevi) koji se odnose na planiranje biciklističkih ruta u transnacionalnom kontekstu, uključujući iskustvo u osmišljavanju biciklističkih itinerera integracijom elemenata održivog turizma, poznavanje turističkih potreba u zemljama </a:t>
            </a:r>
            <a:r>
              <a:rPr lang="hr-HR" sz="1200" dirty="0" smtClean="0">
                <a:latin typeface="Calibri Light" panose="020F0302020204030204" pitchFamily="34" charset="0"/>
                <a:ea typeface="Calibri" panose="020F0502020204030204" pitchFamily="34" charset="0"/>
                <a:cs typeface="Calibri Light" panose="020F0302020204030204" pitchFamily="34" charset="0"/>
              </a:rPr>
              <a:t>EUSAIR-a.</a:t>
            </a:r>
            <a:endParaRPr lang="hr-HR" sz="1200" dirty="0">
              <a:latin typeface="Calibri Light" panose="020F0302020204030204" pitchFamily="34" charset="0"/>
              <a:ea typeface="Calibri" panose="020F0502020204030204" pitchFamily="34" charset="0"/>
              <a:cs typeface="Calibri Light" panose="020F0302020204030204" pitchFamily="34" charset="0"/>
            </a:endParaRPr>
          </a:p>
          <a:p>
            <a:pPr marL="342900" lvl="0" indent="-342900" algn="just">
              <a:lnSpc>
                <a:spcPct val="106000"/>
              </a:lnSpc>
              <a:spcAft>
                <a:spcPts val="0"/>
              </a:spcAft>
              <a:buFont typeface="Symbol" panose="05050102010706020507" pitchFamily="18" charset="2"/>
              <a:buChar char=""/>
            </a:pPr>
            <a:endParaRPr lang="hr-HR" sz="1200" dirty="0" smtClean="0">
              <a:latin typeface="Calibri Light" panose="020F0302020204030204" pitchFamily="34" charset="0"/>
              <a:ea typeface="Calibri" panose="020F0502020204030204" pitchFamily="34" charset="0"/>
              <a:cs typeface="Calibri Light" panose="020F0302020204030204" pitchFamily="34" charset="0"/>
            </a:endParaRPr>
          </a:p>
          <a:p>
            <a:pPr lvl="0" algn="just">
              <a:lnSpc>
                <a:spcPct val="106000"/>
              </a:lnSpc>
              <a:spcAft>
                <a:spcPts val="0"/>
              </a:spcAft>
            </a:pPr>
            <a:endParaRPr lang="hr-HR" sz="1200" dirty="0" smtClean="0">
              <a:latin typeface="Calibri Light" panose="020F0302020204030204" pitchFamily="34" charset="0"/>
              <a:ea typeface="Calibri" panose="020F0502020204030204" pitchFamily="34" charset="0"/>
              <a:cs typeface="Calibri Light" panose="020F0302020204030204" pitchFamily="34" charset="0"/>
            </a:endParaRPr>
          </a:p>
        </p:txBody>
      </p:sp>
      <p:sp>
        <p:nvSpPr>
          <p:cNvPr id="3" name="Rectangle 2"/>
          <p:cNvSpPr/>
          <p:nvPr/>
        </p:nvSpPr>
        <p:spPr>
          <a:xfrm>
            <a:off x="4807259" y="1706742"/>
            <a:ext cx="4256844" cy="2637197"/>
          </a:xfrm>
          <a:prstGeom prst="rect">
            <a:avLst/>
          </a:prstGeom>
        </p:spPr>
        <p:txBody>
          <a:bodyPr wrap="square">
            <a:spAutoFit/>
          </a:bodyPr>
          <a:lstStyle/>
          <a:p>
            <a:pPr marL="342900" lvl="0" indent="-342900" algn="just">
              <a:lnSpc>
                <a:spcPct val="106000"/>
              </a:lnSpc>
              <a:spcAft>
                <a:spcPts val="0"/>
              </a:spcAft>
              <a:buFont typeface="Symbol" panose="05050102010706020507" pitchFamily="18" charset="2"/>
              <a:buChar char=""/>
            </a:pPr>
            <a:endParaRPr lang="hr-HR" sz="1200" b="1" dirty="0" smtClean="0">
              <a:latin typeface="Calibri Light" panose="020F0302020204030204" pitchFamily="34" charset="0"/>
              <a:ea typeface="Calibri" panose="020F0502020204030204" pitchFamily="34" charset="0"/>
              <a:cs typeface="Calibri Light" panose="020F0302020204030204" pitchFamily="34" charset="0"/>
            </a:endParaRPr>
          </a:p>
          <a:p>
            <a:pPr marL="342900" lvl="0" indent="-342900" algn="just">
              <a:lnSpc>
                <a:spcPct val="106000"/>
              </a:lnSpc>
              <a:spcAft>
                <a:spcPts val="0"/>
              </a:spcAft>
              <a:buFont typeface="Symbol" panose="05050102010706020507" pitchFamily="18" charset="2"/>
              <a:buChar char=""/>
            </a:pPr>
            <a:endParaRPr lang="hr-HR" sz="1200" b="1" dirty="0" smtClean="0">
              <a:latin typeface="Calibri Light" panose="020F0302020204030204" pitchFamily="34" charset="0"/>
              <a:ea typeface="Calibri" panose="020F0502020204030204" pitchFamily="34" charset="0"/>
              <a:cs typeface="Calibri Light" panose="020F0302020204030204" pitchFamily="34" charset="0"/>
            </a:endParaRPr>
          </a:p>
          <a:p>
            <a:pPr marL="342900" lvl="0" indent="-342900" algn="just">
              <a:lnSpc>
                <a:spcPct val="106000"/>
              </a:lnSpc>
              <a:spcAft>
                <a:spcPts val="0"/>
              </a:spcAft>
              <a:buFont typeface="Symbol" panose="05050102010706020507" pitchFamily="18" charset="2"/>
              <a:buChar char=""/>
            </a:pPr>
            <a:r>
              <a:rPr lang="hr-HR" sz="1200" b="1" dirty="0" smtClean="0">
                <a:latin typeface="Calibri Light" panose="020F0302020204030204" pitchFamily="34" charset="0"/>
                <a:ea typeface="Calibri" panose="020F0502020204030204" pitchFamily="34" charset="0"/>
                <a:cs typeface="Calibri Light" panose="020F0302020204030204" pitchFamily="34" charset="0"/>
              </a:rPr>
              <a:t>Projekt BLUECULTURE; TSG 1 i TSG 4 </a:t>
            </a:r>
            <a:r>
              <a:rPr lang="hr-HR" sz="1200" dirty="0" smtClean="0">
                <a:latin typeface="Calibri Light" panose="020F0302020204030204" pitchFamily="34" charset="0"/>
                <a:ea typeface="Calibri" panose="020F0502020204030204" pitchFamily="34" charset="0"/>
                <a:cs typeface="Calibri Light" panose="020F0302020204030204" pitchFamily="34" charset="0"/>
              </a:rPr>
              <a:t>- Poznavanje podvodnih tehnologija (kao što su </a:t>
            </a:r>
            <a:r>
              <a:rPr lang="hr-HR" sz="1200" dirty="0" err="1" smtClean="0">
                <a:latin typeface="Calibri Light" panose="020F0302020204030204" pitchFamily="34" charset="0"/>
                <a:ea typeface="Calibri" panose="020F0502020204030204" pitchFamily="34" charset="0"/>
                <a:cs typeface="Calibri Light" panose="020F0302020204030204" pitchFamily="34" charset="0"/>
              </a:rPr>
              <a:t>ROVs</a:t>
            </a:r>
            <a:r>
              <a:rPr lang="hr-HR" sz="1200" dirty="0" smtClean="0">
                <a:latin typeface="Calibri Light" panose="020F0302020204030204" pitchFamily="34" charset="0"/>
                <a:ea typeface="Calibri" panose="020F0502020204030204" pitchFamily="34" charset="0"/>
                <a:cs typeface="Calibri Light" panose="020F0302020204030204" pitchFamily="34" charset="0"/>
              </a:rPr>
              <a:t> - </a:t>
            </a:r>
            <a:r>
              <a:rPr lang="hr-HR" sz="1200" dirty="0" err="1" smtClean="0">
                <a:latin typeface="Calibri Light" panose="020F0302020204030204" pitchFamily="34" charset="0"/>
                <a:ea typeface="Calibri" panose="020F0502020204030204" pitchFamily="34" charset="0"/>
                <a:cs typeface="Calibri Light" panose="020F0302020204030204" pitchFamily="34" charset="0"/>
              </a:rPr>
              <a:t>Remote</a:t>
            </a:r>
            <a:r>
              <a:rPr lang="hr-HR" sz="1200" dirty="0" smtClean="0">
                <a:latin typeface="Calibri Light" panose="020F0302020204030204" pitchFamily="34" charset="0"/>
                <a:ea typeface="Calibri" panose="020F0502020204030204" pitchFamily="34" charset="0"/>
                <a:cs typeface="Calibri Light" panose="020F0302020204030204" pitchFamily="34" charset="0"/>
              </a:rPr>
              <a:t> </a:t>
            </a:r>
            <a:r>
              <a:rPr lang="hr-HR" sz="1200" dirty="0" err="1" smtClean="0">
                <a:latin typeface="Calibri Light" panose="020F0302020204030204" pitchFamily="34" charset="0"/>
                <a:ea typeface="Calibri" panose="020F0502020204030204" pitchFamily="34" charset="0"/>
                <a:cs typeface="Calibri Light" panose="020F0302020204030204" pitchFamily="34" charset="0"/>
              </a:rPr>
              <a:t>Operated</a:t>
            </a:r>
            <a:r>
              <a:rPr lang="hr-HR" sz="1200" dirty="0" smtClean="0">
                <a:latin typeface="Calibri Light" panose="020F0302020204030204" pitchFamily="34" charset="0"/>
                <a:ea typeface="Calibri" panose="020F0502020204030204" pitchFamily="34" charset="0"/>
                <a:cs typeface="Calibri Light" panose="020F0302020204030204" pitchFamily="34" charset="0"/>
              </a:rPr>
              <a:t> </a:t>
            </a:r>
            <a:r>
              <a:rPr lang="hr-HR" sz="1200" dirty="0" err="1" smtClean="0">
                <a:latin typeface="Calibri Light" panose="020F0302020204030204" pitchFamily="34" charset="0"/>
                <a:ea typeface="Calibri" panose="020F0502020204030204" pitchFamily="34" charset="0"/>
                <a:cs typeface="Calibri Light" panose="020F0302020204030204" pitchFamily="34" charset="0"/>
              </a:rPr>
              <a:t>Vehicle</a:t>
            </a:r>
            <a:r>
              <a:rPr lang="hr-HR" sz="1200" dirty="0" smtClean="0">
                <a:latin typeface="Calibri Light" panose="020F0302020204030204" pitchFamily="34" charset="0"/>
                <a:ea typeface="Calibri" panose="020F0502020204030204" pitchFamily="34" charset="0"/>
                <a:cs typeface="Calibri Light" panose="020F0302020204030204" pitchFamily="34" charset="0"/>
              </a:rPr>
              <a:t>), </a:t>
            </a:r>
            <a:r>
              <a:rPr lang="hr-HR" sz="1200" dirty="0" err="1" smtClean="0">
                <a:latin typeface="Calibri Light" panose="020F0302020204030204" pitchFamily="34" charset="0"/>
                <a:ea typeface="Calibri" panose="020F0502020204030204" pitchFamily="34" charset="0"/>
                <a:cs typeface="Calibri Light" panose="020F0302020204030204" pitchFamily="34" charset="0"/>
              </a:rPr>
              <a:t>AUVs</a:t>
            </a:r>
            <a:r>
              <a:rPr lang="hr-HR" sz="1200" dirty="0" smtClean="0">
                <a:latin typeface="Calibri Light" panose="020F0302020204030204" pitchFamily="34" charset="0"/>
                <a:ea typeface="Calibri" panose="020F0502020204030204" pitchFamily="34" charset="0"/>
                <a:cs typeface="Calibri Light" panose="020F0302020204030204" pitchFamily="34" charset="0"/>
              </a:rPr>
              <a:t> (</a:t>
            </a:r>
            <a:r>
              <a:rPr lang="hr-HR" sz="1200" dirty="0" err="1" smtClean="0">
                <a:latin typeface="Calibri Light" panose="020F0302020204030204" pitchFamily="34" charset="0"/>
                <a:ea typeface="Calibri" panose="020F0502020204030204" pitchFamily="34" charset="0"/>
                <a:cs typeface="Calibri Light" panose="020F0302020204030204" pitchFamily="34" charset="0"/>
              </a:rPr>
              <a:t>Autonomous</a:t>
            </a:r>
            <a:r>
              <a:rPr lang="hr-HR" sz="1200" dirty="0" smtClean="0">
                <a:latin typeface="Calibri Light" panose="020F0302020204030204" pitchFamily="34" charset="0"/>
                <a:ea typeface="Calibri" panose="020F0502020204030204" pitchFamily="34" charset="0"/>
                <a:cs typeface="Calibri Light" panose="020F0302020204030204" pitchFamily="34" charset="0"/>
              </a:rPr>
              <a:t> </a:t>
            </a:r>
            <a:r>
              <a:rPr lang="hr-HR" sz="1200" dirty="0" err="1" smtClean="0">
                <a:latin typeface="Calibri Light" panose="020F0302020204030204" pitchFamily="34" charset="0"/>
                <a:ea typeface="Calibri" panose="020F0502020204030204" pitchFamily="34" charset="0"/>
                <a:cs typeface="Calibri Light" panose="020F0302020204030204" pitchFamily="34" charset="0"/>
              </a:rPr>
              <a:t>Underwater</a:t>
            </a:r>
            <a:r>
              <a:rPr lang="hr-HR" sz="1200" dirty="0" smtClean="0">
                <a:latin typeface="Calibri Light" panose="020F0302020204030204" pitchFamily="34" charset="0"/>
                <a:ea typeface="Calibri" panose="020F0502020204030204" pitchFamily="34" charset="0"/>
                <a:cs typeface="Calibri Light" panose="020F0302020204030204" pitchFamily="34" charset="0"/>
              </a:rPr>
              <a:t> </a:t>
            </a:r>
            <a:r>
              <a:rPr lang="hr-HR" sz="1200" dirty="0" err="1" smtClean="0">
                <a:latin typeface="Calibri Light" panose="020F0302020204030204" pitchFamily="34" charset="0"/>
                <a:ea typeface="Calibri" panose="020F0502020204030204" pitchFamily="34" charset="0"/>
                <a:cs typeface="Calibri Light" panose="020F0302020204030204" pitchFamily="34" charset="0"/>
              </a:rPr>
              <a:t>Vehicle</a:t>
            </a:r>
            <a:r>
              <a:rPr lang="hr-HR" sz="1200" dirty="0" smtClean="0">
                <a:latin typeface="Calibri Light" panose="020F0302020204030204" pitchFamily="34" charset="0"/>
                <a:ea typeface="Calibri" panose="020F0502020204030204" pitchFamily="34" charset="0"/>
                <a:cs typeface="Calibri Light" panose="020F0302020204030204" pitchFamily="34" charset="0"/>
              </a:rPr>
              <a:t>), podvodni skuteri, podvodni komunikacijski sustavi, radari,...), tehnike ronjenja na suhom, Poznavanje digitalnog zaslona podvodnih 3D slika i pohranjivanje podataka na </a:t>
            </a:r>
            <a:r>
              <a:rPr lang="hr-HR" sz="1200" dirty="0" err="1" smtClean="0">
                <a:latin typeface="Calibri Light" panose="020F0302020204030204" pitchFamily="34" charset="0"/>
                <a:ea typeface="Calibri" panose="020F0502020204030204" pitchFamily="34" charset="0"/>
                <a:cs typeface="Calibri Light" panose="020F0302020204030204" pitchFamily="34" charset="0"/>
              </a:rPr>
              <a:t>cloud</a:t>
            </a:r>
            <a:r>
              <a:rPr lang="hr-HR" sz="1200" dirty="0" smtClean="0">
                <a:latin typeface="Calibri Light" panose="020F0302020204030204" pitchFamily="34" charset="0"/>
                <a:ea typeface="Calibri" panose="020F0502020204030204" pitchFamily="34" charset="0"/>
                <a:cs typeface="Calibri Light" panose="020F0302020204030204" pitchFamily="34" charset="0"/>
              </a:rPr>
              <a:t>.</a:t>
            </a:r>
          </a:p>
          <a:p>
            <a:pPr marL="457200" algn="just">
              <a:lnSpc>
                <a:spcPct val="106000"/>
              </a:lnSpc>
              <a:spcAft>
                <a:spcPts val="0"/>
              </a:spcAft>
            </a:pPr>
            <a:r>
              <a:rPr lang="en-US" sz="1200" dirty="0">
                <a:latin typeface="Calibri Light" panose="020F0302020204030204" pitchFamily="34" charset="0"/>
                <a:ea typeface="Calibri" panose="020F0502020204030204" pitchFamily="34" charset="0"/>
                <a:cs typeface="Calibri Light" panose="020F0302020204030204" pitchFamily="34" charset="0"/>
              </a:rPr>
              <a:t> </a:t>
            </a:r>
            <a:endParaRPr lang="hr-HR" sz="1200" dirty="0">
              <a:latin typeface="Calibri Light" panose="020F0302020204030204" pitchFamily="34" charset="0"/>
              <a:ea typeface="Calibri" panose="020F0502020204030204" pitchFamily="34" charset="0"/>
              <a:cs typeface="Calibri Light" panose="020F0302020204030204" pitchFamily="34" charset="0"/>
            </a:endParaRPr>
          </a:p>
          <a:p>
            <a:pPr marL="342900" lvl="0" indent="-342900" algn="just">
              <a:lnSpc>
                <a:spcPct val="106000"/>
              </a:lnSpc>
              <a:spcAft>
                <a:spcPts val="800"/>
              </a:spcAft>
              <a:buFont typeface="Symbol" panose="05050102010706020507" pitchFamily="18" charset="2"/>
              <a:buChar char=""/>
            </a:pPr>
            <a:r>
              <a:rPr lang="hr-HR" sz="1200" b="1" dirty="0" smtClean="0">
                <a:latin typeface="Calibri Light" panose="020F0302020204030204" pitchFamily="34" charset="0"/>
                <a:ea typeface="Calibri" panose="020F0502020204030204" pitchFamily="34" charset="0"/>
                <a:cs typeface="Calibri Light" panose="020F0302020204030204" pitchFamily="34" charset="0"/>
              </a:rPr>
              <a:t>Projekt </a:t>
            </a:r>
            <a:r>
              <a:rPr lang="hr-HR" sz="1200" b="1" dirty="0" err="1" smtClean="0">
                <a:latin typeface="Calibri Light" panose="020F0302020204030204" pitchFamily="34" charset="0"/>
                <a:ea typeface="Calibri" panose="020F0502020204030204" pitchFamily="34" charset="0"/>
                <a:cs typeface="Calibri Light" panose="020F0302020204030204" pitchFamily="34" charset="0"/>
              </a:rPr>
              <a:t>ADRIONet</a:t>
            </a:r>
            <a:r>
              <a:rPr lang="hr-HR" sz="1200" b="1" dirty="0" smtClean="0">
                <a:latin typeface="Calibri Light" panose="020F0302020204030204" pitchFamily="34" charset="0"/>
                <a:ea typeface="Calibri" panose="020F0502020204030204" pitchFamily="34" charset="0"/>
                <a:cs typeface="Calibri Light" panose="020F0302020204030204" pitchFamily="34" charset="0"/>
              </a:rPr>
              <a:t>; TSG 3 i TSG 4 </a:t>
            </a:r>
            <a:r>
              <a:rPr lang="hr-HR" sz="1200" dirty="0" smtClean="0">
                <a:latin typeface="Calibri Light" panose="020F0302020204030204" pitchFamily="34" charset="0"/>
                <a:ea typeface="Calibri" panose="020F0502020204030204" pitchFamily="34" charset="0"/>
                <a:cs typeface="Calibri Light" panose="020F0302020204030204" pitchFamily="34" charset="0"/>
              </a:rPr>
              <a:t>- Poznavanje održivog turizma u obalnim i morskim zaštićenim područjima, podvodna arheologija i/ili povijesno/kulturna nalazišta, zeleno održivo i odgovorno upravljanje turizmom.</a:t>
            </a:r>
            <a:endParaRPr lang="hr-HR" sz="1200" dirty="0">
              <a:latin typeface="Calibri Light" panose="020F0302020204030204" pitchFamily="34" charset="0"/>
              <a:ea typeface="Calibri" panose="020F0502020204030204" pitchFamily="34" charset="0"/>
              <a:cs typeface="Calibri Light" panose="020F0302020204030204" pitchFamily="34" charset="0"/>
            </a:endParaRPr>
          </a:p>
        </p:txBody>
      </p:sp>
      <p:pic>
        <p:nvPicPr>
          <p:cNvPr id="4" name="Picture 3"/>
          <p:cNvPicPr>
            <a:picLocks noChangeAspect="1"/>
          </p:cNvPicPr>
          <p:nvPr/>
        </p:nvPicPr>
        <p:blipFill>
          <a:blip r:embed="rId2"/>
          <a:stretch>
            <a:fillRect/>
          </a:stretch>
        </p:blipFill>
        <p:spPr>
          <a:xfrm>
            <a:off x="594205" y="179788"/>
            <a:ext cx="2877561" cy="1012024"/>
          </a:xfrm>
          <a:prstGeom prst="rect">
            <a:avLst/>
          </a:prstGeom>
        </p:spPr>
      </p:pic>
    </p:spTree>
    <p:extLst>
      <p:ext uri="{BB962C8B-B14F-4D97-AF65-F5344CB8AC3E}">
        <p14:creationId xmlns:p14="http://schemas.microsoft.com/office/powerpoint/2010/main" val="25114307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0327" y="1694209"/>
            <a:ext cx="2838277" cy="344069"/>
          </a:xfrm>
          <a:prstGeom prst="rect">
            <a:avLst/>
          </a:prstGeom>
        </p:spPr>
        <p:txBody>
          <a:bodyPr wrap="none">
            <a:spAutoFit/>
          </a:bodyPr>
          <a:lstStyle/>
          <a:p>
            <a:pPr>
              <a:lnSpc>
                <a:spcPct val="107000"/>
              </a:lnSpc>
              <a:spcAft>
                <a:spcPts val="800"/>
              </a:spcAft>
            </a:pPr>
            <a:r>
              <a:rPr lang="hr-HR" sz="1600" b="1" u="sng" dirty="0">
                <a:latin typeface="Calibri Light" panose="020F0302020204030204" pitchFamily="34" charset="0"/>
                <a:ea typeface="Calibri" panose="020F0502020204030204" pitchFamily="34" charset="0"/>
                <a:cs typeface="Calibri Light" panose="020F0302020204030204" pitchFamily="34" charset="0"/>
              </a:rPr>
              <a:t>Revizija Akcijskog plana EUSAIR-a</a:t>
            </a:r>
            <a:endParaRPr lang="hr-HR" sz="1600" u="sng" dirty="0">
              <a:latin typeface="Calibri Light" panose="020F0302020204030204" pitchFamily="34" charset="0"/>
              <a:ea typeface="Calibri" panose="020F0502020204030204" pitchFamily="34" charset="0"/>
              <a:cs typeface="Calibri Light" panose="020F0302020204030204" pitchFamily="34" charset="0"/>
            </a:endParaRPr>
          </a:p>
        </p:txBody>
      </p:sp>
      <p:sp>
        <p:nvSpPr>
          <p:cNvPr id="3" name="Rectangle 2"/>
          <p:cNvSpPr/>
          <p:nvPr/>
        </p:nvSpPr>
        <p:spPr>
          <a:xfrm>
            <a:off x="609408" y="2241453"/>
            <a:ext cx="7788868" cy="2405274"/>
          </a:xfrm>
          <a:prstGeom prst="rect">
            <a:avLst/>
          </a:prstGeom>
        </p:spPr>
        <p:txBody>
          <a:bodyPr wrap="square">
            <a:spAutoFit/>
          </a:bodyPr>
          <a:lstStyle/>
          <a:p>
            <a:pPr marL="171450" indent="-171450" algn="just">
              <a:lnSpc>
                <a:spcPct val="107000"/>
              </a:lnSpc>
              <a:spcAft>
                <a:spcPts val="800"/>
              </a:spcAft>
              <a:buFont typeface="Arial" panose="020B0604020202020204" pitchFamily="34" charset="0"/>
              <a:buChar char="•"/>
            </a:pPr>
            <a:r>
              <a:rPr lang="hr-HR" sz="1600" dirty="0">
                <a:latin typeface="Calibri Light" panose="020F0302020204030204" pitchFamily="34" charset="0"/>
                <a:ea typeface="Calibri" panose="020F0502020204030204" pitchFamily="34" charset="0"/>
                <a:cs typeface="Calibri Light" panose="020F0302020204030204" pitchFamily="34" charset="0"/>
              </a:rPr>
              <a:t>Akcijski plan koji operacionalizira Strategiju razrađen je prije više od deset godina. Od tada do danas potrebe </a:t>
            </a:r>
            <a:r>
              <a:rPr lang="hr-HR" sz="1600" dirty="0" err="1">
                <a:latin typeface="Calibri Light" panose="020F0302020204030204" pitchFamily="34" charset="0"/>
                <a:ea typeface="Calibri" panose="020F0502020204030204" pitchFamily="34" charset="0"/>
                <a:cs typeface="Calibri Light" panose="020F0302020204030204" pitchFamily="34" charset="0"/>
              </a:rPr>
              <a:t>makroregije</a:t>
            </a:r>
            <a:r>
              <a:rPr lang="hr-HR" sz="1600" dirty="0">
                <a:latin typeface="Calibri Light" panose="020F0302020204030204" pitchFamily="34" charset="0"/>
                <a:ea typeface="Calibri" panose="020F0502020204030204" pitchFamily="34" charset="0"/>
                <a:cs typeface="Calibri Light" panose="020F0302020204030204" pitchFamily="34" charset="0"/>
              </a:rPr>
              <a:t> i različite politike EU-a su evoluirale, a prioriteti su redefinirani. </a:t>
            </a:r>
            <a:endParaRPr lang="hr-HR" sz="1600" dirty="0" smtClean="0">
              <a:latin typeface="Calibri Light" panose="020F0302020204030204" pitchFamily="34" charset="0"/>
              <a:ea typeface="Calibri" panose="020F0502020204030204" pitchFamily="34" charset="0"/>
              <a:cs typeface="Calibri Light" panose="020F0302020204030204" pitchFamily="34" charset="0"/>
            </a:endParaRPr>
          </a:p>
          <a:p>
            <a:pPr marL="171450" indent="-171450" algn="just">
              <a:lnSpc>
                <a:spcPct val="107000"/>
              </a:lnSpc>
              <a:spcAft>
                <a:spcPts val="800"/>
              </a:spcAft>
              <a:buFont typeface="Arial" panose="020B0604020202020204" pitchFamily="34" charset="0"/>
              <a:buChar char="•"/>
            </a:pPr>
            <a:r>
              <a:rPr lang="hr-HR" sz="1600" dirty="0" smtClean="0">
                <a:latin typeface="Calibri Light" panose="020F0302020204030204" pitchFamily="34" charset="0"/>
                <a:ea typeface="Calibri" panose="020F0502020204030204" pitchFamily="34" charset="0"/>
                <a:cs typeface="Calibri Light" panose="020F0302020204030204" pitchFamily="34" charset="0"/>
              </a:rPr>
              <a:t>Iz </a:t>
            </a:r>
            <a:r>
              <a:rPr lang="hr-HR" sz="1600" dirty="0">
                <a:latin typeface="Calibri Light" panose="020F0302020204030204" pitchFamily="34" charset="0"/>
                <a:ea typeface="Calibri" panose="020F0502020204030204" pitchFamily="34" charset="0"/>
                <a:cs typeface="Calibri Light" panose="020F0302020204030204" pitchFamily="34" charset="0"/>
              </a:rPr>
              <a:t>tog razloga, države članice </a:t>
            </a:r>
            <a:r>
              <a:rPr lang="hr-HR" sz="1600" b="1" dirty="0">
                <a:latin typeface="Calibri Light" panose="020F0302020204030204" pitchFamily="34" charset="0"/>
                <a:ea typeface="Calibri" panose="020F0502020204030204" pitchFamily="34" charset="0"/>
                <a:cs typeface="Calibri Light" panose="020F0302020204030204" pitchFamily="34" charset="0"/>
              </a:rPr>
              <a:t>trenutno su u procesu revizije Akcijskog plana </a:t>
            </a:r>
            <a:r>
              <a:rPr lang="hr-HR" sz="1600" dirty="0">
                <a:latin typeface="Calibri Light" panose="020F0302020204030204" pitchFamily="34" charset="0"/>
                <a:ea typeface="Calibri" panose="020F0502020204030204" pitchFamily="34" charset="0"/>
                <a:cs typeface="Calibri Light" panose="020F0302020204030204" pitchFamily="34" charset="0"/>
              </a:rPr>
              <a:t>kako bi se Strategiju učinilo što suvremenijom i spremnom na nove izazove. </a:t>
            </a:r>
            <a:endParaRPr lang="hr-HR" sz="1600" dirty="0" smtClean="0">
              <a:latin typeface="Calibri Light" panose="020F0302020204030204" pitchFamily="34" charset="0"/>
              <a:ea typeface="Calibri" panose="020F0502020204030204" pitchFamily="34" charset="0"/>
              <a:cs typeface="Calibri Light" panose="020F0302020204030204" pitchFamily="34" charset="0"/>
            </a:endParaRPr>
          </a:p>
          <a:p>
            <a:pPr marL="171450" indent="-171450" algn="just">
              <a:lnSpc>
                <a:spcPct val="107000"/>
              </a:lnSpc>
              <a:spcAft>
                <a:spcPts val="800"/>
              </a:spcAft>
              <a:buFont typeface="Arial" panose="020B0604020202020204" pitchFamily="34" charset="0"/>
              <a:buChar char="•"/>
            </a:pPr>
            <a:r>
              <a:rPr lang="hr-HR" sz="1600" dirty="0" smtClean="0">
                <a:latin typeface="Calibri Light" panose="020F0302020204030204" pitchFamily="34" charset="0"/>
                <a:ea typeface="Calibri" panose="020F0502020204030204" pitchFamily="34" charset="0"/>
                <a:cs typeface="Calibri Light" panose="020F0302020204030204" pitchFamily="34" charset="0"/>
              </a:rPr>
              <a:t>U </a:t>
            </a:r>
            <a:r>
              <a:rPr lang="hr-HR" sz="1600" dirty="0">
                <a:latin typeface="Calibri Light" panose="020F0302020204030204" pitchFamily="34" charset="0"/>
                <a:ea typeface="Calibri" panose="020F0502020204030204" pitchFamily="34" charset="0"/>
                <a:cs typeface="Calibri Light" panose="020F0302020204030204" pitchFamily="34" charset="0"/>
              </a:rPr>
              <a:t>skladu s evolucijom turističke industrije i izazovima s kojima se suočavamo, </a:t>
            </a:r>
            <a:r>
              <a:rPr lang="hr-HR" sz="1600" b="1" dirty="0">
                <a:latin typeface="Calibri Light" panose="020F0302020204030204" pitchFamily="34" charset="0"/>
                <a:ea typeface="Calibri" panose="020F0502020204030204" pitchFamily="34" charset="0"/>
                <a:cs typeface="Calibri Light" panose="020F0302020204030204" pitchFamily="34" charset="0"/>
              </a:rPr>
              <a:t>dvije nove prioritetne teme postat će dio Akcijskog plana</a:t>
            </a:r>
            <a:r>
              <a:rPr lang="hr-HR" sz="1600" dirty="0">
                <a:latin typeface="Calibri Light" panose="020F0302020204030204" pitchFamily="34" charset="0"/>
                <a:ea typeface="Calibri" panose="020F0502020204030204" pitchFamily="34" charset="0"/>
                <a:cs typeface="Calibri Light" panose="020F0302020204030204" pitchFamily="34" charset="0"/>
              </a:rPr>
              <a:t> - zelena i digitalna transformacija te pametno i održivo upravljanje turizmom s naglaskom na znanje i vještine. </a:t>
            </a:r>
          </a:p>
        </p:txBody>
      </p:sp>
      <p:pic>
        <p:nvPicPr>
          <p:cNvPr id="4" name="Picture 3"/>
          <p:cNvPicPr>
            <a:picLocks noChangeAspect="1"/>
          </p:cNvPicPr>
          <p:nvPr/>
        </p:nvPicPr>
        <p:blipFill>
          <a:blip r:embed="rId2"/>
          <a:stretch>
            <a:fillRect/>
          </a:stretch>
        </p:blipFill>
        <p:spPr>
          <a:xfrm>
            <a:off x="760327" y="170775"/>
            <a:ext cx="2883658" cy="1018120"/>
          </a:xfrm>
          <a:prstGeom prst="rect">
            <a:avLst/>
          </a:prstGeom>
        </p:spPr>
      </p:pic>
    </p:spTree>
    <p:extLst>
      <p:ext uri="{BB962C8B-B14F-4D97-AF65-F5344CB8AC3E}">
        <p14:creationId xmlns:p14="http://schemas.microsoft.com/office/powerpoint/2010/main" val="4452293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1842400A-74B9-463B-BD31-FDB78FC4D4D4}"/>
              </a:ext>
            </a:extLst>
          </p:cNvPr>
          <p:cNvSpPr txBox="1">
            <a:spLocks/>
          </p:cNvSpPr>
          <p:nvPr/>
        </p:nvSpPr>
        <p:spPr bwMode="auto">
          <a:xfrm>
            <a:off x="823913" y="3484563"/>
            <a:ext cx="7861300"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lnSpc>
                <a:spcPct val="130000"/>
              </a:lnSpc>
            </a:pPr>
            <a:r>
              <a:rPr lang="it-IT" altLang="en-US" sz="1000">
                <a:solidFill>
                  <a:srgbClr val="28A481"/>
                </a:solidFill>
                <a:latin typeface="Arial" panose="020B0604020202020204" pitchFamily="34" charset="0"/>
              </a:rPr>
              <a:t>www.adriatic-ionian.eu</a:t>
            </a:r>
          </a:p>
          <a:p>
            <a:pPr eaLnBrk="1" hangingPunct="1">
              <a:lnSpc>
                <a:spcPct val="130000"/>
              </a:lnSpc>
            </a:pPr>
            <a:r>
              <a:rPr lang="it-IT" altLang="en-US" sz="1000">
                <a:solidFill>
                  <a:srgbClr val="28A481"/>
                </a:solidFill>
                <a:latin typeface="Arial" panose="020B0604020202020204" pitchFamily="34" charset="0"/>
              </a:rPr>
              <a:t>eusair.point.svrk@gov.si</a:t>
            </a:r>
          </a:p>
          <a:p>
            <a:pPr eaLnBrk="1" hangingPunct="1">
              <a:lnSpc>
                <a:spcPct val="130000"/>
              </a:lnSpc>
            </a:pPr>
            <a:r>
              <a:rPr lang="it-IT" altLang="en-US" sz="1000">
                <a:solidFill>
                  <a:srgbClr val="28A481"/>
                </a:solidFill>
                <a:latin typeface="Arial" panose="020B0604020202020204" pitchFamily="34" charset="0"/>
              </a:rPr>
              <a:t>Eusair Facility Point</a:t>
            </a:r>
          </a:p>
          <a:p>
            <a:pPr eaLnBrk="1" hangingPunct="1">
              <a:lnSpc>
                <a:spcPct val="130000"/>
              </a:lnSpc>
            </a:pPr>
            <a:r>
              <a:rPr lang="it-IT" altLang="en-US" sz="1000">
                <a:solidFill>
                  <a:srgbClr val="28A481"/>
                </a:solidFill>
                <a:latin typeface="Arial" panose="020B0604020202020204" pitchFamily="34" charset="0"/>
              </a:rPr>
              <a:t>@EusairPoint</a:t>
            </a:r>
          </a:p>
          <a:p>
            <a:pPr eaLnBrk="1" hangingPunct="1">
              <a:lnSpc>
                <a:spcPct val="130000"/>
              </a:lnSpc>
            </a:pPr>
            <a:r>
              <a:rPr lang="it-IT" altLang="en-US" sz="1000">
                <a:solidFill>
                  <a:srgbClr val="28A481"/>
                </a:solidFill>
                <a:latin typeface="Arial" panose="020B0604020202020204" pitchFamily="34" charset="0"/>
              </a:rPr>
              <a:t>EUSAIR Facility Point</a:t>
            </a:r>
            <a:endParaRPr lang="en-US" altLang="en-US" sz="1000">
              <a:solidFill>
                <a:srgbClr val="28A481"/>
              </a:solidFill>
              <a:latin typeface="Arial" panose="020B0604020202020204" pitchFamily="34" charset="0"/>
            </a:endParaRPr>
          </a:p>
        </p:txBody>
      </p:sp>
      <p:sp>
        <p:nvSpPr>
          <p:cNvPr id="37891" name="Content Placeholder 1">
            <a:extLst>
              <a:ext uri="{FF2B5EF4-FFF2-40B4-BE49-F238E27FC236}">
                <a16:creationId xmlns:a16="http://schemas.microsoft.com/office/drawing/2014/main" id="{C429A6C3-C975-4D5A-8AFF-17B622ABBC8F}"/>
              </a:ext>
            </a:extLst>
          </p:cNvPr>
          <p:cNvSpPr txBox="1">
            <a:spLocks/>
          </p:cNvSpPr>
          <p:nvPr/>
        </p:nvSpPr>
        <p:spPr bwMode="auto">
          <a:xfrm>
            <a:off x="341313" y="-266653"/>
            <a:ext cx="8343900" cy="4546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20000"/>
              </a:spcBef>
              <a:buFont typeface="Arial" panose="020B0604020202020204" pitchFamily="34" charset="0"/>
              <a:buNone/>
              <a:defRPr/>
            </a:pPr>
            <a:endParaRPr lang="sl-SI" altLang="fr-FR" sz="1400" b="1" i="1" dirty="0">
              <a:solidFill>
                <a:srgbClr val="000000"/>
              </a:solidFill>
            </a:endParaRPr>
          </a:p>
          <a:p>
            <a:pPr eaLnBrk="1" hangingPunct="1">
              <a:spcBef>
                <a:spcPct val="20000"/>
              </a:spcBef>
              <a:buFont typeface="Arial" panose="020B0604020202020204" pitchFamily="34" charset="0"/>
              <a:buNone/>
              <a:defRPr/>
            </a:pPr>
            <a:endParaRPr lang="sl-SI" altLang="fr-FR" sz="1400" b="1" i="1" dirty="0">
              <a:solidFill>
                <a:srgbClr val="000000"/>
              </a:solidFill>
            </a:endParaRPr>
          </a:p>
          <a:p>
            <a:pPr eaLnBrk="1" hangingPunct="1">
              <a:spcBef>
                <a:spcPct val="20000"/>
              </a:spcBef>
              <a:buFont typeface="Arial" panose="020B0604020202020204" pitchFamily="34" charset="0"/>
              <a:buNone/>
              <a:defRPr/>
            </a:pPr>
            <a:r>
              <a:rPr lang="sl-SI" altLang="fr-FR" sz="1400" b="1" i="1" dirty="0">
                <a:solidFill>
                  <a:srgbClr val="000000"/>
                </a:solidFill>
              </a:rPr>
              <a:t>EUSAIR </a:t>
            </a:r>
            <a:r>
              <a:rPr lang="en-GB" altLang="fr-FR" sz="1400" b="1" i="1" dirty="0">
                <a:solidFill>
                  <a:srgbClr val="000000"/>
                </a:solidFill>
              </a:rPr>
              <a:t>Facility Point Lead Partner Team</a:t>
            </a:r>
            <a:r>
              <a:rPr lang="en-GB" altLang="fr-FR" sz="1400" b="1" dirty="0">
                <a:solidFill>
                  <a:srgbClr val="000000"/>
                </a:solidFill>
              </a:rPr>
              <a:t> </a:t>
            </a:r>
            <a:br>
              <a:rPr lang="en-GB" altLang="fr-FR" sz="1400" b="1" dirty="0">
                <a:solidFill>
                  <a:srgbClr val="000000"/>
                </a:solidFill>
              </a:rPr>
            </a:br>
            <a:r>
              <a:rPr lang="en-GB" altLang="fr-FR" sz="1400" b="1" dirty="0">
                <a:solidFill>
                  <a:srgbClr val="000000"/>
                </a:solidFill>
              </a:rPr>
              <a:t>EU Strategy for the Adriatic-Ionian Region (EUSAIR</a:t>
            </a:r>
            <a:r>
              <a:rPr lang="en-GB" altLang="fr-FR" sz="1400" dirty="0">
                <a:solidFill>
                  <a:srgbClr val="000000"/>
                </a:solidFill>
              </a:rPr>
              <a:t>)</a:t>
            </a:r>
            <a:r>
              <a:rPr lang="en-GB" altLang="fr-FR" sz="1400" b="1" dirty="0">
                <a:solidFill>
                  <a:srgbClr val="000000"/>
                </a:solidFill>
              </a:rPr>
              <a:t/>
            </a:r>
            <a:br>
              <a:rPr lang="en-GB" altLang="fr-FR" sz="1400" b="1" dirty="0">
                <a:solidFill>
                  <a:srgbClr val="000000"/>
                </a:solidFill>
              </a:rPr>
            </a:br>
            <a:r>
              <a:rPr lang="en-GB" altLang="fr-FR" sz="1400" b="1" dirty="0">
                <a:solidFill>
                  <a:srgbClr val="000000"/>
                </a:solidFill>
              </a:rPr>
              <a:t>FACILITY POINT – Supporting the Governance of the EUSAIR</a:t>
            </a:r>
            <a:r>
              <a:rPr lang="en-GB" altLang="fr-FR" sz="1400" dirty="0">
                <a:solidFill>
                  <a:srgbClr val="000000"/>
                </a:solidFill>
              </a:rPr>
              <a:t> </a:t>
            </a:r>
            <a:br>
              <a:rPr lang="en-GB" altLang="fr-FR" sz="1400" dirty="0">
                <a:solidFill>
                  <a:srgbClr val="000000"/>
                </a:solidFill>
              </a:rPr>
            </a:br>
            <a:r>
              <a:rPr lang="en-GB" altLang="fr-FR" sz="1400" dirty="0">
                <a:solidFill>
                  <a:srgbClr val="000000"/>
                </a:solidFill>
              </a:rPr>
              <a:t>Republic of Slovenia, Government Office for Development and European Cohesion Policy, Lead Partner </a:t>
            </a:r>
            <a:br>
              <a:rPr lang="en-GB" altLang="fr-FR" sz="1400" dirty="0">
                <a:solidFill>
                  <a:srgbClr val="000000"/>
                </a:solidFill>
              </a:rPr>
            </a:br>
            <a:r>
              <a:rPr lang="en-GB" altLang="fr-FR" sz="1400" dirty="0" err="1">
                <a:solidFill>
                  <a:srgbClr val="000000"/>
                </a:solidFill>
              </a:rPr>
              <a:t>Kotnikova</a:t>
            </a:r>
            <a:r>
              <a:rPr lang="en-GB" altLang="fr-FR" sz="1400" dirty="0">
                <a:solidFill>
                  <a:srgbClr val="000000"/>
                </a:solidFill>
              </a:rPr>
              <a:t>, 5 </a:t>
            </a:r>
            <a:br>
              <a:rPr lang="en-GB" altLang="fr-FR" sz="1400" dirty="0">
                <a:solidFill>
                  <a:srgbClr val="000000"/>
                </a:solidFill>
              </a:rPr>
            </a:br>
            <a:r>
              <a:rPr lang="en-GB" altLang="fr-FR" sz="1400" dirty="0">
                <a:solidFill>
                  <a:srgbClr val="000000"/>
                </a:solidFill>
              </a:rPr>
              <a:t>SI-1000 Ljubljana, Slovenia </a:t>
            </a:r>
            <a:br>
              <a:rPr lang="en-GB" altLang="fr-FR" sz="1400" dirty="0">
                <a:solidFill>
                  <a:srgbClr val="000000"/>
                </a:solidFill>
              </a:rPr>
            </a:br>
            <a:r>
              <a:rPr lang="en-GB" altLang="fr-FR" sz="1400" dirty="0">
                <a:solidFill>
                  <a:srgbClr val="000000"/>
                </a:solidFill>
              </a:rPr>
              <a:t>T: +386 (0)1 400 3362 </a:t>
            </a:r>
            <a:br>
              <a:rPr lang="en-GB" altLang="fr-FR" sz="1400" dirty="0">
                <a:solidFill>
                  <a:srgbClr val="000000"/>
                </a:solidFill>
              </a:rPr>
            </a:br>
            <a:r>
              <a:rPr lang="en-GB" altLang="fr-FR" sz="1400" dirty="0">
                <a:solidFill>
                  <a:srgbClr val="000000"/>
                </a:solidFill>
              </a:rPr>
              <a:t>   </a:t>
            </a:r>
            <a:r>
              <a:rPr lang="sl-SI" altLang="fr-FR" sz="1400" dirty="0">
                <a:solidFill>
                  <a:srgbClr val="000000"/>
                </a:solidFill>
              </a:rPr>
              <a:t> </a:t>
            </a:r>
            <a:r>
              <a:rPr lang="en-GB" altLang="fr-FR" sz="1400" dirty="0">
                <a:solidFill>
                  <a:srgbClr val="000000"/>
                </a:solidFill>
              </a:rPr>
              <a:t>+386 (0)5 731 8531 </a:t>
            </a:r>
            <a:endParaRPr lang="hr-HR" altLang="fr-FR" sz="1400" dirty="0">
              <a:solidFill>
                <a:srgbClr val="000000"/>
              </a:solidFill>
            </a:endParaRPr>
          </a:p>
          <a:p>
            <a:pPr eaLnBrk="1" hangingPunct="1">
              <a:spcBef>
                <a:spcPct val="20000"/>
              </a:spcBef>
              <a:buFont typeface="Arial" panose="020B0604020202020204" pitchFamily="34" charset="0"/>
              <a:buNone/>
              <a:defRPr/>
            </a:pPr>
            <a:endParaRPr lang="hr-HR" altLang="fr-FR" sz="1400" u="sng" dirty="0">
              <a:solidFill>
                <a:srgbClr val="000000"/>
              </a:solidFill>
            </a:endParaRPr>
          </a:p>
          <a:p>
            <a:pPr lvl="5" eaLnBrk="1" hangingPunct="1">
              <a:spcBef>
                <a:spcPts val="0"/>
              </a:spcBef>
              <a:buFont typeface="Arial" panose="020B0604020202020204" pitchFamily="34" charset="0"/>
              <a:buNone/>
              <a:defRPr/>
            </a:pPr>
            <a:r>
              <a:rPr lang="en-GB" altLang="fr-FR" sz="1400" b="1" dirty="0">
                <a:solidFill>
                  <a:srgbClr val="000000"/>
                </a:solidFill>
              </a:rPr>
              <a:t>EUSAIR Pillar 4 coordination</a:t>
            </a:r>
          </a:p>
          <a:p>
            <a:pPr lvl="5" eaLnBrk="1" hangingPunct="1">
              <a:spcBef>
                <a:spcPts val="0"/>
              </a:spcBef>
              <a:buFont typeface="Arial" panose="020B0604020202020204" pitchFamily="34" charset="0"/>
              <a:buNone/>
              <a:defRPr/>
            </a:pPr>
            <a:r>
              <a:rPr lang="en-GB" altLang="fr-FR" sz="1400" b="1" dirty="0">
                <a:solidFill>
                  <a:srgbClr val="000000"/>
                </a:solidFill>
              </a:rPr>
              <a:t>Senka Daniel, Pillar Coordinator</a:t>
            </a:r>
          </a:p>
          <a:p>
            <a:pPr lvl="5" eaLnBrk="1" hangingPunct="1">
              <a:spcBef>
                <a:spcPts val="0"/>
              </a:spcBef>
              <a:buFont typeface="Arial" panose="020B0604020202020204" pitchFamily="34" charset="0"/>
              <a:buNone/>
              <a:defRPr/>
            </a:pPr>
            <a:r>
              <a:rPr lang="en-GB" altLang="fr-FR" sz="1400" b="1" dirty="0">
                <a:solidFill>
                  <a:srgbClr val="000000"/>
                </a:solidFill>
              </a:rPr>
              <a:t>Ministry of Tourism and Sport of Croatia</a:t>
            </a:r>
          </a:p>
          <a:p>
            <a:pPr lvl="5" eaLnBrk="1" hangingPunct="1">
              <a:spcBef>
                <a:spcPts val="0"/>
              </a:spcBef>
              <a:buFont typeface="Arial" panose="020B0604020202020204" pitchFamily="34" charset="0"/>
              <a:buNone/>
              <a:defRPr/>
            </a:pPr>
            <a:r>
              <a:rPr lang="en-GB" altLang="fr-FR" sz="1400" b="1" dirty="0">
                <a:solidFill>
                  <a:srgbClr val="000000"/>
                </a:solidFill>
              </a:rPr>
              <a:t>   +</a:t>
            </a:r>
            <a:r>
              <a:rPr lang="en-GB" altLang="fr-FR" sz="1400" dirty="0">
                <a:solidFill>
                  <a:srgbClr val="000000"/>
                </a:solidFill>
              </a:rPr>
              <a:t>385 1 4653 760, +385 99 2631 571</a:t>
            </a:r>
          </a:p>
          <a:p>
            <a:pPr lvl="5" eaLnBrk="1" hangingPunct="1">
              <a:spcBef>
                <a:spcPts val="0"/>
              </a:spcBef>
              <a:buFont typeface="Arial" panose="020B0604020202020204" pitchFamily="34" charset="0"/>
              <a:buNone/>
              <a:defRPr/>
            </a:pPr>
            <a:r>
              <a:rPr lang="en-GB" altLang="fr-FR" sz="1400" dirty="0">
                <a:solidFill>
                  <a:srgbClr val="000000"/>
                </a:solidFill>
              </a:rPr>
              <a:t>   senka.daniel@mints.hr</a:t>
            </a:r>
          </a:p>
          <a:p>
            <a:pPr lvl="5" eaLnBrk="1" hangingPunct="1">
              <a:spcBef>
                <a:spcPts val="0"/>
              </a:spcBef>
              <a:buFont typeface="Arial" panose="020B0604020202020204" pitchFamily="34" charset="0"/>
              <a:buNone/>
              <a:defRPr/>
            </a:pPr>
            <a:r>
              <a:rPr lang="en-GB" altLang="fr-FR" sz="1400" dirty="0">
                <a:solidFill>
                  <a:srgbClr val="000000"/>
                </a:solidFill>
              </a:rPr>
              <a:t>   www.mints.gov.hr</a:t>
            </a:r>
          </a:p>
          <a:p>
            <a:pPr eaLnBrk="1" hangingPunct="1">
              <a:spcBef>
                <a:spcPct val="20000"/>
              </a:spcBef>
              <a:buFont typeface="Arial" panose="020B0604020202020204" pitchFamily="34" charset="0"/>
              <a:buNone/>
              <a:defRPr/>
            </a:pPr>
            <a:endParaRPr lang="en-GB" altLang="fr-FR" sz="1400" b="1" dirty="0">
              <a:solidFill>
                <a:srgbClr val="000000"/>
              </a:solidFill>
            </a:endParaRPr>
          </a:p>
          <a:p>
            <a:pPr eaLnBrk="1" hangingPunct="1">
              <a:spcBef>
                <a:spcPct val="20000"/>
              </a:spcBef>
              <a:buFont typeface="Arial" panose="020B0604020202020204" pitchFamily="34" charset="0"/>
              <a:buNone/>
              <a:defRPr/>
            </a:pPr>
            <a:endParaRPr lang="en-GB" altLang="fr-FR" sz="1400" b="1" dirty="0">
              <a:solidFill>
                <a:srgbClr val="000000"/>
              </a:solidFill>
            </a:endParaRPr>
          </a:p>
          <a:p>
            <a:pPr eaLnBrk="1" hangingPunct="1">
              <a:spcBef>
                <a:spcPct val="20000"/>
              </a:spcBef>
              <a:buFont typeface="Arial" panose="020B0604020202020204" pitchFamily="34" charset="0"/>
              <a:buNone/>
              <a:defRPr/>
            </a:pPr>
            <a:endParaRPr lang="en-GB" altLang="fr-FR" sz="1400" b="1" dirty="0">
              <a:solidFill>
                <a:srgbClr val="000000"/>
              </a:solidFill>
            </a:endParaRPr>
          </a:p>
          <a:p>
            <a:pPr eaLnBrk="1" hangingPunct="1">
              <a:spcBef>
                <a:spcPct val="20000"/>
              </a:spcBef>
              <a:buFont typeface="Arial" panose="020B0604020202020204" pitchFamily="34" charset="0"/>
              <a:buNone/>
              <a:defRPr/>
            </a:pPr>
            <a:endParaRPr lang="en-GB" altLang="fr-FR" sz="1400" b="1" dirty="0">
              <a:solidFill>
                <a:srgbClr val="000000"/>
              </a:solidFill>
            </a:endParaRPr>
          </a:p>
          <a:p>
            <a:pPr eaLnBrk="1" hangingPunct="1">
              <a:spcBef>
                <a:spcPct val="20000"/>
              </a:spcBef>
              <a:buFont typeface="Arial" panose="020B0604020202020204" pitchFamily="34" charset="0"/>
              <a:buNone/>
              <a:defRPr/>
            </a:pPr>
            <a:endParaRPr lang="en-GB" altLang="fr-FR" sz="1400" b="1" dirty="0">
              <a:solidFill>
                <a:srgbClr val="000000"/>
              </a:solidFill>
            </a:endParaRPr>
          </a:p>
          <a:p>
            <a:pPr eaLnBrk="1" hangingPunct="1">
              <a:spcBef>
                <a:spcPct val="20000"/>
              </a:spcBef>
              <a:buFont typeface="Arial" panose="020B0604020202020204" pitchFamily="34" charset="0"/>
              <a:buNone/>
              <a:defRPr/>
            </a:pPr>
            <a:r>
              <a:rPr lang="en-GB" altLang="fr-FR" sz="1400" b="1" dirty="0">
                <a:solidFill>
                  <a:srgbClr val="376092"/>
                </a:solidFill>
              </a:rPr>
              <a:t/>
            </a:r>
            <a:br>
              <a:rPr lang="en-GB" altLang="fr-FR" sz="1400" b="1" dirty="0">
                <a:solidFill>
                  <a:srgbClr val="376092"/>
                </a:solidFill>
              </a:rPr>
            </a:br>
            <a:endParaRPr lang="en-GB" altLang="fr-FR" sz="1400" b="1" dirty="0">
              <a:solidFill>
                <a:srgbClr val="376092"/>
              </a:solidFill>
              <a:ea typeface="MS PGothic" panose="020B0600070205080204" pitchFamily="34" charset="-128"/>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Pravokotnik 1"/>
          <p:cNvSpPr>
            <a:spLocks noChangeArrowheads="1"/>
          </p:cNvSpPr>
          <p:nvPr/>
        </p:nvSpPr>
        <p:spPr bwMode="auto">
          <a:xfrm>
            <a:off x="0" y="784885"/>
            <a:ext cx="897255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hr-HR" altLang="en-US" sz="2200" b="0" i="0" u="none" strike="noStrike" kern="1200" cap="none" spc="0" normalizeH="0" baseline="0" noProof="0" dirty="0">
              <a:ln>
                <a:noFill/>
              </a:ln>
              <a:solidFill>
                <a:srgbClr val="009A72"/>
              </a:solidFill>
              <a:effectLst>
                <a:outerShdw blurRad="38100" dist="38100" dir="2700000" algn="tl">
                  <a:srgbClr val="000000">
                    <a:alpha val="43137"/>
                  </a:srgbClr>
                </a:outerShdw>
              </a:effectLst>
              <a:uLnTx/>
              <a:uFillTx/>
              <a:latin typeface="Calibri" panose="020F0502020204030204" pitchFamily="34" charset="0"/>
              <a:ea typeface="+mn-ea"/>
              <a:cs typeface="Arial" panose="020B0604020202020204" pitchFamily="34" charset="0"/>
            </a:endParaRP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GB" altLang="en-US" sz="2200" b="0" i="0" u="none" strike="noStrike" kern="1200" cap="none" spc="0" normalizeH="0" baseline="0" noProof="0" dirty="0" smtClean="0">
              <a:ln>
                <a:noFill/>
              </a:ln>
              <a:solidFill>
                <a:srgbClr val="009A72"/>
              </a:solidFill>
              <a:effectLst>
                <a:outerShdw blurRad="38100" dist="38100" dir="2700000" algn="tl">
                  <a:srgbClr val="000000">
                    <a:alpha val="43137"/>
                  </a:srgbClr>
                </a:outerShdw>
              </a:effectLst>
              <a:uLnTx/>
              <a:uFillTx/>
              <a:latin typeface="Calibri" panose="020F0502020204030204" pitchFamily="34" charset="0"/>
              <a:ea typeface="+mn-ea"/>
              <a:cs typeface="Arial" panose="020B0604020202020204" pitchFamily="34" charset="0"/>
            </a:endParaRP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GB" altLang="en-US" sz="2200" b="0" i="0" u="none" strike="noStrike" kern="1200" cap="none" spc="0" normalizeH="0" baseline="0" noProof="0" dirty="0" smtClean="0">
              <a:ln>
                <a:noFill/>
              </a:ln>
              <a:solidFill>
                <a:srgbClr val="009A72"/>
              </a:solidFill>
              <a:effectLst>
                <a:outerShdw blurRad="38100" dist="38100" dir="2700000" algn="tl">
                  <a:srgbClr val="000000">
                    <a:alpha val="43137"/>
                  </a:srgbClr>
                </a:outerShdw>
              </a:effectLst>
              <a:uLnTx/>
              <a:uFillTx/>
              <a:latin typeface="Calibri" panose="020F0502020204030204" pitchFamily="34" charset="0"/>
              <a:ea typeface="+mn-ea"/>
              <a:cs typeface="Arial" panose="020B0604020202020204" pitchFamily="34" charset="0"/>
            </a:endParaRPr>
          </a:p>
        </p:txBody>
      </p:sp>
      <p:sp>
        <p:nvSpPr>
          <p:cNvPr id="24590" name="Rectangle 4"/>
          <p:cNvSpPr>
            <a:spLocks noChangeArrowheads="1"/>
          </p:cNvSpPr>
          <p:nvPr/>
        </p:nvSpPr>
        <p:spPr bwMode="auto">
          <a:xfrm>
            <a:off x="-2776538" y="2354263"/>
            <a:ext cx="21147088"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t/>
            </a:r>
            <a:br>
              <a:rPr kumimoji="0" lang="en-US" altLang="en-US"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br>
            <a:endParaRPr kumimoji="0" lang="en-US" altLang="en-US"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24591" name="Slide Number Placeholder 1"/>
          <p:cNvSpPr>
            <a:spLocks noGrp="1"/>
          </p:cNvSpPr>
          <p:nvPr>
            <p:ph type="sldNum" sz="quarter" idx="12"/>
          </p:nvPr>
        </p:nvSpPr>
        <p:spPr bwMode="auto">
          <a:xfrm>
            <a:off x="8358188" y="131763"/>
            <a:ext cx="5127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E2A76F12-671D-4ACF-96A2-E538D59C82AA}" type="slidenum">
              <a:rPr kumimoji="0" lang="en-US" altLang="en-US" sz="900" b="0" i="0" u="none" strike="noStrike" kern="1200" cap="none" spc="0" normalizeH="0" baseline="0" noProof="0" smtClean="0">
                <a:ln>
                  <a:noFill/>
                </a:ln>
                <a:solidFill>
                  <a:srgbClr val="90C226"/>
                </a:solidFill>
                <a:effectLst/>
                <a:uLnTx/>
                <a:uFillTx/>
                <a:latin typeface="Calibri" panose="020F0502020204030204" pitchFamily="34" charset="0"/>
                <a:ea typeface="+mn-ea"/>
                <a:cs typeface="Arial" panose="020B0604020202020204" pitchFamily="34" charset="0"/>
              </a:rPr>
              <a:pPr marL="0" marR="0" lvl="0" indent="0" algn="r" defTabSz="457200" rtl="0" eaLnBrk="0" fontAlgn="base" latinLnBrk="0" hangingPunct="0">
                <a:lnSpc>
                  <a:spcPct val="100000"/>
                </a:lnSpc>
                <a:spcBef>
                  <a:spcPct val="0"/>
                </a:spcBef>
                <a:spcAft>
                  <a:spcPct val="0"/>
                </a:spcAft>
                <a:buClrTx/>
                <a:buSzTx/>
                <a:buFontTx/>
                <a:buNone/>
                <a:tabLst/>
                <a:defRPr/>
              </a:pPr>
              <a:t>3</a:t>
            </a:fld>
            <a:endParaRPr kumimoji="0" lang="en-US" altLang="en-US" sz="900" b="0" i="0" u="none" strike="noStrike" kern="1200" cap="none" spc="0" normalizeH="0" baseline="0" noProof="0" smtClean="0">
              <a:ln>
                <a:noFill/>
              </a:ln>
              <a:solidFill>
                <a:srgbClr val="90C226"/>
              </a:solidFill>
              <a:effectLst/>
              <a:uLnTx/>
              <a:uFillTx/>
              <a:latin typeface="Calibri" panose="020F0502020204030204" pitchFamily="34" charset="0"/>
              <a:ea typeface="+mn-ea"/>
              <a:cs typeface="Arial" panose="020B0604020202020204" pitchFamily="34" charset="0"/>
            </a:endParaRPr>
          </a:p>
        </p:txBody>
      </p:sp>
      <p:sp>
        <p:nvSpPr>
          <p:cNvPr id="9" name="Rectangle 8"/>
          <p:cNvSpPr/>
          <p:nvPr/>
        </p:nvSpPr>
        <p:spPr>
          <a:xfrm>
            <a:off x="3195993" y="1482882"/>
            <a:ext cx="3067123" cy="369332"/>
          </a:xfrm>
          <a:prstGeom prst="rect">
            <a:avLst/>
          </a:prstGeom>
        </p:spPr>
        <p:txBody>
          <a:bodyPr wrap="none">
            <a:spAutoFit/>
          </a:bodyPr>
          <a:lstStyle/>
          <a:p>
            <a:pPr algn="ctr">
              <a:spcBef>
                <a:spcPct val="0"/>
              </a:spcBef>
              <a:buClrTx/>
              <a:buSzTx/>
              <a:buFontTx/>
              <a:buNone/>
              <a:defRPr/>
            </a:pPr>
            <a:r>
              <a:rPr lang="hr-HR" altLang="en-US" b="1" cap="all" dirty="0">
                <a:effectLst>
                  <a:outerShdw blurRad="38100" dist="38100" dir="2700000" algn="tl">
                    <a:srgbClr val="000000">
                      <a:alpha val="43137"/>
                    </a:srgbClr>
                  </a:outerShdw>
                </a:effectLst>
                <a:latin typeface="Calibri" panose="020F0502020204030204" pitchFamily="34" charset="0"/>
              </a:rPr>
              <a:t>EUSAIR </a:t>
            </a:r>
            <a:r>
              <a:rPr lang="hr-HR" altLang="en-US" b="1" cap="all" dirty="0" smtClean="0">
                <a:effectLst>
                  <a:outerShdw blurRad="38100" dist="38100" dir="2700000" algn="tl">
                    <a:srgbClr val="000000">
                      <a:alpha val="43137"/>
                    </a:srgbClr>
                  </a:outerShdw>
                </a:effectLst>
              </a:rPr>
              <a:t>tematska područja</a:t>
            </a:r>
            <a:endParaRPr lang="en-US" altLang="en-US" b="1" i="1" dirty="0">
              <a:effectLst>
                <a:outerShdw blurRad="38100" dist="38100" dir="2700000" algn="tl">
                  <a:srgbClr val="000000">
                    <a:alpha val="43137"/>
                  </a:srgbClr>
                </a:outerShdw>
              </a:effectLst>
              <a:latin typeface="Calibri" panose="020F0502020204030204" pitchFamily="34" charset="0"/>
            </a:endParaRPr>
          </a:p>
        </p:txBody>
      </p:sp>
      <p:pic>
        <p:nvPicPr>
          <p:cNvPr id="10" name="Picture 2" descr="https://www.adriatic-ionian.eu/wp-content/uploads/2018/03/EUSAIRpilla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830" y="2180878"/>
            <a:ext cx="2722887" cy="3272089"/>
          </a:xfrm>
          <a:prstGeom prst="rect">
            <a:avLst/>
          </a:prstGeom>
          <a:noFill/>
          <a:ln>
            <a:solidFill>
              <a:schemeClr val="bg1">
                <a:lumMod val="65000"/>
              </a:schemeClr>
            </a:solid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2" name="Rectangle 1"/>
          <p:cNvSpPr/>
          <p:nvPr/>
        </p:nvSpPr>
        <p:spPr>
          <a:xfrm>
            <a:off x="4065486" y="2180878"/>
            <a:ext cx="4395261" cy="1980927"/>
          </a:xfrm>
          <a:prstGeom prst="rect">
            <a:avLst/>
          </a:prstGeom>
        </p:spPr>
        <p:txBody>
          <a:bodyPr wrap="square">
            <a:spAutoFit/>
          </a:bodyPr>
          <a:lstStyle/>
          <a:p>
            <a:pPr algn="just">
              <a:lnSpc>
                <a:spcPct val="107000"/>
              </a:lnSpc>
              <a:spcAft>
                <a:spcPts val="800"/>
              </a:spcAft>
            </a:pPr>
            <a:r>
              <a:rPr lang="hr-HR" sz="1600" b="1" dirty="0">
                <a:latin typeface="Calibri Light" panose="020F0302020204030204" pitchFamily="34" charset="0"/>
                <a:ea typeface="Calibri" panose="020F0502020204030204" pitchFamily="34" charset="0"/>
                <a:cs typeface="Calibri Light" panose="020F0302020204030204" pitchFamily="34" charset="0"/>
              </a:rPr>
              <a:t>TSG1</a:t>
            </a:r>
            <a:r>
              <a:rPr lang="hr-HR" sz="1600" dirty="0">
                <a:latin typeface="Calibri Light" panose="020F0302020204030204" pitchFamily="34" charset="0"/>
                <a:ea typeface="Calibri" panose="020F0502020204030204" pitchFamily="34" charset="0"/>
                <a:cs typeface="Calibri Light" panose="020F0302020204030204" pitchFamily="34" charset="0"/>
              </a:rPr>
              <a:t> - plavi rast, koordiniraju Grčka i Crna Gora</a:t>
            </a:r>
          </a:p>
          <a:p>
            <a:pPr algn="just">
              <a:lnSpc>
                <a:spcPct val="107000"/>
              </a:lnSpc>
              <a:spcAft>
                <a:spcPts val="800"/>
              </a:spcAft>
            </a:pPr>
            <a:r>
              <a:rPr lang="hr-HR" sz="1600" b="1" dirty="0">
                <a:latin typeface="Calibri Light" panose="020F0302020204030204" pitchFamily="34" charset="0"/>
                <a:ea typeface="Calibri" panose="020F0502020204030204" pitchFamily="34" charset="0"/>
                <a:cs typeface="Calibri Light" panose="020F0302020204030204" pitchFamily="34" charset="0"/>
              </a:rPr>
              <a:t>TSG2</a:t>
            </a:r>
            <a:r>
              <a:rPr lang="hr-HR" sz="1600" dirty="0">
                <a:latin typeface="Calibri Light" panose="020F0302020204030204" pitchFamily="34" charset="0"/>
                <a:ea typeface="Calibri" panose="020F0502020204030204" pitchFamily="34" charset="0"/>
                <a:cs typeface="Calibri Light" panose="020F0302020204030204" pitchFamily="34" charset="0"/>
              </a:rPr>
              <a:t> – povezivanje regije (energetika i promet) koordiniraju Italija i Srbija</a:t>
            </a:r>
          </a:p>
          <a:p>
            <a:pPr algn="just">
              <a:lnSpc>
                <a:spcPct val="107000"/>
              </a:lnSpc>
              <a:spcAft>
                <a:spcPts val="800"/>
              </a:spcAft>
            </a:pPr>
            <a:r>
              <a:rPr lang="hr-HR" sz="1600" b="1" dirty="0">
                <a:latin typeface="Calibri Light" panose="020F0302020204030204" pitchFamily="34" charset="0"/>
                <a:ea typeface="Calibri" panose="020F0502020204030204" pitchFamily="34" charset="0"/>
                <a:cs typeface="Calibri Light" panose="020F0302020204030204" pitchFamily="34" charset="0"/>
              </a:rPr>
              <a:t>TSG3</a:t>
            </a:r>
            <a:r>
              <a:rPr lang="hr-HR" sz="1600" dirty="0">
                <a:latin typeface="Calibri Light" panose="020F0302020204030204" pitchFamily="34" charset="0"/>
                <a:ea typeface="Calibri" panose="020F0502020204030204" pitchFamily="34" charset="0"/>
                <a:cs typeface="Calibri Light" panose="020F0302020204030204" pitchFamily="34" charset="0"/>
              </a:rPr>
              <a:t> - kvaliteta okoliša , koordiniraju Slovenija i BiH</a:t>
            </a:r>
          </a:p>
          <a:p>
            <a:pPr algn="just">
              <a:lnSpc>
                <a:spcPct val="107000"/>
              </a:lnSpc>
              <a:spcAft>
                <a:spcPts val="800"/>
              </a:spcAft>
            </a:pPr>
            <a:r>
              <a:rPr lang="hr-HR" sz="1600" b="1" dirty="0">
                <a:latin typeface="Calibri Light" panose="020F0302020204030204" pitchFamily="34" charset="0"/>
                <a:ea typeface="Calibri" panose="020F0502020204030204" pitchFamily="34" charset="0"/>
                <a:cs typeface="Calibri Light" panose="020F0302020204030204" pitchFamily="34" charset="0"/>
              </a:rPr>
              <a:t>TSG4</a:t>
            </a:r>
            <a:r>
              <a:rPr lang="hr-HR" sz="1600" dirty="0">
                <a:latin typeface="Calibri Light" panose="020F0302020204030204" pitchFamily="34" charset="0"/>
                <a:ea typeface="Calibri" panose="020F0502020204030204" pitchFamily="34" charset="0"/>
                <a:cs typeface="Calibri Light" panose="020F0302020204030204" pitchFamily="34" charset="0"/>
              </a:rPr>
              <a:t> - održivi turizam, koordiniraju Hrvatska i Albanija</a:t>
            </a:r>
          </a:p>
        </p:txBody>
      </p:sp>
      <p:sp>
        <p:nvSpPr>
          <p:cNvPr id="3" name="Rectangle 2"/>
          <p:cNvSpPr/>
          <p:nvPr/>
        </p:nvSpPr>
        <p:spPr>
          <a:xfrm>
            <a:off x="4065486" y="4279101"/>
            <a:ext cx="4572000" cy="830997"/>
          </a:xfrm>
          <a:prstGeom prst="rect">
            <a:avLst/>
          </a:prstGeom>
        </p:spPr>
        <p:txBody>
          <a:bodyPr>
            <a:spAutoFit/>
          </a:bodyPr>
          <a:lstStyle/>
          <a:p>
            <a:pPr algn="just"/>
            <a:r>
              <a:rPr lang="hr-HR" sz="1600" b="1" u="sng" dirty="0">
                <a:latin typeface="Calibri Light" panose="020F0302020204030204" pitchFamily="34" charset="0"/>
                <a:cs typeface="Calibri Light" panose="020F0302020204030204" pitchFamily="34" charset="0"/>
              </a:rPr>
              <a:t>Četvrti stup “Održivi turizam“ bavi se razvijanjem punog potencijala regije u smislu inovativnog, održivog i odgovornog turizma.</a:t>
            </a:r>
          </a:p>
        </p:txBody>
      </p:sp>
      <p:pic>
        <p:nvPicPr>
          <p:cNvPr id="5" name="Picture 4"/>
          <p:cNvPicPr>
            <a:picLocks noChangeAspect="1"/>
          </p:cNvPicPr>
          <p:nvPr/>
        </p:nvPicPr>
        <p:blipFill>
          <a:blip r:embed="rId4"/>
          <a:stretch>
            <a:fillRect/>
          </a:stretch>
        </p:blipFill>
        <p:spPr>
          <a:xfrm>
            <a:off x="815531" y="142205"/>
            <a:ext cx="2877561" cy="1012024"/>
          </a:xfrm>
          <a:prstGeom prst="rect">
            <a:avLst/>
          </a:prstGeom>
        </p:spPr>
      </p:pic>
    </p:spTree>
    <p:extLst>
      <p:ext uri="{BB962C8B-B14F-4D97-AF65-F5344CB8AC3E}">
        <p14:creationId xmlns:p14="http://schemas.microsoft.com/office/powerpoint/2010/main" val="27195854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4">
            <a:extLst>
              <a:ext uri="{FF2B5EF4-FFF2-40B4-BE49-F238E27FC236}">
                <a16:creationId xmlns:a16="http://schemas.microsoft.com/office/drawing/2014/main" id="{3A5F3C23-1B0B-4B56-8E53-F019F8A732CE}"/>
              </a:ext>
            </a:extLst>
          </p:cNvPr>
          <p:cNvSpPr>
            <a:spLocks noChangeArrowheads="1"/>
          </p:cNvSpPr>
          <p:nvPr/>
        </p:nvSpPr>
        <p:spPr bwMode="auto">
          <a:xfrm>
            <a:off x="-2776538" y="2354263"/>
            <a:ext cx="21147088"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US" altLang="en-US">
                <a:solidFill>
                  <a:schemeClr val="tx1"/>
                </a:solidFill>
                <a:latin typeface="Calibri" panose="020F0502020204030204" pitchFamily="34" charset="0"/>
              </a:rPr>
              <a:t/>
            </a:r>
            <a:br>
              <a:rPr lang="en-US" altLang="en-US">
                <a:solidFill>
                  <a:schemeClr val="tx1"/>
                </a:solidFill>
                <a:latin typeface="Calibri" panose="020F0502020204030204" pitchFamily="34" charset="0"/>
              </a:rPr>
            </a:br>
            <a:endParaRPr lang="en-US" altLang="en-US">
              <a:solidFill>
                <a:schemeClr val="tx1"/>
              </a:solidFill>
              <a:latin typeface="Calibri" panose="020F0502020204030204" pitchFamily="34" charset="0"/>
            </a:endParaRPr>
          </a:p>
        </p:txBody>
      </p:sp>
      <p:sp>
        <p:nvSpPr>
          <p:cNvPr id="26629" name="Rectangle 1">
            <a:extLst>
              <a:ext uri="{FF2B5EF4-FFF2-40B4-BE49-F238E27FC236}">
                <a16:creationId xmlns:a16="http://schemas.microsoft.com/office/drawing/2014/main" id="{38797A2F-495D-4573-93AE-444D6553E3ED}"/>
              </a:ext>
            </a:extLst>
          </p:cNvPr>
          <p:cNvSpPr>
            <a:spLocks noChangeArrowheads="1"/>
          </p:cNvSpPr>
          <p:nvPr/>
        </p:nvSpPr>
        <p:spPr bwMode="auto">
          <a:xfrm>
            <a:off x="122238" y="4614863"/>
            <a:ext cx="875665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lnSpc>
                <a:spcPct val="120000"/>
              </a:lnSpc>
              <a:spcBef>
                <a:spcPct val="0"/>
              </a:spcBef>
              <a:buClrTx/>
              <a:buSzTx/>
              <a:buFont typeface="Wingdings 3" panose="05040102010807070707" pitchFamily="18" charset="2"/>
              <a:buNone/>
            </a:pPr>
            <a:endParaRPr lang="en-US" altLang="en-US" sz="2000" i="1">
              <a:solidFill>
                <a:schemeClr val="tx1"/>
              </a:solidFill>
              <a:latin typeface="Calibri" panose="020F0502020204030204" pitchFamily="34" charset="0"/>
              <a:cs typeface="Calibri" panose="020F0502020204030204" pitchFamily="34" charset="0"/>
            </a:endParaRPr>
          </a:p>
          <a:p>
            <a:pPr>
              <a:spcBef>
                <a:spcPct val="0"/>
              </a:spcBef>
              <a:buClrTx/>
              <a:buSzTx/>
              <a:buFont typeface="Wingdings 3" panose="05040102010807070707" pitchFamily="18" charset="2"/>
              <a:buNone/>
            </a:pPr>
            <a:endParaRPr lang="en-US" altLang="en-US" i="1">
              <a:solidFill>
                <a:schemeClr val="tx1"/>
              </a:solidFill>
              <a:latin typeface="Calibri" panose="020F0502020204030204" pitchFamily="34" charset="0"/>
            </a:endParaRPr>
          </a:p>
          <a:p>
            <a:pPr>
              <a:spcBef>
                <a:spcPct val="0"/>
              </a:spcBef>
              <a:buClrTx/>
              <a:buSzTx/>
              <a:buFontTx/>
              <a:buNone/>
            </a:pPr>
            <a:endParaRPr lang="hr-HR" altLang="en-US" i="1">
              <a:solidFill>
                <a:schemeClr val="tx1"/>
              </a:solidFill>
              <a:latin typeface="Calibri" panose="020F0502020204030204" pitchFamily="34" charset="0"/>
            </a:endParaRPr>
          </a:p>
          <a:p>
            <a:pPr>
              <a:spcBef>
                <a:spcPct val="0"/>
              </a:spcBef>
              <a:buClrTx/>
              <a:buSzTx/>
              <a:buFontTx/>
              <a:buNone/>
            </a:pPr>
            <a:endParaRPr lang="hr-HR" altLang="en-US">
              <a:solidFill>
                <a:schemeClr val="tx1"/>
              </a:solidFill>
              <a:latin typeface="Calibri" panose="020F0502020204030204" pitchFamily="34" charset="0"/>
            </a:endParaRPr>
          </a:p>
          <a:p>
            <a:pPr>
              <a:spcBef>
                <a:spcPct val="0"/>
              </a:spcBef>
              <a:buClrTx/>
              <a:buSzTx/>
              <a:buFontTx/>
              <a:buNone/>
            </a:pPr>
            <a:endParaRPr lang="hr-HR" altLang="en-US">
              <a:solidFill>
                <a:schemeClr val="tx1"/>
              </a:solidFill>
              <a:latin typeface="Calibri" panose="020F0502020204030204" pitchFamily="34" charset="0"/>
            </a:endParaRPr>
          </a:p>
        </p:txBody>
      </p:sp>
      <p:sp>
        <p:nvSpPr>
          <p:cNvPr id="26630" name="Rectangle 2">
            <a:extLst>
              <a:ext uri="{FF2B5EF4-FFF2-40B4-BE49-F238E27FC236}">
                <a16:creationId xmlns:a16="http://schemas.microsoft.com/office/drawing/2014/main" id="{5F920857-4850-4FAF-B9A4-693B517318A4}"/>
              </a:ext>
            </a:extLst>
          </p:cNvPr>
          <p:cNvSpPr>
            <a:spLocks noChangeArrowheads="1"/>
          </p:cNvSpPr>
          <p:nvPr/>
        </p:nvSpPr>
        <p:spPr bwMode="auto">
          <a:xfrm>
            <a:off x="122238" y="2487824"/>
            <a:ext cx="875665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 typeface="Wingdings" panose="05000000000000000000" pitchFamily="2" charset="2"/>
              <a:buChar char="Ø"/>
            </a:pPr>
            <a:endParaRPr lang="en-US" altLang="en-US" sz="2200" i="1" dirty="0" smtClean="0">
              <a:solidFill>
                <a:schemeClr val="tx1"/>
              </a:solidFill>
              <a:latin typeface="Calibri" panose="020F0502020204030204" pitchFamily="34" charset="0"/>
            </a:endParaRPr>
          </a:p>
          <a:p>
            <a:pPr>
              <a:spcBef>
                <a:spcPct val="0"/>
              </a:spcBef>
              <a:buClrTx/>
              <a:buSzTx/>
              <a:buFont typeface="Wingdings" panose="05000000000000000000" pitchFamily="2" charset="2"/>
              <a:buChar char="Ø"/>
            </a:pPr>
            <a:endParaRPr lang="en-US" altLang="en-US" sz="2200" i="1" dirty="0" smtClean="0">
              <a:solidFill>
                <a:schemeClr val="tx1"/>
              </a:solidFill>
              <a:latin typeface="Calibri" panose="020F0502020204030204" pitchFamily="34" charset="0"/>
            </a:endParaRPr>
          </a:p>
          <a:p>
            <a:pPr>
              <a:spcBef>
                <a:spcPct val="0"/>
              </a:spcBef>
              <a:buClrTx/>
              <a:buSzTx/>
              <a:buFont typeface="Wingdings" panose="05000000000000000000" pitchFamily="2" charset="2"/>
              <a:buChar char="Ø"/>
            </a:pPr>
            <a:endParaRPr lang="en-US" altLang="en-US" sz="2200" i="1" dirty="0" smtClean="0">
              <a:solidFill>
                <a:schemeClr val="tx1"/>
              </a:solidFill>
              <a:latin typeface="Calibri" panose="020F0502020204030204" pitchFamily="34" charset="0"/>
            </a:endParaRPr>
          </a:p>
          <a:p>
            <a:pPr>
              <a:spcBef>
                <a:spcPct val="0"/>
              </a:spcBef>
              <a:buClrTx/>
              <a:buSzTx/>
              <a:buFont typeface="Wingdings" panose="05000000000000000000" pitchFamily="2" charset="2"/>
              <a:buChar char="Ø"/>
            </a:pPr>
            <a:endParaRPr lang="en-US" altLang="en-US" sz="2200" i="1" dirty="0">
              <a:solidFill>
                <a:schemeClr val="tx1"/>
              </a:solidFill>
              <a:latin typeface="Calibri" panose="020F0502020204030204" pitchFamily="34" charset="0"/>
            </a:endParaRPr>
          </a:p>
        </p:txBody>
      </p:sp>
      <p:sp>
        <p:nvSpPr>
          <p:cNvPr id="26631" name="Slide Number Placeholder 1">
            <a:extLst>
              <a:ext uri="{FF2B5EF4-FFF2-40B4-BE49-F238E27FC236}">
                <a16:creationId xmlns:a16="http://schemas.microsoft.com/office/drawing/2014/main" id="{0727DEE8-D0B2-4C1E-8A21-6C0D72F649AE}"/>
              </a:ext>
            </a:extLst>
          </p:cNvPr>
          <p:cNvSpPr>
            <a:spLocks noGrp="1"/>
          </p:cNvSpPr>
          <p:nvPr>
            <p:ph type="sldNum" sz="quarter" idx="12"/>
          </p:nvPr>
        </p:nvSpPr>
        <p:spPr bwMode="auto">
          <a:xfrm>
            <a:off x="8366125" y="241300"/>
            <a:ext cx="512763"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fld id="{4057F95F-77C6-497F-9849-F25DF8DEB219}" type="slidenum">
              <a:rPr lang="en-US" altLang="en-US">
                <a:solidFill>
                  <a:schemeClr val="accent1"/>
                </a:solidFill>
                <a:latin typeface="Calibri" panose="020F0502020204030204" pitchFamily="34" charset="0"/>
              </a:rPr>
              <a:pPr>
                <a:spcBef>
                  <a:spcPct val="0"/>
                </a:spcBef>
                <a:buClrTx/>
                <a:buSzTx/>
                <a:buFontTx/>
                <a:buNone/>
              </a:pPr>
              <a:t>4</a:t>
            </a:fld>
            <a:endParaRPr lang="en-US" altLang="en-US">
              <a:solidFill>
                <a:schemeClr val="accent1"/>
              </a:solidFill>
              <a:latin typeface="Calibri" panose="020F0502020204030204" pitchFamily="34" charset="0"/>
            </a:endParaRPr>
          </a:p>
        </p:txBody>
      </p:sp>
      <p:sp>
        <p:nvSpPr>
          <p:cNvPr id="9" name="Rectangle 8"/>
          <p:cNvSpPr/>
          <p:nvPr/>
        </p:nvSpPr>
        <p:spPr>
          <a:xfrm>
            <a:off x="3140781" y="1560850"/>
            <a:ext cx="3081101" cy="369332"/>
          </a:xfrm>
          <a:prstGeom prst="rect">
            <a:avLst/>
          </a:prstGeom>
        </p:spPr>
        <p:txBody>
          <a:bodyPr wrap="none">
            <a:spAutoFit/>
          </a:bodyPr>
          <a:lstStyle/>
          <a:p>
            <a:pPr algn="ctr">
              <a:spcBef>
                <a:spcPct val="0"/>
              </a:spcBef>
              <a:buClrTx/>
              <a:buSzTx/>
              <a:buFontTx/>
              <a:buNone/>
              <a:defRPr/>
            </a:pPr>
            <a:r>
              <a:rPr lang="hr-HR" altLang="en-US" b="1" cap="all" dirty="0" smtClean="0">
                <a:effectLst>
                  <a:outerShdw blurRad="38100" dist="38100" dir="2700000" algn="tl">
                    <a:srgbClr val="000000">
                      <a:alpha val="43137"/>
                    </a:srgbClr>
                  </a:outerShdw>
                </a:effectLst>
                <a:latin typeface="Calibri" panose="020F0502020204030204" pitchFamily="34" charset="0"/>
              </a:rPr>
              <a:t>IV. STUP ZA ODRŽIVI TURIZAM</a:t>
            </a:r>
            <a:endParaRPr lang="en-US" altLang="en-US" b="1" i="1" dirty="0">
              <a:effectLst>
                <a:outerShdw blurRad="38100" dist="38100" dir="2700000" algn="tl">
                  <a:srgbClr val="000000">
                    <a:alpha val="43137"/>
                  </a:srgbClr>
                </a:outerShdw>
              </a:effectLst>
              <a:latin typeface="Calibri" panose="020F0502020204030204" pitchFamily="34" charset="0"/>
            </a:endParaRPr>
          </a:p>
        </p:txBody>
      </p:sp>
      <p:sp>
        <p:nvSpPr>
          <p:cNvPr id="3" name="Rectangle 2"/>
          <p:cNvSpPr/>
          <p:nvPr/>
        </p:nvSpPr>
        <p:spPr>
          <a:xfrm>
            <a:off x="864605" y="2207460"/>
            <a:ext cx="7808615" cy="2492862"/>
          </a:xfrm>
          <a:prstGeom prst="rect">
            <a:avLst/>
          </a:prstGeom>
        </p:spPr>
        <p:txBody>
          <a:bodyPr wrap="square">
            <a:spAutoFit/>
          </a:bodyPr>
          <a:lstStyle/>
          <a:p>
            <a:pPr algn="just">
              <a:lnSpc>
                <a:spcPct val="107000"/>
              </a:lnSpc>
              <a:spcAft>
                <a:spcPts val="800"/>
              </a:spcAft>
            </a:pPr>
            <a:r>
              <a:rPr lang="hr-HR" sz="1600" b="1" dirty="0">
                <a:latin typeface="Calibri Light" panose="020F0302020204030204" pitchFamily="34" charset="0"/>
                <a:ea typeface="Calibri" panose="020F0502020204030204" pitchFamily="34" charset="0"/>
                <a:cs typeface="Calibri Light" panose="020F0302020204030204" pitchFamily="34" charset="0"/>
              </a:rPr>
              <a:t>Diversifikacija turističkih proizvoda i usluga te potpunije korištenje potencijala baštine regije:</a:t>
            </a:r>
            <a:endParaRPr lang="hr-HR" sz="1600" dirty="0">
              <a:latin typeface="Calibri Light" panose="020F0302020204030204" pitchFamily="34" charset="0"/>
              <a:ea typeface="Calibri" panose="020F0502020204030204" pitchFamily="34" charset="0"/>
              <a:cs typeface="Calibri Light" panose="020F0302020204030204" pitchFamily="34" charset="0"/>
            </a:endParaRPr>
          </a:p>
          <a:p>
            <a:pPr marL="342900" lvl="0" indent="-342900" algn="just">
              <a:lnSpc>
                <a:spcPct val="106000"/>
              </a:lnSpc>
              <a:spcAft>
                <a:spcPts val="0"/>
              </a:spcAft>
              <a:buFont typeface="Symbol" panose="05050102010706020507" pitchFamily="18" charset="2"/>
              <a:buChar char=""/>
            </a:pPr>
            <a:r>
              <a:rPr lang="en-US" sz="1600" dirty="0" err="1">
                <a:latin typeface="Calibri Light" panose="020F0302020204030204" pitchFamily="34" charset="0"/>
                <a:ea typeface="Calibri" panose="020F0502020204030204" pitchFamily="34" charset="0"/>
                <a:cs typeface="Calibri Light" panose="020F0302020204030204" pitchFamily="34" charset="0"/>
              </a:rPr>
              <a:t>Razvoj</a:t>
            </a:r>
            <a:r>
              <a:rPr lang="en-US" sz="1600" dirty="0">
                <a:latin typeface="Calibri Light" panose="020F0302020204030204" pitchFamily="34" charset="0"/>
                <a:ea typeface="Calibri" panose="020F0502020204030204" pitchFamily="34" charset="0"/>
                <a:cs typeface="Calibri Light" panose="020F0302020204030204" pitchFamily="34" charset="0"/>
              </a:rPr>
              <a:t> </a:t>
            </a:r>
            <a:r>
              <a:rPr lang="en-US" sz="1600" dirty="0" err="1">
                <a:latin typeface="Calibri Light" panose="020F0302020204030204" pitchFamily="34" charset="0"/>
                <a:ea typeface="Calibri" panose="020F0502020204030204" pitchFamily="34" charset="0"/>
                <a:cs typeface="Calibri Light" panose="020F0302020204030204" pitchFamily="34" charset="0"/>
              </a:rPr>
              <a:t>održivih</a:t>
            </a:r>
            <a:r>
              <a:rPr lang="en-US" sz="1600" dirty="0">
                <a:latin typeface="Calibri Light" panose="020F0302020204030204" pitchFamily="34" charset="0"/>
                <a:ea typeface="Calibri" panose="020F0502020204030204" pitchFamily="34" charset="0"/>
                <a:cs typeface="Calibri Light" panose="020F0302020204030204" pitchFamily="34" charset="0"/>
              </a:rPr>
              <a:t> </a:t>
            </a:r>
            <a:r>
              <a:rPr lang="en-US" sz="1600" dirty="0" err="1">
                <a:latin typeface="Calibri Light" panose="020F0302020204030204" pitchFamily="34" charset="0"/>
                <a:ea typeface="Calibri" panose="020F0502020204030204" pitchFamily="34" charset="0"/>
                <a:cs typeface="Calibri Light" panose="020F0302020204030204" pitchFamily="34" charset="0"/>
              </a:rPr>
              <a:t>i</a:t>
            </a:r>
            <a:r>
              <a:rPr lang="en-US" sz="1600" dirty="0">
                <a:latin typeface="Calibri Light" panose="020F0302020204030204" pitchFamily="34" charset="0"/>
                <a:ea typeface="Calibri" panose="020F0502020204030204" pitchFamily="34" charset="0"/>
                <a:cs typeface="Calibri Light" panose="020F0302020204030204" pitchFamily="34" charset="0"/>
              </a:rPr>
              <a:t> </a:t>
            </a:r>
            <a:r>
              <a:rPr lang="en-US" sz="1600" dirty="0" err="1">
                <a:latin typeface="Calibri Light" panose="020F0302020204030204" pitchFamily="34" charset="0"/>
                <a:ea typeface="Calibri" panose="020F0502020204030204" pitchFamily="34" charset="0"/>
                <a:cs typeface="Calibri Light" panose="020F0302020204030204" pitchFamily="34" charset="0"/>
              </a:rPr>
              <a:t>tematskih</a:t>
            </a:r>
            <a:r>
              <a:rPr lang="en-US" sz="1600" dirty="0">
                <a:latin typeface="Calibri Light" panose="020F0302020204030204" pitchFamily="34" charset="0"/>
                <a:ea typeface="Calibri" panose="020F0502020204030204" pitchFamily="34" charset="0"/>
                <a:cs typeface="Calibri Light" panose="020F0302020204030204" pitchFamily="34" charset="0"/>
              </a:rPr>
              <a:t> </a:t>
            </a:r>
            <a:r>
              <a:rPr lang="en-US" sz="1600" dirty="0" err="1">
                <a:latin typeface="Calibri Light" panose="020F0302020204030204" pitchFamily="34" charset="0"/>
                <a:ea typeface="Calibri" panose="020F0502020204030204" pitchFamily="34" charset="0"/>
                <a:cs typeface="Calibri Light" panose="020F0302020204030204" pitchFamily="34" charset="0"/>
              </a:rPr>
              <a:t>ruta</a:t>
            </a:r>
            <a:endParaRPr lang="hr-HR" sz="1600" dirty="0">
              <a:latin typeface="Calibri Light" panose="020F0302020204030204" pitchFamily="34" charset="0"/>
              <a:ea typeface="Calibri" panose="020F0502020204030204" pitchFamily="34" charset="0"/>
              <a:cs typeface="Calibri Light" panose="020F0302020204030204" pitchFamily="34" charset="0"/>
            </a:endParaRPr>
          </a:p>
          <a:p>
            <a:pPr marL="342900" lvl="0" indent="-342900" algn="just">
              <a:lnSpc>
                <a:spcPct val="106000"/>
              </a:lnSpc>
              <a:spcAft>
                <a:spcPts val="0"/>
              </a:spcAft>
              <a:buFont typeface="Symbol" panose="05050102010706020507" pitchFamily="18" charset="2"/>
              <a:buChar char=""/>
            </a:pPr>
            <a:r>
              <a:rPr lang="en-US" sz="1600" dirty="0" err="1">
                <a:latin typeface="Calibri Light" panose="020F0302020204030204" pitchFamily="34" charset="0"/>
                <a:ea typeface="Calibri" panose="020F0502020204030204" pitchFamily="34" charset="0"/>
                <a:cs typeface="Calibri Light" panose="020F0302020204030204" pitchFamily="34" charset="0"/>
              </a:rPr>
              <a:t>Sinergijsko</a:t>
            </a:r>
            <a:r>
              <a:rPr lang="en-US" sz="1600" dirty="0">
                <a:latin typeface="Calibri Light" panose="020F0302020204030204" pitchFamily="34" charset="0"/>
                <a:ea typeface="Calibri" panose="020F0502020204030204" pitchFamily="34" charset="0"/>
                <a:cs typeface="Calibri Light" panose="020F0302020204030204" pitchFamily="34" charset="0"/>
              </a:rPr>
              <a:t> </a:t>
            </a:r>
            <a:r>
              <a:rPr lang="en-US" sz="1600" dirty="0" err="1">
                <a:latin typeface="Calibri Light" panose="020F0302020204030204" pitchFamily="34" charset="0"/>
                <a:ea typeface="Calibri" panose="020F0502020204030204" pitchFamily="34" charset="0"/>
                <a:cs typeface="Calibri Light" panose="020F0302020204030204" pitchFamily="34" charset="0"/>
              </a:rPr>
              <a:t>korištenje</a:t>
            </a:r>
            <a:r>
              <a:rPr lang="en-US" sz="1600" dirty="0">
                <a:latin typeface="Calibri Light" panose="020F0302020204030204" pitchFamily="34" charset="0"/>
                <a:ea typeface="Calibri" panose="020F0502020204030204" pitchFamily="34" charset="0"/>
                <a:cs typeface="Calibri Light" panose="020F0302020204030204" pitchFamily="34" charset="0"/>
              </a:rPr>
              <a:t> </a:t>
            </a:r>
            <a:r>
              <a:rPr lang="en-US" sz="1600" dirty="0" err="1">
                <a:latin typeface="Calibri Light" panose="020F0302020204030204" pitchFamily="34" charset="0"/>
                <a:ea typeface="Calibri" panose="020F0502020204030204" pitchFamily="34" charset="0"/>
                <a:cs typeface="Calibri Light" panose="020F0302020204030204" pitchFamily="34" charset="0"/>
              </a:rPr>
              <a:t>jadransko-jonske</a:t>
            </a:r>
            <a:r>
              <a:rPr lang="en-US" sz="1600" dirty="0">
                <a:latin typeface="Calibri Light" panose="020F0302020204030204" pitchFamily="34" charset="0"/>
                <a:ea typeface="Calibri" panose="020F0502020204030204" pitchFamily="34" charset="0"/>
                <a:cs typeface="Calibri Light" panose="020F0302020204030204" pitchFamily="34" charset="0"/>
              </a:rPr>
              <a:t> </a:t>
            </a:r>
            <a:r>
              <a:rPr lang="en-US" sz="1600" dirty="0" err="1">
                <a:latin typeface="Calibri Light" panose="020F0302020204030204" pitchFamily="34" charset="0"/>
                <a:ea typeface="Calibri" panose="020F0502020204030204" pitchFamily="34" charset="0"/>
                <a:cs typeface="Calibri Light" panose="020F0302020204030204" pitchFamily="34" charset="0"/>
              </a:rPr>
              <a:t>kulturne</a:t>
            </a:r>
            <a:r>
              <a:rPr lang="en-US" sz="1600" dirty="0">
                <a:latin typeface="Calibri Light" panose="020F0302020204030204" pitchFamily="34" charset="0"/>
                <a:ea typeface="Calibri" panose="020F0502020204030204" pitchFamily="34" charset="0"/>
                <a:cs typeface="Calibri Light" panose="020F0302020204030204" pitchFamily="34" charset="0"/>
              </a:rPr>
              <a:t> </a:t>
            </a:r>
            <a:r>
              <a:rPr lang="en-US" sz="1600" dirty="0" err="1">
                <a:latin typeface="Calibri Light" panose="020F0302020204030204" pitchFamily="34" charset="0"/>
                <a:ea typeface="Calibri" panose="020F0502020204030204" pitchFamily="34" charset="0"/>
                <a:cs typeface="Calibri Light" panose="020F0302020204030204" pitchFamily="34" charset="0"/>
              </a:rPr>
              <a:t>baštine</a:t>
            </a:r>
            <a:endParaRPr lang="hr-HR" sz="1600" dirty="0">
              <a:latin typeface="Calibri Light" panose="020F0302020204030204" pitchFamily="34" charset="0"/>
              <a:ea typeface="Calibri" panose="020F0502020204030204" pitchFamily="34" charset="0"/>
              <a:cs typeface="Calibri Light" panose="020F0302020204030204" pitchFamily="34" charset="0"/>
            </a:endParaRPr>
          </a:p>
          <a:p>
            <a:pPr marL="342900" lvl="0" indent="-342900" algn="just">
              <a:lnSpc>
                <a:spcPct val="106000"/>
              </a:lnSpc>
              <a:spcAft>
                <a:spcPts val="800"/>
              </a:spcAft>
              <a:buFont typeface="Symbol" panose="05050102010706020507" pitchFamily="18" charset="2"/>
              <a:buChar char=""/>
            </a:pPr>
            <a:r>
              <a:rPr lang="en-US" sz="1600" dirty="0" err="1">
                <a:latin typeface="Calibri Light" panose="020F0302020204030204" pitchFamily="34" charset="0"/>
                <a:ea typeface="Calibri" panose="020F0502020204030204" pitchFamily="34" charset="0"/>
                <a:cs typeface="Calibri Light" panose="020F0302020204030204" pitchFamily="34" charset="0"/>
              </a:rPr>
              <a:t>Poboljšanje</a:t>
            </a:r>
            <a:r>
              <a:rPr lang="en-US" sz="1600" dirty="0">
                <a:latin typeface="Calibri Light" panose="020F0302020204030204" pitchFamily="34" charset="0"/>
                <a:ea typeface="Calibri" panose="020F0502020204030204" pitchFamily="34" charset="0"/>
                <a:cs typeface="Calibri Light" panose="020F0302020204030204" pitchFamily="34" charset="0"/>
              </a:rPr>
              <a:t> </a:t>
            </a:r>
            <a:r>
              <a:rPr lang="en-US" sz="1600" dirty="0" err="1">
                <a:latin typeface="Calibri Light" panose="020F0302020204030204" pitchFamily="34" charset="0"/>
                <a:ea typeface="Calibri" panose="020F0502020204030204" pitchFamily="34" charset="0"/>
                <a:cs typeface="Calibri Light" panose="020F0302020204030204" pitchFamily="34" charset="0"/>
              </a:rPr>
              <a:t>učinkovitosti</a:t>
            </a:r>
            <a:r>
              <a:rPr lang="en-US" sz="1600" dirty="0">
                <a:latin typeface="Calibri Light" panose="020F0302020204030204" pitchFamily="34" charset="0"/>
                <a:ea typeface="Calibri" panose="020F0502020204030204" pitchFamily="34" charset="0"/>
                <a:cs typeface="Calibri Light" panose="020F0302020204030204" pitchFamily="34" charset="0"/>
              </a:rPr>
              <a:t> </a:t>
            </a:r>
            <a:r>
              <a:rPr lang="en-US" sz="1600" dirty="0" err="1">
                <a:latin typeface="Calibri Light" panose="020F0302020204030204" pitchFamily="34" charset="0"/>
                <a:ea typeface="Calibri" panose="020F0502020204030204" pitchFamily="34" charset="0"/>
                <a:cs typeface="Calibri Light" panose="020F0302020204030204" pitchFamily="34" charset="0"/>
              </a:rPr>
              <a:t>i</a:t>
            </a:r>
            <a:r>
              <a:rPr lang="en-US" sz="1600" dirty="0">
                <a:latin typeface="Calibri Light" panose="020F0302020204030204" pitchFamily="34" charset="0"/>
                <a:ea typeface="Calibri" panose="020F0502020204030204" pitchFamily="34" charset="0"/>
                <a:cs typeface="Calibri Light" panose="020F0302020204030204" pitchFamily="34" charset="0"/>
              </a:rPr>
              <a:t> </a:t>
            </a:r>
            <a:r>
              <a:rPr lang="en-US" sz="1600" dirty="0" err="1">
                <a:latin typeface="Calibri Light" panose="020F0302020204030204" pitchFamily="34" charset="0"/>
                <a:ea typeface="Calibri" panose="020F0502020204030204" pitchFamily="34" charset="0"/>
                <a:cs typeface="Calibri Light" panose="020F0302020204030204" pitchFamily="34" charset="0"/>
              </a:rPr>
              <a:t>diversifikacije</a:t>
            </a:r>
            <a:r>
              <a:rPr lang="en-US" sz="1600" dirty="0">
                <a:latin typeface="Calibri Light" panose="020F0302020204030204" pitchFamily="34" charset="0"/>
                <a:ea typeface="Calibri" panose="020F0502020204030204" pitchFamily="34" charset="0"/>
                <a:cs typeface="Calibri Light" panose="020F0302020204030204" pitchFamily="34" charset="0"/>
              </a:rPr>
              <a:t> </a:t>
            </a:r>
            <a:r>
              <a:rPr lang="en-US" sz="1600" dirty="0" err="1">
                <a:latin typeface="Calibri Light" panose="020F0302020204030204" pitchFamily="34" charset="0"/>
                <a:ea typeface="Calibri" panose="020F0502020204030204" pitchFamily="34" charset="0"/>
                <a:cs typeface="Calibri Light" panose="020F0302020204030204" pitchFamily="34" charset="0"/>
              </a:rPr>
              <a:t>poslovanja</a:t>
            </a:r>
            <a:r>
              <a:rPr lang="en-US" sz="1600" dirty="0">
                <a:latin typeface="Calibri Light" panose="020F0302020204030204" pitchFamily="34" charset="0"/>
                <a:ea typeface="Calibri" panose="020F0502020204030204" pitchFamily="34" charset="0"/>
                <a:cs typeface="Calibri Light" panose="020F0302020204030204" pitchFamily="34" charset="0"/>
              </a:rPr>
              <a:t> MSP-a, </a:t>
            </a:r>
            <a:r>
              <a:rPr lang="en-US" sz="1600" dirty="0" err="1">
                <a:latin typeface="Calibri Light" panose="020F0302020204030204" pitchFamily="34" charset="0"/>
                <a:ea typeface="Calibri" panose="020F0502020204030204" pitchFamily="34" charset="0"/>
                <a:cs typeface="Calibri Light" panose="020F0302020204030204" pitchFamily="34" charset="0"/>
              </a:rPr>
              <a:t>te</a:t>
            </a:r>
            <a:r>
              <a:rPr lang="en-US" sz="1600" dirty="0">
                <a:latin typeface="Calibri Light" panose="020F0302020204030204" pitchFamily="34" charset="0"/>
                <a:ea typeface="Calibri" panose="020F0502020204030204" pitchFamily="34" charset="0"/>
                <a:cs typeface="Calibri Light" panose="020F0302020204030204" pitchFamily="34" charset="0"/>
              </a:rPr>
              <a:t> </a:t>
            </a:r>
            <a:r>
              <a:rPr lang="en-US" sz="1600" dirty="0" err="1">
                <a:latin typeface="Calibri Light" panose="020F0302020204030204" pitchFamily="34" charset="0"/>
                <a:ea typeface="Calibri" panose="020F0502020204030204" pitchFamily="34" charset="0"/>
                <a:cs typeface="Calibri Light" panose="020F0302020204030204" pitchFamily="34" charset="0"/>
              </a:rPr>
              <a:t>istraživanja</a:t>
            </a:r>
            <a:r>
              <a:rPr lang="en-US" sz="1600" dirty="0">
                <a:latin typeface="Calibri Light" panose="020F0302020204030204" pitchFamily="34" charset="0"/>
                <a:ea typeface="Calibri" panose="020F0502020204030204" pitchFamily="34" charset="0"/>
                <a:cs typeface="Calibri Light" panose="020F0302020204030204" pitchFamily="34" charset="0"/>
              </a:rPr>
              <a:t> </a:t>
            </a:r>
            <a:r>
              <a:rPr lang="en-US" sz="1600" dirty="0" err="1">
                <a:latin typeface="Calibri Light" panose="020F0302020204030204" pitchFamily="34" charset="0"/>
                <a:ea typeface="Calibri" panose="020F0502020204030204" pitchFamily="34" charset="0"/>
                <a:cs typeface="Calibri Light" panose="020F0302020204030204" pitchFamily="34" charset="0"/>
              </a:rPr>
              <a:t>i</a:t>
            </a:r>
            <a:r>
              <a:rPr lang="en-US" sz="1600" dirty="0">
                <a:latin typeface="Calibri Light" panose="020F0302020204030204" pitchFamily="34" charset="0"/>
                <a:ea typeface="Calibri" panose="020F0502020204030204" pitchFamily="34" charset="0"/>
                <a:cs typeface="Calibri Light" panose="020F0302020204030204" pitchFamily="34" charset="0"/>
              </a:rPr>
              <a:t> </a:t>
            </a:r>
            <a:r>
              <a:rPr lang="en-US" sz="1600" dirty="0" err="1">
                <a:latin typeface="Calibri Light" panose="020F0302020204030204" pitchFamily="34" charset="0"/>
                <a:ea typeface="Calibri" panose="020F0502020204030204" pitchFamily="34" charset="0"/>
                <a:cs typeface="Calibri Light" panose="020F0302020204030204" pitchFamily="34" charset="0"/>
              </a:rPr>
              <a:t>razvoja</a:t>
            </a:r>
            <a:endParaRPr lang="hr-HR" sz="1600" dirty="0">
              <a:latin typeface="Calibri Light" panose="020F0302020204030204" pitchFamily="34" charset="0"/>
              <a:ea typeface="Calibri" panose="020F0502020204030204" pitchFamily="34" charset="0"/>
              <a:cs typeface="Calibri Light" panose="020F0302020204030204" pitchFamily="34" charset="0"/>
            </a:endParaRPr>
          </a:p>
          <a:p>
            <a:pPr algn="just">
              <a:lnSpc>
                <a:spcPct val="107000"/>
              </a:lnSpc>
              <a:spcAft>
                <a:spcPts val="800"/>
              </a:spcAft>
            </a:pPr>
            <a:r>
              <a:rPr lang="hr-HR" sz="1600" b="1" dirty="0">
                <a:latin typeface="Calibri Light" panose="020F0302020204030204" pitchFamily="34" charset="0"/>
                <a:ea typeface="Calibri" panose="020F0502020204030204" pitchFamily="34" charset="0"/>
                <a:cs typeface="Calibri Light" panose="020F0302020204030204" pitchFamily="34" charset="0"/>
              </a:rPr>
              <a:t>Poboljšanje kvalitete i inovacija u turizmu, temeljene na najboljoj praksi</a:t>
            </a:r>
            <a:endParaRPr lang="hr-HR" sz="1600" dirty="0">
              <a:latin typeface="Calibri Light" panose="020F0302020204030204" pitchFamily="34" charset="0"/>
              <a:ea typeface="Calibri" panose="020F0502020204030204" pitchFamily="34" charset="0"/>
              <a:cs typeface="Calibri Light" panose="020F0302020204030204" pitchFamily="34" charset="0"/>
            </a:endParaRPr>
          </a:p>
          <a:p>
            <a:pPr marL="342900" lvl="0" indent="-342900" algn="just">
              <a:lnSpc>
                <a:spcPct val="106000"/>
              </a:lnSpc>
              <a:spcAft>
                <a:spcPts val="0"/>
              </a:spcAft>
              <a:buFont typeface="Symbol" panose="05050102010706020507" pitchFamily="18" charset="2"/>
              <a:buChar char=""/>
            </a:pPr>
            <a:r>
              <a:rPr lang="en-US" sz="1600" dirty="0" err="1">
                <a:latin typeface="Calibri Light" panose="020F0302020204030204" pitchFamily="34" charset="0"/>
                <a:ea typeface="Calibri" panose="020F0502020204030204" pitchFamily="34" charset="0"/>
                <a:cs typeface="Calibri Light" panose="020F0302020204030204" pitchFamily="34" charset="0"/>
              </a:rPr>
              <a:t>Obuka</a:t>
            </a:r>
            <a:r>
              <a:rPr lang="en-US" sz="1600" dirty="0">
                <a:latin typeface="Calibri Light" panose="020F0302020204030204" pitchFamily="34" charset="0"/>
                <a:ea typeface="Calibri" panose="020F0502020204030204" pitchFamily="34" charset="0"/>
                <a:cs typeface="Calibri Light" panose="020F0302020204030204" pitchFamily="34" charset="0"/>
              </a:rPr>
              <a:t> </a:t>
            </a:r>
            <a:r>
              <a:rPr lang="en-US" sz="1600" dirty="0" err="1">
                <a:latin typeface="Calibri Light" panose="020F0302020204030204" pitchFamily="34" charset="0"/>
                <a:ea typeface="Calibri" panose="020F0502020204030204" pitchFamily="34" charset="0"/>
                <a:cs typeface="Calibri Light" panose="020F0302020204030204" pitchFamily="34" charset="0"/>
              </a:rPr>
              <a:t>i</a:t>
            </a:r>
            <a:r>
              <a:rPr lang="en-US" sz="1600" dirty="0">
                <a:latin typeface="Calibri Light" panose="020F0302020204030204" pitchFamily="34" charset="0"/>
                <a:ea typeface="Calibri" panose="020F0502020204030204" pitchFamily="34" charset="0"/>
                <a:cs typeface="Calibri Light" panose="020F0302020204030204" pitchFamily="34" charset="0"/>
              </a:rPr>
              <a:t> </a:t>
            </a:r>
            <a:r>
              <a:rPr lang="en-US" sz="1600" dirty="0" err="1">
                <a:latin typeface="Calibri Light" panose="020F0302020204030204" pitchFamily="34" charset="0"/>
                <a:ea typeface="Calibri" panose="020F0502020204030204" pitchFamily="34" charset="0"/>
                <a:cs typeface="Calibri Light" panose="020F0302020204030204" pitchFamily="34" charset="0"/>
              </a:rPr>
              <a:t>vještine</a:t>
            </a:r>
            <a:r>
              <a:rPr lang="en-US" sz="1600" dirty="0">
                <a:latin typeface="Calibri Light" panose="020F0302020204030204" pitchFamily="34" charset="0"/>
                <a:ea typeface="Calibri" panose="020F0502020204030204" pitchFamily="34" charset="0"/>
                <a:cs typeface="Calibri Light" panose="020F0302020204030204" pitchFamily="34" charset="0"/>
              </a:rPr>
              <a:t> u </a:t>
            </a:r>
            <a:r>
              <a:rPr lang="en-US" sz="1600" dirty="0" err="1">
                <a:latin typeface="Calibri Light" panose="020F0302020204030204" pitchFamily="34" charset="0"/>
                <a:ea typeface="Calibri" panose="020F0502020204030204" pitchFamily="34" charset="0"/>
                <a:cs typeface="Calibri Light" panose="020F0302020204030204" pitchFamily="34" charset="0"/>
              </a:rPr>
              <a:t>području</a:t>
            </a:r>
            <a:r>
              <a:rPr lang="en-US" sz="1600" dirty="0">
                <a:latin typeface="Calibri Light" panose="020F0302020204030204" pitchFamily="34" charset="0"/>
                <a:ea typeface="Calibri" panose="020F0502020204030204" pitchFamily="34" charset="0"/>
                <a:cs typeface="Calibri Light" panose="020F0302020204030204" pitchFamily="34" charset="0"/>
              </a:rPr>
              <a:t> </a:t>
            </a:r>
            <a:r>
              <a:rPr lang="en-US" sz="1600" dirty="0" err="1">
                <a:latin typeface="Calibri Light" panose="020F0302020204030204" pitchFamily="34" charset="0"/>
                <a:ea typeface="Calibri" panose="020F0502020204030204" pitchFamily="34" charset="0"/>
                <a:cs typeface="Calibri Light" panose="020F0302020204030204" pitchFamily="34" charset="0"/>
              </a:rPr>
              <a:t>turizma</a:t>
            </a:r>
            <a:endParaRPr lang="hr-HR" sz="1600" dirty="0">
              <a:latin typeface="Calibri Light" panose="020F0302020204030204" pitchFamily="34" charset="0"/>
              <a:ea typeface="Calibri" panose="020F0502020204030204" pitchFamily="34" charset="0"/>
              <a:cs typeface="Calibri Light" panose="020F0302020204030204" pitchFamily="34" charset="0"/>
            </a:endParaRPr>
          </a:p>
          <a:p>
            <a:pPr marL="342900" lvl="0" indent="-342900" algn="just">
              <a:lnSpc>
                <a:spcPct val="106000"/>
              </a:lnSpc>
              <a:spcAft>
                <a:spcPts val="0"/>
              </a:spcAft>
              <a:buFont typeface="Symbol" panose="05050102010706020507" pitchFamily="18" charset="2"/>
              <a:buChar char=""/>
            </a:pPr>
            <a:r>
              <a:rPr lang="en-US" sz="1600" dirty="0" err="1">
                <a:latin typeface="Calibri Light" panose="020F0302020204030204" pitchFamily="34" charset="0"/>
                <a:ea typeface="Calibri" panose="020F0502020204030204" pitchFamily="34" charset="0"/>
                <a:cs typeface="Calibri Light" panose="020F0302020204030204" pitchFamily="34" charset="0"/>
              </a:rPr>
              <a:t>Desezonalizacija</a:t>
            </a:r>
            <a:endParaRPr lang="hr-HR" sz="1600" dirty="0">
              <a:latin typeface="Calibri Light" panose="020F0302020204030204" pitchFamily="34" charset="0"/>
              <a:ea typeface="Calibri" panose="020F0502020204030204" pitchFamily="34" charset="0"/>
              <a:cs typeface="Calibri Light" panose="020F0302020204030204" pitchFamily="34" charset="0"/>
            </a:endParaRPr>
          </a:p>
          <a:p>
            <a:pPr marL="342900" lvl="0" indent="-342900" algn="just">
              <a:lnSpc>
                <a:spcPct val="106000"/>
              </a:lnSpc>
              <a:spcAft>
                <a:spcPts val="800"/>
              </a:spcAft>
              <a:buFont typeface="Symbol" panose="05050102010706020507" pitchFamily="18" charset="2"/>
              <a:buChar char=""/>
            </a:pPr>
            <a:r>
              <a:rPr lang="en-US" sz="1600" dirty="0" err="1">
                <a:latin typeface="Calibri Light" panose="020F0302020204030204" pitchFamily="34" charset="0"/>
                <a:ea typeface="Calibri" panose="020F0502020204030204" pitchFamily="34" charset="0"/>
                <a:cs typeface="Calibri Light" panose="020F0302020204030204" pitchFamily="34" charset="0"/>
              </a:rPr>
              <a:t>Razvoj</a:t>
            </a:r>
            <a:r>
              <a:rPr lang="en-US" sz="1600" dirty="0">
                <a:latin typeface="Calibri Light" panose="020F0302020204030204" pitchFamily="34" charset="0"/>
                <a:ea typeface="Calibri" panose="020F0502020204030204" pitchFamily="34" charset="0"/>
                <a:cs typeface="Calibri Light" panose="020F0302020204030204" pitchFamily="34" charset="0"/>
              </a:rPr>
              <a:t> </a:t>
            </a:r>
            <a:r>
              <a:rPr lang="en-US" sz="1600" dirty="0" err="1">
                <a:latin typeface="Calibri Light" panose="020F0302020204030204" pitchFamily="34" charset="0"/>
                <a:ea typeface="Calibri" panose="020F0502020204030204" pitchFamily="34" charset="0"/>
                <a:cs typeface="Calibri Light" panose="020F0302020204030204" pitchFamily="34" charset="0"/>
              </a:rPr>
              <a:t>mreže</a:t>
            </a:r>
            <a:r>
              <a:rPr lang="en-US" sz="1600" dirty="0">
                <a:latin typeface="Calibri Light" panose="020F0302020204030204" pitchFamily="34" charset="0"/>
                <a:ea typeface="Calibri" panose="020F0502020204030204" pitchFamily="34" charset="0"/>
                <a:cs typeface="Calibri Light" panose="020F0302020204030204" pitchFamily="34" charset="0"/>
              </a:rPr>
              <a:t> </a:t>
            </a:r>
            <a:r>
              <a:rPr lang="en-US" sz="1600" dirty="0" err="1">
                <a:latin typeface="Calibri Light" panose="020F0302020204030204" pitchFamily="34" charset="0"/>
                <a:ea typeface="Calibri" panose="020F0502020204030204" pitchFamily="34" charset="0"/>
                <a:cs typeface="Calibri Light" panose="020F0302020204030204" pitchFamily="34" charset="0"/>
              </a:rPr>
              <a:t>održivih</a:t>
            </a:r>
            <a:r>
              <a:rPr lang="en-US" sz="1600" dirty="0">
                <a:latin typeface="Calibri Light" panose="020F0302020204030204" pitchFamily="34" charset="0"/>
                <a:ea typeface="Calibri" panose="020F0502020204030204" pitchFamily="34" charset="0"/>
                <a:cs typeface="Calibri Light" panose="020F0302020204030204" pitchFamily="34" charset="0"/>
              </a:rPr>
              <a:t> </a:t>
            </a:r>
            <a:r>
              <a:rPr lang="en-US" sz="1600" dirty="0" err="1">
                <a:latin typeface="Calibri Light" panose="020F0302020204030204" pitchFamily="34" charset="0"/>
                <a:ea typeface="Calibri" panose="020F0502020204030204" pitchFamily="34" charset="0"/>
                <a:cs typeface="Calibri Light" panose="020F0302020204030204" pitchFamily="34" charset="0"/>
              </a:rPr>
              <a:t>turističkih</a:t>
            </a:r>
            <a:r>
              <a:rPr lang="en-US" sz="1600" dirty="0">
                <a:latin typeface="Calibri Light" panose="020F0302020204030204" pitchFamily="34" charset="0"/>
                <a:ea typeface="Calibri" panose="020F0502020204030204" pitchFamily="34" charset="0"/>
                <a:cs typeface="Calibri Light" panose="020F0302020204030204" pitchFamily="34" charset="0"/>
              </a:rPr>
              <a:t> </a:t>
            </a:r>
            <a:r>
              <a:rPr lang="en-US" sz="1600" dirty="0" err="1">
                <a:latin typeface="Calibri Light" panose="020F0302020204030204" pitchFamily="34" charset="0"/>
                <a:ea typeface="Calibri" panose="020F0502020204030204" pitchFamily="34" charset="0"/>
                <a:cs typeface="Calibri Light" panose="020F0302020204030204" pitchFamily="34" charset="0"/>
              </a:rPr>
              <a:t>poduzeća</a:t>
            </a:r>
            <a:r>
              <a:rPr lang="en-US" sz="1600" dirty="0">
                <a:latin typeface="Calibri Light" panose="020F0302020204030204" pitchFamily="34" charset="0"/>
                <a:ea typeface="Calibri" panose="020F0502020204030204" pitchFamily="34" charset="0"/>
                <a:cs typeface="Calibri Light" panose="020F0302020204030204" pitchFamily="34" charset="0"/>
              </a:rPr>
              <a:t> </a:t>
            </a:r>
            <a:r>
              <a:rPr lang="en-US" sz="1600" dirty="0" err="1">
                <a:latin typeface="Calibri Light" panose="020F0302020204030204" pitchFamily="34" charset="0"/>
                <a:ea typeface="Calibri" panose="020F0502020204030204" pitchFamily="34" charset="0"/>
                <a:cs typeface="Calibri Light" panose="020F0302020204030204" pitchFamily="34" charset="0"/>
              </a:rPr>
              <a:t>i</a:t>
            </a:r>
            <a:r>
              <a:rPr lang="en-US" sz="1600" dirty="0">
                <a:latin typeface="Calibri Light" panose="020F0302020204030204" pitchFamily="34" charset="0"/>
                <a:ea typeface="Calibri" panose="020F0502020204030204" pitchFamily="34" charset="0"/>
                <a:cs typeface="Calibri Light" panose="020F0302020204030204" pitchFamily="34" charset="0"/>
              </a:rPr>
              <a:t> </a:t>
            </a:r>
            <a:r>
              <a:rPr lang="en-US" sz="1600" dirty="0" err="1">
                <a:latin typeface="Calibri Light" panose="020F0302020204030204" pitchFamily="34" charset="0"/>
                <a:ea typeface="Calibri" panose="020F0502020204030204" pitchFamily="34" charset="0"/>
                <a:cs typeface="Calibri Light" panose="020F0302020204030204" pitchFamily="34" charset="0"/>
              </a:rPr>
              <a:t>klastera</a:t>
            </a:r>
            <a:endParaRPr lang="hr-HR" sz="1600" dirty="0">
              <a:effectLst/>
              <a:latin typeface="Calibri Light" panose="020F0302020204030204" pitchFamily="34" charset="0"/>
              <a:ea typeface="Calibri" panose="020F0502020204030204" pitchFamily="34" charset="0"/>
              <a:cs typeface="Calibri Light" panose="020F0302020204030204" pitchFamily="34" charset="0"/>
            </a:endParaRPr>
          </a:p>
        </p:txBody>
      </p:sp>
      <p:pic>
        <p:nvPicPr>
          <p:cNvPr id="12" name="Picture 11"/>
          <p:cNvPicPr>
            <a:picLocks noChangeAspect="1"/>
          </p:cNvPicPr>
          <p:nvPr/>
        </p:nvPicPr>
        <p:blipFill>
          <a:blip r:embed="rId3"/>
          <a:stretch>
            <a:fillRect/>
          </a:stretch>
        </p:blipFill>
        <p:spPr>
          <a:xfrm>
            <a:off x="679729" y="271548"/>
            <a:ext cx="2877561" cy="1012024"/>
          </a:xfrm>
          <a:prstGeom prst="rect">
            <a:avLst/>
          </a:prstGeom>
        </p:spPr>
      </p:pic>
      <p:sp>
        <p:nvSpPr>
          <p:cNvPr id="5" name="Rectangle 4"/>
          <p:cNvSpPr/>
          <p:nvPr/>
        </p:nvSpPr>
        <p:spPr>
          <a:xfrm>
            <a:off x="746910" y="4921996"/>
            <a:ext cx="6948535" cy="338554"/>
          </a:xfrm>
          <a:prstGeom prst="rect">
            <a:avLst/>
          </a:prstGeom>
        </p:spPr>
        <p:txBody>
          <a:bodyPr wrap="square">
            <a:spAutoFit/>
          </a:bodyPr>
          <a:lstStyle/>
          <a:p>
            <a:r>
              <a:rPr lang="hr-HR" sz="1600" b="1" u="sng" dirty="0">
                <a:solidFill>
                  <a:prstClr val="black"/>
                </a:solidFill>
                <a:latin typeface="Calibri Light" panose="020F0302020204030204" pitchFamily="34" charset="0"/>
                <a:cs typeface="Calibri Light" panose="020F0302020204030204" pitchFamily="34" charset="0"/>
              </a:rPr>
              <a:t>Do sada je održan 21 sastanak tematske upravljačke skupine 4. </a:t>
            </a:r>
            <a:r>
              <a:rPr lang="hr-HR" sz="1600" b="1" u="sng" dirty="0" smtClean="0">
                <a:solidFill>
                  <a:prstClr val="black"/>
                </a:solidFill>
                <a:latin typeface="Calibri Light" panose="020F0302020204030204" pitchFamily="34" charset="0"/>
                <a:cs typeface="Calibri Light" panose="020F0302020204030204" pitchFamily="34" charset="0"/>
              </a:rPr>
              <a:t>stupa.</a:t>
            </a:r>
            <a:endParaRPr lang="hr-HR"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20839" y="268565"/>
            <a:ext cx="2877561" cy="1012024"/>
          </a:xfrm>
          <a:prstGeom prst="rect">
            <a:avLst/>
          </a:prstGeom>
        </p:spPr>
      </p:pic>
      <p:sp>
        <p:nvSpPr>
          <p:cNvPr id="11" name="Rectangle 10"/>
          <p:cNvSpPr/>
          <p:nvPr/>
        </p:nvSpPr>
        <p:spPr>
          <a:xfrm>
            <a:off x="390619" y="1704266"/>
            <a:ext cx="5855706" cy="3908762"/>
          </a:xfrm>
          <a:prstGeom prst="rect">
            <a:avLst/>
          </a:prstGeom>
        </p:spPr>
        <p:txBody>
          <a:bodyPr wrap="square">
            <a:spAutoFit/>
          </a:bodyPr>
          <a:lstStyle/>
          <a:p>
            <a:pPr marL="285750" indent="-285750" algn="just">
              <a:buFont typeface="Wingdings" panose="05000000000000000000" pitchFamily="2" charset="2"/>
              <a:buChar char="ü"/>
            </a:pPr>
            <a:r>
              <a:rPr lang="hr-HR" sz="1600" b="1" dirty="0">
                <a:latin typeface="Calibri Light" panose="020F0302020204030204" pitchFamily="34" charset="0"/>
                <a:cs typeface="Calibri Light" panose="020F0302020204030204" pitchFamily="34" charset="0"/>
              </a:rPr>
              <a:t>Razvoj 7 makro-regionalnih strateških/</a:t>
            </a:r>
            <a:r>
              <a:rPr lang="hr-HR" sz="1600" b="1" dirty="0" err="1">
                <a:latin typeface="Calibri Light" panose="020F0302020204030204" pitchFamily="34" charset="0"/>
                <a:cs typeface="Calibri Light" panose="020F0302020204030204" pitchFamily="34" charset="0"/>
              </a:rPr>
              <a:t>flagship</a:t>
            </a:r>
            <a:r>
              <a:rPr lang="hr-HR" sz="1600" b="1" dirty="0">
                <a:latin typeface="Calibri Light" panose="020F0302020204030204" pitchFamily="34" charset="0"/>
                <a:cs typeface="Calibri Light" panose="020F0302020204030204" pitchFamily="34" charset="0"/>
              </a:rPr>
              <a:t> projekata </a:t>
            </a:r>
            <a:r>
              <a:rPr lang="hr-HR" sz="1600" dirty="0">
                <a:latin typeface="Calibri Light" panose="020F0302020204030204" pitchFamily="34" charset="0"/>
                <a:cs typeface="Calibri Light" panose="020F0302020204030204" pitchFamily="34" charset="0"/>
              </a:rPr>
              <a:t>(do faze spremnosti za apliciranje na EU fondove</a:t>
            </a:r>
            <a:r>
              <a:rPr lang="hr-HR" sz="1600" dirty="0" smtClean="0">
                <a:latin typeface="Calibri Light" panose="020F0302020204030204" pitchFamily="34" charset="0"/>
                <a:cs typeface="Calibri Light" panose="020F0302020204030204" pitchFamily="34" charset="0"/>
              </a:rPr>
              <a:t>):</a:t>
            </a:r>
          </a:p>
          <a:p>
            <a:endParaRPr lang="hr-HR" sz="1600" dirty="0">
              <a:latin typeface="Calibri Light" panose="020F0302020204030204" pitchFamily="34" charset="0"/>
              <a:cs typeface="Calibri Light" panose="020F0302020204030204" pitchFamily="34" charset="0"/>
            </a:endParaRPr>
          </a:p>
          <a:p>
            <a:pPr marL="342900" indent="-342900">
              <a:buFont typeface="+mj-lt"/>
              <a:buAutoNum type="arabicPeriod"/>
            </a:pPr>
            <a:r>
              <a:rPr lang="hr-HR" sz="1400" b="1" dirty="0" smtClean="0">
                <a:latin typeface="Calibri Light" panose="020F0302020204030204" pitchFamily="34" charset="0"/>
                <a:cs typeface="Calibri Light" panose="020F0302020204030204" pitchFamily="34" charset="0"/>
              </a:rPr>
              <a:t>Green </a:t>
            </a:r>
            <a:r>
              <a:rPr lang="hr-HR" sz="1400" b="1" dirty="0" err="1">
                <a:latin typeface="Calibri Light" panose="020F0302020204030204" pitchFamily="34" charset="0"/>
                <a:cs typeface="Calibri Light" panose="020F0302020204030204" pitchFamily="34" charset="0"/>
              </a:rPr>
              <a:t>Mapping</a:t>
            </a:r>
            <a:r>
              <a:rPr lang="hr-HR" sz="1400" b="1" dirty="0">
                <a:latin typeface="Calibri Light" panose="020F0302020204030204" pitchFamily="34" charset="0"/>
                <a:cs typeface="Calibri Light" panose="020F0302020204030204" pitchFamily="34" charset="0"/>
              </a:rPr>
              <a:t> </a:t>
            </a:r>
            <a:r>
              <a:rPr lang="hr-HR" sz="1400" dirty="0">
                <a:latin typeface="Calibri Light" panose="020F0302020204030204" pitchFamily="34" charset="0"/>
                <a:cs typeface="Calibri Light" panose="020F0302020204030204" pitchFamily="34" charset="0"/>
              </a:rPr>
              <a:t>- razvoj makro-regionalne mreže poduzeća i </a:t>
            </a:r>
            <a:r>
              <a:rPr lang="hr-HR" sz="1400" dirty="0" err="1">
                <a:latin typeface="Calibri Light" panose="020F0302020204030204" pitchFamily="34" charset="0"/>
                <a:cs typeface="Calibri Light" panose="020F0302020204030204" pitchFamily="34" charset="0"/>
              </a:rPr>
              <a:t>klastera</a:t>
            </a:r>
            <a:r>
              <a:rPr lang="hr-HR" sz="1400" dirty="0">
                <a:latin typeface="Calibri Light" panose="020F0302020204030204" pitchFamily="34" charset="0"/>
                <a:cs typeface="Calibri Light" panose="020F0302020204030204" pitchFamily="34" charset="0"/>
              </a:rPr>
              <a:t> održivog turizma. Cilj je podržati: mreže kreativnih industrija, mreže koje promiču i dijele najbolje prakse u upravljanju kvalitetom okoliša i turističke </a:t>
            </a:r>
            <a:r>
              <a:rPr lang="hr-HR" sz="1400" dirty="0" err="1">
                <a:latin typeface="Calibri Light" panose="020F0302020204030204" pitchFamily="34" charset="0"/>
                <a:cs typeface="Calibri Light" panose="020F0302020204030204" pitchFamily="34" charset="0"/>
              </a:rPr>
              <a:t>klastere</a:t>
            </a:r>
            <a:r>
              <a:rPr lang="hr-HR" sz="1400" dirty="0">
                <a:latin typeface="Calibri Light" panose="020F0302020204030204" pitchFamily="34" charset="0"/>
                <a:cs typeface="Calibri Light" panose="020F0302020204030204" pitchFamily="34" charset="0"/>
              </a:rPr>
              <a:t> za primjenu/prihvaćanje EU Eco-Management i Audit sheme (EMAS), ETIS-a i ostalih shema za zeleno </a:t>
            </a:r>
            <a:r>
              <a:rPr lang="hr-HR" sz="1400" dirty="0" smtClean="0">
                <a:latin typeface="Calibri Light" panose="020F0302020204030204" pitchFamily="34" charset="0"/>
                <a:cs typeface="Calibri Light" panose="020F0302020204030204" pitchFamily="34" charset="0"/>
              </a:rPr>
              <a:t>certificiranje.</a:t>
            </a:r>
          </a:p>
          <a:p>
            <a:pPr marL="342900" indent="-342900">
              <a:buFont typeface="+mj-lt"/>
              <a:buAutoNum type="arabicPeriod"/>
            </a:pPr>
            <a:endParaRPr lang="hr-HR" sz="1400" dirty="0" smtClean="0">
              <a:latin typeface="Calibri Light" panose="020F0302020204030204" pitchFamily="34" charset="0"/>
              <a:cs typeface="Calibri Light" panose="020F0302020204030204" pitchFamily="34" charset="0"/>
            </a:endParaRPr>
          </a:p>
          <a:p>
            <a:pPr marL="342900" indent="-342900">
              <a:buFont typeface="+mj-lt"/>
              <a:buAutoNum type="arabicPeriod"/>
            </a:pPr>
            <a:r>
              <a:rPr lang="hr-HR" sz="1400" b="1" dirty="0" smtClean="0">
                <a:latin typeface="Calibri Light" panose="020F0302020204030204" pitchFamily="34" charset="0"/>
                <a:cs typeface="Calibri Light" panose="020F0302020204030204" pitchFamily="34" charset="0"/>
              </a:rPr>
              <a:t>CULTOURAIR </a:t>
            </a:r>
            <a:r>
              <a:rPr lang="hr-HR" sz="1400" dirty="0">
                <a:latin typeface="Calibri Light" panose="020F0302020204030204" pitchFamily="34" charset="0"/>
                <a:cs typeface="Calibri Light" panose="020F0302020204030204" pitchFamily="34" charset="0"/>
              </a:rPr>
              <a:t>- praćenje profila posjetitelja kulturnih atrakcija u JJR, sveukupno i po zemljama kao i procjena konzumacije posjetitelja. Cilj je uvid u ponašanje i zadovoljstvo posjetitelja sa kulturnom turističkom ponudom i gospodarstvo koje vodi prema novim poslovnim prilikama, povećani broj ukupnih turističkih dolazaka i noćenja, povećanje turističkog dohotka</a:t>
            </a:r>
            <a:r>
              <a:rPr lang="hr-HR" sz="1400" dirty="0" smtClean="0">
                <a:latin typeface="Calibri Light" panose="020F0302020204030204" pitchFamily="34" charset="0"/>
                <a:cs typeface="Calibri Light" panose="020F0302020204030204" pitchFamily="34" charset="0"/>
              </a:rPr>
              <a:t>.</a:t>
            </a:r>
          </a:p>
          <a:p>
            <a:endParaRPr lang="hr-HR" sz="1600" dirty="0" smtClean="0">
              <a:latin typeface="Calibri Light" panose="020F0302020204030204" pitchFamily="34" charset="0"/>
              <a:cs typeface="Calibri Light" panose="020F0302020204030204" pitchFamily="34" charset="0"/>
            </a:endParaRPr>
          </a:p>
          <a:p>
            <a:endParaRPr lang="hr-HR" sz="1600" dirty="0">
              <a:latin typeface="Calibri Light" panose="020F0302020204030204" pitchFamily="34" charset="0"/>
              <a:cs typeface="Calibri Light" panose="020F0302020204030204" pitchFamily="34" charset="0"/>
            </a:endParaRPr>
          </a:p>
        </p:txBody>
      </p:sp>
      <p:pic>
        <p:nvPicPr>
          <p:cNvPr id="17" name="Picture 16"/>
          <p:cNvPicPr>
            <a:picLocks noChangeAspect="1"/>
          </p:cNvPicPr>
          <p:nvPr/>
        </p:nvPicPr>
        <p:blipFill>
          <a:blip r:embed="rId3"/>
          <a:stretch>
            <a:fillRect/>
          </a:stretch>
        </p:blipFill>
        <p:spPr>
          <a:xfrm>
            <a:off x="6404184" y="1511773"/>
            <a:ext cx="1774090" cy="25178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p:cNvPicPr>
            <a:picLocks noChangeAspect="1"/>
          </p:cNvPicPr>
          <p:nvPr/>
        </p:nvPicPr>
        <p:blipFill>
          <a:blip r:embed="rId4"/>
          <a:stretch>
            <a:fillRect/>
          </a:stretch>
        </p:blipFill>
        <p:spPr>
          <a:xfrm>
            <a:off x="7195424" y="3498592"/>
            <a:ext cx="1643671" cy="23517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49281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Pravokotnik 1">
            <a:extLst>
              <a:ext uri="{FF2B5EF4-FFF2-40B4-BE49-F238E27FC236}">
                <a16:creationId xmlns:a16="http://schemas.microsoft.com/office/drawing/2014/main" id="{E3260FCE-83C0-482A-A44D-0D0985D2C98D}"/>
              </a:ext>
            </a:extLst>
          </p:cNvPr>
          <p:cNvSpPr>
            <a:spLocks noChangeArrowheads="1"/>
          </p:cNvSpPr>
          <p:nvPr/>
        </p:nvSpPr>
        <p:spPr bwMode="auto">
          <a:xfrm>
            <a:off x="166563" y="917438"/>
            <a:ext cx="854075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342900" indent="-342900">
              <a:spcBef>
                <a:spcPct val="0"/>
              </a:spcBef>
              <a:buClrTx/>
              <a:buSzTx/>
              <a:buFont typeface="Wingdings" panose="05000000000000000000" pitchFamily="2" charset="2"/>
              <a:buChar char="Ø"/>
              <a:defRPr/>
            </a:pPr>
            <a:endParaRPr lang="en-US" altLang="en-US" sz="2000" i="1" dirty="0" smtClean="0">
              <a:solidFill>
                <a:schemeClr val="tx1"/>
              </a:solidFill>
              <a:latin typeface="Calibri" panose="020F0502020204030204" pitchFamily="34" charset="0"/>
            </a:endParaRPr>
          </a:p>
          <a:p>
            <a:pPr marL="342900" indent="-342900">
              <a:spcBef>
                <a:spcPct val="0"/>
              </a:spcBef>
              <a:buClrTx/>
              <a:buSzTx/>
              <a:buFont typeface="Wingdings" panose="05000000000000000000" pitchFamily="2" charset="2"/>
              <a:buChar char="Ø"/>
              <a:defRPr/>
            </a:pPr>
            <a:endParaRPr lang="en-US" altLang="en-US" sz="2000" dirty="0" smtClean="0">
              <a:solidFill>
                <a:schemeClr val="tx1"/>
              </a:solidFill>
              <a:latin typeface="Calibri" panose="020F0502020204030204" pitchFamily="34" charset="0"/>
            </a:endParaRPr>
          </a:p>
          <a:p>
            <a:pPr>
              <a:spcBef>
                <a:spcPct val="0"/>
              </a:spcBef>
              <a:buClrTx/>
              <a:buSzTx/>
              <a:buFontTx/>
              <a:buNone/>
              <a:defRPr/>
            </a:pPr>
            <a:endParaRPr lang="en-US" altLang="en-US" sz="2000" dirty="0" smtClean="0">
              <a:solidFill>
                <a:schemeClr val="tx1"/>
              </a:solidFill>
              <a:latin typeface="Calibri" panose="020F0502020204030204" pitchFamily="34" charset="0"/>
            </a:endParaRPr>
          </a:p>
          <a:p>
            <a:pPr>
              <a:spcBef>
                <a:spcPct val="0"/>
              </a:spcBef>
              <a:buClrTx/>
              <a:buSzTx/>
              <a:buFont typeface="Wingdings 3" panose="05040102010807070707" pitchFamily="18" charset="2"/>
              <a:buNone/>
              <a:defRPr/>
            </a:pPr>
            <a:endParaRPr lang="en-US" altLang="en-US" sz="2000" dirty="0" smtClean="0">
              <a:solidFill>
                <a:schemeClr val="tx1"/>
              </a:solidFill>
              <a:latin typeface="Calibri" panose="020F0502020204030204" pitchFamily="34" charset="0"/>
            </a:endParaRPr>
          </a:p>
          <a:p>
            <a:pPr marL="171450" indent="-457200">
              <a:spcBef>
                <a:spcPct val="0"/>
              </a:spcBef>
              <a:buClrTx/>
              <a:buSzTx/>
              <a:buFont typeface="+mj-lt"/>
              <a:buAutoNum type="arabicPeriod"/>
              <a:defRPr/>
            </a:pPr>
            <a:endParaRPr lang="en-US" altLang="en-US" sz="2000" dirty="0" smtClean="0">
              <a:solidFill>
                <a:srgbClr val="009A72"/>
              </a:solidFill>
              <a:latin typeface="Calibri" panose="020F0502020204030204" pitchFamily="34" charset="0"/>
            </a:endParaRPr>
          </a:p>
          <a:p>
            <a:pPr>
              <a:spcBef>
                <a:spcPct val="0"/>
              </a:spcBef>
              <a:buClrTx/>
              <a:buSzTx/>
              <a:buFont typeface="Wingdings 3" panose="05040102010807070707" pitchFamily="18" charset="2"/>
              <a:buNone/>
              <a:defRPr/>
            </a:pPr>
            <a:endParaRPr lang="en-US" altLang="en-US" sz="2000" dirty="0" smtClean="0">
              <a:solidFill>
                <a:srgbClr val="009A72"/>
              </a:solidFill>
              <a:latin typeface="Calibri" panose="020F0502020204030204" pitchFamily="34" charset="0"/>
            </a:endParaRPr>
          </a:p>
          <a:p>
            <a:pPr lvl="1">
              <a:spcBef>
                <a:spcPct val="0"/>
              </a:spcBef>
              <a:buClrTx/>
              <a:buSzTx/>
              <a:buFont typeface="Wingdings" panose="05000000000000000000" pitchFamily="2" charset="2"/>
              <a:buChar char="Ø"/>
              <a:defRPr/>
            </a:pPr>
            <a:endParaRPr lang="en-US" altLang="en-US" sz="2000" dirty="0">
              <a:solidFill>
                <a:srgbClr val="009A72"/>
              </a:solidFill>
              <a:latin typeface="Calibri" panose="020F0502020204030204" pitchFamily="34" charset="0"/>
            </a:endParaRPr>
          </a:p>
        </p:txBody>
      </p:sp>
      <p:sp>
        <p:nvSpPr>
          <p:cNvPr id="2" name="Rectangle 1"/>
          <p:cNvSpPr/>
          <p:nvPr/>
        </p:nvSpPr>
        <p:spPr>
          <a:xfrm>
            <a:off x="492710" y="1621905"/>
            <a:ext cx="4941035" cy="2441053"/>
          </a:xfrm>
          <a:prstGeom prst="rect">
            <a:avLst/>
          </a:prstGeom>
        </p:spPr>
        <p:txBody>
          <a:bodyPr wrap="square">
            <a:spAutoFit/>
          </a:bodyPr>
          <a:lstStyle/>
          <a:p>
            <a:pPr lvl="0" algn="just">
              <a:lnSpc>
                <a:spcPct val="106000"/>
              </a:lnSpc>
              <a:spcAft>
                <a:spcPts val="0"/>
              </a:spcAft>
            </a:pPr>
            <a:r>
              <a:rPr lang="hr-HR" sz="1600" b="1" dirty="0" smtClean="0">
                <a:latin typeface="Calibri Light" panose="020F0302020204030204" pitchFamily="34" charset="0"/>
                <a:ea typeface="Calibri" panose="020F0502020204030204" pitchFamily="34" charset="0"/>
                <a:cs typeface="Calibri Light" panose="020F0302020204030204" pitchFamily="34" charset="0"/>
              </a:rPr>
              <a:t>3. DES </a:t>
            </a:r>
            <a:r>
              <a:rPr lang="hr-HR" sz="1600" b="1" dirty="0">
                <a:latin typeface="Calibri Light" panose="020F0302020204030204" pitchFamily="34" charset="0"/>
                <a:ea typeface="Calibri" panose="020F0502020204030204" pitchFamily="34" charset="0"/>
                <a:cs typeface="Calibri Light" panose="020F0302020204030204" pitchFamily="34" charset="0"/>
              </a:rPr>
              <a:t>AIR</a:t>
            </a:r>
            <a:r>
              <a:rPr lang="hr-HR" sz="1600" dirty="0">
                <a:latin typeface="Calibri Light" panose="020F0302020204030204" pitchFamily="34" charset="0"/>
                <a:ea typeface="Calibri" panose="020F0502020204030204" pitchFamily="34" charset="0"/>
                <a:cs typeface="Calibri Light" panose="020F0302020204030204" pitchFamily="34" charset="0"/>
              </a:rPr>
              <a:t> - unaprjeđenje kvalitete integriranog, održivog upravljanja turističkim destinacijama i programi cjeloživotnog učenja i razvoj diplomskih studija u </a:t>
            </a:r>
            <a:r>
              <a:rPr lang="hr-HR" sz="1600" dirty="0" smtClean="0">
                <a:latin typeface="Calibri Light" panose="020F0302020204030204" pitchFamily="34" charset="0"/>
                <a:ea typeface="Calibri" panose="020F0502020204030204" pitchFamily="34" charset="0"/>
                <a:cs typeface="Calibri Light" panose="020F0302020204030204" pitchFamily="34" charset="0"/>
              </a:rPr>
              <a:t>EUSAIR-u.</a:t>
            </a:r>
          </a:p>
          <a:p>
            <a:pPr lvl="0" algn="just">
              <a:lnSpc>
                <a:spcPct val="106000"/>
              </a:lnSpc>
              <a:spcAft>
                <a:spcPts val="0"/>
              </a:spcAft>
            </a:pPr>
            <a:endParaRPr lang="hr-HR" sz="1600" dirty="0" smtClean="0">
              <a:latin typeface="Calibri Light" panose="020F0302020204030204" pitchFamily="34" charset="0"/>
              <a:ea typeface="Calibri" panose="020F0502020204030204" pitchFamily="34" charset="0"/>
              <a:cs typeface="Calibri Light" panose="020F0302020204030204" pitchFamily="34" charset="0"/>
            </a:endParaRPr>
          </a:p>
          <a:p>
            <a:pPr lvl="0" algn="just">
              <a:lnSpc>
                <a:spcPct val="106000"/>
              </a:lnSpc>
              <a:spcAft>
                <a:spcPts val="0"/>
              </a:spcAft>
            </a:pPr>
            <a:r>
              <a:rPr lang="hr-HR" sz="1600" b="1" dirty="0" smtClean="0">
                <a:latin typeface="Calibri Light" panose="020F0302020204030204" pitchFamily="34" charset="0"/>
                <a:ea typeface="Calibri" panose="020F0502020204030204" pitchFamily="34" charset="0"/>
                <a:cs typeface="Calibri Light" panose="020F0302020204030204" pitchFamily="34" charset="0"/>
              </a:rPr>
              <a:t>4. CRUISAIR</a:t>
            </a:r>
            <a:r>
              <a:rPr lang="hr-HR" sz="1600" dirty="0" smtClean="0">
                <a:latin typeface="Calibri Light" panose="020F0302020204030204" pitchFamily="34" charset="0"/>
                <a:ea typeface="Calibri" panose="020F0502020204030204" pitchFamily="34" charset="0"/>
                <a:cs typeface="Calibri Light" panose="020F0302020204030204" pitchFamily="34" charset="0"/>
              </a:rPr>
              <a:t> </a:t>
            </a:r>
            <a:r>
              <a:rPr lang="hr-HR" sz="1600" dirty="0">
                <a:latin typeface="Calibri Light" panose="020F0302020204030204" pitchFamily="34" charset="0"/>
                <a:ea typeface="Calibri" panose="020F0502020204030204" pitchFamily="34" charset="0"/>
                <a:cs typeface="Calibri Light" panose="020F0302020204030204" pitchFamily="34" charset="0"/>
              </a:rPr>
              <a:t>- proširenje turističke sezone na cijelu godinu kroz posebne oblike turizma te promidžba i podrška razvoju posebnih oblika turizma- </a:t>
            </a:r>
            <a:r>
              <a:rPr lang="hr-HR" sz="1600" dirty="0" smtClean="0">
                <a:latin typeface="Calibri Light" panose="020F0302020204030204" pitchFamily="34" charset="0"/>
                <a:ea typeface="Calibri" panose="020F0502020204030204" pitchFamily="34" charset="0"/>
                <a:cs typeface="Calibri Light" panose="020F0302020204030204" pitchFamily="34" charset="0"/>
              </a:rPr>
              <a:t>krstarenje</a:t>
            </a:r>
          </a:p>
          <a:p>
            <a:pPr lvl="0" algn="just">
              <a:lnSpc>
                <a:spcPct val="106000"/>
              </a:lnSpc>
              <a:spcAft>
                <a:spcPts val="0"/>
              </a:spcAft>
            </a:pPr>
            <a:endParaRPr lang="hr-HR" sz="1600" dirty="0">
              <a:latin typeface="Calibri Light" panose="020F0302020204030204" pitchFamily="34" charset="0"/>
              <a:ea typeface="Calibri" panose="020F0502020204030204" pitchFamily="34" charset="0"/>
              <a:cs typeface="Calibri Light" panose="020F0302020204030204" pitchFamily="34" charset="0"/>
            </a:endParaRPr>
          </a:p>
        </p:txBody>
      </p:sp>
      <p:pic>
        <p:nvPicPr>
          <p:cNvPr id="3" name="Picture 2"/>
          <p:cNvPicPr>
            <a:picLocks noChangeAspect="1"/>
          </p:cNvPicPr>
          <p:nvPr/>
        </p:nvPicPr>
        <p:blipFill>
          <a:blip r:embed="rId2"/>
          <a:stretch>
            <a:fillRect/>
          </a:stretch>
        </p:blipFill>
        <p:spPr>
          <a:xfrm>
            <a:off x="682982" y="217698"/>
            <a:ext cx="2877561" cy="1012024"/>
          </a:xfrm>
          <a:prstGeom prst="rect">
            <a:avLst/>
          </a:prstGeom>
        </p:spPr>
      </p:pic>
      <p:pic>
        <p:nvPicPr>
          <p:cNvPr id="10" name="Picture 9"/>
          <p:cNvPicPr>
            <a:picLocks noChangeAspect="1"/>
          </p:cNvPicPr>
          <p:nvPr/>
        </p:nvPicPr>
        <p:blipFill>
          <a:blip r:embed="rId3"/>
          <a:stretch>
            <a:fillRect/>
          </a:stretch>
        </p:blipFill>
        <p:spPr>
          <a:xfrm>
            <a:off x="5794762" y="1138391"/>
            <a:ext cx="1694835" cy="24751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4"/>
          <a:stretch>
            <a:fillRect/>
          </a:stretch>
        </p:blipFill>
        <p:spPr>
          <a:xfrm>
            <a:off x="6627603" y="2938783"/>
            <a:ext cx="1792379" cy="25605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8123" y="1758393"/>
            <a:ext cx="4572000" cy="2702022"/>
          </a:xfrm>
          <a:prstGeom prst="rect">
            <a:avLst/>
          </a:prstGeom>
        </p:spPr>
        <p:txBody>
          <a:bodyPr>
            <a:spAutoFit/>
          </a:bodyPr>
          <a:lstStyle/>
          <a:p>
            <a:pPr lvl="0" algn="just">
              <a:lnSpc>
                <a:spcPct val="106000"/>
              </a:lnSpc>
              <a:spcAft>
                <a:spcPts val="0"/>
              </a:spcAft>
            </a:pPr>
            <a:r>
              <a:rPr lang="hr-HR" sz="1600" b="1" dirty="0" smtClean="0">
                <a:solidFill>
                  <a:prstClr val="black"/>
                </a:solidFill>
                <a:latin typeface="Calibri Light" panose="020F0302020204030204" pitchFamily="34" charset="0"/>
                <a:ea typeface="Calibri" panose="020F0502020204030204" pitchFamily="34" charset="0"/>
                <a:cs typeface="Calibri Light" panose="020F0302020204030204" pitchFamily="34" charset="0"/>
              </a:rPr>
              <a:t>5. AIR </a:t>
            </a:r>
            <a:r>
              <a:rPr lang="hr-HR" sz="1600" b="1" dirty="0">
                <a:solidFill>
                  <a:prstClr val="black"/>
                </a:solidFill>
                <a:latin typeface="Calibri Light" panose="020F0302020204030204" pitchFamily="34" charset="0"/>
                <a:ea typeface="Calibri" panose="020F0502020204030204" pitchFamily="34" charset="0"/>
                <a:cs typeface="Calibri Light" panose="020F0302020204030204" pitchFamily="34" charset="0"/>
              </a:rPr>
              <a:t>KULTURNE RUTE</a:t>
            </a:r>
            <a:r>
              <a:rPr lang="hr-HR" sz="1600" dirty="0">
                <a:solidFill>
                  <a:prstClr val="black"/>
                </a:solidFill>
                <a:latin typeface="Calibri Light" panose="020F0302020204030204" pitchFamily="34" charset="0"/>
                <a:ea typeface="Calibri" panose="020F0502020204030204" pitchFamily="34" charset="0"/>
                <a:cs typeface="Calibri Light" panose="020F0302020204030204" pitchFamily="34" charset="0"/>
              </a:rPr>
              <a:t> - razvoj održivih tematskih makro-regionalnih ruta s ciljem podrške razvoju biciklističkih, pješačkih/planinskih i plovnih ruta koje bi bolje povezale sve EUSAIR kulturne rute.</a:t>
            </a:r>
          </a:p>
          <a:p>
            <a:pPr lvl="0" algn="just">
              <a:lnSpc>
                <a:spcPct val="106000"/>
              </a:lnSpc>
              <a:spcAft>
                <a:spcPts val="0"/>
              </a:spcAft>
            </a:pPr>
            <a:endParaRPr lang="hr-HR" sz="1600" dirty="0">
              <a:solidFill>
                <a:prstClr val="black"/>
              </a:solidFill>
              <a:latin typeface="Calibri Light" panose="020F0302020204030204" pitchFamily="34" charset="0"/>
              <a:ea typeface="Calibri" panose="020F0502020204030204" pitchFamily="34" charset="0"/>
              <a:cs typeface="Calibri Light" panose="020F0302020204030204" pitchFamily="34" charset="0"/>
            </a:endParaRPr>
          </a:p>
          <a:p>
            <a:pPr lvl="0" algn="just">
              <a:lnSpc>
                <a:spcPct val="106000"/>
              </a:lnSpc>
              <a:spcAft>
                <a:spcPts val="0"/>
              </a:spcAft>
            </a:pPr>
            <a:r>
              <a:rPr lang="hr-HR" sz="1600" b="1" dirty="0" smtClean="0">
                <a:solidFill>
                  <a:prstClr val="black"/>
                </a:solidFill>
                <a:latin typeface="Calibri Light" panose="020F0302020204030204" pitchFamily="34" charset="0"/>
                <a:ea typeface="Calibri" panose="020F0502020204030204" pitchFamily="34" charset="0"/>
                <a:cs typeface="Calibri Light" panose="020F0302020204030204" pitchFamily="34" charset="0"/>
              </a:rPr>
              <a:t>6. </a:t>
            </a:r>
            <a:r>
              <a:rPr lang="hr-HR" sz="1600" b="1" dirty="0" err="1" smtClean="0">
                <a:solidFill>
                  <a:prstClr val="black"/>
                </a:solidFill>
                <a:latin typeface="Calibri Light" panose="020F0302020204030204" pitchFamily="34" charset="0"/>
                <a:ea typeface="Calibri" panose="020F0502020204030204" pitchFamily="34" charset="0"/>
                <a:cs typeface="Calibri Light" panose="020F0302020204030204" pitchFamily="34" charset="0"/>
              </a:rPr>
              <a:t>Living</a:t>
            </a:r>
            <a:r>
              <a:rPr lang="hr-HR" sz="1600" b="1" dirty="0" smtClean="0">
                <a:solidFill>
                  <a:prstClr val="black"/>
                </a:solidFill>
                <a:latin typeface="Calibri Light" panose="020F0302020204030204" pitchFamily="34" charset="0"/>
                <a:ea typeface="Calibri" panose="020F0502020204030204" pitchFamily="34" charset="0"/>
                <a:cs typeface="Calibri Light" panose="020F0302020204030204" pitchFamily="34" charset="0"/>
              </a:rPr>
              <a:t> </a:t>
            </a:r>
            <a:r>
              <a:rPr lang="hr-HR" sz="1600" b="1" dirty="0" err="1">
                <a:solidFill>
                  <a:prstClr val="black"/>
                </a:solidFill>
                <a:latin typeface="Calibri Light" panose="020F0302020204030204" pitchFamily="34" charset="0"/>
                <a:ea typeface="Calibri" panose="020F0502020204030204" pitchFamily="34" charset="0"/>
                <a:cs typeface="Calibri Light" panose="020F0302020204030204" pitchFamily="34" charset="0"/>
              </a:rPr>
              <a:t>the</a:t>
            </a:r>
            <a:r>
              <a:rPr lang="hr-HR" sz="1600" b="1" dirty="0">
                <a:solidFill>
                  <a:prstClr val="black"/>
                </a:solidFill>
                <a:latin typeface="Calibri Light" panose="020F0302020204030204" pitchFamily="34" charset="0"/>
                <a:ea typeface="Calibri" panose="020F0502020204030204" pitchFamily="34" charset="0"/>
                <a:cs typeface="Calibri Light" panose="020F0302020204030204" pitchFamily="34" charset="0"/>
              </a:rPr>
              <a:t> Sea 4.0</a:t>
            </a:r>
            <a:r>
              <a:rPr lang="hr-HR" sz="1600" dirty="0">
                <a:solidFill>
                  <a:prstClr val="black"/>
                </a:solidFill>
                <a:latin typeface="Calibri Light" panose="020F0302020204030204" pitchFamily="34" charset="0"/>
                <a:ea typeface="Calibri" panose="020F0502020204030204" pitchFamily="34" charset="0"/>
                <a:cs typeface="Calibri Light" panose="020F0302020204030204" pitchFamily="34" charset="0"/>
              </a:rPr>
              <a:t> - digitalizacija kulturne baštine ribarske industrije stvaranje virtualnih turističkih točaka interesa u EUSAIR području</a:t>
            </a:r>
          </a:p>
          <a:p>
            <a:pPr lvl="0" algn="just">
              <a:lnSpc>
                <a:spcPct val="106000"/>
              </a:lnSpc>
              <a:spcAft>
                <a:spcPts val="0"/>
              </a:spcAft>
            </a:pPr>
            <a:endParaRPr lang="hr-HR" sz="1600" dirty="0">
              <a:solidFill>
                <a:prstClr val="black"/>
              </a:solidFill>
              <a:latin typeface="Calibri Light" panose="020F0302020204030204" pitchFamily="34" charset="0"/>
              <a:ea typeface="Calibri" panose="020F0502020204030204" pitchFamily="34" charset="0"/>
              <a:cs typeface="Calibri Light" panose="020F0302020204030204" pitchFamily="34" charset="0"/>
            </a:endParaRPr>
          </a:p>
          <a:p>
            <a:pPr lvl="0" algn="just">
              <a:lnSpc>
                <a:spcPct val="106000"/>
              </a:lnSpc>
              <a:spcAft>
                <a:spcPts val="800"/>
              </a:spcAft>
            </a:pPr>
            <a:r>
              <a:rPr lang="hr-HR" sz="1600" b="1" dirty="0" smtClean="0">
                <a:solidFill>
                  <a:prstClr val="black"/>
                </a:solidFill>
                <a:latin typeface="Calibri Light" panose="020F0302020204030204" pitchFamily="34" charset="0"/>
                <a:ea typeface="Calibri" panose="020F0502020204030204" pitchFamily="34" charset="0"/>
                <a:cs typeface="Calibri Light" panose="020F0302020204030204" pitchFamily="34" charset="0"/>
              </a:rPr>
              <a:t>7. </a:t>
            </a:r>
            <a:r>
              <a:rPr lang="hr-HR" sz="1600" b="1" dirty="0" err="1" smtClean="0">
                <a:solidFill>
                  <a:prstClr val="black"/>
                </a:solidFill>
                <a:latin typeface="Calibri Light" panose="020F0302020204030204" pitchFamily="34" charset="0"/>
                <a:ea typeface="Calibri" panose="020F0502020204030204" pitchFamily="34" charset="0"/>
                <a:cs typeface="Calibri Light" panose="020F0302020204030204" pitchFamily="34" charset="0"/>
              </a:rPr>
              <a:t>ProDestAIR</a:t>
            </a:r>
            <a:endParaRPr lang="hr-HR" sz="1600" dirty="0">
              <a:solidFill>
                <a:prstClr val="black"/>
              </a:solidFill>
              <a:latin typeface="Calibri Light" panose="020F0302020204030204" pitchFamily="34" charset="0"/>
              <a:ea typeface="Calibri" panose="020F0502020204030204" pitchFamily="34" charset="0"/>
              <a:cs typeface="Calibri Light" panose="020F0302020204030204" pitchFamily="34" charset="0"/>
            </a:endParaRPr>
          </a:p>
        </p:txBody>
      </p:sp>
      <p:pic>
        <p:nvPicPr>
          <p:cNvPr id="3" name="Picture 2"/>
          <p:cNvPicPr>
            <a:picLocks noChangeAspect="1"/>
          </p:cNvPicPr>
          <p:nvPr/>
        </p:nvPicPr>
        <p:blipFill>
          <a:blip r:embed="rId2"/>
          <a:stretch>
            <a:fillRect/>
          </a:stretch>
        </p:blipFill>
        <p:spPr>
          <a:xfrm>
            <a:off x="5489151" y="693930"/>
            <a:ext cx="1853345" cy="24020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3"/>
          <a:stretch>
            <a:fillRect/>
          </a:stretch>
        </p:blipFill>
        <p:spPr>
          <a:xfrm>
            <a:off x="7134816" y="2115842"/>
            <a:ext cx="1920406" cy="27861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4"/>
          <a:stretch>
            <a:fillRect/>
          </a:stretch>
        </p:blipFill>
        <p:spPr>
          <a:xfrm>
            <a:off x="5489151" y="3312960"/>
            <a:ext cx="1853345" cy="26532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5"/>
          <a:stretch>
            <a:fillRect/>
          </a:stretch>
        </p:blipFill>
        <p:spPr>
          <a:xfrm>
            <a:off x="696897" y="117645"/>
            <a:ext cx="2877561" cy="1012024"/>
          </a:xfrm>
          <a:prstGeom prst="rect">
            <a:avLst/>
          </a:prstGeom>
        </p:spPr>
      </p:pic>
    </p:spTree>
    <p:extLst>
      <p:ext uri="{BB962C8B-B14F-4D97-AF65-F5344CB8AC3E}">
        <p14:creationId xmlns:p14="http://schemas.microsoft.com/office/powerpoint/2010/main" val="1881617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Pravokotnik 1">
            <a:extLst>
              <a:ext uri="{FF2B5EF4-FFF2-40B4-BE49-F238E27FC236}">
                <a16:creationId xmlns:a16="http://schemas.microsoft.com/office/drawing/2014/main" id="{C7F7B5BB-A554-4FDD-B180-ACBC7C584A74}"/>
              </a:ext>
            </a:extLst>
          </p:cNvPr>
          <p:cNvSpPr>
            <a:spLocks noChangeArrowheads="1"/>
          </p:cNvSpPr>
          <p:nvPr/>
        </p:nvSpPr>
        <p:spPr bwMode="auto">
          <a:xfrm>
            <a:off x="159232" y="1984623"/>
            <a:ext cx="9056687"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ts val="600"/>
              </a:spcBef>
              <a:buClrTx/>
              <a:buSzTx/>
              <a:buFont typeface="Wingdings 3" panose="05040102010807070707" pitchFamily="18" charset="2"/>
              <a:buNone/>
              <a:defRPr/>
            </a:pPr>
            <a:r>
              <a:rPr lang="en-US" altLang="en-US" i="1" dirty="0" smtClean="0">
                <a:solidFill>
                  <a:srgbClr val="000000"/>
                </a:solidFill>
                <a:latin typeface="Calibri" panose="020F0502020204030204" pitchFamily="34" charset="0"/>
              </a:rPr>
              <a:t> </a:t>
            </a:r>
            <a:endParaRPr lang="en-US" altLang="en-US" i="1" dirty="0" smtClean="0">
              <a:solidFill>
                <a:srgbClr val="000000"/>
              </a:solidFill>
              <a:latin typeface="Calibri" panose="020F0502020204030204" pitchFamily="34" charset="0"/>
            </a:endParaRPr>
          </a:p>
          <a:p>
            <a:pPr marL="171450" indent="-457200">
              <a:spcBef>
                <a:spcPct val="0"/>
              </a:spcBef>
              <a:buClrTx/>
              <a:buSzTx/>
              <a:buFont typeface="+mj-lt"/>
              <a:buAutoNum type="arabicPeriod" startAt="3"/>
              <a:defRPr/>
            </a:pPr>
            <a:endParaRPr lang="en-US" altLang="en-US" sz="2000" dirty="0" smtClean="0">
              <a:solidFill>
                <a:schemeClr val="tx1"/>
              </a:solidFill>
              <a:latin typeface="Calibri" panose="020F0502020204030204" pitchFamily="34" charset="0"/>
            </a:endParaRPr>
          </a:p>
          <a:p>
            <a:pPr marL="171450" indent="-457200">
              <a:spcBef>
                <a:spcPct val="0"/>
              </a:spcBef>
              <a:buClrTx/>
              <a:buSzTx/>
              <a:buFont typeface="+mj-lt"/>
              <a:buAutoNum type="arabicPeriod" startAt="3"/>
              <a:defRPr/>
            </a:pPr>
            <a:endParaRPr lang="en-US" altLang="en-US" sz="2000" dirty="0" smtClean="0">
              <a:solidFill>
                <a:srgbClr val="009A72"/>
              </a:solidFill>
              <a:latin typeface="Calibri" panose="020F0502020204030204" pitchFamily="34" charset="0"/>
            </a:endParaRPr>
          </a:p>
          <a:p>
            <a:pPr>
              <a:spcBef>
                <a:spcPct val="0"/>
              </a:spcBef>
              <a:buClrTx/>
              <a:buSzTx/>
              <a:buFont typeface="Wingdings 3" panose="05040102010807070707" pitchFamily="18" charset="2"/>
              <a:buNone/>
              <a:defRPr/>
            </a:pPr>
            <a:endParaRPr lang="en-US" altLang="en-US" sz="2000" dirty="0" smtClean="0">
              <a:solidFill>
                <a:srgbClr val="009A72"/>
              </a:solidFill>
              <a:latin typeface="Calibri" panose="020F0502020204030204" pitchFamily="34" charset="0"/>
            </a:endParaRPr>
          </a:p>
          <a:p>
            <a:pPr lvl="1">
              <a:spcBef>
                <a:spcPct val="0"/>
              </a:spcBef>
              <a:buClrTx/>
              <a:buSzTx/>
              <a:buFont typeface="Wingdings" panose="05000000000000000000" pitchFamily="2" charset="2"/>
              <a:buChar char="Ø"/>
              <a:defRPr/>
            </a:pPr>
            <a:endParaRPr lang="en-US" altLang="en-US" sz="2000" dirty="0">
              <a:solidFill>
                <a:srgbClr val="009A72"/>
              </a:solidFill>
              <a:latin typeface="Calibri" panose="020F0502020204030204" pitchFamily="34" charset="0"/>
            </a:endParaRPr>
          </a:p>
        </p:txBody>
      </p:sp>
      <p:sp>
        <p:nvSpPr>
          <p:cNvPr id="16" name="Rectangle 15"/>
          <p:cNvSpPr/>
          <p:nvPr/>
        </p:nvSpPr>
        <p:spPr>
          <a:xfrm>
            <a:off x="382926" y="1551658"/>
            <a:ext cx="6948535" cy="338554"/>
          </a:xfrm>
          <a:prstGeom prst="rect">
            <a:avLst/>
          </a:prstGeom>
        </p:spPr>
        <p:txBody>
          <a:bodyPr wrap="square">
            <a:spAutoFit/>
          </a:bodyPr>
          <a:lstStyle/>
          <a:p>
            <a:pPr marL="285750" indent="-285750">
              <a:buFont typeface="Wingdings" panose="05000000000000000000" pitchFamily="2" charset="2"/>
              <a:buChar char="ü"/>
            </a:pPr>
            <a:r>
              <a:rPr lang="hr-HR" sz="1600" b="1" u="sng" dirty="0" smtClean="0">
                <a:solidFill>
                  <a:prstClr val="black"/>
                </a:solidFill>
                <a:latin typeface="Calibri Light" panose="020F0302020204030204" pitchFamily="34" charset="0"/>
                <a:cs typeface="Calibri Light" panose="020F0302020204030204" pitchFamily="34" charset="0"/>
              </a:rPr>
              <a:t>Razvoj stručnih priručnika:</a:t>
            </a:r>
            <a:endParaRPr lang="hr-HR" dirty="0"/>
          </a:p>
        </p:txBody>
      </p:sp>
      <p:pic>
        <p:nvPicPr>
          <p:cNvPr id="10" name="Picture 9"/>
          <p:cNvPicPr>
            <a:picLocks noChangeAspect="1"/>
          </p:cNvPicPr>
          <p:nvPr/>
        </p:nvPicPr>
        <p:blipFill>
          <a:blip r:embed="rId2"/>
          <a:stretch>
            <a:fillRect/>
          </a:stretch>
        </p:blipFill>
        <p:spPr>
          <a:xfrm>
            <a:off x="727371" y="241932"/>
            <a:ext cx="2877561" cy="1012024"/>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2091" y="2304667"/>
            <a:ext cx="3001692" cy="313381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7" name="Rectangle 16"/>
          <p:cNvSpPr/>
          <p:nvPr/>
        </p:nvSpPr>
        <p:spPr>
          <a:xfrm>
            <a:off x="378641" y="2304667"/>
            <a:ext cx="4572000" cy="1908023"/>
          </a:xfrm>
          <a:prstGeom prst="rect">
            <a:avLst/>
          </a:prstGeom>
        </p:spPr>
        <p:txBody>
          <a:bodyPr>
            <a:spAutoFit/>
          </a:bodyPr>
          <a:lstStyle/>
          <a:p>
            <a:pPr marL="342900" lvl="0" indent="-342900" algn="just">
              <a:lnSpc>
                <a:spcPct val="106000"/>
              </a:lnSpc>
              <a:spcAft>
                <a:spcPts val="800"/>
              </a:spcAft>
              <a:buFont typeface="+mj-lt"/>
              <a:buAutoNum type="arabicParenR"/>
            </a:pPr>
            <a:r>
              <a:rPr lang="hr-HR" sz="1600" b="1" u="sng" dirty="0" smtClean="0">
                <a:latin typeface="Calibri Light" panose="020F0302020204030204" pitchFamily="34" charset="0"/>
                <a:ea typeface="Calibri" panose="020F0502020204030204" pitchFamily="34" charset="0"/>
                <a:cs typeface="Calibri Light" panose="020F0302020204030204" pitchFamily="34" charset="0"/>
              </a:rPr>
              <a:t>Priručnik </a:t>
            </a:r>
            <a:r>
              <a:rPr lang="hr-HR" sz="1600" b="1" u="sng" dirty="0">
                <a:latin typeface="Calibri Light" panose="020F0302020204030204" pitchFamily="34" charset="0"/>
                <a:ea typeface="Calibri" panose="020F0502020204030204" pitchFamily="34" charset="0"/>
                <a:cs typeface="Calibri Light" panose="020F0302020204030204" pitchFamily="34" charset="0"/>
              </a:rPr>
              <a:t>participativnog turizma </a:t>
            </a:r>
            <a:r>
              <a:rPr lang="hr-HR" sz="1600" dirty="0">
                <a:latin typeface="Calibri Light" panose="020F0302020204030204" pitchFamily="34" charset="0"/>
                <a:ea typeface="Calibri" panose="020F0502020204030204" pitchFamily="34" charset="0"/>
                <a:cs typeface="Calibri Light" panose="020F0302020204030204" pitchFamily="34" charset="0"/>
              </a:rPr>
              <a:t>koji povezuje zajednicu i </a:t>
            </a:r>
            <a:r>
              <a:rPr lang="hr-HR" sz="1600" dirty="0" smtClean="0">
                <a:latin typeface="Calibri Light" panose="020F0302020204030204" pitchFamily="34" charset="0"/>
                <a:ea typeface="Calibri" panose="020F0502020204030204" pitchFamily="34" charset="0"/>
                <a:cs typeface="Calibri Light" panose="020F0302020204030204" pitchFamily="34" charset="0"/>
              </a:rPr>
              <a:t>kulturu. Iskustven</a:t>
            </a:r>
            <a:r>
              <a:rPr lang="hr-HR" sz="1600" dirty="0">
                <a:latin typeface="Calibri Light" panose="020F0302020204030204" pitchFamily="34" charset="0"/>
                <a:ea typeface="Calibri" panose="020F0502020204030204" pitchFamily="34" charset="0"/>
                <a:cs typeface="Calibri Light" panose="020F0302020204030204" pitchFamily="34" charset="0"/>
              </a:rPr>
              <a:t>, kreativan, participativni turizam usmjeren je prema održivosti, doprinosi dobrobiti zajednice, njeguje holistički, nenametljiv pristup, postavlja visoku razinu kvalitete kao konačni cilj i temeljen je na suradnji i partnerskom odnosu.</a:t>
            </a:r>
            <a:endParaRPr lang="hr-HR" sz="1600" dirty="0">
              <a:effectLst/>
              <a:latin typeface="Calibri Light" panose="020F0302020204030204" pitchFamily="34" charset="0"/>
              <a:ea typeface="Calibri" panose="020F0502020204030204" pitchFamily="34" charset="0"/>
              <a:cs typeface="Calibri Light" panose="020F0302020204030204" pitchFamily="34" charset="0"/>
            </a:endParaRPr>
          </a:p>
        </p:txBody>
      </p:sp>
    </p:spTree>
    <p:extLst>
      <p:ext uri="{BB962C8B-B14F-4D97-AF65-F5344CB8AC3E}">
        <p14:creationId xmlns:p14="http://schemas.microsoft.com/office/powerpoint/2010/main" val="38148974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Pravokotnik 1">
            <a:extLst>
              <a:ext uri="{FF2B5EF4-FFF2-40B4-BE49-F238E27FC236}">
                <a16:creationId xmlns:a16="http://schemas.microsoft.com/office/drawing/2014/main" id="{C7F7B5BB-A554-4FDD-B180-ACBC7C584A74}"/>
              </a:ext>
            </a:extLst>
          </p:cNvPr>
          <p:cNvSpPr>
            <a:spLocks noChangeArrowheads="1"/>
          </p:cNvSpPr>
          <p:nvPr/>
        </p:nvSpPr>
        <p:spPr bwMode="auto">
          <a:xfrm>
            <a:off x="87313" y="2161186"/>
            <a:ext cx="9056687" cy="2015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457200" lvl="1" indent="0">
              <a:spcBef>
                <a:spcPts val="600"/>
              </a:spcBef>
              <a:buClrTx/>
              <a:buSzTx/>
              <a:buNone/>
              <a:defRPr/>
            </a:pPr>
            <a:endParaRPr lang="hr-HR" altLang="en-US" sz="2000" dirty="0" smtClean="0">
              <a:solidFill>
                <a:schemeClr val="tx1"/>
              </a:solidFill>
              <a:latin typeface="Calibri" panose="020F0502020204030204" pitchFamily="34" charset="0"/>
            </a:endParaRPr>
          </a:p>
          <a:p>
            <a:pPr marL="914400" lvl="1" indent="-457200">
              <a:spcBef>
                <a:spcPts val="600"/>
              </a:spcBef>
              <a:buClrTx/>
              <a:buSzTx/>
              <a:buFont typeface="+mj-lt"/>
              <a:buAutoNum type="arabicPeriod" startAt="5"/>
              <a:defRPr/>
            </a:pPr>
            <a:endParaRPr lang="en-US" altLang="en-US" sz="2000" dirty="0" smtClean="0">
              <a:solidFill>
                <a:schemeClr val="tx1"/>
              </a:solidFill>
              <a:latin typeface="Calibri" panose="020F0502020204030204" pitchFamily="34" charset="0"/>
            </a:endParaRPr>
          </a:p>
          <a:p>
            <a:pPr marL="171450" indent="-457200">
              <a:spcBef>
                <a:spcPct val="0"/>
              </a:spcBef>
              <a:buClrTx/>
              <a:buSzTx/>
              <a:buFont typeface="+mj-lt"/>
              <a:buAutoNum type="arabicPeriod" startAt="5"/>
              <a:defRPr/>
            </a:pPr>
            <a:endParaRPr lang="en-US" altLang="en-US" sz="2000" dirty="0" smtClean="0">
              <a:solidFill>
                <a:schemeClr val="tx1"/>
              </a:solidFill>
              <a:latin typeface="Calibri" panose="020F0502020204030204" pitchFamily="34" charset="0"/>
            </a:endParaRPr>
          </a:p>
          <a:p>
            <a:pPr marL="171450" indent="-457200">
              <a:spcBef>
                <a:spcPct val="0"/>
              </a:spcBef>
              <a:buClrTx/>
              <a:buSzTx/>
              <a:buFont typeface="+mj-lt"/>
              <a:buAutoNum type="arabicPeriod" startAt="5"/>
              <a:defRPr/>
            </a:pPr>
            <a:endParaRPr lang="en-US" altLang="en-US" sz="2000" b="1" dirty="0">
              <a:solidFill>
                <a:srgbClr val="009A72"/>
              </a:solidFill>
              <a:latin typeface="Calibri" panose="020F0502020204030204" pitchFamily="34" charset="0"/>
            </a:endParaRPr>
          </a:p>
          <a:p>
            <a:pPr>
              <a:spcBef>
                <a:spcPct val="0"/>
              </a:spcBef>
              <a:buClrTx/>
              <a:buSzTx/>
              <a:buFont typeface="Wingdings 3" panose="05040102010807070707" pitchFamily="18" charset="2"/>
              <a:buNone/>
              <a:defRPr/>
            </a:pPr>
            <a:endParaRPr lang="en-US" altLang="en-US" sz="2000" dirty="0" smtClean="0">
              <a:solidFill>
                <a:srgbClr val="009A72"/>
              </a:solidFill>
              <a:latin typeface="Calibri" panose="020F0502020204030204" pitchFamily="34" charset="0"/>
            </a:endParaRPr>
          </a:p>
          <a:p>
            <a:pPr lvl="1">
              <a:spcBef>
                <a:spcPct val="0"/>
              </a:spcBef>
              <a:buClrTx/>
              <a:buSzTx/>
              <a:buFont typeface="Wingdings" panose="05000000000000000000" pitchFamily="2" charset="2"/>
              <a:buChar char="Ø"/>
              <a:defRPr/>
            </a:pPr>
            <a:endParaRPr lang="en-US" altLang="en-US" sz="2000" dirty="0">
              <a:solidFill>
                <a:srgbClr val="009A72"/>
              </a:solidFill>
              <a:latin typeface="Calibri" panose="020F0502020204030204" pitchFamily="34" charset="0"/>
            </a:endParaRPr>
          </a:p>
        </p:txBody>
      </p:sp>
      <p:sp>
        <p:nvSpPr>
          <p:cNvPr id="32771" name="Pravokotnik 2">
            <a:extLst>
              <a:ext uri="{FF2B5EF4-FFF2-40B4-BE49-F238E27FC236}">
                <a16:creationId xmlns:a16="http://schemas.microsoft.com/office/drawing/2014/main" id="{C5D3B048-0001-4C9F-A037-EC7FCA36C5EA}"/>
              </a:ext>
            </a:extLst>
          </p:cNvPr>
          <p:cNvSpPr>
            <a:spLocks noChangeArrowheads="1"/>
          </p:cNvSpPr>
          <p:nvPr/>
        </p:nvSpPr>
        <p:spPr bwMode="auto">
          <a:xfrm>
            <a:off x="4426455" y="6750"/>
            <a:ext cx="184731"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0"/>
              </a:spcBef>
              <a:buClrTx/>
              <a:buSzTx/>
              <a:buNone/>
              <a:defRPr/>
            </a:pPr>
            <a:endParaRPr lang="hr-HR" altLang="fr-FR" sz="2800" cap="all" dirty="0">
              <a:solidFill>
                <a:srgbClr val="009A72"/>
              </a:solidFill>
              <a:effectLst>
                <a:outerShdw blurRad="38100" dist="38100" dir="2700000" algn="tl">
                  <a:srgbClr val="000000">
                    <a:alpha val="43137"/>
                  </a:srgbClr>
                </a:outerShdw>
              </a:effectLst>
              <a:latin typeface="Calibri" panose="020F0502020204030204" pitchFamily="34" charset="0"/>
            </a:endParaRPr>
          </a:p>
          <a:p>
            <a:pPr algn="ctr">
              <a:spcBef>
                <a:spcPct val="0"/>
              </a:spcBef>
              <a:buClrTx/>
              <a:buSzTx/>
              <a:buFontTx/>
              <a:buNone/>
              <a:defRPr/>
            </a:pPr>
            <a:endParaRPr lang="en-GB" altLang="en-US" sz="2200" b="1" i="1" dirty="0">
              <a:solidFill>
                <a:schemeClr val="tx1"/>
              </a:solidFill>
              <a:latin typeface="Calibri" panose="020F050202020403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3779" y="1782037"/>
            <a:ext cx="2388065" cy="338055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Rectangle 1"/>
          <p:cNvSpPr/>
          <p:nvPr/>
        </p:nvSpPr>
        <p:spPr>
          <a:xfrm>
            <a:off x="403934" y="1747161"/>
            <a:ext cx="4572000" cy="2429961"/>
          </a:xfrm>
          <a:prstGeom prst="rect">
            <a:avLst/>
          </a:prstGeom>
        </p:spPr>
        <p:txBody>
          <a:bodyPr>
            <a:spAutoFit/>
          </a:bodyPr>
          <a:lstStyle/>
          <a:p>
            <a:pPr marL="342900" lvl="0" indent="-342900" algn="just">
              <a:lnSpc>
                <a:spcPct val="106000"/>
              </a:lnSpc>
              <a:spcAft>
                <a:spcPts val="800"/>
              </a:spcAft>
              <a:buFont typeface="+mj-lt"/>
              <a:buAutoNum type="arabicParenR" startAt="2"/>
            </a:pPr>
            <a:r>
              <a:rPr lang="hr-HR" sz="1600" b="1" u="sng" dirty="0" smtClean="0">
                <a:latin typeface="Calibri Light" panose="020F0302020204030204" pitchFamily="34" charset="0"/>
                <a:ea typeface="Calibri" panose="020F0502020204030204" pitchFamily="34" charset="0"/>
                <a:cs typeface="Calibri Light" panose="020F0302020204030204" pitchFamily="34" charset="0"/>
              </a:rPr>
              <a:t>Priručnik </a:t>
            </a:r>
            <a:r>
              <a:rPr lang="hr-HR" sz="1600" b="1" u="sng" dirty="0">
                <a:latin typeface="Calibri Light" panose="020F0302020204030204" pitchFamily="34" charset="0"/>
                <a:ea typeface="Calibri" panose="020F0502020204030204" pitchFamily="34" charset="0"/>
                <a:cs typeface="Calibri Light" panose="020F0302020204030204" pitchFamily="34" charset="0"/>
              </a:rPr>
              <a:t>o </a:t>
            </a:r>
            <a:r>
              <a:rPr lang="hr-HR" sz="1600" b="1" u="sng" dirty="0" err="1">
                <a:latin typeface="Calibri Light" panose="020F0302020204030204" pitchFamily="34" charset="0"/>
                <a:ea typeface="Calibri" panose="020F0502020204030204" pitchFamily="34" charset="0"/>
                <a:cs typeface="Calibri Light" panose="020F0302020204030204" pitchFamily="34" charset="0"/>
              </a:rPr>
              <a:t>wellbeing</a:t>
            </a:r>
            <a:r>
              <a:rPr lang="hr-HR" sz="1600" b="1" u="sng" dirty="0">
                <a:latin typeface="Calibri Light" panose="020F0302020204030204" pitchFamily="34" charset="0"/>
                <a:ea typeface="Calibri" panose="020F0502020204030204" pitchFamily="34" charset="0"/>
                <a:cs typeface="Calibri Light" panose="020F0302020204030204" pitchFamily="34" charset="0"/>
              </a:rPr>
              <a:t> turizmu</a:t>
            </a:r>
            <a:r>
              <a:rPr lang="hr-HR" sz="1600" u="sng" dirty="0">
                <a:latin typeface="Calibri Light" panose="020F0302020204030204" pitchFamily="34" charset="0"/>
                <a:ea typeface="Calibri" panose="020F0502020204030204" pitchFamily="34" charset="0"/>
                <a:cs typeface="Calibri Light" panose="020F0302020204030204" pitchFamily="34" charset="0"/>
              </a:rPr>
              <a:t> </a:t>
            </a:r>
            <a:r>
              <a:rPr lang="hr-HR" sz="1600" dirty="0">
                <a:latin typeface="Calibri Light" panose="020F0302020204030204" pitchFamily="34" charset="0"/>
                <a:ea typeface="Calibri" panose="020F0502020204030204" pitchFamily="34" charset="0"/>
                <a:cs typeface="Calibri Light" panose="020F0302020204030204" pitchFamily="34" charset="0"/>
              </a:rPr>
              <a:t>– ima za cilj produbiti razumijevanje te grane turizma i pružiti uvid u turističke proizvode, destinacije i razvojne potencijale jadranske i jonske regije. U priručniku se daju stručne smjernice za wellness turizam, preporuke za planiranje, razvoj i promociju na temelju identificiranja i procjene resursa, tržišnih trendova i distribucijskih kanala, ali i inspiraciju kroz primjere dobre europske prakse.</a:t>
            </a:r>
            <a:endParaRPr lang="hr-HR" sz="1600" dirty="0">
              <a:effectLst/>
              <a:latin typeface="Calibri Light" panose="020F0302020204030204" pitchFamily="34" charset="0"/>
              <a:ea typeface="Calibri" panose="020F0502020204030204" pitchFamily="34" charset="0"/>
              <a:cs typeface="Calibri Light" panose="020F0302020204030204" pitchFamily="34" charset="0"/>
            </a:endParaRPr>
          </a:p>
        </p:txBody>
      </p:sp>
      <p:pic>
        <p:nvPicPr>
          <p:cNvPr id="3" name="Picture 2"/>
          <p:cNvPicPr>
            <a:picLocks noChangeAspect="1"/>
          </p:cNvPicPr>
          <p:nvPr/>
        </p:nvPicPr>
        <p:blipFill>
          <a:blip r:embed="rId3"/>
          <a:stretch>
            <a:fillRect/>
          </a:stretch>
        </p:blipFill>
        <p:spPr>
          <a:xfrm>
            <a:off x="754003" y="255677"/>
            <a:ext cx="2877561" cy="1012024"/>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11.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12.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13470</TotalTime>
  <Words>2349</Words>
  <Application>Microsoft Office PowerPoint</Application>
  <PresentationFormat>On-screen Show (4:3)</PresentationFormat>
  <Paragraphs>139</Paragraphs>
  <Slides>24</Slides>
  <Notes>3</Notes>
  <HiddenSlides>0</HiddenSlides>
  <MMClips>0</MMClips>
  <ScaleCrop>false</ScaleCrop>
  <HeadingPairs>
    <vt:vector size="6" baseType="variant">
      <vt:variant>
        <vt:lpstr>Fonts Used</vt:lpstr>
      </vt:variant>
      <vt:variant>
        <vt:i4>9</vt:i4>
      </vt:variant>
      <vt:variant>
        <vt:lpstr>Theme</vt:lpstr>
      </vt:variant>
      <vt:variant>
        <vt:i4>11</vt:i4>
      </vt:variant>
      <vt:variant>
        <vt:lpstr>Slide Titles</vt:lpstr>
      </vt:variant>
      <vt:variant>
        <vt:i4>24</vt:i4>
      </vt:variant>
    </vt:vector>
  </HeadingPairs>
  <TitlesOfParts>
    <vt:vector size="44" baseType="lpstr">
      <vt:lpstr>MS PGothic</vt:lpstr>
      <vt:lpstr>Arial</vt:lpstr>
      <vt:lpstr>Calibri</vt:lpstr>
      <vt:lpstr>Calibri Light</vt:lpstr>
      <vt:lpstr>Courier New</vt:lpstr>
      <vt:lpstr>Symbol</vt:lpstr>
      <vt:lpstr>Trebuchet MS</vt:lpstr>
      <vt:lpstr>Wingdings</vt:lpstr>
      <vt:lpstr>Wingdings 3</vt:lpstr>
      <vt:lpstr>Office Theme</vt:lpstr>
      <vt:lpstr>Custom Design</vt:lpstr>
      <vt:lpstr>1_Custom Design</vt:lpstr>
      <vt:lpstr>2_Custom Design</vt:lpstr>
      <vt:lpstr>3_Custom Design</vt:lpstr>
      <vt:lpstr>4_Custom Design</vt:lpstr>
      <vt:lpstr>5_Custom Design</vt:lpstr>
      <vt:lpstr>6_Custom Design</vt:lpstr>
      <vt:lpstr>7_Custom Design</vt:lpstr>
      <vt:lpstr>Facet</vt:lpstr>
      <vt:lpstr>1_Facet</vt:lpstr>
      <vt:lpstr>  Kick-off conference of the Croatian EUSAIR Presidency  Achievements and Perspectives of the Pillar 4 "Sustainable tourism"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Vlasta.Klaric@mint.hr</dc:creator>
  <cp:lastModifiedBy>Adriana Relja</cp:lastModifiedBy>
  <cp:revision>511</cp:revision>
  <cp:lastPrinted>2022-05-04T06:47:05Z</cp:lastPrinted>
  <dcterms:created xsi:type="dcterms:W3CDTF">2017-02-03T13:03:52Z</dcterms:created>
  <dcterms:modified xsi:type="dcterms:W3CDTF">2023-06-16T10:23:47Z</dcterms:modified>
</cp:coreProperties>
</file>