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0AFB9D8-16CE-43B8-B0F7-DBBFE3F401B2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29EE0D4-0F06-4DFF-8B14-0B8197423374}" type="slidenum">
              <a:rPr lang="hr-HR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A448CCB-0A2E-455E-8B87-282C9D6E4DB3}" type="slidenum">
              <a:rPr lang="hr-HR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0FAF80-D37A-4766-81BF-A4FA41EF8A48}" type="slidenum">
              <a:rPr lang="hr-HR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F4FE859-DD70-4E09-9318-E087CB7B48D1}" type="slidenum">
              <a:rPr lang="hr-HR" sz="12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strainspirit/" TargetMode="External"/><Relationship Id="rId13" Type="http://schemas.openxmlformats.org/officeDocument/2006/relationships/hyperlink" Target="https://mint.gov.hr/UserDocsImages/AAA_2020_ABC/c_dokumenti/200212_storrytelling_hr.pdf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www.istrainspirit.hr/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6.jpeg"/><Relationship Id="rId10" Type="http://schemas.openxmlformats.org/officeDocument/2006/relationships/hyperlink" Target="https://www.youtube.com/user/istrainspirit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s://www.instagram.com/istra.inspirit/" TargetMode="External"/><Relationship Id="rId14" Type="http://schemas.openxmlformats.org/officeDocument/2006/relationships/hyperlink" Target="https://mint.gov.hr/UserDocsImages/AAA_2020_ABC/c_dokumenti/200212_storrytelling_eng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0"/>
          <p:cNvPicPr/>
          <p:nvPr/>
        </p:nvPicPr>
        <p:blipFill>
          <a:blip r:embed="rId3"/>
          <a:srcRect t="15737" b="11709"/>
          <a:stretch/>
        </p:blipFill>
        <p:spPr>
          <a:xfrm>
            <a:off x="0" y="-186120"/>
            <a:ext cx="9142560" cy="44204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216000" y="4648680"/>
            <a:ext cx="698220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2700" b="0" strike="noStrike" spc="-1">
                <a:latin typeface="Arial"/>
              </a:rPr>
              <a:t>20.6.2023.</a:t>
            </a:r>
            <a:endParaRPr lang="hr-HR" sz="2700" b="0" strike="noStrike" spc="-1" dirty="0">
              <a:latin typeface="Arial"/>
            </a:endParaRPr>
          </a:p>
        </p:txBody>
      </p:sp>
      <p:pic>
        <p:nvPicPr>
          <p:cNvPr id="85" name="Picture 22"/>
          <p:cNvPicPr/>
          <p:nvPr/>
        </p:nvPicPr>
        <p:blipFill>
          <a:blip r:embed="rId4"/>
          <a:stretch/>
        </p:blipFill>
        <p:spPr>
          <a:xfrm>
            <a:off x="7227720" y="5570640"/>
            <a:ext cx="1683000" cy="1190880"/>
          </a:xfrm>
          <a:prstGeom prst="rect">
            <a:avLst/>
          </a:prstGeom>
          <a:ln>
            <a:noFill/>
          </a:ln>
        </p:spPr>
      </p:pic>
      <p:sp>
        <p:nvSpPr>
          <p:cNvPr id="86" name="Line 3"/>
          <p:cNvSpPr/>
          <p:nvPr/>
        </p:nvSpPr>
        <p:spPr>
          <a:xfrm>
            <a:off x="6876000" y="4454640"/>
            <a:ext cx="0" cy="223200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323768-294F-3821-E1B8-04480A5D98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25" y="5570640"/>
            <a:ext cx="2362355" cy="1040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64" y="5404674"/>
            <a:ext cx="955444" cy="1281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107640" y="404640"/>
            <a:ext cx="7578360" cy="5111280"/>
          </a:xfrm>
          <a:prstGeom prst="rect">
            <a:avLst/>
          </a:prstGeom>
          <a:ln>
            <a:noFill/>
          </a:ln>
        </p:spPr>
      </p:pic>
      <p:pic>
        <p:nvPicPr>
          <p:cNvPr id="119" name="Picture 3"/>
          <p:cNvPicPr/>
          <p:nvPr/>
        </p:nvPicPr>
        <p:blipFill>
          <a:blip r:embed="rId3"/>
          <a:srcRect t="14703"/>
          <a:stretch/>
        </p:blipFill>
        <p:spPr>
          <a:xfrm>
            <a:off x="6510600" y="5157360"/>
            <a:ext cx="2628360" cy="1699200"/>
          </a:xfrm>
          <a:prstGeom prst="rect">
            <a:avLst/>
          </a:prstGeom>
          <a:ln>
            <a:noFill/>
          </a:ln>
        </p:spPr>
      </p:pic>
      <p:pic>
        <p:nvPicPr>
          <p:cNvPr id="120" name="Picture 2"/>
          <p:cNvPicPr/>
          <p:nvPr/>
        </p:nvPicPr>
        <p:blipFill>
          <a:blip r:embed="rId4"/>
          <a:srcRect t="11568" b="11568"/>
          <a:stretch/>
        </p:blipFill>
        <p:spPr>
          <a:xfrm>
            <a:off x="107640" y="5915160"/>
            <a:ext cx="1721880" cy="94140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EA19225-E3A9-3BAB-3D8A-7E3C8164B7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21" y="5772647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755640" y="964080"/>
            <a:ext cx="7631280" cy="514404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3577238" y="5927400"/>
            <a:ext cx="2806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spc="-1" dirty="0">
                <a:solidFill>
                  <a:srgbClr val="9C247F"/>
                </a:solidFill>
                <a:latin typeface="Segoe UI"/>
                <a:ea typeface="DejaVu Sans"/>
              </a:rPr>
              <a:t>I još traje…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23640" y="353520"/>
            <a:ext cx="4895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spc="-1">
                <a:solidFill>
                  <a:srgbClr val="9C247F"/>
                </a:solidFill>
                <a:latin typeface="Segoe UI"/>
                <a:ea typeface="DejaVu Sans"/>
              </a:rPr>
              <a:t>Prava ekipa = uspjeh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124" name="Picture 2"/>
          <p:cNvPicPr/>
          <p:nvPr/>
        </p:nvPicPr>
        <p:blipFill>
          <a:blip r:embed="rId3"/>
          <a:srcRect t="11568" b="11568"/>
          <a:stretch/>
        </p:blipFill>
        <p:spPr>
          <a:xfrm>
            <a:off x="179640" y="5893920"/>
            <a:ext cx="1721880" cy="94140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4A805DD-2C12-479D-7F25-B3B5869BB0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8" y="5796873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Metodologija Istra Inspirita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28560" y="182556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000" lnSpcReduction="10000"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Storytelling Istra Inspirita je specifični oblik </a:t>
            </a:r>
            <a:r>
              <a:rPr lang="hr-HR" sz="2100" b="0" i="1" strike="noStrike" spc="-1">
                <a:solidFill>
                  <a:srgbClr val="000000"/>
                </a:solidFill>
                <a:latin typeface="Segoe UI"/>
                <a:ea typeface="DejaVu Sans"/>
              </a:rPr>
              <a:t>storytellinga kojega možemo </a:t>
            </a: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nazvati interpretativnim </a:t>
            </a:r>
            <a:r>
              <a:rPr lang="hr-HR" sz="2100" b="0" i="1" strike="noStrike" spc="-1">
                <a:solidFill>
                  <a:srgbClr val="000000"/>
                </a:solidFill>
                <a:latin typeface="Segoe UI"/>
                <a:ea typeface="DejaVu Sans"/>
              </a:rPr>
              <a:t>storytellingom i participativnim storytellingom. </a:t>
            </a:r>
            <a:endParaRPr lang="hr-HR" sz="21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Istra Inspirit proizvodi</a:t>
            </a:r>
            <a:endParaRPr lang="hr-HR" sz="2100" b="0" strike="noStrike" spc="-1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 flipH="1">
            <a:off x="3096720" y="3052080"/>
            <a:ext cx="541440" cy="63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BD00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1907640" y="3594240"/>
            <a:ext cx="10998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Doživljaji 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655600" y="3594240"/>
            <a:ext cx="8438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Šetnje 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130" name="Picture 5"/>
          <p:cNvPicPr/>
          <p:nvPr/>
        </p:nvPicPr>
        <p:blipFill>
          <a:blip r:embed="rId2"/>
          <a:srcRect l="8104" t="17601" r="7348" b="25166"/>
          <a:stretch/>
        </p:blipFill>
        <p:spPr>
          <a:xfrm>
            <a:off x="4726440" y="3950253"/>
            <a:ext cx="3546000" cy="1859040"/>
          </a:xfrm>
          <a:prstGeom prst="rect">
            <a:avLst/>
          </a:prstGeom>
          <a:ln>
            <a:noFill/>
          </a:ln>
        </p:spPr>
      </p:pic>
      <p:pic>
        <p:nvPicPr>
          <p:cNvPr id="131" name="Picture 12"/>
          <p:cNvPicPr/>
          <p:nvPr/>
        </p:nvPicPr>
        <p:blipFill>
          <a:blip r:embed="rId3"/>
          <a:srcRect l="90" t="15963" r="-90" b="12303"/>
          <a:stretch/>
        </p:blipFill>
        <p:spPr>
          <a:xfrm>
            <a:off x="620280" y="3963240"/>
            <a:ext cx="3037320" cy="2265120"/>
          </a:xfrm>
          <a:prstGeom prst="rect">
            <a:avLst/>
          </a:prstGeom>
          <a:ln>
            <a:noFill/>
          </a:ln>
        </p:spPr>
      </p:pic>
      <p:sp>
        <p:nvSpPr>
          <p:cNvPr id="132" name="CustomShape 6"/>
          <p:cNvSpPr/>
          <p:nvPr/>
        </p:nvSpPr>
        <p:spPr>
          <a:xfrm>
            <a:off x="4963680" y="3090240"/>
            <a:ext cx="598680" cy="55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BD00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5C9728D-1BDC-5807-C084-57060944C8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00" y="5809293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79640" y="274680"/>
            <a:ext cx="863964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Doživljaj: Legenda o trnoplesarima, Pićan </a:t>
            </a:r>
            <a:endParaRPr lang="hr-HR" sz="3300" b="0" strike="noStrike" spc="-1">
              <a:latin typeface="Arial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747000" y="3285000"/>
            <a:ext cx="8188920" cy="302292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270000" y="1821960"/>
            <a:ext cx="9142560" cy="32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Općina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Legenda o trnoplesarima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brojni dionici (lokalna uprava, lokalno stanovništvo)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animacija sponzora, nacionalni i međunarodni fondovi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prema prikupljenim podacima 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stvara se scenarij i prilagođava režija (odobrenje biskupije) </a:t>
            </a:r>
            <a:r>
              <a:rPr lang="hr-HR" sz="16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radionice sa svim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dionicima – što i kako u izvedbi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izrada kostima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izrada scenografije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i </a:t>
            </a:r>
            <a:r>
              <a:rPr lang="hr-HR" sz="1700" b="0" i="1" strike="noStrike" spc="-1">
                <a:solidFill>
                  <a:srgbClr val="000000"/>
                </a:solidFill>
                <a:latin typeface="Segoe UI"/>
                <a:ea typeface="DejaVu Sans"/>
              </a:rPr>
              <a:t>brifiranje 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tehnike </a:t>
            </a: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priopćenja za medije, oglasi,društvene mreže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izvedba koja uključuje 40 osoba: glumci i lokalno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stanovništvo/ 9 mjeseci </a:t>
            </a:r>
            <a:endParaRPr lang="hr-HR" sz="17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7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pripreme </a:t>
            </a:r>
            <a:endParaRPr lang="hr-HR" sz="17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998E9D-12DE-4914-F159-4439AEA5F8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58" y="5646906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716361" y="371927"/>
            <a:ext cx="3773160" cy="51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Ovo je legenda o sv.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Niceforu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,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pićanskom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biskupu koji je siromašno živio sam sa svojim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nevodama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(nećakinjama), s kojima je tijekom hladnih dana dijelio i postelju kako bi se ugrijali. Njegovi su ga protivnici pred papom oklevetali da živi u grijehu i pozvali ga u Rim da se pravda pred vrhovnim crkvenim glavarom. Pošavši na put prokleo je svoje protivnike riječima: „Neka bosi plešu po trnju dok se ne pokaju!“ iz čega je nastao izraz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trnoplesari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. </a:t>
            </a:r>
            <a:endParaRPr lang="hr-HR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Sv.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je krenuo na put sa svojim magarcem kojeg je putem zaklao vuk, a sv.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je potom natjerao vuka da ga nosi na leđima. Putem je nailazio na sušna područja gdje bi udario štapom o tlo i stvorio izvor vode. Došavši u Kopar, stavio je kaput na površinu mora i stigao na zapadnu obalnu Jadrana. U Rimu je pred papom mokar kaput stavio na zraku sunca da se suši, a kaput je ostao visjeti u zraku. Vidjevši to, papa je otklonio sve klevete i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Niceforu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vratio sve časti. Shvatio je da je sveti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čudotvorac jer sposobnost da rade čuda Bog daje samo svecima. </a:t>
            </a:r>
            <a:endParaRPr lang="hr-HR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Kako je sveti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već bio star, umro je u Rimu te ogorčen što se neće moći vratiti u svoj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rekao je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Pićancima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: „Da bite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zavajk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bosi plesali po trnju!“, iz čega je nastao izraz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trnoplesari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. Prije smrti oprostio je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Pićancima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i u oporuci napisao neka mu nakon smrti odsjeku desnu ruku i balzamiranu pošalju u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u znak da je oprostio sve klevete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Pićancima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. Ona stoji u crkvi u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Pićnu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iza oltara svetih moći. Sveti se </a:t>
            </a:r>
            <a:r>
              <a:rPr lang="hr-HR" sz="1100" b="0" strike="noStrike" spc="-1" dirty="0" err="1">
                <a:solidFill>
                  <a:srgbClr val="000000"/>
                </a:solidFill>
                <a:latin typeface="Segoe UI"/>
                <a:ea typeface="DejaVu Sans"/>
              </a:rPr>
              <a:t>Nicefor</a:t>
            </a:r>
            <a:r>
              <a:rPr lang="hr-HR" sz="11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 slavi 30. 12. svake godine  i tada se ljubi njegova relikvija – njegova ruka.</a:t>
            </a:r>
            <a:endParaRPr lang="hr-HR" sz="1100" b="0" strike="noStrike" spc="-1" dirty="0">
              <a:latin typeface="Arial"/>
            </a:endParaRPr>
          </a:p>
        </p:txBody>
      </p:sp>
      <p:pic>
        <p:nvPicPr>
          <p:cNvPr id="139" name="Picture 6"/>
          <p:cNvPicPr/>
          <p:nvPr/>
        </p:nvPicPr>
        <p:blipFill>
          <a:blip r:embed="rId2"/>
          <a:srcRect b="12559"/>
          <a:stretch/>
        </p:blipFill>
        <p:spPr>
          <a:xfrm>
            <a:off x="0" y="2307600"/>
            <a:ext cx="3952440" cy="2306160"/>
          </a:xfrm>
          <a:prstGeom prst="rect">
            <a:avLst/>
          </a:prstGeom>
          <a:ln>
            <a:noFill/>
          </a:ln>
        </p:spPr>
      </p:pic>
      <p:pic>
        <p:nvPicPr>
          <p:cNvPr id="140" name="Picture 10"/>
          <p:cNvPicPr/>
          <p:nvPr/>
        </p:nvPicPr>
        <p:blipFill>
          <a:blip r:embed="rId3"/>
          <a:srcRect t="6279" b="6279"/>
          <a:stretch/>
        </p:blipFill>
        <p:spPr>
          <a:xfrm>
            <a:off x="0" y="4550400"/>
            <a:ext cx="3952440" cy="2306160"/>
          </a:xfrm>
          <a:prstGeom prst="rect">
            <a:avLst/>
          </a:prstGeom>
          <a:ln>
            <a:noFill/>
          </a:ln>
        </p:spPr>
      </p:pic>
      <p:pic>
        <p:nvPicPr>
          <p:cNvPr id="141" name="Picture 17"/>
          <p:cNvPicPr/>
          <p:nvPr/>
        </p:nvPicPr>
        <p:blipFill>
          <a:blip r:embed="rId4"/>
          <a:srcRect b="12559"/>
          <a:stretch/>
        </p:blipFill>
        <p:spPr>
          <a:xfrm>
            <a:off x="0" y="0"/>
            <a:ext cx="3952440" cy="2306160"/>
          </a:xfrm>
          <a:prstGeom prst="rect">
            <a:avLst/>
          </a:prstGeom>
          <a:ln>
            <a:noFill/>
          </a:ln>
        </p:spPr>
      </p:pic>
      <p:sp>
        <p:nvSpPr>
          <p:cNvPr id="142" name="Line 2"/>
          <p:cNvSpPr/>
          <p:nvPr/>
        </p:nvSpPr>
        <p:spPr>
          <a:xfrm>
            <a:off x="4427640" y="633600"/>
            <a:ext cx="0" cy="564912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E4EAF48-FF9D-031D-A519-1DD78AC297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96" y="5863653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07640" y="260640"/>
            <a:ext cx="87937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/>
          </a:bodyPr>
          <a:lstStyle/>
          <a:p>
            <a:pPr>
              <a:lnSpc>
                <a:spcPct val="9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Segoe UI Semibold"/>
                <a:ea typeface="DejaVu Sans"/>
              </a:rPr>
              <a:t>Interpretativna šetnja: Casanova Tour, Vrsar 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691640" y="3153960"/>
            <a:ext cx="6768000" cy="250704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395640" y="1989000"/>
            <a:ext cx="835164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Općina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Casanovini memoari (12)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TZ Vrsar, Općina, stručnjaci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podjela poslova na radionicama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na temelju podataka stvara se scenarij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i prilagođava se režija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osmišljavanje kostima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priopćenja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za medije, oglasi, društvene mreže </a:t>
            </a:r>
            <a:r>
              <a:rPr lang="hr-HR" sz="18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Casanova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Tour: 4 glumca / 6 mjeseci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pripreme 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C737E4-E40B-8CEB-6258-6D3E1482CC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01" y="566100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79640" y="604440"/>
            <a:ext cx="4246920" cy="53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Casanova Vrsar opisuje kao zapušteno naselje u koje je prvi put došao kao neugledan čovjek, a drugi put neprepoznatljiv – u blistavoj vojničkoj odori, vjerujući da ga nitko neće prepoznati.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Polovicom 18. stoljeća Vrsar je imao zastarjelo i vrlo rigidno feudalno uređenje, a sama vrsarska grofovija nije se mogla uklopiti u novovjekovne trendove, osobito u dinamičan i vragolast Casanovin duh.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Casanova tour prati Giacoma Casanovu za vrijeme njegova drugog boravka u Vrsaru, a on se posjetiteljima predstavlja kao svojevrsni vodič Vrsarom.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Prilikom upoznavanja s Casanovom, posjetitelji ulaze u interakciju i uviđaju koliko je Casanovin prethodni boravak u Vrsaru utjecao na stanovnike tog mjesta.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Putem do utočišta upoznajemo nekoliko stanovnika (uglavnom žena) Vrsara koji su više ili manje oduševljeni njime kao likom. </a:t>
            </a:r>
            <a:endParaRPr lang="hr-HR" sz="1600" b="0" strike="noStrike" spc="-1">
              <a:latin typeface="Arial"/>
            </a:endParaRPr>
          </a:p>
        </p:txBody>
      </p:sp>
      <p:pic>
        <p:nvPicPr>
          <p:cNvPr id="149" name="Picture 3"/>
          <p:cNvPicPr/>
          <p:nvPr/>
        </p:nvPicPr>
        <p:blipFill>
          <a:blip r:embed="rId2"/>
          <a:srcRect t="6089" r="7770" b="6472"/>
          <a:stretch/>
        </p:blipFill>
        <p:spPr>
          <a:xfrm>
            <a:off x="5193000" y="4557600"/>
            <a:ext cx="3949560" cy="2298960"/>
          </a:xfrm>
          <a:prstGeom prst="rect">
            <a:avLst/>
          </a:prstGeom>
          <a:ln>
            <a:noFill/>
          </a:ln>
        </p:spPr>
      </p:pic>
      <p:pic>
        <p:nvPicPr>
          <p:cNvPr id="150" name="Picture 9"/>
          <p:cNvPicPr/>
          <p:nvPr/>
        </p:nvPicPr>
        <p:blipFill>
          <a:blip r:embed="rId3"/>
          <a:srcRect t="5975" b="6357"/>
          <a:stretch/>
        </p:blipFill>
        <p:spPr>
          <a:xfrm>
            <a:off x="5189400" y="2304360"/>
            <a:ext cx="3953160" cy="2311200"/>
          </a:xfrm>
          <a:prstGeom prst="rect">
            <a:avLst/>
          </a:prstGeom>
          <a:ln>
            <a:noFill/>
          </a:ln>
        </p:spPr>
      </p:pic>
      <p:pic>
        <p:nvPicPr>
          <p:cNvPr id="151" name="Picture 7"/>
          <p:cNvPicPr/>
          <p:nvPr/>
        </p:nvPicPr>
        <p:blipFill>
          <a:blip r:embed="rId4"/>
          <a:srcRect t="12672"/>
          <a:stretch/>
        </p:blipFill>
        <p:spPr>
          <a:xfrm>
            <a:off x="5189400" y="0"/>
            <a:ext cx="3953520" cy="2301120"/>
          </a:xfrm>
          <a:prstGeom prst="rect">
            <a:avLst/>
          </a:prstGeom>
          <a:ln>
            <a:noFill/>
          </a:ln>
        </p:spPr>
      </p:pic>
      <p:sp>
        <p:nvSpPr>
          <p:cNvPr id="152" name="Line 2"/>
          <p:cNvSpPr/>
          <p:nvPr/>
        </p:nvSpPr>
        <p:spPr>
          <a:xfrm>
            <a:off x="4716000" y="604080"/>
            <a:ext cx="0" cy="564948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B768DB1-2E59-B987-B1D6-8B9478A43C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6" y="570708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924280" y="194040"/>
            <a:ext cx="329400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2 faze projekta 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131800" y="2237760"/>
            <a:ext cx="3299040" cy="39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strike="noStrike" spc="-1">
                <a:solidFill>
                  <a:srgbClr val="9C247F"/>
                </a:solidFill>
                <a:latin typeface="Segoe UI"/>
                <a:ea typeface="DejaVu Sans"/>
              </a:rPr>
              <a:t>2. Faza projekta (2016. – 2019.)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67480" y="2211840"/>
            <a:ext cx="3906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9C247F"/>
                </a:solidFill>
                <a:latin typeface="Segoe UI"/>
                <a:ea typeface="DejaVu Sans"/>
              </a:rPr>
              <a:t>1. Faza projekta (2012. – 2015./2016.)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251640" y="2579400"/>
            <a:ext cx="3881880" cy="35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Uz podršku institucija kao što je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Istarska županija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, u medijima je uspješno odjeknula vijest o novom</a:t>
            </a:r>
            <a:r>
              <a:rPr lang="hr-HR" sz="1400" b="0" strike="noStrike" spc="-1">
                <a:solidFill>
                  <a:srgbClr val="9C247F"/>
                </a:solidFill>
                <a:latin typeface="Segoe UI"/>
                <a:ea typeface="DejaVu Sans"/>
              </a:rPr>
              <a:t>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inovativnom kulturno-turističkom</a:t>
            </a:r>
            <a:r>
              <a:rPr lang="hr-HR" sz="1400" b="1" strike="noStrike" spc="-1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projektu u Istri brojnim člancima u tiskanim medijima, radijskim i televizijskim objavama, a što je uz kvalitetu samog projekta sa sobom donijelo i značajne nagrade i priznanja. 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Prisutan je poslovni model individualne prodaje, tzv.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B2C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uz velike napore koji su uloženi u</a:t>
            </a:r>
            <a:r>
              <a:rPr lang="hr-HR" sz="1400" b="1" strike="noStrike" spc="-1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B2B</a:t>
            </a:r>
            <a:r>
              <a:rPr lang="hr-HR" sz="1400" b="1" strike="noStrike" spc="-1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prodaju, koja se odnosila na hotele, turističke agencije, kompletan je marketinški miks bio usmjeren upravo na promociju navedenih proizvoda koji su se mogli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kupiti online</a:t>
            </a:r>
            <a:r>
              <a:rPr lang="hr-HR" sz="1400" b="1" strike="noStrike" spc="-1">
                <a:solidFill>
                  <a:srgbClr val="000000"/>
                </a:solidFill>
                <a:latin typeface="Segoe UI"/>
                <a:ea typeface="DejaVu Sans"/>
              </a:rPr>
              <a:t>.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5131800" y="2579400"/>
            <a:ext cx="3454920" cy="26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Nakon što se ukinula online prodaja te nakon što se poslovni model potpuno prebacio na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B2B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tako što hotelska kuća, MICE agencije, javne institucije (općine, gradovi) unaprijed kupuju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Istra 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Inspirit proizvod</a:t>
            </a:r>
            <a:r>
              <a:rPr lang="hr-HR" sz="1400" b="1" strike="noStrike" spc="-1">
                <a:solidFill>
                  <a:srgbClr val="9C247F"/>
                </a:solidFill>
                <a:latin typeface="Wingdings"/>
                <a:ea typeface="DejaVu Sans"/>
              </a:rPr>
              <a:t>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 postaje besplatan za sve posjetitelje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. 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Izrađena je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nova internetska stranica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, a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društvene mreže 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su od samog početka odigrale jako važnu ulogu u stvaranju i okupljanju </a:t>
            </a: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zajednice oko Istra Inspirita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. </a:t>
            </a:r>
            <a:endParaRPr lang="hr-HR" sz="1400" b="0" strike="noStrike" spc="-1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 flipH="1">
            <a:off x="3192120" y="1255680"/>
            <a:ext cx="541440" cy="63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BD00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7"/>
          <p:cNvSpPr/>
          <p:nvPr/>
        </p:nvSpPr>
        <p:spPr>
          <a:xfrm>
            <a:off x="5118120" y="1255680"/>
            <a:ext cx="516240" cy="63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BD00D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Line 8"/>
          <p:cNvSpPr/>
          <p:nvPr/>
        </p:nvSpPr>
        <p:spPr>
          <a:xfrm>
            <a:off x="4572000" y="2732040"/>
            <a:ext cx="0" cy="347256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5381DFF-3C6F-8BB0-891F-A7DD71C3D6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61" y="560963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24080" y="260640"/>
            <a:ext cx="20696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1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Zaključak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90240" y="1484640"/>
            <a:ext cx="7708680" cy="25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Storytelling Istra Inspirita možemo nazvati i </a:t>
            </a:r>
            <a:r>
              <a:rPr lang="hr-HR" sz="2100" b="1" strike="noStrike" spc="-1">
                <a:solidFill>
                  <a:srgbClr val="9C247F"/>
                </a:solidFill>
                <a:latin typeface="Segoe UI"/>
                <a:ea typeface="DejaVu Sans"/>
              </a:rPr>
              <a:t>5D storytellingom </a:t>
            </a: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– uključuje sva osjetila i specijalne efekte. </a:t>
            </a:r>
            <a:endParaRPr lang="hr-HR" sz="21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Nema kraja idejama za nastanak! Maštajte i stvarajte PRIČU, potaknite osjetila i profinjenost te osigurajte </a:t>
            </a:r>
            <a:r>
              <a:rPr lang="hr-HR" sz="2100" b="1" strike="noStrike" spc="-1">
                <a:solidFill>
                  <a:srgbClr val="9C247F"/>
                </a:solidFill>
                <a:latin typeface="Segoe UI"/>
                <a:ea typeface="DejaVu Sans"/>
              </a:rPr>
              <a:t>interaktivno iskustvo i uspjeh je pred vama</a:t>
            </a:r>
            <a:r>
              <a:rPr lang="hr-HR" sz="2100" b="0" strike="noStrike" spc="-1">
                <a:solidFill>
                  <a:srgbClr val="000000"/>
                </a:solidFill>
                <a:latin typeface="Segoe UI"/>
                <a:ea typeface="DejaVu Sans"/>
              </a:rPr>
              <a:t>. </a:t>
            </a:r>
            <a:endParaRPr lang="hr-HR" sz="2100" b="0" strike="noStrike" spc="-1">
              <a:latin typeface="Arial"/>
            </a:endParaRPr>
          </a:p>
        </p:txBody>
      </p:sp>
      <p:pic>
        <p:nvPicPr>
          <p:cNvPr id="165" name="Picture 5"/>
          <p:cNvPicPr/>
          <p:nvPr/>
        </p:nvPicPr>
        <p:blipFill>
          <a:blip r:embed="rId2"/>
          <a:srcRect t="14703"/>
          <a:stretch/>
        </p:blipFill>
        <p:spPr>
          <a:xfrm>
            <a:off x="2836080" y="2781000"/>
            <a:ext cx="6302880" cy="407556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5652000" y="4973040"/>
            <a:ext cx="316692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hr-HR" sz="2000" b="1" strike="noStrike" spc="-1">
                <a:solidFill>
                  <a:srgbClr val="F2F2F2"/>
                </a:solidFill>
                <a:latin typeface="Segoe UI"/>
                <a:ea typeface="DejaVu Sans"/>
              </a:rPr>
              <a:t>„Sve što pogledaš, </a:t>
            </a:r>
            <a:endParaRPr lang="hr-H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2000" b="1" strike="noStrike" spc="-1">
                <a:solidFill>
                  <a:srgbClr val="F2F2F2"/>
                </a:solidFill>
                <a:latin typeface="Segoe UI"/>
                <a:ea typeface="DejaVu Sans"/>
              </a:rPr>
              <a:t>može postati bajka, </a:t>
            </a:r>
            <a:endParaRPr lang="hr-H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2000" b="1" strike="noStrike" spc="-1">
                <a:solidFill>
                  <a:srgbClr val="F2F2F2"/>
                </a:solidFill>
                <a:latin typeface="Segoe UI"/>
                <a:ea typeface="DejaVu Sans"/>
              </a:rPr>
              <a:t>iz svega što dotakneš,</a:t>
            </a:r>
            <a:endParaRPr lang="hr-H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2000" b="1" strike="noStrike" spc="-1">
                <a:solidFill>
                  <a:srgbClr val="F2F2F2"/>
                </a:solidFill>
                <a:latin typeface="Segoe UI"/>
                <a:ea typeface="DejaVu Sans"/>
              </a:rPr>
              <a:t>može se roditi priča.“</a:t>
            </a:r>
            <a:endParaRPr lang="hr-HR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2000" b="0" strike="noStrike" spc="-1">
                <a:solidFill>
                  <a:srgbClr val="F2F2F2"/>
                </a:solidFill>
                <a:latin typeface="Segoe UI"/>
                <a:ea typeface="DejaVu Sans"/>
              </a:rPr>
              <a:t>Hans Christian Andersen</a:t>
            </a:r>
            <a:endParaRPr lang="hr-HR" sz="20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B36E5C-D46D-B098-16F4-BD426AAE17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0" y="5550011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530000" y="1689120"/>
            <a:ext cx="6082560" cy="8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5400" b="1" strike="noStrike" spc="-1">
                <a:solidFill>
                  <a:srgbClr val="00ADAD"/>
                </a:solidFill>
                <a:latin typeface="Segoe UI"/>
                <a:ea typeface="DejaVu Sans"/>
              </a:rPr>
              <a:t>INSPIRIT S VAMA!</a:t>
            </a:r>
            <a:endParaRPr lang="hr-HR" sz="5400" b="0" strike="noStrike" spc="-1">
              <a:latin typeface="Arial"/>
            </a:endParaRPr>
          </a:p>
        </p:txBody>
      </p:sp>
      <p:pic>
        <p:nvPicPr>
          <p:cNvPr id="169" name="Graphic 1"/>
          <p:cNvPicPr/>
          <p:nvPr/>
        </p:nvPicPr>
        <p:blipFill>
          <a:blip r:embed="rId2"/>
          <a:stretch/>
        </p:blipFill>
        <p:spPr>
          <a:xfrm>
            <a:off x="2418973" y="2820076"/>
            <a:ext cx="4306053" cy="3458207"/>
          </a:xfrm>
          <a:prstGeom prst="rect">
            <a:avLst/>
          </a:prstGeom>
          <a:ln>
            <a:noFill/>
          </a:ln>
        </p:spPr>
      </p:pic>
      <p:pic>
        <p:nvPicPr>
          <p:cNvPr id="170" name="Picture 2"/>
          <p:cNvPicPr/>
          <p:nvPr/>
        </p:nvPicPr>
        <p:blipFill>
          <a:blip r:embed="rId3"/>
          <a:srcRect t="11578" b="11578"/>
          <a:stretch/>
        </p:blipFill>
        <p:spPr>
          <a:xfrm>
            <a:off x="3453480" y="155160"/>
            <a:ext cx="2235600" cy="122256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0F5EC3A-A5DB-699A-D915-47132576CD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51" y="5772647"/>
            <a:ext cx="1741028" cy="766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1872000" y="1296000"/>
            <a:ext cx="5904000" cy="396000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E3B9D85-0AF1-E232-A642-1E2143F0A1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22" y="5701085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28560" y="332640"/>
            <a:ext cx="188892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1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Kontakt</a:t>
            </a:r>
            <a:r>
              <a:rPr lang="hr-HR" sz="3300" b="0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:</a:t>
            </a:r>
            <a:endParaRPr lang="hr-HR" sz="3300" b="0" strike="noStrike" spc="-1">
              <a:latin typeface="Arial"/>
            </a:endParaRPr>
          </a:p>
        </p:txBody>
      </p:sp>
      <p:pic>
        <p:nvPicPr>
          <p:cNvPr id="172" name="Picture 4"/>
          <p:cNvPicPr/>
          <p:nvPr/>
        </p:nvPicPr>
        <p:blipFill>
          <a:blip r:embed="rId3"/>
          <a:stretch/>
        </p:blipFill>
        <p:spPr>
          <a:xfrm>
            <a:off x="2520000" y="3241440"/>
            <a:ext cx="430560" cy="430560"/>
          </a:xfrm>
          <a:prstGeom prst="rect">
            <a:avLst/>
          </a:prstGeom>
          <a:ln>
            <a:noFill/>
          </a:ln>
        </p:spPr>
      </p:pic>
      <p:pic>
        <p:nvPicPr>
          <p:cNvPr id="173" name="Picture 6"/>
          <p:cNvPicPr/>
          <p:nvPr/>
        </p:nvPicPr>
        <p:blipFill>
          <a:blip r:embed="rId4"/>
          <a:stretch/>
        </p:blipFill>
        <p:spPr>
          <a:xfrm>
            <a:off x="2520000" y="2736000"/>
            <a:ext cx="430560" cy="430560"/>
          </a:xfrm>
          <a:prstGeom prst="rect">
            <a:avLst/>
          </a:prstGeom>
          <a:ln>
            <a:noFill/>
          </a:ln>
        </p:spPr>
      </p:pic>
      <p:pic>
        <p:nvPicPr>
          <p:cNvPr id="174" name="Picture 8"/>
          <p:cNvPicPr/>
          <p:nvPr/>
        </p:nvPicPr>
        <p:blipFill>
          <a:blip r:embed="rId5"/>
          <a:stretch/>
        </p:blipFill>
        <p:spPr>
          <a:xfrm>
            <a:off x="2572560" y="2158560"/>
            <a:ext cx="430560" cy="430560"/>
          </a:xfrm>
          <a:prstGeom prst="rect">
            <a:avLst/>
          </a:prstGeom>
          <a:ln>
            <a:noFill/>
          </a:ln>
        </p:spPr>
      </p:pic>
      <p:pic>
        <p:nvPicPr>
          <p:cNvPr id="175" name="Picture 10"/>
          <p:cNvPicPr/>
          <p:nvPr/>
        </p:nvPicPr>
        <p:blipFill>
          <a:blip r:embed="rId6"/>
          <a:stretch/>
        </p:blipFill>
        <p:spPr>
          <a:xfrm>
            <a:off x="2572560" y="1728000"/>
            <a:ext cx="430560" cy="43056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3003120" y="908640"/>
            <a:ext cx="4432680" cy="27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20000"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7"/>
              </a:rPr>
              <a:t>manuelah@yahoo.com</a:t>
            </a: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</a:rPr>
              <a:t>;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</a:rPr>
              <a:t>manuela.hrvatin@interpret-europe.net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7"/>
              </a:rPr>
              <a:t>www.istrainspirit.hr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8"/>
              </a:rPr>
              <a:t>https://www.facebook.com/istrainspirit/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9"/>
              </a:rPr>
              <a:t>https://www.instagram.com/istra.inspirit/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10"/>
              </a:rPr>
              <a:t>https://www.youtube.com/user/istrainspirit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1676361" y="5207760"/>
            <a:ext cx="377892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hr-HR" sz="4400" b="1" strike="noStrike" spc="-1" dirty="0">
                <a:solidFill>
                  <a:srgbClr val="00ADAD"/>
                </a:solidFill>
                <a:latin typeface="Segoe UI"/>
                <a:ea typeface="DejaVu Sans"/>
              </a:rPr>
              <a:t>HVALA!</a:t>
            </a:r>
            <a:endParaRPr lang="hr-HR" sz="4400" b="0" strike="noStrike" spc="-1" dirty="0">
              <a:latin typeface="Arial"/>
            </a:endParaRPr>
          </a:p>
        </p:txBody>
      </p:sp>
      <p:pic>
        <p:nvPicPr>
          <p:cNvPr id="178" name="Picture 3"/>
          <p:cNvPicPr/>
          <p:nvPr/>
        </p:nvPicPr>
        <p:blipFill>
          <a:blip r:embed="rId11"/>
          <a:stretch/>
        </p:blipFill>
        <p:spPr>
          <a:xfrm>
            <a:off x="2615400" y="871920"/>
            <a:ext cx="281160" cy="281160"/>
          </a:xfrm>
          <a:prstGeom prst="rect">
            <a:avLst/>
          </a:prstGeom>
          <a:ln>
            <a:noFill/>
          </a:ln>
        </p:spPr>
      </p:pic>
      <p:pic>
        <p:nvPicPr>
          <p:cNvPr id="179" name="Picture 2"/>
          <p:cNvPicPr/>
          <p:nvPr/>
        </p:nvPicPr>
        <p:blipFill>
          <a:blip r:embed="rId12"/>
          <a:srcRect t="11578" b="11578"/>
          <a:stretch/>
        </p:blipFill>
        <p:spPr>
          <a:xfrm>
            <a:off x="217800" y="5474160"/>
            <a:ext cx="2235600" cy="1222560"/>
          </a:xfrm>
          <a:prstGeom prst="rect">
            <a:avLst/>
          </a:prstGeom>
          <a:ln>
            <a:noFill/>
          </a:ln>
        </p:spPr>
      </p:pic>
      <p:sp>
        <p:nvSpPr>
          <p:cNvPr id="180" name="CustomShape 4"/>
          <p:cNvSpPr/>
          <p:nvPr/>
        </p:nvSpPr>
        <p:spPr>
          <a:xfrm>
            <a:off x="628560" y="3817080"/>
            <a:ext cx="7872480" cy="13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Priručnik: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4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13"/>
              </a:rPr>
              <a:t>https://mint.gov.hr/UserDocsImages//AAA_2020_ABC/c_dokumenti//200212_storrytelling_hr.pdf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400" b="1" strike="noStrike" spc="-1">
                <a:solidFill>
                  <a:srgbClr val="9C247F"/>
                </a:solidFill>
                <a:latin typeface="Segoe UI"/>
                <a:ea typeface="DejaVu Sans"/>
              </a:rPr>
              <a:t>Manual:</a:t>
            </a:r>
            <a:endParaRPr lang="hr-H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400" b="0" u="sng" strike="noStrike" spc="-1">
                <a:solidFill>
                  <a:srgbClr val="0563C1"/>
                </a:solidFill>
                <a:uFillTx/>
                <a:latin typeface="Segoe UI"/>
                <a:ea typeface="DejaVu Sans"/>
                <a:hlinkClick r:id="rId14"/>
              </a:rPr>
              <a:t>https://mint.gov.hr/UserDocsImages//AAA_2020_ABC/c_dokumenti//200212_storrytelling_eng.pdf</a:t>
            </a:r>
            <a:endParaRPr lang="hr-HR" sz="14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6B8DA76-2E54-B4E7-1BAC-05469D4E048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73" y="5666373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32440" y="216000"/>
            <a:ext cx="7747560" cy="120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hr-HR" sz="3300" b="0" strike="noStrike" spc="-1">
                <a:solidFill>
                  <a:srgbClr val="000000"/>
                </a:solidFill>
                <a:latin typeface="Segoe UI Semibold"/>
                <a:ea typeface="DejaVu Sans"/>
              </a:rPr>
              <a:t>Marketing proizvoda = Koza storyteller</a:t>
            </a:r>
            <a:endParaRPr lang="hr-HR" sz="3300" b="0" strike="noStrike" spc="-1">
              <a:latin typeface="Arial"/>
            </a:endParaRPr>
          </a:p>
          <a:p>
            <a:r>
              <a:rPr lang="hr-HR" sz="3300" b="0" strike="noStrike" spc="-1">
                <a:solidFill>
                  <a:srgbClr val="000000"/>
                </a:solidFill>
                <a:latin typeface="Segoe UI Semibold"/>
                <a:ea typeface="DejaVu Sans"/>
              </a:rPr>
              <a:t> 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67640" y="1484640"/>
            <a:ext cx="40986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Simbol Istre – koza, ali kao storyteller. pripovjedač postao je i simbol projekta. No, koza Istra Inspirita nešto je drugačija – ona priča priču o Istri. Koza stoji uspravno, u položaju čovjeka, simbolizirajući time snagu i ponos što dolazi iz bogate povijesti i tradicije poluotoka. Ona je svjedok vremena, putnik, avanturist i zabavljač. Glavu joj krasi kruna koja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simbolizira plemenitost i upućuje na Istru kao mjesto stapanja i prožimanja kultura i nacionalnosti.</a:t>
            </a:r>
            <a:endParaRPr lang="hr-H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Segoe UI"/>
                <a:ea typeface="DejaVu Sans"/>
              </a:rPr>
              <a:t>Njezine su boje također vezane uz Istru – plava i zelena, poput mora i prirodnih ljepota. Tako je stvoren brend, a priča se počela širiti.</a:t>
            </a:r>
            <a:endParaRPr lang="hr-HR" sz="1600" b="0" strike="noStrike" spc="-1">
              <a:latin typeface="Arial"/>
            </a:endParaRPr>
          </a:p>
        </p:txBody>
      </p:sp>
      <p:pic>
        <p:nvPicPr>
          <p:cNvPr id="90" name="Picture 2"/>
          <p:cNvPicPr/>
          <p:nvPr/>
        </p:nvPicPr>
        <p:blipFill>
          <a:blip r:embed="rId2"/>
          <a:stretch/>
        </p:blipFill>
        <p:spPr>
          <a:xfrm>
            <a:off x="4897080" y="1532520"/>
            <a:ext cx="3814920" cy="2715480"/>
          </a:xfrm>
          <a:prstGeom prst="rect">
            <a:avLst/>
          </a:prstGeom>
          <a:ln>
            <a:noFill/>
          </a:ln>
        </p:spPr>
      </p:pic>
      <p:pic>
        <p:nvPicPr>
          <p:cNvPr id="91" name="Picture 11"/>
          <p:cNvPicPr/>
          <p:nvPr/>
        </p:nvPicPr>
        <p:blipFill>
          <a:blip r:embed="rId3"/>
          <a:srcRect t="25210" b="24830"/>
          <a:stretch/>
        </p:blipFill>
        <p:spPr>
          <a:xfrm rot="20322600">
            <a:off x="3804120" y="4532400"/>
            <a:ext cx="3823560" cy="144756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64093C9-3232-7937-0E5F-90E8A61226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40" y="566928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4339080"/>
            <a:ext cx="822852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latin typeface="Arial"/>
              </a:rPr>
              <a:t>STORYTELLING</a:t>
            </a:r>
            <a:r>
              <a:t/>
            </a:r>
            <a:br/>
            <a:endParaRPr lang="hr-HR" sz="4400" b="0" strike="noStrike" spc="-1">
              <a:latin typeface="Arial"/>
            </a:endParaRPr>
          </a:p>
        </p:txBody>
      </p:sp>
      <p:pic>
        <p:nvPicPr>
          <p:cNvPr id="93" name="Picture 10"/>
          <p:cNvPicPr/>
          <p:nvPr/>
        </p:nvPicPr>
        <p:blipFill>
          <a:blip r:embed="rId2"/>
          <a:srcRect t="15737" b="11709"/>
          <a:stretch/>
        </p:blipFill>
        <p:spPr>
          <a:xfrm>
            <a:off x="360" y="-186120"/>
            <a:ext cx="9142560" cy="442044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8B6ED4F-C4EF-409B-53C2-06767BBD2F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92" y="558900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3"/>
          <p:cNvPicPr/>
          <p:nvPr/>
        </p:nvPicPr>
        <p:blipFill>
          <a:blip r:embed="rId2"/>
          <a:stretch/>
        </p:blipFill>
        <p:spPr>
          <a:xfrm>
            <a:off x="36000" y="3096000"/>
            <a:ext cx="4786560" cy="36288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176998"/>
                </a:solidFill>
                <a:latin typeface="Segoe UI Semibold"/>
                <a:ea typeface="DejaVu Sans"/>
              </a:rPr>
              <a:t>Što je participativni turizam? 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446320" cy="18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Oblik odgovornog i održivog turizma koji </a:t>
            </a:r>
            <a:r>
              <a:rPr lang="hr-HR" sz="1800" b="1" strike="noStrike" spc="-1">
                <a:solidFill>
                  <a:srgbClr val="176998"/>
                </a:solidFill>
                <a:latin typeface="Segoe UI"/>
                <a:ea typeface="DejaVu Sans"/>
              </a:rPr>
              <a:t>uključuje sve dionike unutar određene destinacije stvarajući nove, autentične kulturno – turističke proizvode.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 </a:t>
            </a:r>
            <a:endParaRPr lang="hr-HR" sz="1800" b="0" strike="noStrike" spc="-1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Participacijom se osigurava održivost lokalne zajednice, pravednije se distribuira moć među dionicima, pravednije se dijele troškovi te se </a:t>
            </a:r>
            <a:r>
              <a:rPr lang="hr-HR" sz="1800" b="1" strike="noStrike" spc="-1">
                <a:solidFill>
                  <a:srgbClr val="176998"/>
                </a:solidFill>
                <a:latin typeface="Segoe UI"/>
                <a:ea typeface="DejaVu Sans"/>
              </a:rPr>
              <a:t>javlja više inovativnih ideja i rješenja. 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99" name="Picture 6"/>
          <p:cNvPicPr/>
          <p:nvPr/>
        </p:nvPicPr>
        <p:blipFill>
          <a:blip r:embed="rId3"/>
          <a:srcRect t="22440" b="7295"/>
          <a:stretch/>
        </p:blipFill>
        <p:spPr>
          <a:xfrm>
            <a:off x="4719600" y="3665520"/>
            <a:ext cx="4043520" cy="28328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36000" y="5180760"/>
            <a:ext cx="338292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We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are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all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storytellers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. </a:t>
            </a: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We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all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live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in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a network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of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stories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.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There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isn’t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a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stronger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connection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between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people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than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hr-HR" sz="16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storytelling</a:t>
            </a:r>
            <a:r>
              <a:rPr lang="hr-HR" sz="1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.</a:t>
            </a:r>
            <a:endParaRPr lang="hr-H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600" b="0" i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Jimmy Neil Smith</a:t>
            </a:r>
            <a:endParaRPr lang="hr-HR" sz="1600" b="0" strike="noStrike" spc="-1" dirty="0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D9A263-7092-4836-178F-5B8D85506F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01" y="359640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"/>
          <p:cNvPicPr/>
          <p:nvPr/>
        </p:nvPicPr>
        <p:blipFill>
          <a:blip r:embed="rId3"/>
          <a:stretch/>
        </p:blipFill>
        <p:spPr>
          <a:xfrm flipH="1">
            <a:off x="4773600" y="3543480"/>
            <a:ext cx="4370400" cy="33134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28560" y="365040"/>
            <a:ext cx="7885440" cy="104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Zašto </a:t>
            </a:r>
            <a:r>
              <a:rPr lang="hr-HR" sz="3300" b="0" i="1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storytelling</a:t>
            </a:r>
            <a:r>
              <a:rPr lang="hr-HR" sz="3300" b="0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?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600200"/>
            <a:ext cx="8685360" cy="39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Zasniva se na interpretaciji </a:t>
            </a:r>
            <a:r>
              <a:rPr lang="hr-HR" sz="1800" b="1" strike="noStrike" spc="-1" dirty="0">
                <a:solidFill>
                  <a:srgbClr val="F68A1F"/>
                </a:solidFill>
                <a:latin typeface="Segoe UI"/>
                <a:ea typeface="DejaVu Sans"/>
              </a:rPr>
              <a:t>nematerijalne baštine: </a:t>
            </a: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legende, priče, mitovi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Priče čine određenu temu zanimljivom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hr-HR" sz="1800" b="1" i="1" strike="noStrike" spc="-1" dirty="0" err="1">
                <a:solidFill>
                  <a:srgbClr val="F68A1F"/>
                </a:solidFill>
                <a:latin typeface="Segoe UI"/>
                <a:ea typeface="DejaVu Sans"/>
              </a:rPr>
              <a:t>Storytelling</a:t>
            </a:r>
            <a:r>
              <a:rPr lang="hr-HR" sz="1800" b="1" i="1" strike="noStrike" spc="-1" dirty="0">
                <a:solidFill>
                  <a:srgbClr val="F68A1F"/>
                </a:solidFill>
                <a:latin typeface="Segoe UI"/>
                <a:ea typeface="DejaVu Sans"/>
              </a:rPr>
              <a:t> </a:t>
            </a:r>
            <a:r>
              <a:rPr lang="hr-HR" sz="1800" b="1" strike="noStrike" spc="-1" dirty="0">
                <a:solidFill>
                  <a:srgbClr val="F68A1F"/>
                </a:solidFill>
                <a:latin typeface="Segoe UI"/>
                <a:ea typeface="DejaVu Sans"/>
              </a:rPr>
              <a:t>je moćan i može: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pomoći ljudima da se sjete i stvore nova sjećanja;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povezati ljude s mjestom, osobom ili događajem;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dodati važnost doživljaju;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povezati intelekt i osjećaje;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zabaviti dramatizacijom i humorom;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pomoći dati svijetu smisao;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stvoriti interes;</a:t>
            </a:r>
            <a:endParaRPr lang="hr-HR" sz="1800" b="0" strike="noStrike" spc="-1" dirty="0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 dirty="0">
                <a:solidFill>
                  <a:srgbClr val="000000"/>
                </a:solidFill>
                <a:latin typeface="Segoe UI"/>
                <a:ea typeface="DejaVu Sans"/>
              </a:rPr>
              <a:t>učiniti da ljudima bude stalo.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hr-HR" sz="1800" b="0" strike="noStrike" spc="-1" dirty="0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6932520" y="5184720"/>
            <a:ext cx="20462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FFFFFF"/>
                </a:solidFill>
                <a:latin typeface="Segoe UI"/>
                <a:ea typeface="DejaVu Sans"/>
              </a:rPr>
              <a:t>A story is a way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FFFFFF"/>
                </a:solidFill>
                <a:latin typeface="Segoe UI"/>
                <a:ea typeface="DejaVu Sans"/>
              </a:rPr>
              <a:t>to say something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FFFFFF"/>
                </a:solidFill>
                <a:latin typeface="Segoe UI"/>
                <a:ea typeface="DejaVu Sans"/>
              </a:rPr>
              <a:t>that can’t be said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1" strike="noStrike" spc="-1">
                <a:solidFill>
                  <a:srgbClr val="FFFFFF"/>
                </a:solidFill>
                <a:latin typeface="Segoe UI"/>
                <a:ea typeface="DejaVu Sans"/>
              </a:rPr>
              <a:t>in any other way.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FFFFFF"/>
                </a:solidFill>
                <a:latin typeface="Segoe UI"/>
                <a:ea typeface="DejaVu Sans"/>
              </a:rPr>
              <a:t>Flanerry O´Connor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BB0BA47-6EE6-9682-E002-BD0F838CFF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0" y="5661873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Što je </a:t>
            </a:r>
            <a:r>
              <a:rPr lang="hr-HR" sz="3300" b="0" i="1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storytelling</a:t>
            </a:r>
            <a:r>
              <a:rPr lang="hr-HR" sz="3300" b="0" strike="noStrike" spc="-1">
                <a:solidFill>
                  <a:srgbClr val="F68A1F"/>
                </a:solidFill>
                <a:latin typeface="Segoe UI Semibold"/>
                <a:ea typeface="DejaVu Sans"/>
              </a:rPr>
              <a:t>? 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33640" y="1484640"/>
            <a:ext cx="8674920" cy="21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1360" indent="-169920">
              <a:lnSpc>
                <a:spcPct val="110000"/>
              </a:lnSpc>
              <a:spcBef>
                <a:spcPts val="751"/>
              </a:spcBef>
              <a:buClr>
                <a:srgbClr val="F68A1F"/>
              </a:buClr>
              <a:buFont typeface="Arial"/>
              <a:buChar char="•"/>
            </a:pPr>
            <a:r>
              <a:rPr lang="hr-HR" sz="1400" b="1" i="1" strike="noStrike" spc="-1">
                <a:solidFill>
                  <a:srgbClr val="F68A1F"/>
                </a:solidFill>
                <a:latin typeface="Segoe UI"/>
                <a:ea typeface="DejaVu Sans"/>
              </a:rPr>
              <a:t>Storytelling </a:t>
            </a:r>
            <a:r>
              <a:rPr lang="hr-HR" sz="1400" b="1" strike="noStrike" spc="-1">
                <a:solidFill>
                  <a:srgbClr val="F68A1F"/>
                </a:solidFill>
                <a:latin typeface="Segoe UI"/>
                <a:ea typeface="DejaVu Sans"/>
              </a:rPr>
              <a:t>je</a:t>
            </a:r>
            <a:r>
              <a:rPr lang="hr-HR" sz="1400" b="1" i="1" strike="noStrike" spc="-1">
                <a:solidFill>
                  <a:srgbClr val="F68A1F"/>
                </a:solidFill>
                <a:latin typeface="Segoe UI"/>
                <a:ea typeface="DejaVu Sans"/>
              </a:rPr>
              <a:t> </a:t>
            </a:r>
            <a:r>
              <a:rPr lang="hr-HR" sz="1400" b="1" strike="noStrike" spc="-1">
                <a:solidFill>
                  <a:srgbClr val="F68A1F"/>
                </a:solidFill>
                <a:latin typeface="Segoe UI"/>
                <a:ea typeface="DejaVu Sans"/>
              </a:rPr>
              <a:t>socijalna i kulturna aktivnost podjele i razmjene priča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, ponekad uključujući i improvizaciju i dramatizaciju. Svaka kultura ima svoje priče koje se mogu koristiti u svrhu zabave, edukacije, očuvanja kulturne baštine, stvaranja moralnih vrijednosti. </a:t>
            </a:r>
            <a:endParaRPr lang="hr-HR" sz="1400" b="0" strike="noStrike" spc="-1">
              <a:latin typeface="Arial"/>
            </a:endParaRPr>
          </a:p>
          <a:p>
            <a:pPr marL="171360" indent="-169920">
              <a:lnSpc>
                <a:spcPct val="110000"/>
              </a:lnSpc>
              <a:spcBef>
                <a:spcPts val="751"/>
              </a:spcBef>
              <a:buClr>
                <a:srgbClr val="F68A1F"/>
              </a:buClr>
              <a:buFont typeface="Arial"/>
              <a:buChar char="•"/>
            </a:pPr>
            <a:r>
              <a:rPr lang="hr-HR" sz="1400" b="0" strike="noStrike" spc="-1">
                <a:solidFill>
                  <a:srgbClr val="F68A1F"/>
                </a:solidFill>
                <a:latin typeface="Segoe UI"/>
                <a:ea typeface="DejaVu Sans"/>
              </a:rPr>
              <a:t>Storytelling je jedan dio u nizu interpretacija baštine </a:t>
            </a:r>
            <a:r>
              <a:rPr lang="hr-HR" sz="1400" b="0" strike="noStrike" spc="-1">
                <a:solidFill>
                  <a:srgbClr val="000000"/>
                </a:solidFill>
                <a:latin typeface="Segoe UI"/>
                <a:ea typeface="DejaVu Sans"/>
              </a:rPr>
              <a:t>koji se dijeli na interpretacijsko planiranje, pisanje, vođenje, interpretacijskog domaćina i živuću interpretaciju (Istra Inspirit). Živuća interpretacija koristi storytelling kao jednu od metoda– gluma, pjevanje, žongliranje, hodanje na štulama, akrobatske vježbe…</a:t>
            </a:r>
            <a:endParaRPr lang="hr-HR" sz="1400" b="0" strike="noStrike" spc="-1">
              <a:latin typeface="Arial"/>
            </a:endParaRPr>
          </a:p>
        </p:txBody>
      </p:sp>
      <p:pic>
        <p:nvPicPr>
          <p:cNvPr id="107" name="Picture 5"/>
          <p:cNvPicPr/>
          <p:nvPr/>
        </p:nvPicPr>
        <p:blipFill>
          <a:blip r:embed="rId2"/>
          <a:stretch/>
        </p:blipFill>
        <p:spPr>
          <a:xfrm>
            <a:off x="-1800" y="3367948"/>
            <a:ext cx="5165640" cy="2158920"/>
          </a:xfrm>
          <a:prstGeom prst="rect">
            <a:avLst/>
          </a:prstGeom>
          <a:ln>
            <a:noFill/>
          </a:ln>
        </p:spPr>
      </p:pic>
      <p:pic>
        <p:nvPicPr>
          <p:cNvPr id="108" name="Picture 6"/>
          <p:cNvPicPr/>
          <p:nvPr/>
        </p:nvPicPr>
        <p:blipFill>
          <a:blip r:embed="rId3"/>
          <a:stretch/>
        </p:blipFill>
        <p:spPr>
          <a:xfrm flipH="1">
            <a:off x="5509440" y="3285000"/>
            <a:ext cx="3634560" cy="357156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6820560" y="4509000"/>
            <a:ext cx="2066040" cy="227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Thats what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the Storyteller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should be: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a great guide,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a clear mind,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who can walk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a silver line in 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1" strike="noStrike" spc="-1">
                <a:solidFill>
                  <a:srgbClr val="FFFFFF"/>
                </a:solidFill>
                <a:latin typeface="Segoe UI"/>
                <a:ea typeface="DejaVu Sans"/>
              </a:rPr>
              <a:t>hell or madness.</a:t>
            </a:r>
            <a:endParaRPr lang="hr-HR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600" b="0" strike="noStrike" spc="-1">
                <a:solidFill>
                  <a:srgbClr val="FFFFFF"/>
                </a:solidFill>
                <a:latin typeface="Segoe UI"/>
                <a:ea typeface="DejaVu Sans"/>
              </a:rPr>
              <a:t>Ben Okri</a:t>
            </a:r>
            <a:endParaRPr lang="hr-HR" sz="1600" b="0" strike="noStrike" spc="-1"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85D8C97-CDD3-EFEB-8174-5F38DD3923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" y="5780598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51640" y="274680"/>
            <a:ext cx="856764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300" b="0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Istra Inspirit: kulturno-turistički proizvod</a:t>
            </a:r>
            <a:endParaRPr lang="hr-HR" sz="33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51640" y="1340640"/>
            <a:ext cx="8334360" cy="22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/>
          </a:bodyPr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9C247F"/>
              </a:buClr>
              <a:buFont typeface="Arial"/>
              <a:buChar char="•"/>
            </a:pPr>
            <a:r>
              <a:rPr lang="hr-HR" sz="1800" b="1" strike="noStrike" spc="-1">
                <a:solidFill>
                  <a:srgbClr val="9C247F"/>
                </a:solidFill>
                <a:latin typeface="Segoe UI"/>
                <a:ea typeface="DejaVu Sans"/>
              </a:rPr>
              <a:t>Putujte kroz vrijeme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; More osjećaja, bezbroj okusa, devet doživljaja, jedna Istra</a:t>
            </a:r>
            <a:endParaRPr lang="hr-HR" sz="18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Istra Inspirit je </a:t>
            </a:r>
            <a:r>
              <a:rPr lang="hr-HR" sz="1800" b="1" strike="noStrike" spc="-1">
                <a:solidFill>
                  <a:srgbClr val="9C247F"/>
                </a:solidFill>
                <a:latin typeface="Segoe UI"/>
                <a:ea typeface="DejaVu Sans"/>
              </a:rPr>
              <a:t>projekt doživljajnog turizma </a:t>
            </a: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koji obogaćuje kulturno-turističku ponudu. </a:t>
            </a:r>
            <a:endParaRPr lang="hr-HR" sz="18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Na samom početku Istra Inspirit je s devet doživljaja objedinio sedam klastera, više od 200 umjetnika, volontera i sponzora. </a:t>
            </a:r>
            <a:endParaRPr lang="hr-HR" sz="1800" b="0" strike="noStrike" spc="-1">
              <a:latin typeface="Arial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9C247F"/>
              </a:buClr>
              <a:buFont typeface="Arial"/>
              <a:buChar char="•"/>
            </a:pPr>
            <a:r>
              <a:rPr lang="hr-HR" sz="1800" b="1" strike="noStrike" spc="-1">
                <a:solidFill>
                  <a:srgbClr val="9C247F"/>
                </a:solidFill>
                <a:latin typeface="Segoe UI"/>
                <a:ea typeface="DejaVu Sans"/>
              </a:rPr>
              <a:t>Projekt djeluje od 2012. godine, broji više od 900 izvedbi te osvojio je brojne nacionalne i međunarodne nagrade.</a:t>
            </a:r>
            <a:endParaRPr lang="hr-HR" sz="1800" b="0" strike="noStrike" spc="-1">
              <a:latin typeface="Arial"/>
            </a:endParaRPr>
          </a:p>
        </p:txBody>
      </p:sp>
      <p:pic>
        <p:nvPicPr>
          <p:cNvPr id="112" name="Picture 3"/>
          <p:cNvPicPr/>
          <p:nvPr/>
        </p:nvPicPr>
        <p:blipFill>
          <a:blip r:embed="rId3"/>
          <a:stretch/>
        </p:blipFill>
        <p:spPr>
          <a:xfrm>
            <a:off x="563400" y="4005000"/>
            <a:ext cx="8026920" cy="1617840"/>
          </a:xfrm>
          <a:prstGeom prst="rect">
            <a:avLst/>
          </a:prstGeom>
          <a:ln>
            <a:noFill/>
          </a:ln>
        </p:spPr>
      </p:pic>
      <p:pic>
        <p:nvPicPr>
          <p:cNvPr id="113" name="Picture 2"/>
          <p:cNvPicPr/>
          <p:nvPr/>
        </p:nvPicPr>
        <p:blipFill>
          <a:blip r:embed="rId4"/>
          <a:srcRect t="11568" b="11568"/>
          <a:stretch/>
        </p:blipFill>
        <p:spPr>
          <a:xfrm>
            <a:off x="107640" y="5915160"/>
            <a:ext cx="1721880" cy="94140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074FD6E-09FC-BF1D-F6EA-79CEEBC2BD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9" y="5745186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8080" y="4716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3300" b="1" strike="noStrike" spc="-1">
                <a:solidFill>
                  <a:srgbClr val="9C247F"/>
                </a:solidFill>
                <a:latin typeface="Segoe UI Semibold"/>
                <a:ea typeface="DejaVu Sans"/>
              </a:rPr>
              <a:t>Kako je sve započelo…</a:t>
            </a:r>
            <a:endParaRPr lang="hr-HR" sz="3300" b="0" strike="noStrike" spc="-1">
              <a:latin typeface="Arial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2"/>
          <a:stretch/>
        </p:blipFill>
        <p:spPr>
          <a:xfrm>
            <a:off x="539640" y="1420920"/>
            <a:ext cx="6807365" cy="4669779"/>
          </a:xfrm>
          <a:prstGeom prst="rect">
            <a:avLst/>
          </a:prstGeom>
          <a:ln>
            <a:noFill/>
          </a:ln>
        </p:spPr>
      </p:pic>
      <p:pic>
        <p:nvPicPr>
          <p:cNvPr id="116" name="Picture 3"/>
          <p:cNvPicPr/>
          <p:nvPr/>
        </p:nvPicPr>
        <p:blipFill>
          <a:blip r:embed="rId3"/>
          <a:srcRect t="14703"/>
          <a:stretch/>
        </p:blipFill>
        <p:spPr>
          <a:xfrm rot="10800000" flipH="1">
            <a:off x="6514200" y="0"/>
            <a:ext cx="2628360" cy="1699200"/>
          </a:xfrm>
          <a:prstGeom prst="rect">
            <a:avLst/>
          </a:prstGeom>
          <a:ln>
            <a:noFill/>
          </a:ln>
        </p:spPr>
      </p:pic>
      <p:pic>
        <p:nvPicPr>
          <p:cNvPr id="117" name="Picture 2"/>
          <p:cNvPicPr/>
          <p:nvPr/>
        </p:nvPicPr>
        <p:blipFill>
          <a:blip r:embed="rId4"/>
          <a:srcRect t="11568" b="11568"/>
          <a:stretch/>
        </p:blipFill>
        <p:spPr>
          <a:xfrm>
            <a:off x="107640" y="5915160"/>
            <a:ext cx="1721880" cy="941400"/>
          </a:xfrm>
          <a:prstGeom prst="rect">
            <a:avLst/>
          </a:prstGeom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33A1D67-1D68-90B5-443B-BE9A3CE04D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00" y="5697306"/>
            <a:ext cx="1903559" cy="838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1416</Words>
  <Application>Microsoft Office PowerPoint</Application>
  <PresentationFormat>On-screen Show (4:3)</PresentationFormat>
  <Paragraphs>118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DejaVu Sans</vt:lpstr>
      <vt:lpstr>Segoe UI</vt:lpstr>
      <vt:lpstr>Segoe UI Semibold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Naslovnica kao priručnik?</dc:title>
  <dc:subject/>
  <dc:creator>jlatin</dc:creator>
  <dc:description/>
  <cp:lastModifiedBy>Iva Čaleta Pleša</cp:lastModifiedBy>
  <cp:revision>64</cp:revision>
  <dcterms:created xsi:type="dcterms:W3CDTF">2020-02-24T08:01:34Z</dcterms:created>
  <dcterms:modified xsi:type="dcterms:W3CDTF">2023-06-12T12:22:28Z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