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73" r:id="rId4"/>
    <p:sldId id="257" r:id="rId5"/>
    <p:sldId id="267" r:id="rId6"/>
    <p:sldId id="258" r:id="rId7"/>
    <p:sldId id="265" r:id="rId8"/>
    <p:sldId id="271" r:id="rId9"/>
    <p:sldId id="269" r:id="rId10"/>
    <p:sldId id="268" r:id="rId11"/>
    <p:sldId id="270" r:id="rId12"/>
    <p:sldId id="276" r:id="rId13"/>
    <p:sldId id="263" r:id="rId14"/>
    <p:sldId id="275" r:id="rId15"/>
    <p:sldId id="272" r:id="rId16"/>
    <p:sldId id="264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3" autoAdjust="0"/>
  </p:normalViewPr>
  <p:slideViewPr>
    <p:cSldViewPr>
      <p:cViewPr varScale="1">
        <p:scale>
          <a:sx n="75" d="100"/>
          <a:sy n="75" d="100"/>
        </p:scale>
        <p:origin x="15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D2EC-203E-4DEB-9BE3-39323DD453AF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A9047-7137-49AA-A892-A89F996711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997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528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59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26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8435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604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618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98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76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830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11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1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E584B-C812-4E1D-8D22-CDDD00D6AB40}" type="datetimeFigureOut">
              <a:rPr lang="hr-HR" smtClean="0"/>
              <a:t>19.06.2023.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CD3A4-BCC3-4FEF-91FD-2825727287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232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ZC78nqEJO4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cJUZ3zJvNk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17" Type="http://schemas.openxmlformats.org/officeDocument/2006/relationships/image" Target="../media/image21.wmf"/><Relationship Id="rId2" Type="http://schemas.openxmlformats.org/officeDocument/2006/relationships/image" Target="../media/image2.jpeg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3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915816" y="3429000"/>
            <a:ext cx="5616624" cy="3096344"/>
          </a:xfrm>
        </p:spPr>
        <p:txBody>
          <a:bodyPr>
            <a:normAutofit/>
          </a:bodyPr>
          <a:lstStyle/>
          <a:p>
            <a:pPr algn="l"/>
            <a:r>
              <a:rPr lang="hr-HR" dirty="0"/>
              <a:t>Komuniciranje</a:t>
            </a:r>
            <a:br>
              <a:rPr lang="hr-HR" dirty="0"/>
            </a:br>
            <a:r>
              <a:rPr lang="hr-HR" dirty="0"/>
              <a:t>EUSAIR Strategije</a:t>
            </a:r>
            <a:br>
              <a:rPr lang="hr-HR" dirty="0"/>
            </a:br>
            <a:r>
              <a:rPr lang="hr-HR" sz="2000" dirty="0"/>
              <a:t>Andrija Rudić, komunikacijski stručnjak</a:t>
            </a:r>
            <a:br>
              <a:rPr lang="hr-HR" sz="2000" dirty="0"/>
            </a:br>
            <a:r>
              <a:rPr lang="hr-HR" sz="1600" dirty="0"/>
              <a:t>CRO PRE KICK OFF CONF, Zagreb, June 20, 2023</a:t>
            </a:r>
            <a:endParaRPr lang="hr-HR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7" y="150008"/>
            <a:ext cx="1219199" cy="101151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6392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0" y="260648"/>
            <a:ext cx="1644975" cy="846812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5" y="359249"/>
            <a:ext cx="2160240" cy="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6C48848-A8B3-D7BD-F67E-E5A623D7CA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982800"/>
            <a:ext cx="1219200" cy="54254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F4F378B-ED4E-FF6B-695E-BA76197D4D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1842659" cy="24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4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786A97F-FF87-2F4A-ACE5-CD9506A32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r="2751" b="5578"/>
          <a:stretch/>
        </p:blipFill>
        <p:spPr>
          <a:xfrm>
            <a:off x="-56106" y="692696"/>
            <a:ext cx="923776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84F6979-EC88-36A2-212A-57B007E3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7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59BED52-B08A-F5B7-D055-6D9D91A0E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5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" y="-6848"/>
            <a:ext cx="2456392" cy="6858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6185A10-99E4-4BBB-B9E2-1B2AEC3955E0}"/>
              </a:ext>
            </a:extLst>
          </p:cNvPr>
          <p:cNvSpPr txBox="1"/>
          <p:nvPr/>
        </p:nvSpPr>
        <p:spPr>
          <a:xfrm>
            <a:off x="3059831" y="1974144"/>
            <a:ext cx="55357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OBJAVE NA SLUŽBENIM STRANICAMA</a:t>
            </a:r>
          </a:p>
          <a:p>
            <a:endParaRPr lang="hr-HR" sz="2000" dirty="0"/>
          </a:p>
          <a:p>
            <a:r>
              <a:rPr lang="hr-HR" sz="1600" dirty="0"/>
              <a:t>Službena stranica Ministarstva turizma www.mints.hr – redovita priopćenja o svim događanjima</a:t>
            </a:r>
          </a:p>
          <a:p>
            <a:endParaRPr lang="hr-HR" sz="1600" dirty="0"/>
          </a:p>
          <a:p>
            <a:r>
              <a:rPr lang="hr-HR" sz="1600" dirty="0"/>
              <a:t>-------</a:t>
            </a:r>
          </a:p>
          <a:p>
            <a:r>
              <a:rPr lang="hr-HR" sz="1600" dirty="0"/>
              <a:t>Službena stranica projekta EUSAIR </a:t>
            </a:r>
            <a:r>
              <a:rPr lang="hr-HR" sz="1600" dirty="0" err="1"/>
              <a:t>Facility</a:t>
            </a:r>
            <a:r>
              <a:rPr lang="hr-HR" sz="1600" dirty="0"/>
              <a:t> </a:t>
            </a:r>
            <a:r>
              <a:rPr lang="hr-HR" sz="1600" dirty="0" err="1"/>
              <a:t>Point</a:t>
            </a:r>
            <a:endParaRPr lang="hr-HR" sz="1600" dirty="0"/>
          </a:p>
          <a:p>
            <a:r>
              <a:rPr lang="hr-HR" sz="1600" dirty="0"/>
              <a:t>www.adriatic-ionian.eu - redovita priopćenja o svim događanjima</a:t>
            </a:r>
          </a:p>
          <a:p>
            <a:endParaRPr lang="hr-HR" sz="1600" dirty="0"/>
          </a:p>
          <a:p>
            <a:r>
              <a:rPr lang="hr-HR" sz="1600" dirty="0"/>
              <a:t>Druga službena stranica projekta EUSAIR </a:t>
            </a:r>
            <a:r>
              <a:rPr lang="hr-HR" sz="1600" dirty="0" err="1"/>
              <a:t>Facility</a:t>
            </a:r>
            <a:r>
              <a:rPr lang="hr-HR" sz="1600" dirty="0"/>
              <a:t> </a:t>
            </a:r>
            <a:r>
              <a:rPr lang="hr-HR" sz="1600" dirty="0" err="1"/>
              <a:t>Point</a:t>
            </a:r>
            <a:r>
              <a:rPr lang="hr-HR" sz="1600" dirty="0"/>
              <a:t> eusairfacilitypoint.adrioninterreg.eu - redovita priopćenja o svim događanjima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74C88EF-E121-4FA9-4FE1-9B0B5A540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43" y="6014705"/>
            <a:ext cx="1219200" cy="54254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77CF8AF-A2EA-8651-9D68-028A7AC383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7" y="150008"/>
            <a:ext cx="1219199" cy="10115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33324B8-8734-14D8-EF29-28AAB5DD85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0" y="260648"/>
            <a:ext cx="1644975" cy="846812"/>
          </a:xfrm>
          <a:prstGeom prst="rect">
            <a:avLst/>
          </a:prstGeom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5E9A1414-1450-2B91-ECE2-04C6A06B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5" y="359249"/>
            <a:ext cx="2160240" cy="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162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" y="-6848"/>
            <a:ext cx="2456392" cy="6858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6185A10-99E4-4BBB-B9E2-1B2AEC3955E0}"/>
              </a:ext>
            </a:extLst>
          </p:cNvPr>
          <p:cNvSpPr txBox="1"/>
          <p:nvPr/>
        </p:nvSpPr>
        <p:spPr>
          <a:xfrm>
            <a:off x="3059831" y="1974144"/>
            <a:ext cx="237626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172 pretplatnika</a:t>
            </a:r>
          </a:p>
          <a:p>
            <a:r>
              <a:rPr lang="hr-HR" sz="2000" dirty="0"/>
              <a:t>newslettera</a:t>
            </a:r>
          </a:p>
          <a:p>
            <a:endParaRPr lang="hr-HR" sz="2000" dirty="0"/>
          </a:p>
          <a:p>
            <a:r>
              <a:rPr lang="hr-HR" sz="1600" dirty="0"/>
              <a:t>Do sada odaslano</a:t>
            </a:r>
          </a:p>
          <a:p>
            <a:r>
              <a:rPr lang="hr-HR" sz="1600" dirty="0"/>
              <a:t>8 brojeva</a:t>
            </a:r>
          </a:p>
          <a:p>
            <a:endParaRPr lang="hr-HR" sz="1600" dirty="0"/>
          </a:p>
          <a:p>
            <a:r>
              <a:rPr lang="hr-HR" sz="1600" dirty="0"/>
              <a:t>Do kraja projekta 10</a:t>
            </a:r>
          </a:p>
          <a:p>
            <a:endParaRPr lang="hr-HR" sz="1600" dirty="0"/>
          </a:p>
          <a:p>
            <a:endParaRPr lang="hr-HR" sz="16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74C88EF-E121-4FA9-4FE1-9B0B5A540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943" y="6014705"/>
            <a:ext cx="1219200" cy="54254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B84F630-162B-19EB-1798-259CE1EB91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19201" r="32675" b="5200"/>
          <a:stretch/>
        </p:blipFill>
        <p:spPr>
          <a:xfrm>
            <a:off x="5071776" y="1964237"/>
            <a:ext cx="3752975" cy="460592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DF20A7A6-CBF6-2353-E321-C475B14F2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7" y="150008"/>
            <a:ext cx="1219199" cy="10115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7630E31-CC89-C6C6-CB98-9D3E985A5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0" y="260648"/>
            <a:ext cx="1644975" cy="846812"/>
          </a:xfrm>
          <a:prstGeom prst="rect">
            <a:avLst/>
          </a:prstGeom>
        </p:spPr>
      </p:pic>
      <p:pic>
        <p:nvPicPr>
          <p:cNvPr id="11" name="Picture 2" descr="See the source image">
            <a:extLst>
              <a:ext uri="{FF2B5EF4-FFF2-40B4-BE49-F238E27FC236}">
                <a16:creationId xmlns:a16="http://schemas.microsoft.com/office/drawing/2014/main" id="{61C2842E-DAC2-9AFD-3441-F9689C331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5" y="359249"/>
            <a:ext cx="2160240" cy="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49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režni medijski sadržaji 2" title="EUSAIR FP Monitoring and Evaluation event November 2022">
            <a:hlinkClick r:id="" action="ppaction://media"/>
            <a:extLst>
              <a:ext uri="{FF2B5EF4-FFF2-40B4-BE49-F238E27FC236}">
                <a16:creationId xmlns:a16="http://schemas.microsoft.com/office/drawing/2014/main" id="{42C52E31-6AFD-8836-0894-2D98B08FC0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36712"/>
            <a:ext cx="9144000" cy="51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43808" y="4797152"/>
            <a:ext cx="5112568" cy="1656184"/>
          </a:xfrm>
        </p:spPr>
        <p:txBody>
          <a:bodyPr anchor="t">
            <a:normAutofit/>
          </a:bodyPr>
          <a:lstStyle/>
          <a:p>
            <a:pPr algn="l"/>
            <a:r>
              <a:rPr lang="hr-HR" sz="2800" b="1" dirty="0"/>
              <a:t>Hvala!</a:t>
            </a:r>
            <a:br>
              <a:rPr lang="hr-HR" sz="2400" dirty="0"/>
            </a:br>
            <a:br>
              <a:rPr lang="hr-HR" sz="2400" dirty="0"/>
            </a:br>
            <a:r>
              <a:rPr lang="hr-HR" sz="2400" dirty="0"/>
              <a:t>bbekic@marsi.hr</a:t>
            </a:r>
            <a:br>
              <a:rPr lang="hr-HR" sz="2400" dirty="0"/>
            </a:br>
            <a:r>
              <a:rPr lang="hr-HR" sz="2400" dirty="0"/>
              <a:t>andrijarudic.ar@gmail.com</a:t>
            </a:r>
            <a:endParaRPr lang="hr-HR" sz="1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" y="-6848"/>
            <a:ext cx="2456392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A46D290-06E7-0A56-407F-0392CD92C4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7" y="150008"/>
            <a:ext cx="1219199" cy="10115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11502CD-DD80-267B-692F-47D7B61925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0" y="260648"/>
            <a:ext cx="1644975" cy="846812"/>
          </a:xfrm>
          <a:prstGeom prst="rect">
            <a:avLst/>
          </a:prstGeom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1BB4B354-A784-4A2E-C0F8-B8765CDC7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5" y="359249"/>
            <a:ext cx="2160240" cy="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0A81020-0E99-2553-1A43-4A8581AA1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22" y="1477730"/>
            <a:ext cx="2160240" cy="29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2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" y="-6848"/>
            <a:ext cx="2456392" cy="6858000"/>
          </a:xfrm>
          <a:prstGeom prst="rect">
            <a:avLst/>
          </a:prstGeom>
        </p:spPr>
      </p:pic>
      <p:sp>
        <p:nvSpPr>
          <p:cNvPr id="13" name="TekstniOkvir 12"/>
          <p:cNvSpPr txBox="1"/>
          <p:nvPr/>
        </p:nvSpPr>
        <p:spPr>
          <a:xfrm>
            <a:off x="3037343" y="3732382"/>
            <a:ext cx="48965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Biljana Bekić</a:t>
            </a:r>
          </a:p>
          <a:p>
            <a:r>
              <a:rPr lang="hr-HR" sz="1600" dirty="0"/>
              <a:t>bbekic@marsi.hr</a:t>
            </a:r>
          </a:p>
          <a:p>
            <a:endParaRPr lang="hr-HR" sz="1600" dirty="0"/>
          </a:p>
          <a:p>
            <a:r>
              <a:rPr lang="hr-HR" b="1" dirty="0"/>
              <a:t>Andrija Rudić</a:t>
            </a:r>
            <a:endParaRPr lang="hr-HR" sz="1600" dirty="0"/>
          </a:p>
          <a:p>
            <a:r>
              <a:rPr lang="hr-HR" sz="1600" dirty="0"/>
              <a:t>andrijarudic.ar@gmail.com</a:t>
            </a:r>
          </a:p>
          <a:p>
            <a:endParaRPr lang="hr-HR" sz="1600" dirty="0"/>
          </a:p>
          <a:p>
            <a:endParaRPr lang="hr-HR" b="1" dirty="0"/>
          </a:p>
          <a:p>
            <a:r>
              <a:rPr lang="hr-HR" b="1" dirty="0"/>
              <a:t>Period:</a:t>
            </a:r>
          </a:p>
          <a:p>
            <a:r>
              <a:rPr lang="hr-HR" sz="1600" dirty="0"/>
              <a:t>22. svibnja 2020. – 31. srpnja 2023.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6185A10-99E4-4BBB-B9E2-1B2AEC3955E0}"/>
              </a:ext>
            </a:extLst>
          </p:cNvPr>
          <p:cNvSpPr txBox="1"/>
          <p:nvPr/>
        </p:nvSpPr>
        <p:spPr>
          <a:xfrm>
            <a:off x="3059831" y="1974144"/>
            <a:ext cx="553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Komunikacijski stručnjaci za TSG4 – Održivi turizam</a:t>
            </a:r>
          </a:p>
          <a:p>
            <a:r>
              <a:rPr lang="hr-HR" sz="2000" dirty="0"/>
              <a:t>Sudjelovanje i u aktivnostima drugih stupova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74C88EF-E121-4FA9-4FE1-9B0B5A540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2924944"/>
            <a:ext cx="1219200" cy="54254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8EA92AFC-DCD7-729D-0D10-A09E620F1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7" y="150008"/>
            <a:ext cx="1219199" cy="101151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1AD6A98-9ADF-0FE9-480B-B62AD8BE5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0" y="260648"/>
            <a:ext cx="1644975" cy="846812"/>
          </a:xfrm>
          <a:prstGeom prst="rect">
            <a:avLst/>
          </a:prstGeom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694F36C5-A139-1BF4-5239-1EBF7775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5" y="359249"/>
            <a:ext cx="2160240" cy="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17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režni medijski sadržaji 1" title="EUSAIR Testimonial 1 Matija">
            <a:hlinkClick r:id="" action="ppaction://media"/>
            <a:extLst>
              <a:ext uri="{FF2B5EF4-FFF2-40B4-BE49-F238E27FC236}">
                <a16:creationId xmlns:a16="http://schemas.microsoft.com/office/drawing/2014/main" id="{BC8CB48C-9BB4-B469-F0C2-81CEC8BBB3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6120" y="836712"/>
            <a:ext cx="91762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" y="-6848"/>
            <a:ext cx="2456392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DC4D9F6-1FE9-B7DD-2DF7-92F0C4004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2" y="1678790"/>
            <a:ext cx="1003176" cy="446413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DF9477A4-77B1-6183-DFBA-4A5D2BA6A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08" y="2197044"/>
            <a:ext cx="6300192" cy="4904364"/>
          </a:xfrm>
        </p:spPr>
        <p:txBody>
          <a:bodyPr anchor="t">
            <a:normAutofit/>
          </a:bodyPr>
          <a:lstStyle/>
          <a:p>
            <a:pPr algn="l"/>
            <a:r>
              <a:rPr lang="hr-HR" sz="2400" b="1" dirty="0"/>
              <a:t>Kratka analiza:</a:t>
            </a:r>
            <a:br>
              <a:rPr lang="hr-HR" sz="2400" dirty="0"/>
            </a:br>
            <a:r>
              <a:rPr lang="hr-HR" sz="2400" dirty="0"/>
              <a:t>2020. - 2022.</a:t>
            </a:r>
            <a:br>
              <a:rPr lang="hr-HR" sz="2400" dirty="0"/>
            </a:br>
            <a:br>
              <a:rPr lang="hr-HR" sz="2400" dirty="0"/>
            </a:br>
            <a:r>
              <a:rPr lang="hr-HR" sz="2000" b="1" dirty="0"/>
              <a:t>COVID-19 uvjeti</a:t>
            </a:r>
            <a:br>
              <a:rPr lang="hr-HR" sz="1900" dirty="0"/>
            </a:br>
            <a:r>
              <a:rPr lang="hr-HR" sz="1600" dirty="0"/>
              <a:t>bez okupljanja – bez kontakta s novinarima</a:t>
            </a:r>
            <a:br>
              <a:rPr lang="hr-HR" sz="1600" dirty="0"/>
            </a:br>
            <a:r>
              <a:rPr lang="hr-HR" sz="1600" dirty="0"/>
              <a:t>  - slaba atraktivnost opreme članaka ili sadržaja na društvenim mrežama</a:t>
            </a:r>
            <a:br>
              <a:rPr lang="hr-HR" sz="1600" dirty="0"/>
            </a:br>
            <a:r>
              <a:rPr lang="hr-HR" sz="1600" dirty="0"/>
              <a:t>         - snimke ekrana</a:t>
            </a:r>
            <a:br>
              <a:rPr lang="hr-HR" sz="1600" dirty="0"/>
            </a:br>
            <a:r>
              <a:rPr lang="hr-HR" sz="1600" dirty="0"/>
              <a:t>         - uzak krug sudionika</a:t>
            </a:r>
            <a:br>
              <a:rPr lang="hr-HR" sz="1600" dirty="0"/>
            </a:br>
            <a:r>
              <a:rPr lang="hr-HR" sz="1600" dirty="0"/>
              <a:t>         - maske</a:t>
            </a:r>
            <a:br>
              <a:rPr lang="hr-HR" sz="1600" dirty="0"/>
            </a:br>
            <a:r>
              <a:rPr lang="hr-HR" sz="1600" dirty="0"/>
              <a:t>  - potpuno nezanimljivo za TV</a:t>
            </a:r>
            <a:br>
              <a:rPr lang="hr-HR" sz="1600" dirty="0"/>
            </a:br>
            <a:br>
              <a:rPr lang="hr-HR" sz="1600" dirty="0"/>
            </a:br>
            <a:r>
              <a:rPr lang="hr-HR" sz="1600" dirty="0"/>
              <a:t>Nedostatak konkretnih </a:t>
            </a:r>
            <a:r>
              <a:rPr lang="hr-HR" sz="1600" b="1" dirty="0"/>
              <a:t>„što to znači za mene”</a:t>
            </a:r>
            <a:r>
              <a:rPr lang="hr-HR" sz="1600" dirty="0"/>
              <a:t> momenata nadoknađuju informacije o istraživanjima i odlukama o mjerama potpore Europske komisije</a:t>
            </a:r>
            <a:br>
              <a:rPr lang="hr-HR" sz="1600" dirty="0"/>
            </a:br>
            <a:br>
              <a:rPr lang="hr-HR" sz="1600" dirty="0"/>
            </a:br>
            <a:r>
              <a:rPr lang="hr-HR" sz="1600" dirty="0"/>
              <a:t>Neprovođenje predloženih aktivnosti jačanja odnosa s novinarima</a:t>
            </a:r>
            <a:endParaRPr lang="hr-HR" sz="19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4BF4EAA-4CC4-23BD-B21E-BEC02510EE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7" y="150008"/>
            <a:ext cx="1219199" cy="10115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1765445-C864-C65D-B19B-5B10EE079B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0" y="260648"/>
            <a:ext cx="1644975" cy="846812"/>
          </a:xfrm>
          <a:prstGeom prst="rect">
            <a:avLst/>
          </a:prstGeom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36F9B4A0-354F-828F-90B1-0E19BAE5A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5" y="359249"/>
            <a:ext cx="2160240" cy="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42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" y="-6848"/>
            <a:ext cx="2456392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DC4D9F6-1FE9-B7DD-2DF7-92F0C4004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2" y="1678790"/>
            <a:ext cx="1003176" cy="446413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DF9477A4-77B1-6183-DFBA-4A5D2BA6A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08" y="2197044"/>
            <a:ext cx="5616624" cy="5048380"/>
          </a:xfrm>
        </p:spPr>
        <p:txBody>
          <a:bodyPr anchor="t">
            <a:normAutofit/>
          </a:bodyPr>
          <a:lstStyle/>
          <a:p>
            <a:pPr algn="l"/>
            <a:r>
              <a:rPr lang="hr-HR" sz="2400" b="1" dirty="0"/>
              <a:t>Kratka analiza:</a:t>
            </a:r>
            <a:br>
              <a:rPr lang="hr-HR" sz="2400" dirty="0"/>
            </a:br>
            <a:r>
              <a:rPr lang="hr-HR" sz="2400" dirty="0"/>
              <a:t>2022. - 2023.</a:t>
            </a:r>
            <a:br>
              <a:rPr lang="hr-HR" sz="2400" dirty="0"/>
            </a:br>
            <a:br>
              <a:rPr lang="hr-HR" sz="2400" dirty="0"/>
            </a:br>
            <a:r>
              <a:rPr lang="hr-HR" sz="2000" b="1" dirty="0"/>
              <a:t>Potpuno otvaranje</a:t>
            </a:r>
            <a:br>
              <a:rPr lang="hr-HR" sz="1900" dirty="0"/>
            </a:br>
            <a:r>
              <a:rPr lang="hr-HR" sz="1900" dirty="0"/>
              <a:t>- </a:t>
            </a:r>
            <a:r>
              <a:rPr lang="hr-HR" sz="1600" dirty="0"/>
              <a:t>rast „konkurencije informacija”</a:t>
            </a:r>
            <a:br>
              <a:rPr lang="hr-HR" sz="1600" dirty="0"/>
            </a:br>
            <a:r>
              <a:rPr lang="hr-HR" sz="1600" dirty="0"/>
              <a:t>- bliska suradnja s novinarima i FIJET-om, Hrvatskom udrugom turističkih novinara i pisaca u turizmu – studijsko putovanje</a:t>
            </a:r>
            <a:br>
              <a:rPr lang="hr-HR" sz="1600" dirty="0"/>
            </a:br>
            <a:br>
              <a:rPr lang="hr-HR" sz="1600" dirty="0"/>
            </a:br>
            <a:r>
              <a:rPr lang="hr-HR" sz="1600" dirty="0"/>
              <a:t>Nedostatak konkretnijih </a:t>
            </a:r>
            <a:r>
              <a:rPr lang="hr-HR" sz="1600" b="1" dirty="0"/>
              <a:t>„što to znači za mene”</a:t>
            </a:r>
            <a:r>
              <a:rPr lang="hr-HR" sz="1600" dirty="0"/>
              <a:t> momenata nadoknađuju stvorena medijska partnerstva i nove informacije o istraživanjima s razine Europske komisije</a:t>
            </a:r>
            <a:br>
              <a:rPr lang="hr-HR" sz="1600" dirty="0"/>
            </a:br>
            <a:br>
              <a:rPr lang="hr-HR" sz="1600" dirty="0"/>
            </a:br>
            <a:r>
              <a:rPr lang="hr-HR" sz="1600" dirty="0"/>
              <a:t>Provođenje predloženih aktivnosti jačanja odnosa s novinarima u posljednji trenutak, na manje atraktivan način</a:t>
            </a:r>
            <a:br>
              <a:rPr lang="hr-HR" sz="1600" dirty="0"/>
            </a:br>
            <a:br>
              <a:rPr lang="hr-HR" sz="1600" dirty="0"/>
            </a:br>
            <a:r>
              <a:rPr lang="hr-HR" sz="1600" dirty="0" err="1"/>
              <a:t>Makroregionalne</a:t>
            </a:r>
            <a:r>
              <a:rPr lang="hr-HR" sz="1600" dirty="0"/>
              <a:t> strategije „</a:t>
            </a:r>
            <a:r>
              <a:rPr lang="hr-HR" sz="1600" b="1" i="1" dirty="0"/>
              <a:t>nisu seksi</a:t>
            </a:r>
            <a:r>
              <a:rPr lang="hr-HR" sz="1600" dirty="0"/>
              <a:t>”.</a:t>
            </a:r>
            <a:endParaRPr lang="hr-HR" sz="19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4543FDA-5308-E036-67A8-C1F01DE4D4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7" y="150008"/>
            <a:ext cx="1219199" cy="10115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3833320-12A4-51BE-7BDE-8FCF84208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0" y="260648"/>
            <a:ext cx="1644975" cy="846812"/>
          </a:xfrm>
          <a:prstGeom prst="rect">
            <a:avLst/>
          </a:prstGeom>
        </p:spPr>
      </p:pic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434CB2A9-D69D-0762-FC6D-A1BAEE04D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5" y="359249"/>
            <a:ext cx="2160240" cy="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2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827146" y="2313303"/>
            <a:ext cx="5904656" cy="4266765"/>
          </a:xfrm>
        </p:spPr>
        <p:txBody>
          <a:bodyPr anchor="t">
            <a:noAutofit/>
          </a:bodyPr>
          <a:lstStyle/>
          <a:p>
            <a:pPr algn="l"/>
            <a:r>
              <a:rPr lang="hr-HR" sz="2000" b="1" dirty="0"/>
              <a:t>OBJAVE U MEDIJIMA I NA DRUŠTVENIM MREŽAMAPO PERIODIMA</a:t>
            </a:r>
            <a:br>
              <a:rPr lang="hr-HR" sz="1600" dirty="0"/>
            </a:br>
            <a:br>
              <a:rPr lang="hr-HR" sz="1600" dirty="0"/>
            </a:br>
            <a:r>
              <a:rPr lang="hr-HR" sz="1400" dirty="0"/>
              <a:t>22.06.2020. – 01.11.2020. = </a:t>
            </a:r>
            <a:r>
              <a:rPr lang="hr-HR" sz="1400" b="1" dirty="0"/>
              <a:t>77</a:t>
            </a:r>
            <a:br>
              <a:rPr lang="hr-HR" sz="1400" dirty="0"/>
            </a:br>
            <a:br>
              <a:rPr lang="hr-HR" sz="1600" b="1" dirty="0"/>
            </a:br>
            <a:r>
              <a:rPr lang="hr-HR" sz="1400" dirty="0"/>
              <a:t>02.11.2020. – 01.05.2021. = </a:t>
            </a:r>
            <a:r>
              <a:rPr lang="hr-HR" sz="1400" b="1" dirty="0"/>
              <a:t>73</a:t>
            </a:r>
            <a:br>
              <a:rPr lang="hr-HR" sz="1400" dirty="0"/>
            </a:br>
            <a:br>
              <a:rPr lang="hr-HR" sz="1600" b="1" dirty="0"/>
            </a:br>
            <a:r>
              <a:rPr lang="hr-HR" sz="1400" dirty="0"/>
              <a:t>02.05.2021. – 01.11.2021. = </a:t>
            </a:r>
            <a:r>
              <a:rPr lang="hr-HR" sz="1400" b="1" dirty="0"/>
              <a:t>46</a:t>
            </a:r>
            <a:r>
              <a:rPr lang="hr-HR" sz="1400" dirty="0"/>
              <a:t> + </a:t>
            </a:r>
            <a:r>
              <a:rPr lang="hr-HR" sz="1400" b="1" dirty="0"/>
              <a:t>3 TV </a:t>
            </a:r>
            <a:r>
              <a:rPr lang="hr-HR" sz="1400" dirty="0"/>
              <a:t>pojavljivanja</a:t>
            </a:r>
            <a:br>
              <a:rPr lang="hr-HR" sz="1400" dirty="0"/>
            </a:br>
            <a:br>
              <a:rPr lang="hr-HR" sz="1400" dirty="0"/>
            </a:br>
            <a:r>
              <a:rPr lang="hr-HR" sz="1400" dirty="0"/>
              <a:t>02.11.2021. – 03.05.2022. = </a:t>
            </a:r>
            <a:r>
              <a:rPr lang="hr-HR" sz="1400" b="1" dirty="0"/>
              <a:t>63</a:t>
            </a:r>
            <a:br>
              <a:rPr lang="hr-HR" sz="1400" dirty="0"/>
            </a:br>
            <a:br>
              <a:rPr lang="hr-HR" sz="1400" dirty="0"/>
            </a:br>
            <a:r>
              <a:rPr lang="hr-HR" sz="1400" dirty="0"/>
              <a:t>04.05.2022. – 18.10.2022. = </a:t>
            </a:r>
            <a:r>
              <a:rPr lang="hr-HR" sz="1400" b="1" dirty="0"/>
              <a:t>35</a:t>
            </a:r>
            <a:br>
              <a:rPr lang="hr-HR" sz="1400" dirty="0"/>
            </a:br>
            <a:br>
              <a:rPr lang="hr-HR" sz="1400" b="1" dirty="0"/>
            </a:br>
            <a:r>
              <a:rPr lang="hr-HR" sz="1400" dirty="0"/>
              <a:t>18.10.2022. – 27.03.2023. = </a:t>
            </a:r>
            <a:r>
              <a:rPr lang="hr-HR" sz="1400" b="1" dirty="0"/>
              <a:t>47</a:t>
            </a:r>
            <a:br>
              <a:rPr lang="hr-HR" sz="1600" dirty="0"/>
            </a:br>
            <a:br>
              <a:rPr lang="hr-HR" sz="1600" dirty="0"/>
            </a:br>
            <a:r>
              <a:rPr lang="hr-HR" sz="1800" b="1" dirty="0"/>
              <a:t>UKUPNO:</a:t>
            </a:r>
            <a:r>
              <a:rPr lang="hr-HR" sz="1800" dirty="0"/>
              <a:t> </a:t>
            </a:r>
            <a:r>
              <a:rPr lang="hr-H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341</a:t>
            </a:r>
            <a:r>
              <a:rPr lang="hr-HR" sz="1800" dirty="0"/>
              <a:t> objave u </a:t>
            </a:r>
            <a:r>
              <a:rPr lang="hr-H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34</a:t>
            </a:r>
            <a:r>
              <a:rPr lang="hr-HR" sz="1800" dirty="0"/>
              <a:t> mjeseca</a:t>
            </a:r>
            <a:br>
              <a:rPr lang="hr-HR" sz="1800" dirty="0"/>
            </a:br>
            <a:r>
              <a:rPr lang="hr-HR" sz="1800" dirty="0"/>
              <a:t>Prosjek od </a:t>
            </a:r>
            <a:r>
              <a:rPr lang="hr-HR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hr-HR" sz="1800" b="1" dirty="0"/>
              <a:t> </a:t>
            </a:r>
            <a:r>
              <a:rPr lang="hr-HR" sz="1800" dirty="0"/>
              <a:t>objava mjesečno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" y="-6848"/>
            <a:ext cx="2456392" cy="68580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347262F-7A98-708B-E11E-E27E19889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2" y="1678790"/>
            <a:ext cx="1003176" cy="4464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BCFC8CD-1713-EC82-DA33-F67A67D06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7" y="150008"/>
            <a:ext cx="1219199" cy="101151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6FC257-379B-DE36-18A8-B4872C192F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0" y="260648"/>
            <a:ext cx="1644975" cy="846812"/>
          </a:xfrm>
          <a:prstGeom prst="rect">
            <a:avLst/>
          </a:prstGeom>
        </p:spPr>
      </p:pic>
      <p:pic>
        <p:nvPicPr>
          <p:cNvPr id="10" name="Picture 2" descr="See the source image">
            <a:extLst>
              <a:ext uri="{FF2B5EF4-FFF2-40B4-BE49-F238E27FC236}">
                <a16:creationId xmlns:a16="http://schemas.microsoft.com/office/drawing/2014/main" id="{91EE298C-70AD-CEBC-9F62-FCB76437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5" y="359249"/>
            <a:ext cx="2160240" cy="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1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" y="-6848"/>
            <a:ext cx="2456392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9DFE33-DCBF-6416-4F45-15EAAAB3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286" y="2429871"/>
            <a:ext cx="1259632" cy="6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der media">
            <a:extLst>
              <a:ext uri="{FF2B5EF4-FFF2-40B4-BE49-F238E27FC236}">
                <a16:creationId xmlns:a16="http://schemas.microsoft.com/office/drawing/2014/main" id="{8A5F8E16-9317-8BD9-3283-9320F772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358" y="2615526"/>
            <a:ext cx="1259632" cy="26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498BCCA0-C5A0-95F8-D7BD-73CB593BAA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79915"/>
              </p:ext>
            </p:extLst>
          </p:nvPr>
        </p:nvGraphicFramePr>
        <p:xfrm>
          <a:off x="3047992" y="3479487"/>
          <a:ext cx="1259632" cy="36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742840" imgH="799920" progId="">
                  <p:embed/>
                </p:oleObj>
              </mc:Choice>
              <mc:Fallback>
                <p:oleObj r:id="rId5" imgW="2742840" imgH="7999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7992" y="3479487"/>
                        <a:ext cx="1259632" cy="36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8" descr="DELFT | PLETIKOSA marketing">
            <a:extLst>
              <a:ext uri="{FF2B5EF4-FFF2-40B4-BE49-F238E27FC236}">
                <a16:creationId xmlns:a16="http://schemas.microsoft.com/office/drawing/2014/main" id="{22BB1557-1028-2F63-4C30-6D057927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64" y="5370791"/>
            <a:ext cx="1259632" cy="4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četna - Udruga gradova">
            <a:extLst>
              <a:ext uri="{FF2B5EF4-FFF2-40B4-BE49-F238E27FC236}">
                <a16:creationId xmlns:a16="http://schemas.microsoft.com/office/drawing/2014/main" id="{97D66B95-8E30-BDB7-7149-86F33B70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36" y="2420888"/>
            <a:ext cx="1259631" cy="8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UH - Upuhh">
            <a:extLst>
              <a:ext uri="{FF2B5EF4-FFF2-40B4-BE49-F238E27FC236}">
                <a16:creationId xmlns:a16="http://schemas.microsoft.com/office/drawing/2014/main" id="{B4CE9657-E7C3-7D3E-A031-26931ACBF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17534" r="10279" b="18207"/>
          <a:stretch/>
        </p:blipFill>
        <p:spPr bwMode="auto">
          <a:xfrm>
            <a:off x="7168936" y="3460985"/>
            <a:ext cx="1363504" cy="7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944564ED-5B68-CC46-4927-5EF7B119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36" y="4508620"/>
            <a:ext cx="1227777" cy="63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Međimurje Press">
            <a:extLst>
              <a:ext uri="{FF2B5EF4-FFF2-40B4-BE49-F238E27FC236}">
                <a16:creationId xmlns:a16="http://schemas.microsoft.com/office/drawing/2014/main" id="{1D7E0822-1AD4-B5A0-ED8D-83405CA3C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1" b="17782"/>
          <a:stretch/>
        </p:blipFill>
        <p:spPr bwMode="auto">
          <a:xfrm>
            <a:off x="3047992" y="4263181"/>
            <a:ext cx="1259339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rvatska Informativna Agencija">
            <a:extLst>
              <a:ext uri="{FF2B5EF4-FFF2-40B4-BE49-F238E27FC236}">
                <a16:creationId xmlns:a16="http://schemas.microsoft.com/office/drawing/2014/main" id="{D7C3BD81-7B19-AE40-32E1-13BF5093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89" y="5343118"/>
            <a:ext cx="1368152" cy="51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kt 12">
            <a:extLst>
              <a:ext uri="{FF2B5EF4-FFF2-40B4-BE49-F238E27FC236}">
                <a16:creationId xmlns:a16="http://schemas.microsoft.com/office/drawing/2014/main" id="{6428E628-BAAC-89DB-3F3A-B8C1CF2E8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701868"/>
              </p:ext>
            </p:extLst>
          </p:nvPr>
        </p:nvGraphicFramePr>
        <p:xfrm>
          <a:off x="5081392" y="4160150"/>
          <a:ext cx="1411752" cy="696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3009240" imgH="1485360" progId="">
                  <p:embed/>
                </p:oleObj>
              </mc:Choice>
              <mc:Fallback>
                <p:oleObj r:id="rId13" imgW="3009240" imgH="1485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81392" y="4160150"/>
                        <a:ext cx="1411752" cy="696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54" name="Picture 30" descr="Logo">
            <a:extLst>
              <a:ext uri="{FF2B5EF4-FFF2-40B4-BE49-F238E27FC236}">
                <a16:creationId xmlns:a16="http://schemas.microsoft.com/office/drawing/2014/main" id="{88CBABEF-2C17-8F55-AED6-9AEC6969F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87" y="5170362"/>
            <a:ext cx="1313757" cy="68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Objekt 16">
            <a:extLst>
              <a:ext uri="{FF2B5EF4-FFF2-40B4-BE49-F238E27FC236}">
                <a16:creationId xmlns:a16="http://schemas.microsoft.com/office/drawing/2014/main" id="{A5E6A240-89A3-C524-621E-13AD018BC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104861"/>
              </p:ext>
            </p:extLst>
          </p:nvPr>
        </p:nvGraphicFramePr>
        <p:xfrm>
          <a:off x="5088561" y="3479487"/>
          <a:ext cx="1397413" cy="37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498280" imgH="1472760" progId="">
                  <p:embed/>
                </p:oleObj>
              </mc:Choice>
              <mc:Fallback>
                <p:oleObj r:id="rId16" imgW="5498280" imgH="14727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88561" y="3479487"/>
                        <a:ext cx="1397413" cy="37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Slika 1">
            <a:extLst>
              <a:ext uri="{FF2B5EF4-FFF2-40B4-BE49-F238E27FC236}">
                <a16:creationId xmlns:a16="http://schemas.microsoft.com/office/drawing/2014/main" id="{96B32B3C-DB54-F8AD-DC1A-FE81837D8F9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17" y="150008"/>
            <a:ext cx="1219199" cy="101151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D4F144B-1DA0-758A-6BCB-4A316208928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00" y="260648"/>
            <a:ext cx="1644975" cy="846812"/>
          </a:xfrm>
          <a:prstGeom prst="rect">
            <a:avLst/>
          </a:prstGeom>
        </p:spPr>
      </p:pic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14743AD3-39A3-B754-671F-90F12170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45" y="359249"/>
            <a:ext cx="2160240" cy="5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2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90511BE-650F-F57E-41DD-0F89FCFF1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7AF5B02-1E49-CE12-D626-A27AF2A67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8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153016C-EF16-0CFD-5958-CB2B0A08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97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407</Words>
  <Application>Microsoft Office PowerPoint</Application>
  <PresentationFormat>Prikaz na zaslonu (4:3)</PresentationFormat>
  <Paragraphs>32</Paragraphs>
  <Slides>16</Slides>
  <Notes>0</Notes>
  <HiddenSlides>0</HiddenSlides>
  <MMClips>2</MMClips>
  <ScaleCrop>false</ScaleCrop>
  <HeadingPairs>
    <vt:vector size="8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0</vt:i4>
      </vt:variant>
      <vt:variant>
        <vt:lpstr>Naslovi slajdova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sustava Office</vt:lpstr>
      <vt:lpstr>Komuniciranje EUSAIR Strategije Andrija Rudić, komunikacijski stručnjak CRO PRE KICK OFF CONF, Zagreb, June 20, 2023</vt:lpstr>
      <vt:lpstr>PowerPoint prezentacija</vt:lpstr>
      <vt:lpstr>PowerPoint prezentacija</vt:lpstr>
      <vt:lpstr>Kratka analiza: 2020. - 2022.  COVID-19 uvjeti bez okupljanja – bez kontakta s novinarima   - slaba atraktivnost opreme članaka ili sadržaja na društvenim mrežama          - snimke ekrana          - uzak krug sudionika          - maske   - potpuno nezanimljivo za TV  Nedostatak konkretnih „što to znači za mene” momenata nadoknađuju informacije o istraživanjima i odlukama o mjerama potpore Europske komisije  Neprovođenje predloženih aktivnosti jačanja odnosa s novinarima</vt:lpstr>
      <vt:lpstr>Kratka analiza: 2022. - 2023.  Potpuno otvaranje - rast „konkurencije informacija” - bliska suradnja s novinarima i FIJET-om, Hrvatskom udrugom turističkih novinara i pisaca u turizmu – studijsko putovanje  Nedostatak konkretnijih „što to znači za mene” momenata nadoknađuju stvorena medijska partnerstva i nove informacije o istraživanjima s razine Europske komisije  Provođenje predloženih aktivnosti jačanja odnosa s novinarima u posljednji trenutak, na manje atraktivan način  Makroregionalne strategije „nisu seksi”.</vt:lpstr>
      <vt:lpstr>OBJAVE U MEDIJIMA I NA DRUŠTVENIM MREŽAMAPO PERIODIMA  22.06.2020. – 01.11.2020. = 77  02.11.2020. – 01.05.2021. = 73  02.05.2021. – 01.11.2021. = 46 + 3 TV pojavljivanja  02.11.2021. – 03.05.2022. = 63  04.05.2022. – 18.10.2022. = 35  18.10.2022. – 27.03.2023. = 47  UKUPNO: 341 objave u 34 mjeseca Prosjek od 10 objava mjesečno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Hvala!  bbekic@marsi.hr andrijarudic.ar@gmail.com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public relations for EUSAIR TSG4</dc:title>
  <dc:creator>Windows User</dc:creator>
  <cp:lastModifiedBy>Andrija</cp:lastModifiedBy>
  <cp:revision>79</cp:revision>
  <dcterms:created xsi:type="dcterms:W3CDTF">2020-10-06T07:49:10Z</dcterms:created>
  <dcterms:modified xsi:type="dcterms:W3CDTF">2023-06-19T15:30:10Z</dcterms:modified>
</cp:coreProperties>
</file>