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76" r:id="rId2"/>
    <p:sldId id="344" r:id="rId3"/>
    <p:sldId id="311" r:id="rId4"/>
    <p:sldId id="340" r:id="rId5"/>
    <p:sldId id="341" r:id="rId6"/>
    <p:sldId id="342" r:id="rId7"/>
    <p:sldId id="343" r:id="rId8"/>
    <p:sldId id="345"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77"/>
      </p:cViewPr>
      <p:guideLst>
        <p:guide orient="horz" pos="2160"/>
        <p:guide pos="3840"/>
      </p:guideLst>
    </p:cSldViewPr>
  </p:slideViewPr>
  <p:notesTextViewPr>
    <p:cViewPr>
      <p:scale>
        <a:sx n="1" d="1"/>
        <a:sy n="1" d="1"/>
      </p:scale>
      <p:origin x="0" y="0"/>
    </p:cViewPr>
  </p:notesTextViewPr>
  <p:notesViewPr>
    <p:cSldViewPr snapToGrid="0">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13B045-DA9D-4910-8CA0-546EBA2EBFB2}" type="datetimeFigureOut">
              <a:rPr lang="el-GR" smtClean="0"/>
              <a:t>22/5/2023</a:t>
            </a:fld>
            <a:endParaRPr lang="el-G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BCDD3A-8E42-4355-97AE-FC6934D0CE2D}" type="slidenum">
              <a:rPr lang="el-GR" smtClean="0"/>
              <a:t>‹#›</a:t>
            </a:fld>
            <a:endParaRPr lang="el-GR"/>
          </a:p>
        </p:txBody>
      </p:sp>
    </p:spTree>
    <p:extLst>
      <p:ext uri="{BB962C8B-B14F-4D97-AF65-F5344CB8AC3E}">
        <p14:creationId xmlns:p14="http://schemas.microsoft.com/office/powerpoint/2010/main" val="3759373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D46934-5666-4AAA-ABCC-DD4557EA572B}" type="datetimeFigureOut">
              <a:rPr lang="el-GR" smtClean="0"/>
              <a:t>22/5/2023</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070C83-F7AE-4891-A5D8-5CC8F1B80B9F}" type="slidenum">
              <a:rPr lang="el-GR" smtClean="0"/>
              <a:t>‹#›</a:t>
            </a:fld>
            <a:endParaRPr lang="el-GR"/>
          </a:p>
        </p:txBody>
      </p:sp>
    </p:spTree>
    <p:extLst>
      <p:ext uri="{BB962C8B-B14F-4D97-AF65-F5344CB8AC3E}">
        <p14:creationId xmlns:p14="http://schemas.microsoft.com/office/powerpoint/2010/main" val="30095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ext Box 9"/>
          <p:cNvSpPr txBox="1">
            <a:spLocks noChangeArrowheads="1"/>
          </p:cNvSpPr>
          <p:nvPr userDrawn="1"/>
        </p:nvSpPr>
        <p:spPr bwMode="auto">
          <a:xfrm>
            <a:off x="2286003" y="2420943"/>
            <a:ext cx="5228492" cy="547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eaLnBrk="0" hangingPunct="0">
              <a:spcBef>
                <a:spcPct val="50000"/>
              </a:spcBef>
              <a:defRPr/>
            </a:pPr>
            <a:r>
              <a:rPr lang="el-GR" sz="2955" smtClean="0">
                <a:solidFill>
                  <a:srgbClr val="5E574E"/>
                </a:solidFill>
              </a:rPr>
              <a:t> </a:t>
            </a:r>
          </a:p>
        </p:txBody>
      </p:sp>
      <p:grpSp>
        <p:nvGrpSpPr>
          <p:cNvPr id="3" name="Group 24"/>
          <p:cNvGrpSpPr>
            <a:grpSpLocks/>
          </p:cNvGrpSpPr>
          <p:nvPr userDrawn="1"/>
        </p:nvGrpSpPr>
        <p:grpSpPr bwMode="auto">
          <a:xfrm>
            <a:off x="871421" y="1757363"/>
            <a:ext cx="879231" cy="514350"/>
            <a:chOff x="720" y="336"/>
            <a:chExt cx="624" cy="432"/>
          </a:xfrm>
        </p:grpSpPr>
        <p:sp>
          <p:nvSpPr>
            <p:cNvPr id="4" name="Rectangle 25"/>
            <p:cNvSpPr>
              <a:spLocks noChangeArrowheads="1"/>
            </p:cNvSpPr>
            <p:nvPr/>
          </p:nvSpPr>
          <p:spPr bwMode="auto">
            <a:xfrm>
              <a:off x="720" y="336"/>
              <a:ext cx="384" cy="432"/>
            </a:xfrm>
            <a:prstGeom prst="rect">
              <a:avLst/>
            </a:prstGeom>
            <a:solidFill>
              <a:srgbClr val="3333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eaLnBrk="0" hangingPunct="0">
                <a:defRPr/>
              </a:pPr>
              <a:endParaRPr lang="en-GB" sz="2955" smtClean="0">
                <a:solidFill>
                  <a:srgbClr val="5E574E"/>
                </a:solidFill>
              </a:endParaRPr>
            </a:p>
          </p:txBody>
        </p:sp>
        <p:sp>
          <p:nvSpPr>
            <p:cNvPr id="5" name="Rectangle 26"/>
            <p:cNvSpPr>
              <a:spLocks noChangeArrowheads="1"/>
            </p:cNvSpPr>
            <p:nvPr/>
          </p:nvSpPr>
          <p:spPr bwMode="auto">
            <a:xfrm>
              <a:off x="1056" y="336"/>
              <a:ext cx="288" cy="432"/>
            </a:xfrm>
            <a:prstGeom prst="rect">
              <a:avLst/>
            </a:prstGeom>
            <a:gradFill rotWithShape="0">
              <a:gsLst>
                <a:gs pos="0">
                  <a:srgbClr val="3333CC"/>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eaLnBrk="0" hangingPunct="0">
                <a:defRPr/>
              </a:pPr>
              <a:endParaRPr lang="en-GB" sz="2955" smtClean="0">
                <a:solidFill>
                  <a:srgbClr val="5E574E"/>
                </a:solidFill>
              </a:endParaRPr>
            </a:p>
          </p:txBody>
        </p:sp>
      </p:grpSp>
      <p:grpSp>
        <p:nvGrpSpPr>
          <p:cNvPr id="6" name="Group 27"/>
          <p:cNvGrpSpPr>
            <a:grpSpLocks/>
          </p:cNvGrpSpPr>
          <p:nvPr userDrawn="1"/>
        </p:nvGrpSpPr>
        <p:grpSpPr bwMode="auto">
          <a:xfrm>
            <a:off x="1023816" y="2214563"/>
            <a:ext cx="914400" cy="514350"/>
            <a:chOff x="912" y="2640"/>
            <a:chExt cx="672" cy="432"/>
          </a:xfrm>
        </p:grpSpPr>
        <p:sp>
          <p:nvSpPr>
            <p:cNvPr id="7" name="Rectangle 28"/>
            <p:cNvSpPr>
              <a:spLocks noChangeArrowheads="1"/>
            </p:cNvSpPr>
            <p:nvPr/>
          </p:nvSpPr>
          <p:spPr bwMode="auto">
            <a:xfrm>
              <a:off x="912" y="2640"/>
              <a:ext cx="383" cy="432"/>
            </a:xfrm>
            <a:prstGeom prst="rect">
              <a:avLst/>
            </a:prstGeom>
            <a:solidFill>
              <a:srgbClr val="FFCF0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eaLnBrk="0" hangingPunct="0">
                <a:defRPr/>
              </a:pPr>
              <a:endParaRPr lang="en-GB" sz="2955" smtClean="0">
                <a:solidFill>
                  <a:srgbClr val="5E574E"/>
                </a:solidFill>
              </a:endParaRPr>
            </a:p>
          </p:txBody>
        </p:sp>
        <p:sp>
          <p:nvSpPr>
            <p:cNvPr id="8" name="Rectangle 29"/>
            <p:cNvSpPr>
              <a:spLocks noChangeArrowheads="1"/>
            </p:cNvSpPr>
            <p:nvPr/>
          </p:nvSpPr>
          <p:spPr bwMode="auto">
            <a:xfrm>
              <a:off x="1248" y="2640"/>
              <a:ext cx="336" cy="432"/>
            </a:xfrm>
            <a:prstGeom prst="rect">
              <a:avLst/>
            </a:prstGeom>
            <a:gradFill rotWithShape="0">
              <a:gsLst>
                <a:gs pos="0">
                  <a:srgbClr val="FFCF01"/>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eaLnBrk="0" hangingPunct="0">
                <a:defRPr/>
              </a:pPr>
              <a:endParaRPr lang="en-GB" sz="2955" smtClean="0">
                <a:solidFill>
                  <a:srgbClr val="5E574E"/>
                </a:solidFill>
              </a:endParaRPr>
            </a:p>
          </p:txBody>
        </p:sp>
      </p:grpSp>
      <p:sp>
        <p:nvSpPr>
          <p:cNvPr id="9" name="Rectangle 30"/>
          <p:cNvSpPr>
            <a:spLocks noChangeArrowheads="1"/>
          </p:cNvSpPr>
          <p:nvPr userDrawn="1"/>
        </p:nvSpPr>
        <p:spPr bwMode="auto">
          <a:xfrm>
            <a:off x="511913" y="2135196"/>
            <a:ext cx="695569" cy="458787"/>
          </a:xfrm>
          <a:prstGeom prst="rect">
            <a:avLst/>
          </a:prstGeom>
          <a:gradFill rotWithShape="0">
            <a:gsLst>
              <a:gs pos="0">
                <a:srgbClr val="FFFFFF"/>
              </a:gs>
              <a:gs pos="100000">
                <a:srgbClr val="FF0000"/>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eaLnBrk="0" hangingPunct="0">
              <a:defRPr/>
            </a:pPr>
            <a:endParaRPr lang="en-GB" sz="2955" smtClean="0">
              <a:solidFill>
                <a:srgbClr val="5E574E"/>
              </a:solidFill>
            </a:endParaRPr>
          </a:p>
        </p:txBody>
      </p:sp>
      <p:sp>
        <p:nvSpPr>
          <p:cNvPr id="10" name="Rectangle 31"/>
          <p:cNvSpPr>
            <a:spLocks noChangeArrowheads="1"/>
          </p:cNvSpPr>
          <p:nvPr userDrawn="1"/>
        </p:nvSpPr>
        <p:spPr bwMode="auto">
          <a:xfrm>
            <a:off x="1297356" y="1639888"/>
            <a:ext cx="39077" cy="1141412"/>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eaLnBrk="0" hangingPunct="0">
              <a:defRPr/>
            </a:pPr>
            <a:endParaRPr lang="en-GB" sz="2955" smtClean="0">
              <a:solidFill>
                <a:srgbClr val="5E574E"/>
              </a:solidFill>
            </a:endParaRPr>
          </a:p>
        </p:txBody>
      </p:sp>
      <p:sp>
        <p:nvSpPr>
          <p:cNvPr id="11" name="Rectangle 32"/>
          <p:cNvSpPr>
            <a:spLocks noChangeArrowheads="1"/>
          </p:cNvSpPr>
          <p:nvPr userDrawn="1"/>
        </p:nvSpPr>
        <p:spPr bwMode="auto">
          <a:xfrm flipV="1">
            <a:off x="902678" y="2532071"/>
            <a:ext cx="10755924" cy="60325"/>
          </a:xfrm>
          <a:prstGeom prst="rect">
            <a:avLst/>
          </a:prstGeom>
          <a:gradFill rotWithShape="0">
            <a:gsLst>
              <a:gs pos="0">
                <a:srgbClr val="333399"/>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eaLnBrk="0" hangingPunct="0">
              <a:defRPr/>
            </a:pPr>
            <a:endParaRPr lang="en-GB" sz="2955" smtClean="0">
              <a:solidFill>
                <a:srgbClr val="5E574E"/>
              </a:solidFill>
            </a:endParaRPr>
          </a:p>
        </p:txBody>
      </p:sp>
    </p:spTree>
    <p:extLst>
      <p:ext uri="{BB962C8B-B14F-4D97-AF65-F5344CB8AC3E}">
        <p14:creationId xmlns:p14="http://schemas.microsoft.com/office/powerpoint/2010/main" val="1397075236"/>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7"/>
          <p:cNvSpPr>
            <a:spLocks noGrp="1" noChangeArrowheads="1"/>
          </p:cNvSpPr>
          <p:nvPr>
            <p:ph type="dt" sz="half" idx="10"/>
          </p:nvPr>
        </p:nvSpPr>
        <p:spPr>
          <a:ln/>
        </p:spPr>
        <p:txBody>
          <a:bodyPr/>
          <a:lstStyle>
            <a:lvl1pPr>
              <a:defRPr/>
            </a:lvl1pPr>
          </a:lstStyle>
          <a:p>
            <a:pPr>
              <a:defRPr/>
            </a:pPr>
            <a:endParaRPr lang="el-GR"/>
          </a:p>
        </p:txBody>
      </p:sp>
      <p:sp>
        <p:nvSpPr>
          <p:cNvPr id="5" name="Rectangle 38"/>
          <p:cNvSpPr>
            <a:spLocks noGrp="1" noChangeArrowheads="1"/>
          </p:cNvSpPr>
          <p:nvPr>
            <p:ph type="ftr" sz="quarter" idx="11"/>
          </p:nvPr>
        </p:nvSpPr>
        <p:spPr>
          <a:ln/>
        </p:spPr>
        <p:txBody>
          <a:bodyPr/>
          <a:lstStyle>
            <a:lvl1pPr>
              <a:defRPr/>
            </a:lvl1pPr>
          </a:lstStyle>
          <a:p>
            <a:pPr>
              <a:defRPr/>
            </a:pPr>
            <a:endParaRPr lang="el-GR"/>
          </a:p>
        </p:txBody>
      </p:sp>
      <p:sp>
        <p:nvSpPr>
          <p:cNvPr id="6" name="Rectangle 39"/>
          <p:cNvSpPr>
            <a:spLocks noGrp="1" noChangeArrowheads="1"/>
          </p:cNvSpPr>
          <p:nvPr>
            <p:ph type="sldNum" sz="quarter" idx="12"/>
          </p:nvPr>
        </p:nvSpPr>
        <p:spPr>
          <a:ln/>
        </p:spPr>
        <p:txBody>
          <a:bodyPr/>
          <a:lstStyle>
            <a:lvl1pPr>
              <a:defRPr/>
            </a:lvl1pPr>
          </a:lstStyle>
          <a:p>
            <a:pPr>
              <a:defRPr/>
            </a:pPr>
            <a:fld id="{1E089D66-BD02-42D4-BB68-4F0B01CFF7FE}" type="slidenum">
              <a:rPr lang="el-GR" altLang="en-US"/>
              <a:pPr>
                <a:defRPr/>
              </a:pPr>
              <a:t>‹#›</a:t>
            </a:fld>
            <a:endParaRPr lang="el-GR" altLang="en-US"/>
          </a:p>
        </p:txBody>
      </p:sp>
    </p:spTree>
    <p:extLst>
      <p:ext uri="{BB962C8B-B14F-4D97-AF65-F5344CB8AC3E}">
        <p14:creationId xmlns:p14="http://schemas.microsoft.com/office/powerpoint/2010/main" val="3800825950"/>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7499" y="430213"/>
            <a:ext cx="2655276" cy="58594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9708" y="430213"/>
            <a:ext cx="7780216"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7"/>
          <p:cNvSpPr>
            <a:spLocks noGrp="1" noChangeArrowheads="1"/>
          </p:cNvSpPr>
          <p:nvPr>
            <p:ph type="dt" sz="half" idx="10"/>
          </p:nvPr>
        </p:nvSpPr>
        <p:spPr>
          <a:ln/>
        </p:spPr>
        <p:txBody>
          <a:bodyPr/>
          <a:lstStyle>
            <a:lvl1pPr>
              <a:defRPr/>
            </a:lvl1pPr>
          </a:lstStyle>
          <a:p>
            <a:pPr>
              <a:defRPr/>
            </a:pPr>
            <a:endParaRPr lang="el-GR"/>
          </a:p>
        </p:txBody>
      </p:sp>
      <p:sp>
        <p:nvSpPr>
          <p:cNvPr id="5" name="Rectangle 38"/>
          <p:cNvSpPr>
            <a:spLocks noGrp="1" noChangeArrowheads="1"/>
          </p:cNvSpPr>
          <p:nvPr>
            <p:ph type="ftr" sz="quarter" idx="11"/>
          </p:nvPr>
        </p:nvSpPr>
        <p:spPr>
          <a:ln/>
        </p:spPr>
        <p:txBody>
          <a:bodyPr/>
          <a:lstStyle>
            <a:lvl1pPr>
              <a:defRPr/>
            </a:lvl1pPr>
          </a:lstStyle>
          <a:p>
            <a:pPr>
              <a:defRPr/>
            </a:pPr>
            <a:endParaRPr lang="el-GR"/>
          </a:p>
        </p:txBody>
      </p:sp>
      <p:sp>
        <p:nvSpPr>
          <p:cNvPr id="6" name="Rectangle 39"/>
          <p:cNvSpPr>
            <a:spLocks noGrp="1" noChangeArrowheads="1"/>
          </p:cNvSpPr>
          <p:nvPr>
            <p:ph type="sldNum" sz="quarter" idx="12"/>
          </p:nvPr>
        </p:nvSpPr>
        <p:spPr>
          <a:ln/>
        </p:spPr>
        <p:txBody>
          <a:bodyPr/>
          <a:lstStyle>
            <a:lvl1pPr>
              <a:defRPr/>
            </a:lvl1pPr>
          </a:lstStyle>
          <a:p>
            <a:pPr>
              <a:defRPr/>
            </a:pPr>
            <a:fld id="{C8BA2E82-EE26-46C1-94E8-7C0A24C8D6C5}" type="slidenum">
              <a:rPr lang="el-GR" altLang="en-US"/>
              <a:pPr>
                <a:defRPr/>
              </a:pPr>
              <a:t>‹#›</a:t>
            </a:fld>
            <a:endParaRPr lang="el-GR" altLang="en-US"/>
          </a:p>
        </p:txBody>
      </p:sp>
    </p:spTree>
    <p:extLst>
      <p:ext uri="{BB962C8B-B14F-4D97-AF65-F5344CB8AC3E}">
        <p14:creationId xmlns:p14="http://schemas.microsoft.com/office/powerpoint/2010/main" val="3623385810"/>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4"/>
            <a:ext cx="103632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22031" indent="0" algn="ctr">
              <a:buNone/>
              <a:defRPr>
                <a:solidFill>
                  <a:schemeClr val="tx1">
                    <a:tint val="75000"/>
                  </a:schemeClr>
                </a:solidFill>
              </a:defRPr>
            </a:lvl2pPr>
            <a:lvl3pPr marL="844062" indent="0" algn="ctr">
              <a:buNone/>
              <a:defRPr>
                <a:solidFill>
                  <a:schemeClr val="tx1">
                    <a:tint val="75000"/>
                  </a:schemeClr>
                </a:solidFill>
              </a:defRPr>
            </a:lvl3pPr>
            <a:lvl4pPr marL="1266092" indent="0" algn="ctr">
              <a:buNone/>
              <a:defRPr>
                <a:solidFill>
                  <a:schemeClr val="tx1">
                    <a:tint val="75000"/>
                  </a:schemeClr>
                </a:solidFill>
              </a:defRPr>
            </a:lvl4pPr>
            <a:lvl5pPr marL="1688123" indent="0" algn="ctr">
              <a:buNone/>
              <a:defRPr>
                <a:solidFill>
                  <a:schemeClr val="tx1">
                    <a:tint val="75000"/>
                  </a:schemeClr>
                </a:solidFill>
              </a:defRPr>
            </a:lvl5pPr>
            <a:lvl6pPr marL="2110154" indent="0" algn="ctr">
              <a:buNone/>
              <a:defRPr>
                <a:solidFill>
                  <a:schemeClr val="tx1">
                    <a:tint val="75000"/>
                  </a:schemeClr>
                </a:solidFill>
              </a:defRPr>
            </a:lvl6pPr>
            <a:lvl7pPr marL="2532185" indent="0" algn="ctr">
              <a:buNone/>
              <a:defRPr>
                <a:solidFill>
                  <a:schemeClr val="tx1">
                    <a:tint val="75000"/>
                  </a:schemeClr>
                </a:solidFill>
              </a:defRPr>
            </a:lvl7pPr>
            <a:lvl8pPr marL="2954215" indent="0" algn="ctr">
              <a:buNone/>
              <a:defRPr>
                <a:solidFill>
                  <a:schemeClr val="tx1">
                    <a:tint val="75000"/>
                  </a:schemeClr>
                </a:solidFill>
              </a:defRPr>
            </a:lvl8pPr>
            <a:lvl9pPr marL="3376246"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lvl1pPr>
              <a:defRPr/>
            </a:lvl1pPr>
          </a:lstStyle>
          <a:p>
            <a:pPr>
              <a:defRPr/>
            </a:pPr>
            <a:fld id="{60B1CEEF-59BB-4781-BA35-D6C81D88B13E}" type="datetime1">
              <a:rPr lang="el-GR"/>
              <a:pPr>
                <a:defRPr/>
              </a:pPr>
              <a:t>22/5/2023</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516DAD63-73BF-475F-9FBD-E300B2C8161D}" type="slidenum">
              <a:rPr lang="el-GR" altLang="en-US"/>
              <a:pPr>
                <a:defRPr/>
              </a:pPr>
              <a:t>‹#›</a:t>
            </a:fld>
            <a:endParaRPr lang="el-GR" altLang="en-US"/>
          </a:p>
        </p:txBody>
      </p:sp>
    </p:spTree>
    <p:extLst>
      <p:ext uri="{BB962C8B-B14F-4D97-AF65-F5344CB8AC3E}">
        <p14:creationId xmlns:p14="http://schemas.microsoft.com/office/powerpoint/2010/main" val="1398620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Text Placeholder 2"/>
          <p:cNvSpPr>
            <a:spLocks noGrp="1"/>
          </p:cNvSpPr>
          <p:nvPr>
            <p:ph type="body"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D6211553-1257-4EF0-A3A9-366FD6DD289C}" type="slidenum">
              <a:rPr lang="el-GR" altLang="en-US" smtClean="0">
                <a:cs typeface="Arial" panose="020B0604020202020204" pitchFamily="34" charset="0"/>
              </a:rPr>
              <a:pPr>
                <a:defRPr/>
              </a:pPr>
              <a:t>‹#›</a:t>
            </a:fld>
            <a:endParaRPr lang="el-GR" altLang="en-US">
              <a:cs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7"/>
          <p:cNvSpPr>
            <a:spLocks noGrp="1" noChangeArrowheads="1"/>
          </p:cNvSpPr>
          <p:nvPr>
            <p:ph type="dt" sz="half" idx="10"/>
          </p:nvPr>
        </p:nvSpPr>
        <p:spPr>
          <a:ln/>
        </p:spPr>
        <p:txBody>
          <a:bodyPr/>
          <a:lstStyle>
            <a:lvl1pPr>
              <a:defRPr/>
            </a:lvl1pPr>
          </a:lstStyle>
          <a:p>
            <a:pPr>
              <a:defRPr/>
            </a:pPr>
            <a:endParaRPr lang="el-GR"/>
          </a:p>
        </p:txBody>
      </p:sp>
      <p:sp>
        <p:nvSpPr>
          <p:cNvPr id="5" name="Rectangle 38"/>
          <p:cNvSpPr>
            <a:spLocks noGrp="1" noChangeArrowheads="1"/>
          </p:cNvSpPr>
          <p:nvPr>
            <p:ph type="ftr" sz="quarter" idx="11"/>
          </p:nvPr>
        </p:nvSpPr>
        <p:spPr>
          <a:ln/>
        </p:spPr>
        <p:txBody>
          <a:bodyPr/>
          <a:lstStyle>
            <a:lvl1pPr>
              <a:defRPr/>
            </a:lvl1pPr>
          </a:lstStyle>
          <a:p>
            <a:pPr>
              <a:defRPr/>
            </a:pPr>
            <a:endParaRPr lang="el-GR"/>
          </a:p>
        </p:txBody>
      </p:sp>
      <p:sp>
        <p:nvSpPr>
          <p:cNvPr id="6" name="Rectangle 39"/>
          <p:cNvSpPr>
            <a:spLocks noGrp="1" noChangeArrowheads="1"/>
          </p:cNvSpPr>
          <p:nvPr>
            <p:ph type="sldNum" sz="quarter" idx="12"/>
          </p:nvPr>
        </p:nvSpPr>
        <p:spPr>
          <a:ln/>
        </p:spPr>
        <p:txBody>
          <a:bodyPr/>
          <a:lstStyle>
            <a:lvl1pPr>
              <a:defRPr/>
            </a:lvl1pPr>
          </a:lstStyle>
          <a:p>
            <a:pPr>
              <a:defRPr/>
            </a:pPr>
            <a:fld id="{27C8BDA5-B044-479F-9815-177D964F273E}" type="slidenum">
              <a:rPr lang="el-GR" altLang="en-US"/>
              <a:pPr>
                <a:defRPr/>
              </a:pPr>
              <a:t>‹#›</a:t>
            </a:fld>
            <a:endParaRPr lang="el-GR" altLang="en-US"/>
          </a:p>
        </p:txBody>
      </p:sp>
    </p:spTree>
    <p:extLst>
      <p:ext uri="{BB962C8B-B14F-4D97-AF65-F5344CB8AC3E}">
        <p14:creationId xmlns:p14="http://schemas.microsoft.com/office/powerpoint/2010/main" val="130115764"/>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14"/>
            <a:ext cx="10363200" cy="1362075"/>
          </a:xfrm>
        </p:spPr>
        <p:txBody>
          <a:bodyPr anchor="t"/>
          <a:lstStyle>
            <a:lvl1pPr algn="l">
              <a:defRPr sz="3692" b="1" cap="all"/>
            </a:lvl1pPr>
          </a:lstStyle>
          <a:p>
            <a:r>
              <a:rPr lang="en-US" smtClean="0"/>
              <a:t>Click to edit Master title style</a:t>
            </a:r>
            <a:endParaRPr lang="en-GB"/>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1847"/>
            </a:lvl1pPr>
            <a:lvl2pPr marL="422031" indent="0">
              <a:buNone/>
              <a:defRPr sz="1663"/>
            </a:lvl2pPr>
            <a:lvl3pPr marL="844062" indent="0">
              <a:buNone/>
              <a:defRPr sz="1477"/>
            </a:lvl3pPr>
            <a:lvl4pPr marL="1266092" indent="0">
              <a:buNone/>
              <a:defRPr sz="1292"/>
            </a:lvl4pPr>
            <a:lvl5pPr marL="1688123" indent="0">
              <a:buNone/>
              <a:defRPr sz="1292"/>
            </a:lvl5pPr>
            <a:lvl6pPr marL="2110154" indent="0">
              <a:buNone/>
              <a:defRPr sz="1292"/>
            </a:lvl6pPr>
            <a:lvl7pPr marL="2532185" indent="0">
              <a:buNone/>
              <a:defRPr sz="1292"/>
            </a:lvl7pPr>
            <a:lvl8pPr marL="2954215" indent="0">
              <a:buNone/>
              <a:defRPr sz="1292"/>
            </a:lvl8pPr>
            <a:lvl9pPr marL="3376246" indent="0">
              <a:buNone/>
              <a:defRPr sz="1292"/>
            </a:lvl9pPr>
          </a:lstStyle>
          <a:p>
            <a:pPr lvl="0"/>
            <a:r>
              <a:rPr lang="en-US" smtClean="0"/>
              <a:t>Click to edit Master text styles</a:t>
            </a:r>
          </a:p>
        </p:txBody>
      </p:sp>
      <p:sp>
        <p:nvSpPr>
          <p:cNvPr id="4" name="Rectangle 37"/>
          <p:cNvSpPr>
            <a:spLocks noGrp="1" noChangeArrowheads="1"/>
          </p:cNvSpPr>
          <p:nvPr>
            <p:ph type="dt" sz="half" idx="10"/>
          </p:nvPr>
        </p:nvSpPr>
        <p:spPr>
          <a:ln/>
        </p:spPr>
        <p:txBody>
          <a:bodyPr/>
          <a:lstStyle>
            <a:lvl1pPr>
              <a:defRPr/>
            </a:lvl1pPr>
          </a:lstStyle>
          <a:p>
            <a:pPr>
              <a:defRPr/>
            </a:pPr>
            <a:endParaRPr lang="el-GR"/>
          </a:p>
        </p:txBody>
      </p:sp>
      <p:sp>
        <p:nvSpPr>
          <p:cNvPr id="5" name="Rectangle 38"/>
          <p:cNvSpPr>
            <a:spLocks noGrp="1" noChangeArrowheads="1"/>
          </p:cNvSpPr>
          <p:nvPr>
            <p:ph type="ftr" sz="quarter" idx="11"/>
          </p:nvPr>
        </p:nvSpPr>
        <p:spPr>
          <a:ln/>
        </p:spPr>
        <p:txBody>
          <a:bodyPr/>
          <a:lstStyle>
            <a:lvl1pPr>
              <a:defRPr/>
            </a:lvl1pPr>
          </a:lstStyle>
          <a:p>
            <a:pPr>
              <a:defRPr/>
            </a:pPr>
            <a:endParaRPr lang="el-GR"/>
          </a:p>
        </p:txBody>
      </p:sp>
      <p:sp>
        <p:nvSpPr>
          <p:cNvPr id="6" name="Rectangle 39"/>
          <p:cNvSpPr>
            <a:spLocks noGrp="1" noChangeArrowheads="1"/>
          </p:cNvSpPr>
          <p:nvPr>
            <p:ph type="sldNum" sz="quarter" idx="12"/>
          </p:nvPr>
        </p:nvSpPr>
        <p:spPr>
          <a:ln/>
        </p:spPr>
        <p:txBody>
          <a:bodyPr/>
          <a:lstStyle>
            <a:lvl1pPr>
              <a:defRPr/>
            </a:lvl1pPr>
          </a:lstStyle>
          <a:p>
            <a:pPr>
              <a:defRPr/>
            </a:pPr>
            <a:fld id="{575FD745-01EE-4528-B266-8437ADE7C144}" type="slidenum">
              <a:rPr lang="el-GR" altLang="en-US"/>
              <a:pPr>
                <a:defRPr/>
              </a:pPr>
              <a:t>‹#›</a:t>
            </a:fld>
            <a:endParaRPr lang="el-GR" altLang="en-US"/>
          </a:p>
        </p:txBody>
      </p:sp>
    </p:spTree>
    <p:extLst>
      <p:ext uri="{BB962C8B-B14F-4D97-AF65-F5344CB8AC3E}">
        <p14:creationId xmlns:p14="http://schemas.microsoft.com/office/powerpoint/2010/main" val="108307818"/>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9718" y="1498605"/>
            <a:ext cx="5216769" cy="4791075"/>
          </a:xfrm>
        </p:spPr>
        <p:txBody>
          <a:bodyPr/>
          <a:lstStyle>
            <a:lvl1pPr>
              <a:defRPr sz="2585"/>
            </a:lvl1pPr>
            <a:lvl2pPr>
              <a:defRPr sz="2215"/>
            </a:lvl2pPr>
            <a:lvl3pPr>
              <a:defRPr sz="1847"/>
            </a:lvl3pPr>
            <a:lvl4pPr>
              <a:defRPr sz="1663"/>
            </a:lvl4pPr>
            <a:lvl5pPr>
              <a:defRPr sz="1663"/>
            </a:lvl5pPr>
            <a:lvl6pPr>
              <a:defRPr sz="1663"/>
            </a:lvl6pPr>
            <a:lvl7pPr>
              <a:defRPr sz="1663"/>
            </a:lvl7pPr>
            <a:lvl8pPr>
              <a:defRPr sz="1663"/>
            </a:lvl8pPr>
            <a:lvl9pPr>
              <a:defRPr sz="166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094049" y="1498605"/>
            <a:ext cx="5218723" cy="4791075"/>
          </a:xfrm>
        </p:spPr>
        <p:txBody>
          <a:bodyPr/>
          <a:lstStyle>
            <a:lvl1pPr>
              <a:defRPr sz="2585"/>
            </a:lvl1pPr>
            <a:lvl2pPr>
              <a:defRPr sz="2215"/>
            </a:lvl2pPr>
            <a:lvl3pPr>
              <a:defRPr sz="1847"/>
            </a:lvl3pPr>
            <a:lvl4pPr>
              <a:defRPr sz="1663"/>
            </a:lvl4pPr>
            <a:lvl5pPr>
              <a:defRPr sz="1663"/>
            </a:lvl5pPr>
            <a:lvl6pPr>
              <a:defRPr sz="1663"/>
            </a:lvl6pPr>
            <a:lvl7pPr>
              <a:defRPr sz="1663"/>
            </a:lvl7pPr>
            <a:lvl8pPr>
              <a:defRPr sz="1663"/>
            </a:lvl8pPr>
            <a:lvl9pPr>
              <a:defRPr sz="166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7"/>
          <p:cNvSpPr>
            <a:spLocks noGrp="1" noChangeArrowheads="1"/>
          </p:cNvSpPr>
          <p:nvPr>
            <p:ph type="dt" sz="half" idx="10"/>
          </p:nvPr>
        </p:nvSpPr>
        <p:spPr>
          <a:ln/>
        </p:spPr>
        <p:txBody>
          <a:bodyPr/>
          <a:lstStyle>
            <a:lvl1pPr>
              <a:defRPr/>
            </a:lvl1pPr>
          </a:lstStyle>
          <a:p>
            <a:pPr>
              <a:defRPr/>
            </a:pPr>
            <a:endParaRPr lang="el-GR"/>
          </a:p>
        </p:txBody>
      </p:sp>
      <p:sp>
        <p:nvSpPr>
          <p:cNvPr id="6" name="Rectangle 38"/>
          <p:cNvSpPr>
            <a:spLocks noGrp="1" noChangeArrowheads="1"/>
          </p:cNvSpPr>
          <p:nvPr>
            <p:ph type="ftr" sz="quarter" idx="11"/>
          </p:nvPr>
        </p:nvSpPr>
        <p:spPr>
          <a:ln/>
        </p:spPr>
        <p:txBody>
          <a:bodyPr/>
          <a:lstStyle>
            <a:lvl1pPr>
              <a:defRPr/>
            </a:lvl1pPr>
          </a:lstStyle>
          <a:p>
            <a:pPr>
              <a:defRPr/>
            </a:pPr>
            <a:endParaRPr lang="el-GR"/>
          </a:p>
        </p:txBody>
      </p:sp>
      <p:sp>
        <p:nvSpPr>
          <p:cNvPr id="7" name="Rectangle 39"/>
          <p:cNvSpPr>
            <a:spLocks noGrp="1" noChangeArrowheads="1"/>
          </p:cNvSpPr>
          <p:nvPr>
            <p:ph type="sldNum" sz="quarter" idx="12"/>
          </p:nvPr>
        </p:nvSpPr>
        <p:spPr>
          <a:ln/>
        </p:spPr>
        <p:txBody>
          <a:bodyPr/>
          <a:lstStyle>
            <a:lvl1pPr>
              <a:defRPr/>
            </a:lvl1pPr>
          </a:lstStyle>
          <a:p>
            <a:pPr>
              <a:defRPr/>
            </a:pPr>
            <a:fld id="{82B5263D-879E-4F6A-BBF8-DDBCB1C5E738}" type="slidenum">
              <a:rPr lang="el-GR" altLang="en-US"/>
              <a:pPr>
                <a:defRPr/>
              </a:pPr>
              <a:t>‹#›</a:t>
            </a:fld>
            <a:endParaRPr lang="el-GR" altLang="en-US"/>
          </a:p>
        </p:txBody>
      </p:sp>
    </p:spTree>
    <p:extLst>
      <p:ext uri="{BB962C8B-B14F-4D97-AF65-F5344CB8AC3E}">
        <p14:creationId xmlns:p14="http://schemas.microsoft.com/office/powerpoint/2010/main" val="3312470371"/>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1" y="1535113"/>
            <a:ext cx="5386755" cy="639762"/>
          </a:xfrm>
        </p:spPr>
        <p:txBody>
          <a:bodyPr anchor="b"/>
          <a:lstStyle>
            <a:lvl1pPr marL="0" indent="0">
              <a:buNone/>
              <a:defRPr sz="2215" b="1"/>
            </a:lvl1pPr>
            <a:lvl2pPr marL="422031" indent="0">
              <a:buNone/>
              <a:defRPr sz="1847" b="1"/>
            </a:lvl2pPr>
            <a:lvl3pPr marL="844062" indent="0">
              <a:buNone/>
              <a:defRPr sz="1663" b="1"/>
            </a:lvl3pPr>
            <a:lvl4pPr marL="1266092" indent="0">
              <a:buNone/>
              <a:defRPr sz="1477" b="1"/>
            </a:lvl4pPr>
            <a:lvl5pPr marL="1688123" indent="0">
              <a:buNone/>
              <a:defRPr sz="1477" b="1"/>
            </a:lvl5pPr>
            <a:lvl6pPr marL="2110154" indent="0">
              <a:buNone/>
              <a:defRPr sz="1477" b="1"/>
            </a:lvl6pPr>
            <a:lvl7pPr marL="2532185" indent="0">
              <a:buNone/>
              <a:defRPr sz="1477" b="1"/>
            </a:lvl7pPr>
            <a:lvl8pPr marL="2954215" indent="0">
              <a:buNone/>
              <a:defRPr sz="1477" b="1"/>
            </a:lvl8pPr>
            <a:lvl9pPr marL="3376246" indent="0">
              <a:buNone/>
              <a:defRPr sz="1477" b="1"/>
            </a:lvl9pPr>
          </a:lstStyle>
          <a:p>
            <a:pPr lvl="0"/>
            <a:r>
              <a:rPr lang="en-US" smtClean="0"/>
              <a:t>Click to edit Master text styles</a:t>
            </a:r>
          </a:p>
        </p:txBody>
      </p:sp>
      <p:sp>
        <p:nvSpPr>
          <p:cNvPr id="4" name="Content Placeholder 3"/>
          <p:cNvSpPr>
            <a:spLocks noGrp="1"/>
          </p:cNvSpPr>
          <p:nvPr>
            <p:ph sz="half" idx="2"/>
          </p:nvPr>
        </p:nvSpPr>
        <p:spPr>
          <a:xfrm>
            <a:off x="609601" y="2174875"/>
            <a:ext cx="5386755" cy="3951288"/>
          </a:xfrm>
        </p:spPr>
        <p:txBody>
          <a:bodyPr/>
          <a:lstStyle>
            <a:lvl1pPr>
              <a:defRPr sz="2215"/>
            </a:lvl1pPr>
            <a:lvl2pPr>
              <a:defRPr sz="1847"/>
            </a:lvl2pPr>
            <a:lvl3pPr>
              <a:defRPr sz="1663"/>
            </a:lvl3pPr>
            <a:lvl4pPr>
              <a:defRPr sz="1477"/>
            </a:lvl4pPr>
            <a:lvl5pPr>
              <a:defRPr sz="1477"/>
            </a:lvl5pPr>
            <a:lvl6pPr>
              <a:defRPr sz="1477"/>
            </a:lvl6pPr>
            <a:lvl7pPr>
              <a:defRPr sz="1477"/>
            </a:lvl7pPr>
            <a:lvl8pPr>
              <a:defRPr sz="1477"/>
            </a:lvl8pPr>
            <a:lvl9pPr>
              <a:defRPr sz="147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698" y="1535113"/>
            <a:ext cx="5388708" cy="639762"/>
          </a:xfrm>
        </p:spPr>
        <p:txBody>
          <a:bodyPr anchor="b"/>
          <a:lstStyle>
            <a:lvl1pPr marL="0" indent="0">
              <a:buNone/>
              <a:defRPr sz="2215" b="1"/>
            </a:lvl1pPr>
            <a:lvl2pPr marL="422031" indent="0">
              <a:buNone/>
              <a:defRPr sz="1847" b="1"/>
            </a:lvl2pPr>
            <a:lvl3pPr marL="844062" indent="0">
              <a:buNone/>
              <a:defRPr sz="1663" b="1"/>
            </a:lvl3pPr>
            <a:lvl4pPr marL="1266092" indent="0">
              <a:buNone/>
              <a:defRPr sz="1477" b="1"/>
            </a:lvl4pPr>
            <a:lvl5pPr marL="1688123" indent="0">
              <a:buNone/>
              <a:defRPr sz="1477" b="1"/>
            </a:lvl5pPr>
            <a:lvl6pPr marL="2110154" indent="0">
              <a:buNone/>
              <a:defRPr sz="1477" b="1"/>
            </a:lvl6pPr>
            <a:lvl7pPr marL="2532185" indent="0">
              <a:buNone/>
              <a:defRPr sz="1477" b="1"/>
            </a:lvl7pPr>
            <a:lvl8pPr marL="2954215" indent="0">
              <a:buNone/>
              <a:defRPr sz="1477" b="1"/>
            </a:lvl8pPr>
            <a:lvl9pPr marL="3376246" indent="0">
              <a:buNone/>
              <a:defRPr sz="1477" b="1"/>
            </a:lvl9pPr>
          </a:lstStyle>
          <a:p>
            <a:pPr lvl="0"/>
            <a:r>
              <a:rPr lang="en-US" smtClean="0"/>
              <a:t>Click to edit Master text styles</a:t>
            </a:r>
          </a:p>
        </p:txBody>
      </p:sp>
      <p:sp>
        <p:nvSpPr>
          <p:cNvPr id="6" name="Content Placeholder 5"/>
          <p:cNvSpPr>
            <a:spLocks noGrp="1"/>
          </p:cNvSpPr>
          <p:nvPr>
            <p:ph sz="quarter" idx="4"/>
          </p:nvPr>
        </p:nvSpPr>
        <p:spPr>
          <a:xfrm>
            <a:off x="6193698" y="2174875"/>
            <a:ext cx="5388708" cy="3951288"/>
          </a:xfrm>
        </p:spPr>
        <p:txBody>
          <a:bodyPr/>
          <a:lstStyle>
            <a:lvl1pPr>
              <a:defRPr sz="2215"/>
            </a:lvl1pPr>
            <a:lvl2pPr>
              <a:defRPr sz="1847"/>
            </a:lvl2pPr>
            <a:lvl3pPr>
              <a:defRPr sz="1663"/>
            </a:lvl3pPr>
            <a:lvl4pPr>
              <a:defRPr sz="1477"/>
            </a:lvl4pPr>
            <a:lvl5pPr>
              <a:defRPr sz="1477"/>
            </a:lvl5pPr>
            <a:lvl6pPr>
              <a:defRPr sz="1477"/>
            </a:lvl6pPr>
            <a:lvl7pPr>
              <a:defRPr sz="1477"/>
            </a:lvl7pPr>
            <a:lvl8pPr>
              <a:defRPr sz="1477"/>
            </a:lvl8pPr>
            <a:lvl9pPr>
              <a:defRPr sz="147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7"/>
          <p:cNvSpPr>
            <a:spLocks noGrp="1" noChangeArrowheads="1"/>
          </p:cNvSpPr>
          <p:nvPr>
            <p:ph type="dt" sz="half" idx="10"/>
          </p:nvPr>
        </p:nvSpPr>
        <p:spPr>
          <a:ln/>
        </p:spPr>
        <p:txBody>
          <a:bodyPr/>
          <a:lstStyle>
            <a:lvl1pPr>
              <a:defRPr/>
            </a:lvl1pPr>
          </a:lstStyle>
          <a:p>
            <a:pPr>
              <a:defRPr/>
            </a:pPr>
            <a:endParaRPr lang="el-GR"/>
          </a:p>
        </p:txBody>
      </p:sp>
      <p:sp>
        <p:nvSpPr>
          <p:cNvPr id="8" name="Rectangle 38"/>
          <p:cNvSpPr>
            <a:spLocks noGrp="1" noChangeArrowheads="1"/>
          </p:cNvSpPr>
          <p:nvPr>
            <p:ph type="ftr" sz="quarter" idx="11"/>
          </p:nvPr>
        </p:nvSpPr>
        <p:spPr>
          <a:ln/>
        </p:spPr>
        <p:txBody>
          <a:bodyPr/>
          <a:lstStyle>
            <a:lvl1pPr>
              <a:defRPr/>
            </a:lvl1pPr>
          </a:lstStyle>
          <a:p>
            <a:pPr>
              <a:defRPr/>
            </a:pPr>
            <a:endParaRPr lang="el-GR"/>
          </a:p>
        </p:txBody>
      </p:sp>
      <p:sp>
        <p:nvSpPr>
          <p:cNvPr id="9" name="Rectangle 39"/>
          <p:cNvSpPr>
            <a:spLocks noGrp="1" noChangeArrowheads="1"/>
          </p:cNvSpPr>
          <p:nvPr>
            <p:ph type="sldNum" sz="quarter" idx="12"/>
          </p:nvPr>
        </p:nvSpPr>
        <p:spPr>
          <a:ln/>
        </p:spPr>
        <p:txBody>
          <a:bodyPr/>
          <a:lstStyle>
            <a:lvl1pPr>
              <a:defRPr/>
            </a:lvl1pPr>
          </a:lstStyle>
          <a:p>
            <a:pPr>
              <a:defRPr/>
            </a:pPr>
            <a:fld id="{7E3E3080-CB29-411D-833D-B4B001C1B81B}" type="slidenum">
              <a:rPr lang="el-GR" altLang="en-US"/>
              <a:pPr>
                <a:defRPr/>
              </a:pPr>
              <a:t>‹#›</a:t>
            </a:fld>
            <a:endParaRPr lang="el-GR" altLang="en-US"/>
          </a:p>
        </p:txBody>
      </p:sp>
    </p:spTree>
    <p:extLst>
      <p:ext uri="{BB962C8B-B14F-4D97-AF65-F5344CB8AC3E}">
        <p14:creationId xmlns:p14="http://schemas.microsoft.com/office/powerpoint/2010/main" val="3709808287"/>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7"/>
          <p:cNvSpPr>
            <a:spLocks noGrp="1" noChangeArrowheads="1"/>
          </p:cNvSpPr>
          <p:nvPr>
            <p:ph type="dt" sz="half" idx="10"/>
          </p:nvPr>
        </p:nvSpPr>
        <p:spPr>
          <a:ln/>
        </p:spPr>
        <p:txBody>
          <a:bodyPr/>
          <a:lstStyle>
            <a:lvl1pPr>
              <a:defRPr/>
            </a:lvl1pPr>
          </a:lstStyle>
          <a:p>
            <a:pPr>
              <a:defRPr/>
            </a:pPr>
            <a:endParaRPr lang="el-GR"/>
          </a:p>
        </p:txBody>
      </p:sp>
      <p:sp>
        <p:nvSpPr>
          <p:cNvPr id="4" name="Rectangle 38"/>
          <p:cNvSpPr>
            <a:spLocks noGrp="1" noChangeArrowheads="1"/>
          </p:cNvSpPr>
          <p:nvPr>
            <p:ph type="ftr" sz="quarter" idx="11"/>
          </p:nvPr>
        </p:nvSpPr>
        <p:spPr>
          <a:ln/>
        </p:spPr>
        <p:txBody>
          <a:bodyPr/>
          <a:lstStyle>
            <a:lvl1pPr>
              <a:defRPr/>
            </a:lvl1pPr>
          </a:lstStyle>
          <a:p>
            <a:pPr>
              <a:defRPr/>
            </a:pPr>
            <a:endParaRPr lang="el-GR"/>
          </a:p>
        </p:txBody>
      </p:sp>
      <p:sp>
        <p:nvSpPr>
          <p:cNvPr id="5" name="Rectangle 39"/>
          <p:cNvSpPr>
            <a:spLocks noGrp="1" noChangeArrowheads="1"/>
          </p:cNvSpPr>
          <p:nvPr>
            <p:ph type="sldNum" sz="quarter" idx="12"/>
          </p:nvPr>
        </p:nvSpPr>
        <p:spPr>
          <a:ln/>
        </p:spPr>
        <p:txBody>
          <a:bodyPr/>
          <a:lstStyle>
            <a:lvl1pPr>
              <a:defRPr/>
            </a:lvl1pPr>
          </a:lstStyle>
          <a:p>
            <a:pPr>
              <a:defRPr/>
            </a:pPr>
            <a:fld id="{79571712-33EC-4E92-AB9E-671FB054CAA4}" type="slidenum">
              <a:rPr lang="el-GR" altLang="en-US"/>
              <a:pPr>
                <a:defRPr/>
              </a:pPr>
              <a:t>‹#›</a:t>
            </a:fld>
            <a:endParaRPr lang="el-GR" altLang="en-US"/>
          </a:p>
        </p:txBody>
      </p:sp>
    </p:spTree>
    <p:extLst>
      <p:ext uri="{BB962C8B-B14F-4D97-AF65-F5344CB8AC3E}">
        <p14:creationId xmlns:p14="http://schemas.microsoft.com/office/powerpoint/2010/main" val="1988455816"/>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7"/>
          <p:cNvSpPr>
            <a:spLocks noGrp="1" noChangeArrowheads="1"/>
          </p:cNvSpPr>
          <p:nvPr>
            <p:ph type="dt" sz="half" idx="10"/>
          </p:nvPr>
        </p:nvSpPr>
        <p:spPr>
          <a:ln/>
        </p:spPr>
        <p:txBody>
          <a:bodyPr/>
          <a:lstStyle>
            <a:lvl1pPr>
              <a:defRPr/>
            </a:lvl1pPr>
          </a:lstStyle>
          <a:p>
            <a:pPr>
              <a:defRPr/>
            </a:pPr>
            <a:endParaRPr lang="el-GR"/>
          </a:p>
        </p:txBody>
      </p:sp>
      <p:sp>
        <p:nvSpPr>
          <p:cNvPr id="3" name="Rectangle 38"/>
          <p:cNvSpPr>
            <a:spLocks noGrp="1" noChangeArrowheads="1"/>
          </p:cNvSpPr>
          <p:nvPr>
            <p:ph type="ftr" sz="quarter" idx="11"/>
          </p:nvPr>
        </p:nvSpPr>
        <p:spPr>
          <a:ln/>
        </p:spPr>
        <p:txBody>
          <a:bodyPr/>
          <a:lstStyle>
            <a:lvl1pPr>
              <a:defRPr/>
            </a:lvl1pPr>
          </a:lstStyle>
          <a:p>
            <a:pPr>
              <a:defRPr/>
            </a:pPr>
            <a:endParaRPr lang="el-GR"/>
          </a:p>
        </p:txBody>
      </p:sp>
      <p:sp>
        <p:nvSpPr>
          <p:cNvPr id="4" name="Rectangle 39"/>
          <p:cNvSpPr>
            <a:spLocks noGrp="1" noChangeArrowheads="1"/>
          </p:cNvSpPr>
          <p:nvPr>
            <p:ph type="sldNum" sz="quarter" idx="12"/>
          </p:nvPr>
        </p:nvSpPr>
        <p:spPr>
          <a:ln/>
        </p:spPr>
        <p:txBody>
          <a:bodyPr/>
          <a:lstStyle>
            <a:lvl1pPr>
              <a:defRPr/>
            </a:lvl1pPr>
          </a:lstStyle>
          <a:p>
            <a:pPr>
              <a:defRPr/>
            </a:pPr>
            <a:fld id="{2A78AF12-CF5C-4E51-96A6-2FDF3564E56A}" type="slidenum">
              <a:rPr lang="el-GR" altLang="en-US"/>
              <a:pPr>
                <a:defRPr/>
              </a:pPr>
              <a:t>‹#›</a:t>
            </a:fld>
            <a:endParaRPr lang="el-GR" altLang="en-US"/>
          </a:p>
        </p:txBody>
      </p:sp>
    </p:spTree>
    <p:extLst>
      <p:ext uri="{BB962C8B-B14F-4D97-AF65-F5344CB8AC3E}">
        <p14:creationId xmlns:p14="http://schemas.microsoft.com/office/powerpoint/2010/main" val="3240664259"/>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5" y="273050"/>
            <a:ext cx="4011247" cy="1162050"/>
          </a:xfrm>
        </p:spPr>
        <p:txBody>
          <a:bodyPr/>
          <a:lstStyle>
            <a:lvl1pPr algn="l">
              <a:defRPr sz="1847" b="1"/>
            </a:lvl1pPr>
          </a:lstStyle>
          <a:p>
            <a:r>
              <a:rPr lang="en-US" smtClean="0"/>
              <a:t>Click to edit Master title style</a:t>
            </a:r>
            <a:endParaRPr lang="en-GB"/>
          </a:p>
        </p:txBody>
      </p:sp>
      <p:sp>
        <p:nvSpPr>
          <p:cNvPr id="3" name="Content Placeholder 2"/>
          <p:cNvSpPr>
            <a:spLocks noGrp="1"/>
          </p:cNvSpPr>
          <p:nvPr>
            <p:ph idx="1"/>
          </p:nvPr>
        </p:nvSpPr>
        <p:spPr>
          <a:xfrm>
            <a:off x="4767384" y="273060"/>
            <a:ext cx="6815016" cy="5853113"/>
          </a:xfrm>
        </p:spPr>
        <p:txBody>
          <a:bodyPr/>
          <a:lstStyle>
            <a:lvl1pPr>
              <a:defRPr sz="2955"/>
            </a:lvl1pPr>
            <a:lvl2pPr>
              <a:defRPr sz="2585"/>
            </a:lvl2pPr>
            <a:lvl3pPr>
              <a:defRPr sz="2215"/>
            </a:lvl3pPr>
            <a:lvl4pPr>
              <a:defRPr sz="1847"/>
            </a:lvl4pPr>
            <a:lvl5pPr>
              <a:defRPr sz="1847"/>
            </a:lvl5pPr>
            <a:lvl6pPr>
              <a:defRPr sz="1847"/>
            </a:lvl6pPr>
            <a:lvl7pPr>
              <a:defRPr sz="1847"/>
            </a:lvl7pPr>
            <a:lvl8pPr>
              <a:defRPr sz="1847"/>
            </a:lvl8pPr>
            <a:lvl9pPr>
              <a:defRPr sz="184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5" y="1435103"/>
            <a:ext cx="4011247" cy="4691063"/>
          </a:xfrm>
        </p:spPr>
        <p:txBody>
          <a:bodyPr/>
          <a:lstStyle>
            <a:lvl1pPr marL="0" indent="0">
              <a:buNone/>
              <a:defRPr sz="1292"/>
            </a:lvl1pPr>
            <a:lvl2pPr marL="422031" indent="0">
              <a:buNone/>
              <a:defRPr sz="1108"/>
            </a:lvl2pPr>
            <a:lvl3pPr marL="844062" indent="0">
              <a:buNone/>
              <a:defRPr sz="923"/>
            </a:lvl3pPr>
            <a:lvl4pPr marL="1266092" indent="0">
              <a:buNone/>
              <a:defRPr sz="831"/>
            </a:lvl4pPr>
            <a:lvl5pPr marL="1688123" indent="0">
              <a:buNone/>
              <a:defRPr sz="831"/>
            </a:lvl5pPr>
            <a:lvl6pPr marL="2110154" indent="0">
              <a:buNone/>
              <a:defRPr sz="831"/>
            </a:lvl6pPr>
            <a:lvl7pPr marL="2532185" indent="0">
              <a:buNone/>
              <a:defRPr sz="831"/>
            </a:lvl7pPr>
            <a:lvl8pPr marL="2954215" indent="0">
              <a:buNone/>
              <a:defRPr sz="831"/>
            </a:lvl8pPr>
            <a:lvl9pPr marL="3376246" indent="0">
              <a:buNone/>
              <a:defRPr sz="831"/>
            </a:lvl9pPr>
          </a:lstStyle>
          <a:p>
            <a:pPr lvl="0"/>
            <a:r>
              <a:rPr lang="en-US" smtClean="0"/>
              <a:t>Click to edit Master text styles</a:t>
            </a:r>
          </a:p>
        </p:txBody>
      </p:sp>
      <p:sp>
        <p:nvSpPr>
          <p:cNvPr id="5" name="Rectangle 37"/>
          <p:cNvSpPr>
            <a:spLocks noGrp="1" noChangeArrowheads="1"/>
          </p:cNvSpPr>
          <p:nvPr>
            <p:ph type="dt" sz="half" idx="10"/>
          </p:nvPr>
        </p:nvSpPr>
        <p:spPr>
          <a:ln/>
        </p:spPr>
        <p:txBody>
          <a:bodyPr/>
          <a:lstStyle>
            <a:lvl1pPr>
              <a:defRPr/>
            </a:lvl1pPr>
          </a:lstStyle>
          <a:p>
            <a:pPr>
              <a:defRPr/>
            </a:pPr>
            <a:endParaRPr lang="el-GR"/>
          </a:p>
        </p:txBody>
      </p:sp>
      <p:sp>
        <p:nvSpPr>
          <p:cNvPr id="6" name="Rectangle 38"/>
          <p:cNvSpPr>
            <a:spLocks noGrp="1" noChangeArrowheads="1"/>
          </p:cNvSpPr>
          <p:nvPr>
            <p:ph type="ftr" sz="quarter" idx="11"/>
          </p:nvPr>
        </p:nvSpPr>
        <p:spPr>
          <a:ln/>
        </p:spPr>
        <p:txBody>
          <a:bodyPr/>
          <a:lstStyle>
            <a:lvl1pPr>
              <a:defRPr/>
            </a:lvl1pPr>
          </a:lstStyle>
          <a:p>
            <a:pPr>
              <a:defRPr/>
            </a:pPr>
            <a:endParaRPr lang="el-GR"/>
          </a:p>
        </p:txBody>
      </p:sp>
      <p:sp>
        <p:nvSpPr>
          <p:cNvPr id="7" name="Rectangle 39"/>
          <p:cNvSpPr>
            <a:spLocks noGrp="1" noChangeArrowheads="1"/>
          </p:cNvSpPr>
          <p:nvPr>
            <p:ph type="sldNum" sz="quarter" idx="12"/>
          </p:nvPr>
        </p:nvSpPr>
        <p:spPr>
          <a:ln/>
        </p:spPr>
        <p:txBody>
          <a:bodyPr/>
          <a:lstStyle>
            <a:lvl1pPr>
              <a:defRPr/>
            </a:lvl1pPr>
          </a:lstStyle>
          <a:p>
            <a:pPr>
              <a:defRPr/>
            </a:pPr>
            <a:fld id="{C08F86D2-183B-4262-92A9-63C59B8FB441}" type="slidenum">
              <a:rPr lang="el-GR" altLang="en-US"/>
              <a:pPr>
                <a:defRPr/>
              </a:pPr>
              <a:t>‹#›</a:t>
            </a:fld>
            <a:endParaRPr lang="el-GR" altLang="en-US"/>
          </a:p>
        </p:txBody>
      </p:sp>
    </p:spTree>
    <p:extLst>
      <p:ext uri="{BB962C8B-B14F-4D97-AF65-F5344CB8AC3E}">
        <p14:creationId xmlns:p14="http://schemas.microsoft.com/office/powerpoint/2010/main" val="609113374"/>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5" y="4800600"/>
            <a:ext cx="7315200" cy="566738"/>
          </a:xfrm>
        </p:spPr>
        <p:txBody>
          <a:bodyPr/>
          <a:lstStyle>
            <a:lvl1pPr algn="l">
              <a:defRPr sz="1847" b="1"/>
            </a:lvl1pPr>
          </a:lstStyle>
          <a:p>
            <a:r>
              <a:rPr lang="en-US" smtClean="0"/>
              <a:t>Click to edit Master title style</a:t>
            </a:r>
            <a:endParaRPr lang="en-GB"/>
          </a:p>
        </p:txBody>
      </p:sp>
      <p:sp>
        <p:nvSpPr>
          <p:cNvPr id="3" name="Picture Placeholder 2"/>
          <p:cNvSpPr>
            <a:spLocks noGrp="1"/>
          </p:cNvSpPr>
          <p:nvPr>
            <p:ph type="pic" idx="1"/>
          </p:nvPr>
        </p:nvSpPr>
        <p:spPr>
          <a:xfrm>
            <a:off x="2389555" y="612775"/>
            <a:ext cx="7315200" cy="4114800"/>
          </a:xfrm>
        </p:spPr>
        <p:txBody>
          <a:bodyPr/>
          <a:lstStyle>
            <a:lvl1pPr marL="0" indent="0">
              <a:buNone/>
              <a:defRPr sz="2955"/>
            </a:lvl1pPr>
            <a:lvl2pPr marL="422031" indent="0">
              <a:buNone/>
              <a:defRPr sz="2585"/>
            </a:lvl2pPr>
            <a:lvl3pPr marL="844062" indent="0">
              <a:buNone/>
              <a:defRPr sz="2215"/>
            </a:lvl3pPr>
            <a:lvl4pPr marL="1266092" indent="0">
              <a:buNone/>
              <a:defRPr sz="1847"/>
            </a:lvl4pPr>
            <a:lvl5pPr marL="1688123" indent="0">
              <a:buNone/>
              <a:defRPr sz="1847"/>
            </a:lvl5pPr>
            <a:lvl6pPr marL="2110154" indent="0">
              <a:buNone/>
              <a:defRPr sz="1847"/>
            </a:lvl6pPr>
            <a:lvl7pPr marL="2532185" indent="0">
              <a:buNone/>
              <a:defRPr sz="1847"/>
            </a:lvl7pPr>
            <a:lvl8pPr marL="2954215" indent="0">
              <a:buNone/>
              <a:defRPr sz="1847"/>
            </a:lvl8pPr>
            <a:lvl9pPr marL="3376246" indent="0">
              <a:buNone/>
              <a:defRPr sz="1847"/>
            </a:lvl9pPr>
          </a:lstStyle>
          <a:p>
            <a:pPr lvl="0"/>
            <a:endParaRPr lang="en-GB" noProof="0" smtClean="0"/>
          </a:p>
        </p:txBody>
      </p:sp>
      <p:sp>
        <p:nvSpPr>
          <p:cNvPr id="4" name="Text Placeholder 3"/>
          <p:cNvSpPr>
            <a:spLocks noGrp="1"/>
          </p:cNvSpPr>
          <p:nvPr>
            <p:ph type="body" sz="half" idx="2"/>
          </p:nvPr>
        </p:nvSpPr>
        <p:spPr>
          <a:xfrm>
            <a:off x="2389555" y="5367338"/>
            <a:ext cx="7315200" cy="804862"/>
          </a:xfrm>
        </p:spPr>
        <p:txBody>
          <a:bodyPr/>
          <a:lstStyle>
            <a:lvl1pPr marL="0" indent="0">
              <a:buNone/>
              <a:defRPr sz="1292"/>
            </a:lvl1pPr>
            <a:lvl2pPr marL="422031" indent="0">
              <a:buNone/>
              <a:defRPr sz="1108"/>
            </a:lvl2pPr>
            <a:lvl3pPr marL="844062" indent="0">
              <a:buNone/>
              <a:defRPr sz="923"/>
            </a:lvl3pPr>
            <a:lvl4pPr marL="1266092" indent="0">
              <a:buNone/>
              <a:defRPr sz="831"/>
            </a:lvl4pPr>
            <a:lvl5pPr marL="1688123" indent="0">
              <a:buNone/>
              <a:defRPr sz="831"/>
            </a:lvl5pPr>
            <a:lvl6pPr marL="2110154" indent="0">
              <a:buNone/>
              <a:defRPr sz="831"/>
            </a:lvl6pPr>
            <a:lvl7pPr marL="2532185" indent="0">
              <a:buNone/>
              <a:defRPr sz="831"/>
            </a:lvl7pPr>
            <a:lvl8pPr marL="2954215" indent="0">
              <a:buNone/>
              <a:defRPr sz="831"/>
            </a:lvl8pPr>
            <a:lvl9pPr marL="3376246" indent="0">
              <a:buNone/>
              <a:defRPr sz="831"/>
            </a:lvl9pPr>
          </a:lstStyle>
          <a:p>
            <a:pPr lvl="0"/>
            <a:r>
              <a:rPr lang="en-US" smtClean="0"/>
              <a:t>Click to edit Master text styles</a:t>
            </a:r>
          </a:p>
        </p:txBody>
      </p:sp>
      <p:sp>
        <p:nvSpPr>
          <p:cNvPr id="5" name="Rectangle 37"/>
          <p:cNvSpPr>
            <a:spLocks noGrp="1" noChangeArrowheads="1"/>
          </p:cNvSpPr>
          <p:nvPr>
            <p:ph type="dt" sz="half" idx="10"/>
          </p:nvPr>
        </p:nvSpPr>
        <p:spPr>
          <a:ln/>
        </p:spPr>
        <p:txBody>
          <a:bodyPr/>
          <a:lstStyle>
            <a:lvl1pPr>
              <a:defRPr/>
            </a:lvl1pPr>
          </a:lstStyle>
          <a:p>
            <a:pPr>
              <a:defRPr/>
            </a:pPr>
            <a:endParaRPr lang="el-GR"/>
          </a:p>
        </p:txBody>
      </p:sp>
      <p:sp>
        <p:nvSpPr>
          <p:cNvPr id="6" name="Rectangle 38"/>
          <p:cNvSpPr>
            <a:spLocks noGrp="1" noChangeArrowheads="1"/>
          </p:cNvSpPr>
          <p:nvPr>
            <p:ph type="ftr" sz="quarter" idx="11"/>
          </p:nvPr>
        </p:nvSpPr>
        <p:spPr>
          <a:ln/>
        </p:spPr>
        <p:txBody>
          <a:bodyPr/>
          <a:lstStyle>
            <a:lvl1pPr>
              <a:defRPr/>
            </a:lvl1pPr>
          </a:lstStyle>
          <a:p>
            <a:pPr>
              <a:defRPr/>
            </a:pPr>
            <a:endParaRPr lang="el-GR"/>
          </a:p>
        </p:txBody>
      </p:sp>
      <p:sp>
        <p:nvSpPr>
          <p:cNvPr id="7" name="Rectangle 39"/>
          <p:cNvSpPr>
            <a:spLocks noGrp="1" noChangeArrowheads="1"/>
          </p:cNvSpPr>
          <p:nvPr>
            <p:ph type="sldNum" sz="quarter" idx="12"/>
          </p:nvPr>
        </p:nvSpPr>
        <p:spPr>
          <a:ln/>
        </p:spPr>
        <p:txBody>
          <a:bodyPr/>
          <a:lstStyle>
            <a:lvl1pPr>
              <a:defRPr/>
            </a:lvl1pPr>
          </a:lstStyle>
          <a:p>
            <a:pPr>
              <a:defRPr/>
            </a:pPr>
            <a:fld id="{3A694AF8-C528-426B-9961-318E449B6AED}" type="slidenum">
              <a:rPr lang="el-GR" altLang="en-US"/>
              <a:pPr>
                <a:defRPr/>
              </a:pPr>
              <a:t>‹#›</a:t>
            </a:fld>
            <a:endParaRPr lang="el-GR" altLang="en-US"/>
          </a:p>
        </p:txBody>
      </p:sp>
    </p:spTree>
    <p:extLst>
      <p:ext uri="{BB962C8B-B14F-4D97-AF65-F5344CB8AC3E}">
        <p14:creationId xmlns:p14="http://schemas.microsoft.com/office/powerpoint/2010/main" val="2758195082"/>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13"/>
          <p:cNvSpPr txBox="1">
            <a:spLocks noChangeArrowheads="1"/>
          </p:cNvSpPr>
          <p:nvPr/>
        </p:nvSpPr>
        <p:spPr bwMode="auto">
          <a:xfrm>
            <a:off x="6904366" y="538168"/>
            <a:ext cx="184730" cy="547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eaLnBrk="0" hangingPunct="0">
              <a:spcBef>
                <a:spcPct val="50000"/>
              </a:spcBef>
              <a:defRPr/>
            </a:pPr>
            <a:endParaRPr lang="en-GB" sz="2955" smtClean="0">
              <a:solidFill>
                <a:srgbClr val="5E574E"/>
              </a:solidFill>
            </a:endParaRPr>
          </a:p>
        </p:txBody>
      </p:sp>
      <p:sp>
        <p:nvSpPr>
          <p:cNvPr id="1027" name="Rectangle 33"/>
          <p:cNvSpPr>
            <a:spLocks noChangeArrowheads="1"/>
          </p:cNvSpPr>
          <p:nvPr userDrawn="1"/>
        </p:nvSpPr>
        <p:spPr bwMode="gray">
          <a:xfrm>
            <a:off x="1311032" y="260358"/>
            <a:ext cx="39077" cy="1052513"/>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a:defRPr/>
            </a:pPr>
            <a:endParaRPr lang="el-GR" sz="2215" b="0" smtClean="0">
              <a:solidFill>
                <a:srgbClr val="333399"/>
              </a:solidFill>
              <a:latin typeface="Tahoma" panose="020B0604030504040204" pitchFamily="34" charset="0"/>
            </a:endParaRPr>
          </a:p>
        </p:txBody>
      </p:sp>
      <p:sp>
        <p:nvSpPr>
          <p:cNvPr id="1028" name="Rectangle 34"/>
          <p:cNvSpPr>
            <a:spLocks noChangeArrowheads="1"/>
          </p:cNvSpPr>
          <p:nvPr userDrawn="1"/>
        </p:nvSpPr>
        <p:spPr bwMode="gray">
          <a:xfrm>
            <a:off x="689714" y="1138238"/>
            <a:ext cx="10124831" cy="31750"/>
          </a:xfrm>
          <a:prstGeom prst="rect">
            <a:avLst/>
          </a:prstGeom>
          <a:gradFill rotWithShape="1">
            <a:gsLst>
              <a:gs pos="0">
                <a:srgbClr val="3333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3200" b="1">
                <a:solidFill>
                  <a:schemeClr val="bg2"/>
                </a:solidFill>
                <a:latin typeface="Garamond" panose="02020404030301010803" pitchFamily="18" charset="0"/>
                <a:cs typeface="Arial" panose="020B0604020202020204" pitchFamily="34" charset="0"/>
              </a:defRPr>
            </a:lvl1pPr>
            <a:lvl2pPr marL="742950" indent="-285750">
              <a:defRPr kumimoji="1" sz="3200" b="1">
                <a:solidFill>
                  <a:schemeClr val="bg2"/>
                </a:solidFill>
                <a:latin typeface="Garamond" panose="02020404030301010803" pitchFamily="18" charset="0"/>
                <a:cs typeface="Arial" panose="020B0604020202020204" pitchFamily="34" charset="0"/>
              </a:defRPr>
            </a:lvl2pPr>
            <a:lvl3pPr marL="1143000" indent="-228600">
              <a:defRPr kumimoji="1" sz="3200" b="1">
                <a:solidFill>
                  <a:schemeClr val="bg2"/>
                </a:solidFill>
                <a:latin typeface="Garamond" panose="02020404030301010803" pitchFamily="18" charset="0"/>
                <a:cs typeface="Arial" panose="020B0604020202020204" pitchFamily="34" charset="0"/>
              </a:defRPr>
            </a:lvl3pPr>
            <a:lvl4pPr marL="1600200" indent="-228600">
              <a:defRPr kumimoji="1" sz="3200" b="1">
                <a:solidFill>
                  <a:schemeClr val="bg2"/>
                </a:solidFill>
                <a:latin typeface="Garamond" panose="02020404030301010803" pitchFamily="18" charset="0"/>
                <a:cs typeface="Arial" panose="020B0604020202020204" pitchFamily="34" charset="0"/>
              </a:defRPr>
            </a:lvl4pPr>
            <a:lvl5pPr marL="2057400" indent="-228600">
              <a:defRPr kumimoji="1" sz="3200" b="1">
                <a:solidFill>
                  <a:schemeClr val="bg2"/>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kumimoji="1" sz="3200" b="1">
                <a:solidFill>
                  <a:schemeClr val="bg2"/>
                </a:solidFill>
                <a:latin typeface="Garamond" panose="02020404030301010803" pitchFamily="18" charset="0"/>
                <a:cs typeface="Arial" panose="020B0604020202020204" pitchFamily="34" charset="0"/>
              </a:defRPr>
            </a:lvl9pPr>
          </a:lstStyle>
          <a:p>
            <a:pPr algn="ctr">
              <a:defRPr/>
            </a:pPr>
            <a:endParaRPr lang="el-GR" sz="2215" b="0" smtClean="0">
              <a:solidFill>
                <a:srgbClr val="333399"/>
              </a:solidFill>
              <a:latin typeface="Tahoma" panose="020B0604030504040204" pitchFamily="34" charset="0"/>
            </a:endParaRPr>
          </a:p>
        </p:txBody>
      </p:sp>
      <p:sp>
        <p:nvSpPr>
          <p:cNvPr id="1029" name="Rectangle 35"/>
          <p:cNvSpPr>
            <a:spLocks noGrp="1" noChangeArrowheads="1"/>
          </p:cNvSpPr>
          <p:nvPr>
            <p:ph type="title"/>
          </p:nvPr>
        </p:nvSpPr>
        <p:spPr bwMode="auto">
          <a:xfrm>
            <a:off x="1707661" y="430213"/>
            <a:ext cx="9591432"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l-GR" altLang="en-US" smtClean="0"/>
              <a:t>Κάντε κλικ για να επεξεργαστείτε τον τίτλο</a:t>
            </a:r>
          </a:p>
        </p:txBody>
      </p:sp>
      <p:sp>
        <p:nvSpPr>
          <p:cNvPr id="1030" name="Rectangle 36"/>
          <p:cNvSpPr>
            <a:spLocks noGrp="1" noChangeArrowheads="1"/>
          </p:cNvSpPr>
          <p:nvPr>
            <p:ph type="body" idx="1"/>
          </p:nvPr>
        </p:nvSpPr>
        <p:spPr bwMode="auto">
          <a:xfrm>
            <a:off x="689712" y="1498605"/>
            <a:ext cx="10623061" cy="479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smtClean="0"/>
              <a:t>Κάντε κλικ για να επεξεργαστείτε τα στυλ κειμένου του υποδείγματος</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
        <p:nvSpPr>
          <p:cNvPr id="172069" name="Rectangle 37"/>
          <p:cNvSpPr>
            <a:spLocks noGrp="1" noChangeArrowheads="1"/>
          </p:cNvSpPr>
          <p:nvPr>
            <p:ph type="dt" sz="half" idx="2"/>
          </p:nvPr>
        </p:nvSpPr>
        <p:spPr bwMode="auto">
          <a:xfrm>
            <a:off x="777631" y="6400800"/>
            <a:ext cx="2344616"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kumimoji="0" sz="1292" b="0">
                <a:solidFill>
                  <a:srgbClr val="000000"/>
                </a:solidFill>
                <a:latin typeface="+mn-lt"/>
                <a:cs typeface="+mn-cs"/>
              </a:defRPr>
            </a:lvl1pPr>
          </a:lstStyle>
          <a:p>
            <a:pPr>
              <a:defRPr/>
            </a:pPr>
            <a:endParaRPr lang="el-GR"/>
          </a:p>
        </p:txBody>
      </p:sp>
      <p:sp>
        <p:nvSpPr>
          <p:cNvPr id="172070" name="Rectangle 38"/>
          <p:cNvSpPr>
            <a:spLocks noGrp="1" noChangeArrowheads="1"/>
          </p:cNvSpPr>
          <p:nvPr>
            <p:ph type="ftr" sz="quarter" idx="3"/>
          </p:nvPr>
        </p:nvSpPr>
        <p:spPr bwMode="auto">
          <a:xfrm>
            <a:off x="4146061" y="6400800"/>
            <a:ext cx="3563816"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292" b="0">
                <a:solidFill>
                  <a:srgbClr val="000000"/>
                </a:solidFill>
                <a:latin typeface="+mn-lt"/>
                <a:cs typeface="+mn-cs"/>
              </a:defRPr>
            </a:lvl1pPr>
          </a:lstStyle>
          <a:p>
            <a:pPr>
              <a:defRPr/>
            </a:pPr>
            <a:endParaRPr lang="el-GR"/>
          </a:p>
        </p:txBody>
      </p:sp>
      <p:sp>
        <p:nvSpPr>
          <p:cNvPr id="172071" name="Rectangle 39"/>
          <p:cNvSpPr>
            <a:spLocks noGrp="1" noChangeArrowheads="1"/>
          </p:cNvSpPr>
          <p:nvPr>
            <p:ph type="sldNum" sz="quarter" idx="4"/>
          </p:nvPr>
        </p:nvSpPr>
        <p:spPr bwMode="auto">
          <a:xfrm>
            <a:off x="8958385" y="6400800"/>
            <a:ext cx="2344616"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292" b="0">
                <a:solidFill>
                  <a:srgbClr val="000000"/>
                </a:solidFill>
                <a:latin typeface="Tahoma" panose="020B0604030504040204" pitchFamily="34" charset="0"/>
              </a:defRPr>
            </a:lvl1pPr>
          </a:lstStyle>
          <a:p>
            <a:pPr>
              <a:defRPr/>
            </a:pPr>
            <a:fld id="{D6211553-1257-4EF0-A3A9-366FD6DD289C}" type="slidenum">
              <a:rPr lang="el-GR" altLang="en-US">
                <a:cs typeface="Arial" panose="020B0604020202020204" pitchFamily="34" charset="0"/>
              </a:rPr>
              <a:pPr>
                <a:defRPr/>
              </a:pPr>
              <a:t>‹#›</a:t>
            </a:fld>
            <a:endParaRPr lang="el-GR" altLang="en-US">
              <a:cs typeface="Arial" panose="020B0604020202020204" pitchFamily="34" charset="0"/>
            </a:endParaRPr>
          </a:p>
        </p:txBody>
      </p:sp>
      <p:pic>
        <p:nvPicPr>
          <p:cNvPr id="12" name="Picture 3" descr="C:\Users\Manolis\Desktop\Documents\ΕΚΕΤΑ &amp; ΙΤΕΣΚ\Logos\CERTH LOGO1en.jp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2965" y="99220"/>
            <a:ext cx="3224213"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descr="C:\Users\Manolis\Desktop\Documents\ΕΚΕΤΑ &amp; ΙΤΕΣΚ\Logos\CPERI 2 _en.jpg"/>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0599516" y="99220"/>
            <a:ext cx="13081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39931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Lst>
  <p:transition spd="med">
    <p:fade/>
  </p:transition>
  <p:hf hdr="0" ftr="0" dt="0"/>
  <p:txStyles>
    <p:titleStyle>
      <a:lvl1pPr algn="l" rtl="0" eaLnBrk="0" fontAlgn="base" hangingPunct="0">
        <a:spcBef>
          <a:spcPct val="0"/>
        </a:spcBef>
        <a:spcAft>
          <a:spcPct val="0"/>
        </a:spcAft>
        <a:defRPr kumimoji="1" sz="3692">
          <a:solidFill>
            <a:srgbClr val="333399"/>
          </a:solidFill>
          <a:latin typeface="+mj-lt"/>
          <a:ea typeface="+mj-ea"/>
          <a:cs typeface="+mj-cs"/>
        </a:defRPr>
      </a:lvl1pPr>
      <a:lvl2pPr algn="l" rtl="0" eaLnBrk="0" fontAlgn="base" hangingPunct="0">
        <a:spcBef>
          <a:spcPct val="0"/>
        </a:spcBef>
        <a:spcAft>
          <a:spcPct val="0"/>
        </a:spcAft>
        <a:defRPr kumimoji="1" sz="3692">
          <a:solidFill>
            <a:srgbClr val="333399"/>
          </a:solidFill>
          <a:latin typeface="Arial Black" pitchFamily="34" charset="0"/>
        </a:defRPr>
      </a:lvl2pPr>
      <a:lvl3pPr algn="l" rtl="0" eaLnBrk="0" fontAlgn="base" hangingPunct="0">
        <a:spcBef>
          <a:spcPct val="0"/>
        </a:spcBef>
        <a:spcAft>
          <a:spcPct val="0"/>
        </a:spcAft>
        <a:defRPr kumimoji="1" sz="3692">
          <a:solidFill>
            <a:srgbClr val="333399"/>
          </a:solidFill>
          <a:latin typeface="Arial Black" pitchFamily="34" charset="0"/>
        </a:defRPr>
      </a:lvl3pPr>
      <a:lvl4pPr algn="l" rtl="0" eaLnBrk="0" fontAlgn="base" hangingPunct="0">
        <a:spcBef>
          <a:spcPct val="0"/>
        </a:spcBef>
        <a:spcAft>
          <a:spcPct val="0"/>
        </a:spcAft>
        <a:defRPr kumimoji="1" sz="3692">
          <a:solidFill>
            <a:srgbClr val="333399"/>
          </a:solidFill>
          <a:latin typeface="Arial Black" pitchFamily="34" charset="0"/>
        </a:defRPr>
      </a:lvl4pPr>
      <a:lvl5pPr algn="l" rtl="0" eaLnBrk="0" fontAlgn="base" hangingPunct="0">
        <a:spcBef>
          <a:spcPct val="0"/>
        </a:spcBef>
        <a:spcAft>
          <a:spcPct val="0"/>
        </a:spcAft>
        <a:defRPr kumimoji="1" sz="3692">
          <a:solidFill>
            <a:srgbClr val="333399"/>
          </a:solidFill>
          <a:latin typeface="Arial Black" pitchFamily="34" charset="0"/>
        </a:defRPr>
      </a:lvl5pPr>
      <a:lvl6pPr marL="422031" algn="l" rtl="0" eaLnBrk="0" fontAlgn="base" hangingPunct="0">
        <a:spcBef>
          <a:spcPct val="0"/>
        </a:spcBef>
        <a:spcAft>
          <a:spcPct val="0"/>
        </a:spcAft>
        <a:defRPr kumimoji="1" sz="3692">
          <a:solidFill>
            <a:srgbClr val="333399"/>
          </a:solidFill>
          <a:latin typeface="Arial Black" pitchFamily="34" charset="0"/>
        </a:defRPr>
      </a:lvl6pPr>
      <a:lvl7pPr marL="844062" algn="l" rtl="0" eaLnBrk="0" fontAlgn="base" hangingPunct="0">
        <a:spcBef>
          <a:spcPct val="0"/>
        </a:spcBef>
        <a:spcAft>
          <a:spcPct val="0"/>
        </a:spcAft>
        <a:defRPr kumimoji="1" sz="3692">
          <a:solidFill>
            <a:srgbClr val="333399"/>
          </a:solidFill>
          <a:latin typeface="Arial Black" pitchFamily="34" charset="0"/>
        </a:defRPr>
      </a:lvl7pPr>
      <a:lvl8pPr marL="1266092" algn="l" rtl="0" eaLnBrk="0" fontAlgn="base" hangingPunct="0">
        <a:spcBef>
          <a:spcPct val="0"/>
        </a:spcBef>
        <a:spcAft>
          <a:spcPct val="0"/>
        </a:spcAft>
        <a:defRPr kumimoji="1" sz="3692">
          <a:solidFill>
            <a:srgbClr val="333399"/>
          </a:solidFill>
          <a:latin typeface="Arial Black" pitchFamily="34" charset="0"/>
        </a:defRPr>
      </a:lvl8pPr>
      <a:lvl9pPr marL="1688123" algn="l" rtl="0" eaLnBrk="0" fontAlgn="base" hangingPunct="0">
        <a:spcBef>
          <a:spcPct val="0"/>
        </a:spcBef>
        <a:spcAft>
          <a:spcPct val="0"/>
        </a:spcAft>
        <a:defRPr kumimoji="1" sz="3692">
          <a:solidFill>
            <a:srgbClr val="333399"/>
          </a:solidFill>
          <a:latin typeface="Arial Black" pitchFamily="34" charset="0"/>
        </a:defRPr>
      </a:lvl9pPr>
    </p:titleStyle>
    <p:bodyStyle>
      <a:lvl1pPr marL="316523" indent="-316523" algn="l" rtl="0" eaLnBrk="0" fontAlgn="base" hangingPunct="0">
        <a:spcBef>
          <a:spcPct val="20000"/>
        </a:spcBef>
        <a:spcAft>
          <a:spcPct val="0"/>
        </a:spcAft>
        <a:buClr>
          <a:schemeClr val="accent2"/>
        </a:buClr>
        <a:buFont typeface="Monotype Sorts"/>
        <a:buChar char="z"/>
        <a:defRPr kumimoji="1" sz="2955">
          <a:solidFill>
            <a:srgbClr val="000000"/>
          </a:solidFill>
          <a:latin typeface="+mn-lt"/>
          <a:ea typeface="+mn-ea"/>
          <a:cs typeface="+mn-cs"/>
        </a:defRPr>
      </a:lvl1pPr>
      <a:lvl2pPr marL="685800" indent="-263769" algn="l" rtl="0" eaLnBrk="0" fontAlgn="base" hangingPunct="0">
        <a:spcBef>
          <a:spcPct val="20000"/>
        </a:spcBef>
        <a:spcAft>
          <a:spcPct val="0"/>
        </a:spcAft>
        <a:buClr>
          <a:schemeClr val="accent2"/>
        </a:buClr>
        <a:buFont typeface="Monotype Sorts"/>
        <a:buChar char="y"/>
        <a:defRPr kumimoji="1" sz="2585">
          <a:solidFill>
            <a:srgbClr val="000000"/>
          </a:solidFill>
          <a:latin typeface="+mn-lt"/>
        </a:defRPr>
      </a:lvl2pPr>
      <a:lvl3pPr marL="1055076" indent="-211016" algn="l" rtl="0" eaLnBrk="0" fontAlgn="base" hangingPunct="0">
        <a:spcBef>
          <a:spcPct val="20000"/>
        </a:spcBef>
        <a:spcAft>
          <a:spcPct val="0"/>
        </a:spcAft>
        <a:buClr>
          <a:schemeClr val="accent2"/>
        </a:buClr>
        <a:buFont typeface="Monotype Sorts"/>
        <a:buChar char="x"/>
        <a:defRPr kumimoji="1" sz="2215">
          <a:solidFill>
            <a:srgbClr val="000000"/>
          </a:solidFill>
          <a:latin typeface="+mn-lt"/>
        </a:defRPr>
      </a:lvl3pPr>
      <a:lvl4pPr marL="1477108" indent="-211016" algn="l" rtl="0" eaLnBrk="0" fontAlgn="base" hangingPunct="0">
        <a:spcBef>
          <a:spcPct val="20000"/>
        </a:spcBef>
        <a:spcAft>
          <a:spcPct val="0"/>
        </a:spcAft>
        <a:buClr>
          <a:schemeClr val="accent2"/>
        </a:buClr>
        <a:buChar char="•"/>
        <a:defRPr kumimoji="1" sz="1847">
          <a:solidFill>
            <a:srgbClr val="000000"/>
          </a:solidFill>
          <a:latin typeface="+mn-lt"/>
        </a:defRPr>
      </a:lvl4pPr>
      <a:lvl5pPr marL="1899139" indent="-211016" algn="l" rtl="0" eaLnBrk="0" fontAlgn="base" hangingPunct="0">
        <a:spcBef>
          <a:spcPct val="20000"/>
        </a:spcBef>
        <a:spcAft>
          <a:spcPct val="0"/>
        </a:spcAft>
        <a:buClr>
          <a:schemeClr val="accent2"/>
        </a:buClr>
        <a:buChar char="–"/>
        <a:defRPr kumimoji="1" sz="1847">
          <a:solidFill>
            <a:srgbClr val="000000"/>
          </a:solidFill>
          <a:latin typeface="+mn-lt"/>
        </a:defRPr>
      </a:lvl5pPr>
      <a:lvl6pPr marL="2321169" indent="-211016" algn="l" rtl="0" eaLnBrk="0" fontAlgn="base" hangingPunct="0">
        <a:spcBef>
          <a:spcPct val="20000"/>
        </a:spcBef>
        <a:spcAft>
          <a:spcPct val="0"/>
        </a:spcAft>
        <a:buClr>
          <a:schemeClr val="accent2"/>
        </a:buClr>
        <a:buChar char="–"/>
        <a:defRPr kumimoji="1" sz="1847">
          <a:solidFill>
            <a:srgbClr val="000000"/>
          </a:solidFill>
          <a:latin typeface="+mn-lt"/>
        </a:defRPr>
      </a:lvl6pPr>
      <a:lvl7pPr marL="2743201" indent="-211016" algn="l" rtl="0" eaLnBrk="0" fontAlgn="base" hangingPunct="0">
        <a:spcBef>
          <a:spcPct val="20000"/>
        </a:spcBef>
        <a:spcAft>
          <a:spcPct val="0"/>
        </a:spcAft>
        <a:buClr>
          <a:schemeClr val="accent2"/>
        </a:buClr>
        <a:buChar char="–"/>
        <a:defRPr kumimoji="1" sz="1847">
          <a:solidFill>
            <a:srgbClr val="000000"/>
          </a:solidFill>
          <a:latin typeface="+mn-lt"/>
        </a:defRPr>
      </a:lvl7pPr>
      <a:lvl8pPr marL="3165232" indent="-211016" algn="l" rtl="0" eaLnBrk="0" fontAlgn="base" hangingPunct="0">
        <a:spcBef>
          <a:spcPct val="20000"/>
        </a:spcBef>
        <a:spcAft>
          <a:spcPct val="0"/>
        </a:spcAft>
        <a:buClr>
          <a:schemeClr val="accent2"/>
        </a:buClr>
        <a:buChar char="–"/>
        <a:defRPr kumimoji="1" sz="1847">
          <a:solidFill>
            <a:srgbClr val="000000"/>
          </a:solidFill>
          <a:latin typeface="+mn-lt"/>
        </a:defRPr>
      </a:lvl8pPr>
      <a:lvl9pPr marL="3587261" indent="-211016" algn="l" rtl="0" eaLnBrk="0" fontAlgn="base" hangingPunct="0">
        <a:spcBef>
          <a:spcPct val="20000"/>
        </a:spcBef>
        <a:spcAft>
          <a:spcPct val="0"/>
        </a:spcAft>
        <a:buClr>
          <a:schemeClr val="accent2"/>
        </a:buClr>
        <a:buChar char="–"/>
        <a:defRPr kumimoji="1" sz="1847">
          <a:solidFill>
            <a:srgbClr val="000000"/>
          </a:solidFill>
          <a:latin typeface="+mn-lt"/>
        </a:defRPr>
      </a:lvl9pPr>
    </p:bodyStyle>
    <p:otherStyle>
      <a:defPPr>
        <a:defRPr lang="en-US"/>
      </a:defPPr>
      <a:lvl1pPr marL="0" algn="l" defTabSz="844062" rtl="0" eaLnBrk="1" latinLnBrk="0" hangingPunct="1">
        <a:defRPr sz="1663" kern="1200">
          <a:solidFill>
            <a:schemeClr val="tx1"/>
          </a:solidFill>
          <a:latin typeface="+mn-lt"/>
          <a:ea typeface="+mn-ea"/>
          <a:cs typeface="+mn-cs"/>
        </a:defRPr>
      </a:lvl1pPr>
      <a:lvl2pPr marL="422031" algn="l" defTabSz="844062" rtl="0" eaLnBrk="1" latinLnBrk="0" hangingPunct="1">
        <a:defRPr sz="1663" kern="1200">
          <a:solidFill>
            <a:schemeClr val="tx1"/>
          </a:solidFill>
          <a:latin typeface="+mn-lt"/>
          <a:ea typeface="+mn-ea"/>
          <a:cs typeface="+mn-cs"/>
        </a:defRPr>
      </a:lvl2pPr>
      <a:lvl3pPr marL="844062" algn="l" defTabSz="844062" rtl="0" eaLnBrk="1" latinLnBrk="0" hangingPunct="1">
        <a:defRPr sz="1663" kern="1200">
          <a:solidFill>
            <a:schemeClr val="tx1"/>
          </a:solidFill>
          <a:latin typeface="+mn-lt"/>
          <a:ea typeface="+mn-ea"/>
          <a:cs typeface="+mn-cs"/>
        </a:defRPr>
      </a:lvl3pPr>
      <a:lvl4pPr marL="1266092" algn="l" defTabSz="844062" rtl="0" eaLnBrk="1" latinLnBrk="0" hangingPunct="1">
        <a:defRPr sz="1663" kern="1200">
          <a:solidFill>
            <a:schemeClr val="tx1"/>
          </a:solidFill>
          <a:latin typeface="+mn-lt"/>
          <a:ea typeface="+mn-ea"/>
          <a:cs typeface="+mn-cs"/>
        </a:defRPr>
      </a:lvl4pPr>
      <a:lvl5pPr marL="1688123" algn="l" defTabSz="844062" rtl="0" eaLnBrk="1" latinLnBrk="0" hangingPunct="1">
        <a:defRPr sz="1663" kern="1200">
          <a:solidFill>
            <a:schemeClr val="tx1"/>
          </a:solidFill>
          <a:latin typeface="+mn-lt"/>
          <a:ea typeface="+mn-ea"/>
          <a:cs typeface="+mn-cs"/>
        </a:defRPr>
      </a:lvl5pPr>
      <a:lvl6pPr marL="2110154" algn="l" defTabSz="844062" rtl="0" eaLnBrk="1" latinLnBrk="0" hangingPunct="1">
        <a:defRPr sz="1663" kern="1200">
          <a:solidFill>
            <a:schemeClr val="tx1"/>
          </a:solidFill>
          <a:latin typeface="+mn-lt"/>
          <a:ea typeface="+mn-ea"/>
          <a:cs typeface="+mn-cs"/>
        </a:defRPr>
      </a:lvl6pPr>
      <a:lvl7pPr marL="2532185" algn="l" defTabSz="844062" rtl="0" eaLnBrk="1" latinLnBrk="0" hangingPunct="1">
        <a:defRPr sz="1663" kern="1200">
          <a:solidFill>
            <a:schemeClr val="tx1"/>
          </a:solidFill>
          <a:latin typeface="+mn-lt"/>
          <a:ea typeface="+mn-ea"/>
          <a:cs typeface="+mn-cs"/>
        </a:defRPr>
      </a:lvl7pPr>
      <a:lvl8pPr marL="2954215" algn="l" defTabSz="844062" rtl="0" eaLnBrk="1" latinLnBrk="0" hangingPunct="1">
        <a:defRPr sz="1663" kern="1200">
          <a:solidFill>
            <a:schemeClr val="tx1"/>
          </a:solidFill>
          <a:latin typeface="+mn-lt"/>
          <a:ea typeface="+mn-ea"/>
          <a:cs typeface="+mn-cs"/>
        </a:defRPr>
      </a:lvl8pPr>
      <a:lvl9pPr marL="3376246" algn="l" defTabSz="844062" rtl="0" eaLnBrk="1" latinLnBrk="0" hangingPunct="1">
        <a:defRPr sz="16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www.adriatic-ionian.eu/wp-content/uploads/2018/01/BlueGrowt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218" y="4551140"/>
            <a:ext cx="1374890" cy="175926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www.adriatic-ionian.eu/wp-content/uploads/2022/12/Banner-1920x468-1-1030x25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4567" y="1694818"/>
            <a:ext cx="9810750" cy="23907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134108" y="3972366"/>
            <a:ext cx="5657088" cy="677108"/>
          </a:xfrm>
          <a:prstGeom prst="rect">
            <a:avLst/>
          </a:prstGeom>
        </p:spPr>
        <p:txBody>
          <a:bodyPr wrap="square">
            <a:spAutoFit/>
          </a:bodyPr>
          <a:lstStyle/>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Hotel Holiday, </a:t>
            </a:r>
            <a:r>
              <a:rPr lang="en-US" sz="2000" dirty="0" smtClean="0">
                <a:latin typeface="Calibri" panose="020F0502020204030204" pitchFamily="34" charset="0"/>
                <a:cs typeface="Calibri" panose="020F0502020204030204" pitchFamily="34" charset="0"/>
              </a:rPr>
              <a:t>Sarajevo, </a:t>
            </a:r>
            <a:r>
              <a:rPr lang="en-US" sz="2000" dirty="0">
                <a:latin typeface="Calibri" panose="020F0502020204030204" pitchFamily="34" charset="0"/>
                <a:cs typeface="Calibri" panose="020F0502020204030204" pitchFamily="34" charset="0"/>
              </a:rPr>
              <a:t>Bosnia and Herzegov</a:t>
            </a:r>
            <a:r>
              <a:rPr lang="en-US" dirty="0">
                <a:latin typeface="Calibri" panose="020F0502020204030204" pitchFamily="34" charset="0"/>
                <a:cs typeface="Calibri" panose="020F0502020204030204" pitchFamily="34" charset="0"/>
              </a:rPr>
              <a:t>ina</a:t>
            </a:r>
            <a:r>
              <a:rPr lang="en-US" dirty="0" smtClean="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
        <p:nvSpPr>
          <p:cNvPr id="6" name="Rectangle 5"/>
          <p:cNvSpPr/>
          <p:nvPr/>
        </p:nvSpPr>
        <p:spPr>
          <a:xfrm>
            <a:off x="4053205" y="4551140"/>
            <a:ext cx="2658491" cy="461665"/>
          </a:xfrm>
          <a:prstGeom prst="rect">
            <a:avLst/>
          </a:prstGeom>
        </p:spPr>
        <p:txBody>
          <a:bodyPr wrap="square">
            <a:spAutoFit/>
          </a:bodyPr>
          <a:lstStyle/>
          <a:p>
            <a:endParaRPr lang="en-US" sz="1200" dirty="0">
              <a:solidFill>
                <a:srgbClr val="000000"/>
              </a:solidFill>
              <a:latin typeface="Calibri" panose="020F0502020204030204" pitchFamily="34" charset="0"/>
            </a:endParaRPr>
          </a:p>
          <a:p>
            <a:r>
              <a:rPr lang="en-US" sz="1200" dirty="0">
                <a:solidFill>
                  <a:srgbClr val="000000"/>
                </a:solidFill>
                <a:latin typeface="Calibri" panose="020F0502020204030204" pitchFamily="34" charset="0"/>
              </a:rPr>
              <a:t> </a:t>
            </a:r>
            <a:endParaRPr lang="en-US" dirty="0"/>
          </a:p>
        </p:txBody>
      </p:sp>
      <p:sp>
        <p:nvSpPr>
          <p:cNvPr id="8" name="Rectangle 7"/>
          <p:cNvSpPr/>
          <p:nvPr/>
        </p:nvSpPr>
        <p:spPr>
          <a:xfrm>
            <a:off x="2234184" y="4925943"/>
            <a:ext cx="9509760" cy="369332"/>
          </a:xfrm>
          <a:prstGeom prst="rect">
            <a:avLst/>
          </a:prstGeom>
        </p:spPr>
        <p:txBody>
          <a:bodyPr wrap="square">
            <a:spAutoFit/>
          </a:bodyPr>
          <a:lstStyle/>
          <a:p>
            <a:r>
              <a:rPr lang="en-US" b="1" i="1" dirty="0">
                <a:latin typeface="Calibri" panose="020F0502020204030204" pitchFamily="34" charset="0"/>
                <a:ea typeface="Times New Roman" panose="02020603050405020304" pitchFamily="18" charset="0"/>
                <a:cs typeface="Times New Roman" panose="02020603050405020304" pitchFamily="18" charset="0"/>
              </a:rPr>
              <a:t>Responding to energy and environmental challenges in the blue economy: insights from CERTH</a:t>
            </a:r>
            <a:endParaRPr lang="en-US" sz="1400" dirty="0">
              <a:effectLst/>
              <a:latin typeface="Tahoma" panose="020B0604030504040204" pitchFamily="34" charset="0"/>
              <a:ea typeface="Times New Roman" panose="02020603050405020304" pitchFamily="18" charset="0"/>
              <a:cs typeface="Times New Roman" panose="02020603050405020304" pitchFamily="18" charset="0"/>
            </a:endParaRPr>
          </a:p>
        </p:txBody>
      </p:sp>
      <p:sp>
        <p:nvSpPr>
          <p:cNvPr id="9" name="Rectangle 8"/>
          <p:cNvSpPr/>
          <p:nvPr/>
        </p:nvSpPr>
        <p:spPr>
          <a:xfrm>
            <a:off x="2234184" y="5544883"/>
            <a:ext cx="9662160" cy="646331"/>
          </a:xfrm>
          <a:prstGeom prst="rect">
            <a:avLst/>
          </a:prstGeom>
        </p:spPr>
        <p:txBody>
          <a:bodyPr wrap="square">
            <a:spAutoFit/>
          </a:bodyPr>
          <a:lstStyle/>
          <a:p>
            <a:pPr algn="ctr"/>
            <a:r>
              <a:rPr lang="en-US" u="sng" dirty="0">
                <a:latin typeface="Calibri" panose="020F0502020204030204" pitchFamily="34" charset="0"/>
                <a:ea typeface="Calibri" panose="020F0502020204030204" pitchFamily="34" charset="0"/>
              </a:rPr>
              <a:t>Chrysovalantis </a:t>
            </a:r>
            <a:r>
              <a:rPr lang="en-US" u="sng" dirty="0" smtClean="0">
                <a:latin typeface="Calibri" panose="020F0502020204030204" pitchFamily="34" charset="0"/>
                <a:ea typeface="Calibri" panose="020F0502020204030204" pitchFamily="34" charset="0"/>
              </a:rPr>
              <a:t>Ketikidis</a:t>
            </a:r>
            <a:r>
              <a:rPr lang="en-US" dirty="0" smtClean="0">
                <a:latin typeface="Calibri" panose="020F0502020204030204" pitchFamily="34" charset="0"/>
                <a:ea typeface="Calibri" panose="020F0502020204030204" pitchFamily="34" charset="0"/>
              </a:rPr>
              <a:t>, Dr. Dimitrios Rakopoulos </a:t>
            </a:r>
            <a:r>
              <a:rPr lang="en-US" dirty="0">
                <a:latin typeface="Calibri" panose="020F0502020204030204" pitchFamily="34" charset="0"/>
                <a:ea typeface="Calibri" panose="020F0502020204030204" pitchFamily="34" charset="0"/>
              </a:rPr>
              <a:t>- Center for Research &amp; Technology Hellas (CERTH</a:t>
            </a:r>
            <a:r>
              <a:rPr lang="en-US" dirty="0" smtClean="0">
                <a:latin typeface="Calibri" panose="020F0502020204030204" pitchFamily="34" charset="0"/>
                <a:ea typeface="Calibri" panose="020F0502020204030204" pitchFamily="34" charset="0"/>
              </a:rPr>
              <a:t>) </a:t>
            </a:r>
            <a:r>
              <a:rPr lang="en-US" dirty="0">
                <a:latin typeface="Calibri" panose="020F0502020204030204" pitchFamily="34" charset="0"/>
                <a:ea typeface="Calibri" panose="020F0502020204030204" pitchFamily="34" charset="0"/>
              </a:rPr>
              <a:t>Greece</a:t>
            </a:r>
            <a:endParaRPr lang="en-US" dirty="0"/>
          </a:p>
        </p:txBody>
      </p:sp>
    </p:spTree>
    <p:extLst>
      <p:ext uri="{BB962C8B-B14F-4D97-AF65-F5344CB8AC3E}">
        <p14:creationId xmlns:p14="http://schemas.microsoft.com/office/powerpoint/2010/main" val="3678194562"/>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259881" y="1068404"/>
            <a:ext cx="11048997" cy="2298457"/>
          </a:xfrm>
        </p:spPr>
        <p:txBody>
          <a:bodyPr/>
          <a:lstStyle/>
          <a:p>
            <a:pPr algn="ctr"/>
            <a:r>
              <a:rPr lang="en-US" sz="2400" b="1" dirty="0" smtClean="0">
                <a:latin typeface="Calibri" panose="020F0502020204030204" pitchFamily="34" charset="0"/>
                <a:cs typeface="Calibri" panose="020F0502020204030204" pitchFamily="34" charset="0"/>
              </a:rPr>
              <a:t>Roadmap </a:t>
            </a:r>
            <a:r>
              <a:rPr lang="en-US" sz="2400" b="1" dirty="0">
                <a:latin typeface="Calibri" panose="020F0502020204030204" pitchFamily="34" charset="0"/>
                <a:cs typeface="Calibri" panose="020F0502020204030204" pitchFamily="34" charset="0"/>
              </a:rPr>
              <a:t>elaboration about the certification and physical inspection for the verification of fishing vessels' propulsion engines power, pursuant to Regulation (EC) no. 1224/2009 and Implementing Regulation (EU) no. </a:t>
            </a:r>
            <a:r>
              <a:rPr lang="en-US" sz="2400" b="1" dirty="0" smtClean="0">
                <a:latin typeface="Calibri" panose="020F0502020204030204" pitchFamily="34" charset="0"/>
                <a:cs typeface="Calibri" panose="020F0502020204030204" pitchFamily="34" charset="0"/>
              </a:rPr>
              <a:t>404/2011</a:t>
            </a:r>
            <a:endParaRPr lang="el-GR" altLang="en-US" sz="2400" dirty="0" smtClean="0">
              <a:latin typeface="Calibri" panose="020F0502020204030204" pitchFamily="34" charset="0"/>
              <a:cs typeface="Calibri" panose="020F0502020204030204" pitchFamily="34" charset="0"/>
            </a:endParaRPr>
          </a:p>
        </p:txBody>
      </p:sp>
      <p:sp>
        <p:nvSpPr>
          <p:cNvPr id="7" name="Rectangle 52"/>
          <p:cNvSpPr>
            <a:spLocks noChangeArrowheads="1"/>
          </p:cNvSpPr>
          <p:nvPr/>
        </p:nvSpPr>
        <p:spPr bwMode="auto">
          <a:xfrm>
            <a:off x="784270" y="4858779"/>
            <a:ext cx="10524608" cy="1015663"/>
          </a:xfrm>
          <a:prstGeom prst="rect">
            <a:avLst/>
          </a:prstGeom>
          <a:noFill/>
          <a:ln w="9525">
            <a:noFill/>
            <a:miter lim="800000"/>
            <a:headEnd/>
            <a:tailEnd/>
          </a:ln>
          <a:effectLst/>
        </p:spPr>
        <p:txBody>
          <a:bodyPr wrap="square">
            <a:spAutoFit/>
          </a:bodyPr>
          <a:lstStyle/>
          <a:p>
            <a:pPr algn="ctr" eaLnBrk="0" hangingPunct="0">
              <a:defRPr/>
            </a:pPr>
            <a:r>
              <a:rPr kumimoji="1" lang="en-US" sz="2000" b="1" dirty="0" smtClean="0">
                <a:solidFill>
                  <a:srgbClr val="000066"/>
                </a:solidFill>
                <a:latin typeface="Calibri" panose="020F0502020204030204" pitchFamily="34" charset="0"/>
                <a:cs typeface="Calibri" panose="020F0502020204030204" pitchFamily="34" charset="0"/>
              </a:rPr>
              <a:t>Study for Directorate of fishing activity and product control, Directorate General of fisheries, Ministry </a:t>
            </a:r>
            <a:r>
              <a:rPr kumimoji="1" lang="en-US" sz="2000" b="1" dirty="0">
                <a:solidFill>
                  <a:srgbClr val="000066"/>
                </a:solidFill>
                <a:latin typeface="Calibri" panose="020F0502020204030204" pitchFamily="34" charset="0"/>
                <a:cs typeface="Calibri" panose="020F0502020204030204" pitchFamily="34" charset="0"/>
              </a:rPr>
              <a:t>of Rural Development and </a:t>
            </a:r>
            <a:r>
              <a:rPr kumimoji="1" lang="en-US" sz="2000" b="1" dirty="0" smtClean="0">
                <a:solidFill>
                  <a:srgbClr val="000066"/>
                </a:solidFill>
                <a:latin typeface="Calibri" panose="020F0502020204030204" pitchFamily="34" charset="0"/>
                <a:cs typeface="Calibri" panose="020F0502020204030204" pitchFamily="34" charset="0"/>
              </a:rPr>
              <a:t>Food (Greece),</a:t>
            </a:r>
          </a:p>
          <a:p>
            <a:pPr algn="ctr" eaLnBrk="0" hangingPunct="0">
              <a:defRPr/>
            </a:pPr>
            <a:r>
              <a:rPr kumimoji="1" lang="en-US" sz="2000" b="1" dirty="0" smtClean="0">
                <a:solidFill>
                  <a:srgbClr val="000066"/>
                </a:solidFill>
                <a:latin typeface="Calibri" panose="020F0502020204030204" pitchFamily="34" charset="0"/>
                <a:cs typeface="Calibri" panose="020F0502020204030204" pitchFamily="34" charset="0"/>
              </a:rPr>
              <a:t>November 2020</a:t>
            </a:r>
            <a:endParaRPr kumimoji="1" lang="en-US" sz="2000" b="1" dirty="0">
              <a:solidFill>
                <a:srgbClr val="00006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1928261"/>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16DAD63-73BF-475F-9FBD-E300B2C8161D}" type="slidenum">
              <a:rPr lang="el-GR" altLang="en-US" smtClean="0"/>
              <a:pPr>
                <a:defRPr/>
              </a:pPr>
              <a:t>3</a:t>
            </a:fld>
            <a:endParaRPr lang="el-GR" altLang="en-US"/>
          </a:p>
        </p:txBody>
      </p:sp>
      <p:sp>
        <p:nvSpPr>
          <p:cNvPr id="2" name="Rectangle 1"/>
          <p:cNvSpPr/>
          <p:nvPr/>
        </p:nvSpPr>
        <p:spPr>
          <a:xfrm>
            <a:off x="738312" y="1748985"/>
            <a:ext cx="10564689" cy="4278094"/>
          </a:xfrm>
          <a:prstGeom prst="rect">
            <a:avLst/>
          </a:prstGeom>
        </p:spPr>
        <p:txBody>
          <a:bodyPr wrap="square">
            <a:spAutoFit/>
          </a:bodyPr>
          <a:lstStyle/>
          <a:p>
            <a:pPr>
              <a:spcAft>
                <a:spcPts val="600"/>
              </a:spcAft>
            </a:pPr>
            <a:r>
              <a:rPr lang="en-US" b="1" dirty="0" smtClean="0">
                <a:latin typeface="Calibri" panose="020F0502020204030204" pitchFamily="34" charset="0"/>
                <a:cs typeface="Calibri" panose="020F0502020204030204" pitchFamily="34" charset="0"/>
              </a:rPr>
              <a:t>Rationale of the study</a:t>
            </a:r>
            <a:r>
              <a:rPr lang="en-US" dirty="0" smtClean="0">
                <a:latin typeface="Calibri" panose="020F0502020204030204" pitchFamily="34" charset="0"/>
                <a:cs typeface="Calibri" panose="020F0502020204030204" pitchFamily="34" charset="0"/>
              </a:rPr>
              <a:t>:</a:t>
            </a:r>
          </a:p>
          <a:p>
            <a:pPr marL="285750" indent="-285750">
              <a:spcAft>
                <a:spcPts val="600"/>
              </a:spcAft>
              <a:buFont typeface="Wingdings" panose="05000000000000000000" pitchFamily="2" charset="2"/>
              <a:buChar char="q"/>
            </a:pPr>
            <a:r>
              <a:rPr lang="en-US" dirty="0" smtClean="0">
                <a:latin typeface="Calibri" panose="020F0502020204030204" pitchFamily="34" charset="0"/>
                <a:cs typeface="Calibri" panose="020F0502020204030204" pitchFamily="34" charset="0"/>
              </a:rPr>
              <a:t>Engine power (in kW) </a:t>
            </a:r>
            <a:r>
              <a:rPr lang="en-US" dirty="0">
                <a:latin typeface="Calibri" panose="020F0502020204030204" pitchFamily="34" charset="0"/>
                <a:cs typeface="Calibri" panose="020F0502020204030204" pitchFamily="34" charset="0"/>
              </a:rPr>
              <a:t>of fishing vessels is one of the measures used to control fishing effort and to determine </a:t>
            </a:r>
            <a:r>
              <a:rPr lang="en-US" dirty="0" smtClean="0">
                <a:latin typeface="Calibri" panose="020F0502020204030204" pitchFamily="34" charset="0"/>
                <a:cs typeface="Calibri" panose="020F0502020204030204" pitchFamily="34" charset="0"/>
              </a:rPr>
              <a:t>the  </a:t>
            </a:r>
            <a:r>
              <a:rPr lang="en-US" dirty="0">
                <a:latin typeface="Calibri" panose="020F0502020204030204" pitchFamily="34" charset="0"/>
                <a:cs typeface="Calibri" panose="020F0502020204030204" pitchFamily="34" charset="0"/>
              </a:rPr>
              <a:t>fleet  size  of  European  fishing  </a:t>
            </a:r>
            <a:r>
              <a:rPr lang="en-US" dirty="0" smtClean="0">
                <a:latin typeface="Calibri" panose="020F0502020204030204" pitchFamily="34" charset="0"/>
                <a:cs typeface="Calibri" panose="020F0502020204030204" pitchFamily="34" charset="0"/>
              </a:rPr>
              <a:t>fleets towards  </a:t>
            </a:r>
            <a:r>
              <a:rPr lang="en-US" dirty="0">
                <a:latin typeface="Calibri" panose="020F0502020204030204" pitchFamily="34" charset="0"/>
                <a:cs typeface="Calibri" panose="020F0502020204030204" pitchFamily="34" charset="0"/>
              </a:rPr>
              <a:t>sustainable  management  of  marine </a:t>
            </a:r>
            <a:r>
              <a:rPr lang="en-US" dirty="0" smtClean="0">
                <a:latin typeface="Calibri" panose="020F0502020204030204" pitchFamily="34" charset="0"/>
                <a:cs typeface="Calibri" panose="020F0502020204030204" pitchFamily="34" charset="0"/>
              </a:rPr>
              <a:t>resources.</a:t>
            </a:r>
          </a:p>
          <a:p>
            <a:pPr marL="285750" indent="-285750">
              <a:spcAft>
                <a:spcPts val="600"/>
              </a:spcAft>
              <a:buFont typeface="Wingdings" panose="05000000000000000000" pitchFamily="2" charset="2"/>
              <a:buChar char="q"/>
            </a:pPr>
            <a:r>
              <a:rPr lang="en-US" dirty="0" smtClean="0">
                <a:latin typeface="Calibri" panose="020F0502020204030204" pitchFamily="34" charset="0"/>
                <a:cs typeface="Calibri" panose="020F0502020204030204" pitchFamily="34" charset="0"/>
              </a:rPr>
              <a:t>The </a:t>
            </a:r>
            <a:r>
              <a:rPr lang="en-US" dirty="0">
                <a:latin typeface="Calibri" panose="020F0502020204030204" pitchFamily="34" charset="0"/>
                <a:cs typeface="Calibri" panose="020F0502020204030204" pitchFamily="34" charset="0"/>
              </a:rPr>
              <a:t>Council Regulation (EC) No </a:t>
            </a:r>
            <a:r>
              <a:rPr lang="en-US" dirty="0" smtClean="0">
                <a:latin typeface="Calibri" panose="020F0502020204030204" pitchFamily="34" charset="0"/>
                <a:cs typeface="Calibri" panose="020F0502020204030204" pitchFamily="34" charset="0"/>
              </a:rPr>
              <a:t>1224/2009 and the  </a:t>
            </a:r>
            <a:r>
              <a:rPr lang="en-US" dirty="0">
                <a:latin typeface="Calibri" panose="020F0502020204030204" pitchFamily="34" charset="0"/>
                <a:cs typeface="Calibri" panose="020F0502020204030204" pitchFamily="34" charset="0"/>
              </a:rPr>
              <a:t>Commission  Implementing  Regulation  (EU)  No  </a:t>
            </a:r>
            <a:r>
              <a:rPr lang="en-US" dirty="0" smtClean="0">
                <a:latin typeface="Calibri" panose="020F0502020204030204" pitchFamily="34" charset="0"/>
                <a:cs typeface="Calibri" panose="020F0502020204030204" pitchFamily="34" charset="0"/>
              </a:rPr>
              <a:t>404/2011 set  </a:t>
            </a:r>
            <a:r>
              <a:rPr lang="en-US" dirty="0">
                <a:latin typeface="Calibri" panose="020F0502020204030204" pitchFamily="34" charset="0"/>
                <a:cs typeface="Calibri" panose="020F0502020204030204" pitchFamily="34" charset="0"/>
              </a:rPr>
              <a:t>out  the  main </a:t>
            </a:r>
            <a:r>
              <a:rPr lang="en-US" dirty="0" smtClean="0">
                <a:latin typeface="Calibri" panose="020F0502020204030204" pitchFamily="34" charset="0"/>
                <a:cs typeface="Calibri" panose="020F0502020204030204" pitchFamily="34" charset="0"/>
              </a:rPr>
              <a:t>responsibilities  </a:t>
            </a:r>
            <a:r>
              <a:rPr lang="en-US" dirty="0">
                <a:latin typeface="Calibri" panose="020F0502020204030204" pitchFamily="34" charset="0"/>
                <a:cs typeface="Calibri" panose="020F0502020204030204" pitchFamily="34" charset="0"/>
              </a:rPr>
              <a:t>of  Member  </a:t>
            </a:r>
            <a:r>
              <a:rPr lang="en-US" dirty="0" smtClean="0">
                <a:latin typeface="Calibri" panose="020F0502020204030204" pitchFamily="34" charset="0"/>
                <a:cs typeface="Calibri" panose="020F0502020204030204" pitchFamily="34" charset="0"/>
              </a:rPr>
              <a:t>States (MS)  </a:t>
            </a:r>
            <a:r>
              <a:rPr lang="en-US" dirty="0">
                <a:latin typeface="Calibri" panose="020F0502020204030204" pitchFamily="34" charset="0"/>
                <a:cs typeface="Calibri" panose="020F0502020204030204" pitchFamily="34" charset="0"/>
              </a:rPr>
              <a:t>for  the  monitoring,  certification  and  verification  of </a:t>
            </a:r>
            <a:r>
              <a:rPr lang="en-US" dirty="0" smtClean="0">
                <a:latin typeface="Calibri" panose="020F0502020204030204" pitchFamily="34" charset="0"/>
                <a:cs typeface="Calibri" panose="020F0502020204030204" pitchFamily="34" charset="0"/>
              </a:rPr>
              <a:t>engine </a:t>
            </a:r>
            <a:r>
              <a:rPr lang="en-US" dirty="0">
                <a:latin typeface="Calibri" panose="020F0502020204030204" pitchFamily="34" charset="0"/>
                <a:cs typeface="Calibri" panose="020F0502020204030204" pitchFamily="34" charset="0"/>
              </a:rPr>
              <a:t>power of fishing vessels</a:t>
            </a:r>
            <a:r>
              <a:rPr lang="en-US" dirty="0" smtClean="0">
                <a:latin typeface="Calibri" panose="020F0502020204030204" pitchFamily="34" charset="0"/>
                <a:cs typeface="Calibri" panose="020F0502020204030204" pitchFamily="34" charset="0"/>
              </a:rPr>
              <a:t>.</a:t>
            </a:r>
          </a:p>
          <a:p>
            <a:pPr marL="285750" indent="-285750">
              <a:spcAft>
                <a:spcPts val="600"/>
              </a:spcAft>
              <a:buFont typeface="Wingdings" panose="05000000000000000000" pitchFamily="2" charset="2"/>
              <a:buChar char="q"/>
            </a:pPr>
            <a:r>
              <a:rPr lang="en-US" dirty="0" smtClean="0">
                <a:latin typeface="Calibri" panose="020F0502020204030204" pitchFamily="34" charset="0"/>
                <a:cs typeface="Calibri" panose="020F0502020204030204" pitchFamily="34" charset="0"/>
              </a:rPr>
              <a:t>All MS have to ensure </a:t>
            </a:r>
            <a:r>
              <a:rPr lang="en-US" dirty="0">
                <a:latin typeface="Calibri" panose="020F0502020204030204" pitchFamily="34" charset="0"/>
                <a:cs typeface="Calibri" panose="020F0502020204030204" pitchFamily="34" charset="0"/>
              </a:rPr>
              <a:t>that the total capacity corresponding to </a:t>
            </a:r>
            <a:r>
              <a:rPr lang="en-US" dirty="0" smtClean="0">
                <a:latin typeface="Calibri" panose="020F0502020204030204" pitchFamily="34" charset="0"/>
                <a:cs typeface="Calibri" panose="020F0502020204030204" pitchFamily="34" charset="0"/>
              </a:rPr>
              <a:t>the </a:t>
            </a:r>
            <a:r>
              <a:rPr lang="en-US" dirty="0">
                <a:latin typeface="Calibri" panose="020F0502020204030204" pitchFamily="34" charset="0"/>
                <a:cs typeface="Calibri" panose="020F0502020204030204" pitchFamily="34" charset="0"/>
              </a:rPr>
              <a:t>fishing </a:t>
            </a:r>
            <a:r>
              <a:rPr lang="en-US" dirty="0" smtClean="0">
                <a:latin typeface="Calibri" panose="020F0502020204030204" pitchFamily="34" charset="0"/>
                <a:cs typeface="Calibri" panose="020F0502020204030204" pitchFamily="34" charset="0"/>
              </a:rPr>
              <a:t>licenses </a:t>
            </a:r>
            <a:r>
              <a:rPr lang="en-US" dirty="0">
                <a:latin typeface="Calibri" panose="020F0502020204030204" pitchFamily="34" charset="0"/>
                <a:cs typeface="Calibri" panose="020F0502020204030204" pitchFamily="34" charset="0"/>
              </a:rPr>
              <a:t>issued</a:t>
            </a:r>
            <a:r>
              <a:rPr lang="en-US" dirty="0" smtClean="0">
                <a:latin typeface="Calibri" panose="020F0502020204030204" pitchFamily="34" charset="0"/>
                <a:cs typeface="Calibri" panose="020F0502020204030204" pitchFamily="34" charset="0"/>
              </a:rPr>
              <a:t>, in </a:t>
            </a:r>
            <a:r>
              <a:rPr lang="en-US" dirty="0">
                <a:latin typeface="Calibri" panose="020F0502020204030204" pitchFamily="34" charset="0"/>
                <a:cs typeface="Calibri" panose="020F0502020204030204" pitchFamily="34" charset="0"/>
              </a:rPr>
              <a:t>GT and kW, shall not be higher than the maximum capacity levels established for </a:t>
            </a:r>
            <a:r>
              <a:rPr lang="en-US" dirty="0" smtClean="0">
                <a:latin typeface="Calibri" panose="020F0502020204030204" pitchFamily="34" charset="0"/>
                <a:cs typeface="Calibri" panose="020F0502020204030204" pitchFamily="34" charset="0"/>
              </a:rPr>
              <a:t>each MS, so it is essential that the registered power values are reliable.  </a:t>
            </a:r>
            <a:endParaRPr lang="en-US" dirty="0">
              <a:latin typeface="Calibri" panose="020F0502020204030204" pitchFamily="34" charset="0"/>
              <a:cs typeface="Calibri" panose="020F0502020204030204" pitchFamily="34" charset="0"/>
            </a:endParaRPr>
          </a:p>
          <a:p>
            <a:pPr marL="742950" lvl="1" indent="-285750">
              <a:spcAft>
                <a:spcPts val="600"/>
              </a:spcAft>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Given the deeply technical nature of this issue, the Greek Competent </a:t>
            </a:r>
            <a:r>
              <a:rPr lang="en-US" dirty="0">
                <a:latin typeface="Calibri" panose="020F0502020204030204" pitchFamily="34" charset="0"/>
                <a:cs typeface="Calibri" panose="020F0502020204030204" pitchFamily="34" charset="0"/>
              </a:rPr>
              <a:t>A</a:t>
            </a:r>
            <a:r>
              <a:rPr lang="en-US" dirty="0" smtClean="0">
                <a:latin typeface="Calibri" panose="020F0502020204030204" pitchFamily="34" charset="0"/>
                <a:cs typeface="Calibri" panose="020F0502020204030204" pitchFamily="34" charset="0"/>
              </a:rPr>
              <a:t>uthority for fisheries assigned CERTH, as having technical expertise among others in internal combustion engines, to elaborate a Roadmap </a:t>
            </a:r>
            <a:r>
              <a:rPr lang="en-US" dirty="0">
                <a:latin typeface="Calibri" panose="020F0502020204030204" pitchFamily="34" charset="0"/>
                <a:cs typeface="Calibri" panose="020F0502020204030204" pitchFamily="34" charset="0"/>
              </a:rPr>
              <a:t>about the certification and physical inspection for the verification of fishing vessels' propulsion engines </a:t>
            </a:r>
            <a:r>
              <a:rPr lang="en-US" dirty="0" smtClean="0">
                <a:latin typeface="Calibri" panose="020F0502020204030204" pitchFamily="34" charset="0"/>
                <a:cs typeface="Calibri" panose="020F0502020204030204" pitchFamily="34" charset="0"/>
              </a:rPr>
              <a:t>power.</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30683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16DAD63-73BF-475F-9FBD-E300B2C8161D}" type="slidenum">
              <a:rPr lang="el-GR" altLang="en-US" smtClean="0"/>
              <a:pPr>
                <a:defRPr/>
              </a:pPr>
              <a:t>4</a:t>
            </a:fld>
            <a:endParaRPr lang="el-GR" altLang="en-US"/>
          </a:p>
        </p:txBody>
      </p:sp>
      <p:sp>
        <p:nvSpPr>
          <p:cNvPr id="2" name="Rectangle 1"/>
          <p:cNvSpPr/>
          <p:nvPr/>
        </p:nvSpPr>
        <p:spPr>
          <a:xfrm>
            <a:off x="86628" y="1342799"/>
            <a:ext cx="11983453" cy="4462760"/>
          </a:xfrm>
          <a:prstGeom prst="rect">
            <a:avLst/>
          </a:prstGeom>
        </p:spPr>
        <p:txBody>
          <a:bodyPr wrap="square">
            <a:spAutoFit/>
          </a:bodyPr>
          <a:lstStyle/>
          <a:p>
            <a:pPr>
              <a:spcAft>
                <a:spcPts val="300"/>
              </a:spcAft>
            </a:pPr>
            <a:r>
              <a:rPr lang="en-US" b="1" dirty="0" smtClean="0">
                <a:latin typeface="Calibri" panose="020F0502020204030204" pitchFamily="34" charset="0"/>
                <a:cs typeface="Calibri" panose="020F0502020204030204" pitchFamily="34" charset="0"/>
              </a:rPr>
              <a:t>Scope of the study</a:t>
            </a:r>
            <a:r>
              <a:rPr lang="en-US" dirty="0" smtClean="0">
                <a:latin typeface="Calibri" panose="020F0502020204030204" pitchFamily="34" charset="0"/>
                <a:cs typeface="Calibri" panose="020F0502020204030204" pitchFamily="34" charset="0"/>
              </a:rPr>
              <a:t>: Twofold action plan</a:t>
            </a:r>
          </a:p>
          <a:p>
            <a:pPr marL="173038">
              <a:spcAft>
                <a:spcPts val="300"/>
              </a:spcAft>
            </a:pPr>
            <a:r>
              <a:rPr lang="en-US" dirty="0" smtClean="0">
                <a:latin typeface="Calibri" panose="020F0502020204030204" pitchFamily="34" charset="0"/>
                <a:cs typeface="Calibri" panose="020F0502020204030204" pitchFamily="34" charset="0"/>
              </a:rPr>
              <a:t>1. Technical guidelines and details for certifying and verifying fishing vessels’ propulsion engines according to best available technologies and state-of-the-art techniques and based on country’s peculiarities:</a:t>
            </a:r>
          </a:p>
          <a:p>
            <a:pPr marL="742950" lvl="1" indent="-285750">
              <a:spcBef>
                <a:spcPts val="600"/>
              </a:spcBef>
              <a:spcAft>
                <a:spcPts val="300"/>
              </a:spcAft>
              <a:buClr>
                <a:srgbClr val="990000"/>
              </a:buClr>
              <a:buSzPct val="70000"/>
              <a:buFont typeface="Arial" panose="020B0604020202020204" pitchFamily="34" charset="0"/>
              <a:buChar char="•"/>
              <a:defRPr/>
            </a:pPr>
            <a:r>
              <a:rPr lang="en-US" kern="0" dirty="0">
                <a:solidFill>
                  <a:sysClr val="windowText" lastClr="000000"/>
                </a:solidFill>
                <a:latin typeface="Calibri" panose="020F0502020204030204" pitchFamily="34" charset="0"/>
                <a:cs typeface="Calibri" panose="020F0502020204030204" pitchFamily="34" charset="0"/>
              </a:rPr>
              <a:t>Technical </a:t>
            </a:r>
            <a:r>
              <a:rPr lang="en-US" kern="0" dirty="0" smtClean="0">
                <a:solidFill>
                  <a:sysClr val="windowText" lastClr="000000"/>
                </a:solidFill>
                <a:latin typeface="Calibri" panose="020F0502020204030204" pitchFamily="34" charset="0"/>
                <a:cs typeface="Calibri" panose="020F0502020204030204" pitchFamily="34" charset="0"/>
              </a:rPr>
              <a:t>description and </a:t>
            </a:r>
            <a:r>
              <a:rPr lang="en-US" kern="0" dirty="0">
                <a:solidFill>
                  <a:sysClr val="windowText" lastClr="000000"/>
                </a:solidFill>
                <a:latin typeface="Calibri" panose="020F0502020204030204" pitchFamily="34" charset="0"/>
                <a:cs typeface="Calibri" panose="020F0502020204030204" pitchFamily="34" charset="0"/>
              </a:rPr>
              <a:t>cost estimation of certification and physical inspections for verification</a:t>
            </a:r>
          </a:p>
          <a:p>
            <a:pPr marL="742950" lvl="1" indent="-285750">
              <a:spcBef>
                <a:spcPts val="600"/>
              </a:spcBef>
              <a:spcAft>
                <a:spcPts val="300"/>
              </a:spcAft>
              <a:buClr>
                <a:srgbClr val="990000"/>
              </a:buClr>
              <a:buSzPct val="70000"/>
              <a:buFont typeface="Arial" panose="020B0604020202020204" pitchFamily="34" charset="0"/>
              <a:buChar char="•"/>
              <a:defRPr/>
            </a:pPr>
            <a:r>
              <a:rPr lang="en-US" kern="0" dirty="0">
                <a:solidFill>
                  <a:sysClr val="windowText" lastClr="000000"/>
                </a:solidFill>
                <a:latin typeface="Calibri" panose="020F0502020204030204" pitchFamily="34" charset="0"/>
                <a:cs typeface="Calibri" panose="020F0502020204030204" pitchFamily="34" charset="0"/>
              </a:rPr>
              <a:t>Review of national and international standards pertaining to these methods and </a:t>
            </a:r>
            <a:r>
              <a:rPr lang="en-US" kern="0" dirty="0" smtClean="0">
                <a:solidFill>
                  <a:sysClr val="windowText" lastClr="000000"/>
                </a:solidFill>
                <a:latin typeface="Calibri" panose="020F0502020204030204" pitchFamily="34" charset="0"/>
                <a:cs typeface="Calibri" panose="020F0502020204030204" pitchFamily="34" charset="0"/>
              </a:rPr>
              <a:t>procedures</a:t>
            </a:r>
          </a:p>
          <a:p>
            <a:pPr marL="173038" lvl="1">
              <a:spcBef>
                <a:spcPts val="600"/>
              </a:spcBef>
              <a:spcAft>
                <a:spcPts val="300"/>
              </a:spcAft>
              <a:buClr>
                <a:srgbClr val="990000"/>
              </a:buClr>
              <a:buSzPct val="70000"/>
              <a:defRPr/>
            </a:pPr>
            <a:r>
              <a:rPr lang="en-US" dirty="0" smtClean="0">
                <a:latin typeface="Calibri" panose="020F0502020204030204" pitchFamily="34" charset="0"/>
                <a:cs typeface="Calibri" panose="020F0502020204030204" pitchFamily="34" charset="0"/>
              </a:rPr>
              <a:t>2. Detailed </a:t>
            </a:r>
            <a:r>
              <a:rPr lang="en-US" dirty="0">
                <a:latin typeface="Calibri" panose="020F0502020204030204" pitchFamily="34" charset="0"/>
                <a:cs typeface="Calibri" panose="020F0502020204030204" pitchFamily="34" charset="0"/>
              </a:rPr>
              <a:t>mapping of the whole landscape of the competent authorities, involved bodies and potential beneficiaries</a:t>
            </a:r>
            <a:r>
              <a:rPr lang="el-GR"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with detailed description of the action plan of </a:t>
            </a:r>
            <a:r>
              <a:rPr lang="en-US" dirty="0" smtClean="0">
                <a:latin typeface="Calibri" panose="020F0502020204030204" pitchFamily="34" charset="0"/>
                <a:cs typeface="Calibri" panose="020F0502020204030204" pitchFamily="34" charset="0"/>
              </a:rPr>
              <a:t>each:</a:t>
            </a:r>
            <a:endParaRPr lang="en-US" dirty="0">
              <a:latin typeface="Calibri" panose="020F0502020204030204" pitchFamily="34" charset="0"/>
              <a:cs typeface="Calibri" panose="020F0502020204030204" pitchFamily="34" charset="0"/>
            </a:endParaRPr>
          </a:p>
          <a:p>
            <a:pPr marL="914400" lvl="1" indent="-457200">
              <a:spcBef>
                <a:spcPts val="600"/>
              </a:spcBef>
              <a:spcAft>
                <a:spcPts val="300"/>
              </a:spcAft>
              <a:buClr>
                <a:srgbClr val="990000"/>
              </a:buClr>
              <a:buSzPct val="70000"/>
              <a:buFont typeface="Arial" panose="020B0604020202020204" pitchFamily="34" charset="0"/>
              <a:buChar char="•"/>
              <a:defRPr/>
            </a:pPr>
            <a:r>
              <a:rPr lang="en-US" kern="0" dirty="0">
                <a:solidFill>
                  <a:sysClr val="windowText" lastClr="000000"/>
                </a:solidFill>
                <a:latin typeface="Calibri" panose="020F0502020204030204" pitchFamily="34" charset="0"/>
                <a:cs typeface="Calibri" panose="020F0502020204030204" pitchFamily="34" charset="0"/>
              </a:rPr>
              <a:t>Description of the requirements and procedures of accreditation by the National Accreditation Body of the Certification Bodies that will be entitled to certify and verify the fishing engines</a:t>
            </a:r>
          </a:p>
          <a:p>
            <a:pPr marL="914400" lvl="1" indent="-457200">
              <a:spcBef>
                <a:spcPts val="600"/>
              </a:spcBef>
              <a:spcAft>
                <a:spcPts val="300"/>
              </a:spcAft>
              <a:buClr>
                <a:srgbClr val="990000"/>
              </a:buClr>
              <a:buSzPct val="70000"/>
              <a:buFont typeface="Arial" panose="020B0604020202020204" pitchFamily="34" charset="0"/>
              <a:buChar char="•"/>
              <a:defRPr/>
            </a:pPr>
            <a:r>
              <a:rPr lang="en-US" kern="0" dirty="0">
                <a:solidFill>
                  <a:sysClr val="windowText" lastClr="000000"/>
                </a:solidFill>
                <a:latin typeface="Calibri" panose="020F0502020204030204" pitchFamily="34" charset="0"/>
                <a:cs typeface="Calibri" panose="020F0502020204030204" pitchFamily="34" charset="0"/>
              </a:rPr>
              <a:t>Review of national and international standards pertaining to these accreditation methods and procedures</a:t>
            </a:r>
          </a:p>
          <a:p>
            <a:pPr marL="285750" lvl="0" indent="-285750">
              <a:spcBef>
                <a:spcPts val="600"/>
              </a:spcBef>
              <a:spcAft>
                <a:spcPts val="300"/>
              </a:spcAft>
              <a:buClr>
                <a:srgbClr val="990000"/>
              </a:buClr>
              <a:buSzPct val="70000"/>
              <a:buFont typeface="Wingdings" panose="05000000000000000000" pitchFamily="2" charset="2"/>
              <a:buChar char="ü"/>
              <a:defRPr/>
            </a:pPr>
            <a:r>
              <a:rPr lang="en-US" dirty="0" smtClean="0">
                <a:latin typeface="Calibri" panose="020F0502020204030204" pitchFamily="34" charset="0"/>
                <a:cs typeface="Calibri" panose="020F0502020204030204" pitchFamily="34" charset="0"/>
              </a:rPr>
              <a:t>Delivery </a:t>
            </a:r>
            <a:r>
              <a:rPr lang="en-US" dirty="0">
                <a:latin typeface="Calibri" panose="020F0502020204030204" pitchFamily="34" charset="0"/>
                <a:cs typeface="Calibri" panose="020F0502020204030204" pitchFamily="34" charset="0"/>
              </a:rPr>
              <a:t>of a </a:t>
            </a:r>
            <a:r>
              <a:rPr lang="en-US" dirty="0" smtClean="0">
                <a:latin typeface="Calibri" panose="020F0502020204030204" pitchFamily="34" charset="0"/>
                <a:cs typeface="Calibri" panose="020F0502020204030204" pitchFamily="34" charset="0"/>
              </a:rPr>
              <a:t>rigorous roadmap about </a:t>
            </a:r>
            <a:r>
              <a:rPr lang="en-US" dirty="0">
                <a:latin typeface="Calibri" panose="020F0502020204030204" pitchFamily="34" charset="0"/>
                <a:cs typeface="Calibri" panose="020F0502020204030204" pitchFamily="34" charset="0"/>
              </a:rPr>
              <a:t>the steps that the </a:t>
            </a:r>
            <a:r>
              <a:rPr lang="en-US" dirty="0" smtClean="0">
                <a:latin typeface="Calibri" panose="020F0502020204030204" pitchFamily="34" charset="0"/>
                <a:cs typeface="Calibri" panose="020F0502020204030204" pitchFamily="34" charset="0"/>
              </a:rPr>
              <a:t>Greek Competent Authority should follow in </a:t>
            </a:r>
            <a:r>
              <a:rPr lang="en-US" dirty="0">
                <a:latin typeface="Calibri" panose="020F0502020204030204" pitchFamily="34" charset="0"/>
                <a:cs typeface="Calibri" panose="020F0502020204030204" pitchFamily="34" charset="0"/>
              </a:rPr>
              <a:t>order to fulfill the national obligation under </a:t>
            </a:r>
            <a:r>
              <a:rPr lang="en-US" dirty="0" smtClean="0">
                <a:latin typeface="Calibri" panose="020F0502020204030204" pitchFamily="34" charset="0"/>
                <a:cs typeface="Calibri" panose="020F0502020204030204" pitchFamily="34" charset="0"/>
              </a:rPr>
              <a:t>discussion</a:t>
            </a:r>
          </a:p>
          <a:p>
            <a:pPr marL="285750" indent="-285750">
              <a:spcAft>
                <a:spcPts val="600"/>
              </a:spcAft>
              <a:buFont typeface="Wingdings" panose="05000000000000000000" pitchFamily="2" charset="2"/>
              <a:buChar char="q"/>
            </a:pPr>
            <a:endParaRPr lang="en-US" dirty="0">
              <a:latin typeface="Calibri" panose="020F0502020204030204" pitchFamily="34" charset="0"/>
              <a:cs typeface="Calibri" panose="020F0502020204030204" pitchFamily="34" charset="0"/>
            </a:endParaRPr>
          </a:p>
        </p:txBody>
      </p:sp>
      <p:sp>
        <p:nvSpPr>
          <p:cNvPr id="5" name="Rectangle 4"/>
          <p:cNvSpPr/>
          <p:nvPr/>
        </p:nvSpPr>
        <p:spPr>
          <a:xfrm>
            <a:off x="1" y="5587549"/>
            <a:ext cx="12191999" cy="1277273"/>
          </a:xfrm>
          <a:prstGeom prst="rect">
            <a:avLst/>
          </a:prstGeom>
        </p:spPr>
        <p:txBody>
          <a:bodyPr wrap="square">
            <a:spAutoFit/>
          </a:bodyPr>
          <a:lstStyle/>
          <a:p>
            <a:pPr>
              <a:spcAft>
                <a:spcPts val="600"/>
              </a:spcAft>
            </a:pPr>
            <a:r>
              <a:rPr lang="en-US" b="1" dirty="0" smtClean="0">
                <a:latin typeface="Calibri" panose="020F0502020204030204" pitchFamily="34" charset="0"/>
                <a:cs typeface="Calibri" panose="020F0502020204030204" pitchFamily="34" charset="0"/>
              </a:rPr>
              <a:t>Relevance to Blue growth</a:t>
            </a:r>
            <a:r>
              <a:rPr lang="en-US" dirty="0" smtClean="0">
                <a:latin typeface="Calibri" panose="020F0502020204030204" pitchFamily="34" charset="0"/>
                <a:cs typeface="Calibri" panose="020F0502020204030204" pitchFamily="34" charset="0"/>
              </a:rPr>
              <a:t>:</a:t>
            </a:r>
          </a:p>
          <a:p>
            <a:pPr>
              <a:spcAft>
                <a:spcPts val="600"/>
              </a:spcAft>
            </a:pPr>
            <a:r>
              <a:rPr lang="en-US" dirty="0" smtClean="0">
                <a:latin typeface="Calibri" panose="020F0502020204030204" pitchFamily="34" charset="0"/>
                <a:cs typeface="Calibri" panose="020F0502020204030204" pitchFamily="34" charset="0"/>
              </a:rPr>
              <a:t>CERTH’s know-how on both specialized engine-related technical and regulatory/organizational aspects for </a:t>
            </a:r>
            <a:r>
              <a:rPr lang="en-US" dirty="0">
                <a:latin typeface="Calibri" panose="020F0502020204030204" pitchFamily="34" charset="0"/>
                <a:cs typeface="Calibri" panose="020F0502020204030204" pitchFamily="34" charset="0"/>
              </a:rPr>
              <a:t>engine power certification and verification methods </a:t>
            </a:r>
            <a:r>
              <a:rPr lang="en-US" dirty="0" smtClean="0">
                <a:latin typeface="Calibri" panose="020F0502020204030204" pitchFamily="34" charset="0"/>
                <a:cs typeface="Calibri" panose="020F0502020204030204" pitchFamily="34" charset="0"/>
              </a:rPr>
              <a:t>can facilitate </a:t>
            </a:r>
            <a:r>
              <a:rPr lang="en-US" dirty="0">
                <a:latin typeface="Calibri" panose="020F0502020204030204" pitchFamily="34" charset="0"/>
                <a:cs typeface="Calibri" panose="020F0502020204030204" pitchFamily="34" charset="0"/>
              </a:rPr>
              <a:t>fishing capacity ceiling abidance during vessels’ energy transition and capacity </a:t>
            </a:r>
            <a:r>
              <a:rPr lang="en-US" dirty="0" smtClean="0">
                <a:latin typeface="Calibri" panose="020F0502020204030204" pitchFamily="34" charset="0"/>
                <a:cs typeface="Calibri" panose="020F0502020204030204" pitchFamily="34" charset="0"/>
              </a:rPr>
              <a:t>reallocation</a:t>
            </a:r>
            <a:r>
              <a:rPr lang="en-US"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109529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16DAD63-73BF-475F-9FBD-E300B2C8161D}" type="slidenum">
              <a:rPr lang="el-GR" altLang="en-US" smtClean="0"/>
              <a:pPr>
                <a:defRPr/>
              </a:pPr>
              <a:t>5</a:t>
            </a:fld>
            <a:endParaRPr lang="el-GR" altLang="en-US"/>
          </a:p>
        </p:txBody>
      </p:sp>
      <p:sp>
        <p:nvSpPr>
          <p:cNvPr id="3" name="Rectangle 2"/>
          <p:cNvSpPr/>
          <p:nvPr/>
        </p:nvSpPr>
        <p:spPr>
          <a:xfrm>
            <a:off x="1254969" y="711929"/>
            <a:ext cx="9805358" cy="1200329"/>
          </a:xfrm>
          <a:prstGeom prst="rect">
            <a:avLst/>
          </a:prstGeom>
        </p:spPr>
        <p:txBody>
          <a:bodyPr wrap="square">
            <a:spAutoFit/>
          </a:bodyPr>
          <a:lstStyle/>
          <a:p>
            <a:pPr algn="ctr"/>
            <a:r>
              <a:rPr lang="en-US" b="1" dirty="0">
                <a:solidFill>
                  <a:srgbClr val="C00000"/>
                </a:solidFill>
              </a:rPr>
              <a:t>SEADRION</a:t>
            </a:r>
          </a:p>
          <a:p>
            <a:pPr algn="ctr"/>
            <a:endParaRPr lang="en-US" b="1" dirty="0">
              <a:solidFill>
                <a:srgbClr val="C00000"/>
              </a:solidFill>
            </a:endParaRPr>
          </a:p>
          <a:p>
            <a:pPr algn="ctr"/>
            <a:r>
              <a:rPr lang="en-US" b="1" dirty="0">
                <a:solidFill>
                  <a:srgbClr val="C00000"/>
                </a:solidFill>
              </a:rPr>
              <a:t>Fostering diffusion of Heating &amp; Cooling technologies using the seawater pump in the Adriatic-Ionian Region</a:t>
            </a:r>
          </a:p>
        </p:txBody>
      </p:sp>
      <p:sp>
        <p:nvSpPr>
          <p:cNvPr id="8" name="Rectangle 7"/>
          <p:cNvSpPr/>
          <p:nvPr/>
        </p:nvSpPr>
        <p:spPr>
          <a:xfrm>
            <a:off x="308939" y="1773617"/>
            <a:ext cx="11440239" cy="4990853"/>
          </a:xfrm>
          <a:prstGeom prst="rect">
            <a:avLst/>
          </a:prstGeom>
        </p:spPr>
        <p:txBody>
          <a:bodyPr wrap="square">
            <a:spAutoFit/>
          </a:bodyPr>
          <a:lstStyle/>
          <a:p>
            <a:pPr algn="just">
              <a:lnSpc>
                <a:spcPct val="115000"/>
              </a:lnSpc>
              <a:spcAft>
                <a:spcPts val="600"/>
              </a:spcAft>
            </a:pPr>
            <a:r>
              <a:rPr lang="en-US" sz="1600" b="1" dirty="0" smtClean="0">
                <a:solidFill>
                  <a:srgbClr val="000000"/>
                </a:solidFill>
                <a:latin typeface="Calibri" panose="020F0502020204030204" pitchFamily="34" charset="0"/>
                <a:ea typeface="Calibri" panose="020F0502020204030204" pitchFamily="34" charset="0"/>
              </a:rPr>
              <a:t>Rationale/Objective:</a:t>
            </a:r>
            <a:endParaRPr lang="el-GR" sz="1600" b="1" dirty="0" smtClean="0">
              <a:solidFill>
                <a:srgbClr val="000000"/>
              </a:solidFill>
              <a:latin typeface="Calibri" panose="020F0502020204030204" pitchFamily="34" charset="0"/>
              <a:ea typeface="Calibri" panose="020F0502020204030204" pitchFamily="34" charset="0"/>
            </a:endParaRPr>
          </a:p>
          <a:p>
            <a:pPr algn="just">
              <a:lnSpc>
                <a:spcPct val="115000"/>
              </a:lnSpc>
              <a:spcAft>
                <a:spcPts val="600"/>
              </a:spcAft>
            </a:pPr>
            <a:r>
              <a:rPr lang="en-GB" sz="1600" dirty="0" smtClean="0">
                <a:solidFill>
                  <a:srgbClr val="000000"/>
                </a:solidFill>
                <a:latin typeface="Calibri" panose="020F0502020204030204" pitchFamily="34" charset="0"/>
                <a:ea typeface="Calibri" panose="020F0502020204030204" pitchFamily="34" charset="0"/>
              </a:rPr>
              <a:t>Following </a:t>
            </a:r>
            <a:r>
              <a:rPr lang="en-GB" sz="1600" dirty="0">
                <a:solidFill>
                  <a:srgbClr val="000000"/>
                </a:solidFill>
                <a:latin typeface="Calibri" panose="020F0502020204030204" pitchFamily="34" charset="0"/>
                <a:ea typeface="Calibri" panose="020F0502020204030204" pitchFamily="34" charset="0"/>
              </a:rPr>
              <a:t>the EU Green Deal initiative, and in order to achieve the decarbonisation of Europe’s industry, heat pumps will play a key part in making Europe climate-neutral in the future. </a:t>
            </a:r>
            <a:r>
              <a:rPr lang="en-GB" sz="1600" dirty="0" smtClean="0">
                <a:solidFill>
                  <a:srgbClr val="000000"/>
                </a:solidFill>
                <a:latin typeface="Calibri" panose="020F0502020204030204" pitchFamily="34" charset="0"/>
                <a:ea typeface="Calibri" panose="020F0502020204030204" pitchFamily="34" charset="0"/>
              </a:rPr>
              <a:t>In </a:t>
            </a:r>
            <a:r>
              <a:rPr lang="en-GB" sz="1600" dirty="0">
                <a:solidFill>
                  <a:srgbClr val="000000"/>
                </a:solidFill>
                <a:latin typeface="Calibri" panose="020F0502020204030204" pitchFamily="34" charset="0"/>
                <a:ea typeface="Calibri" panose="020F0502020204030204" pitchFamily="34" charset="0"/>
              </a:rPr>
              <a:t>this context, heating and cooling of buildings can be significantly reduced with technologies, which use renewable energy sources and have high efficiency. </a:t>
            </a:r>
            <a:endParaRPr lang="en-US" sz="1600" dirty="0">
              <a:solidFill>
                <a:srgbClr val="000000"/>
              </a:solidFill>
              <a:latin typeface="Calibri" panose="020F0502020204030204" pitchFamily="34" charset="0"/>
              <a:ea typeface="Calibri" panose="020F0502020204030204" pitchFamily="34" charset="0"/>
            </a:endParaRPr>
          </a:p>
          <a:p>
            <a:pPr algn="just">
              <a:lnSpc>
                <a:spcPct val="115000"/>
              </a:lnSpc>
              <a:spcBef>
                <a:spcPts val="600"/>
              </a:spcBef>
              <a:spcAft>
                <a:spcPts val="600"/>
              </a:spcAft>
            </a:pPr>
            <a:r>
              <a:rPr lang="el-GR" sz="1600" dirty="0">
                <a:solidFill>
                  <a:srgbClr val="000000"/>
                </a:solidFill>
                <a:latin typeface="Calibri" panose="020F0502020204030204" pitchFamily="34" charset="0"/>
                <a:ea typeface="Calibri" panose="020F0502020204030204" pitchFamily="34" charset="0"/>
              </a:rPr>
              <a:t>Τ</a:t>
            </a:r>
            <a:r>
              <a:rPr lang="en-GB" sz="1600" dirty="0" smtClean="0">
                <a:solidFill>
                  <a:srgbClr val="000000"/>
                </a:solidFill>
                <a:latin typeface="Calibri" panose="020F0502020204030204" pitchFamily="34" charset="0"/>
                <a:ea typeface="Calibri" panose="020F0502020204030204" pitchFamily="34" charset="0"/>
              </a:rPr>
              <a:t>he </a:t>
            </a:r>
            <a:r>
              <a:rPr lang="en-GB" sz="1600" dirty="0">
                <a:solidFill>
                  <a:srgbClr val="000000"/>
                </a:solidFill>
                <a:latin typeface="Calibri" panose="020F0502020204030204" pitchFamily="34" charset="0"/>
                <a:ea typeface="Calibri" panose="020F0502020204030204" pitchFamily="34" charset="0"/>
              </a:rPr>
              <a:t>SEADRION project aims to support the development of a regional innovation system for the Adriatic-Ionian area with the installation of </a:t>
            </a:r>
            <a:r>
              <a:rPr lang="en-GB" sz="1600" b="1" dirty="0">
                <a:solidFill>
                  <a:srgbClr val="000000"/>
                </a:solidFill>
                <a:latin typeface="Calibri" panose="020F0502020204030204" pitchFamily="34" charset="0"/>
                <a:ea typeface="Calibri" panose="020F0502020204030204" pitchFamily="34" charset="0"/>
              </a:rPr>
              <a:t>3 renewable energy facilities in public buildings located in Greece (</a:t>
            </a:r>
            <a:r>
              <a:rPr lang="en-GB" sz="1600" b="1" dirty="0" err="1">
                <a:solidFill>
                  <a:srgbClr val="000000"/>
                </a:solidFill>
                <a:latin typeface="Calibri" panose="020F0502020204030204" pitchFamily="34" charset="0"/>
                <a:ea typeface="Calibri" panose="020F0502020204030204" pitchFamily="34" charset="0"/>
              </a:rPr>
              <a:t>Alexandroupolis</a:t>
            </a:r>
            <a:r>
              <a:rPr lang="en-GB" sz="1600" b="1" dirty="0">
                <a:solidFill>
                  <a:srgbClr val="000000"/>
                </a:solidFill>
                <a:latin typeface="Calibri" panose="020F0502020204030204" pitchFamily="34" charset="0"/>
                <a:ea typeface="Calibri" panose="020F0502020204030204" pitchFamily="34" charset="0"/>
              </a:rPr>
              <a:t>) and the western and south part of Adriatic Croatia (</a:t>
            </a:r>
            <a:r>
              <a:rPr lang="en-GB" sz="1600" b="1" dirty="0" err="1">
                <a:solidFill>
                  <a:srgbClr val="000000"/>
                </a:solidFill>
                <a:latin typeface="Calibri" panose="020F0502020204030204" pitchFamily="34" charset="0"/>
                <a:ea typeface="Calibri" panose="020F0502020204030204" pitchFamily="34" charset="0"/>
              </a:rPr>
              <a:t>Crikvenica</a:t>
            </a:r>
            <a:r>
              <a:rPr lang="en-GB" sz="1600" b="1" dirty="0">
                <a:solidFill>
                  <a:srgbClr val="000000"/>
                </a:solidFill>
                <a:latin typeface="Calibri" panose="020F0502020204030204" pitchFamily="34" charset="0"/>
                <a:ea typeface="Calibri" panose="020F0502020204030204" pitchFamily="34" charset="0"/>
              </a:rPr>
              <a:t> and Dubrovnik)</a:t>
            </a:r>
            <a:r>
              <a:rPr lang="en-GB" sz="1600" dirty="0">
                <a:solidFill>
                  <a:srgbClr val="000000"/>
                </a:solidFill>
                <a:latin typeface="Calibri" panose="020F0502020204030204" pitchFamily="34" charset="0"/>
                <a:ea typeface="Calibri" panose="020F0502020204030204" pitchFamily="34" charset="0"/>
              </a:rPr>
              <a:t>. These facilities are seawater heat pumps, an innovative system that uses the thermal energy contained in a reservoir (sea) to achieve the cooling and thermal energy in the buildings which are close to the sea. </a:t>
            </a:r>
            <a:endParaRPr lang="en-US" sz="1600" dirty="0">
              <a:solidFill>
                <a:srgbClr val="000000"/>
              </a:solidFill>
              <a:latin typeface="Calibri" panose="020F0502020204030204" pitchFamily="34" charset="0"/>
              <a:ea typeface="Calibri" panose="020F0502020204030204" pitchFamily="34" charset="0"/>
            </a:endParaRPr>
          </a:p>
          <a:p>
            <a:pPr algn="just">
              <a:lnSpc>
                <a:spcPct val="115000"/>
              </a:lnSpc>
              <a:spcAft>
                <a:spcPts val="600"/>
              </a:spcAft>
            </a:pPr>
            <a:r>
              <a:rPr lang="en-GB" sz="1600" dirty="0">
                <a:solidFill>
                  <a:srgbClr val="000000"/>
                </a:solidFill>
                <a:latin typeface="Calibri" panose="020F0502020204030204" pitchFamily="34" charset="0"/>
                <a:ea typeface="Calibri" panose="020F0502020204030204" pitchFamily="34" charset="0"/>
              </a:rPr>
              <a:t>The main objective of the SEADRION is to identify benefits and barriers associated with the use of this technology and to find a system solution designed to improve the use of the seawater heat pump (SWHP) technology and to make the building's energy self-sufficient and independent of fossil fuels. </a:t>
            </a:r>
            <a:endParaRPr lang="en-US" sz="1600" dirty="0">
              <a:solidFill>
                <a:srgbClr val="000000"/>
              </a:solidFill>
              <a:latin typeface="Calibri" panose="020F0502020204030204" pitchFamily="34" charset="0"/>
              <a:ea typeface="Calibri" panose="020F0502020204030204" pitchFamily="34" charset="0"/>
            </a:endParaRPr>
          </a:p>
          <a:p>
            <a:pPr algn="just">
              <a:lnSpc>
                <a:spcPct val="115000"/>
              </a:lnSpc>
            </a:pPr>
            <a:r>
              <a:rPr lang="en-GB" sz="1600" dirty="0">
                <a:solidFill>
                  <a:srgbClr val="000000"/>
                </a:solidFill>
                <a:latin typeface="Calibri" panose="020F0502020204030204" pitchFamily="34" charset="0"/>
                <a:ea typeface="Calibri" panose="020F0502020204030204" pitchFamily="34" charset="0"/>
              </a:rPr>
              <a:t>The main outputs of the SEADRION project are transnational seawater heat pump network</a:t>
            </a:r>
            <a:endParaRPr lang="en-US" sz="1600" dirty="0">
              <a:solidFill>
                <a:srgbClr val="000000"/>
              </a:solidFill>
              <a:latin typeface="Calibri" panose="020F0502020204030204" pitchFamily="34" charset="0"/>
              <a:ea typeface="Calibri" panose="020F0502020204030204" pitchFamily="34" charset="0"/>
            </a:endParaRPr>
          </a:p>
          <a:p>
            <a:pPr marL="342900" marR="0" lvl="0" indent="-342900" algn="just">
              <a:lnSpc>
                <a:spcPct val="115000"/>
              </a:lnSpc>
              <a:spcBef>
                <a:spcPts val="0"/>
              </a:spcBef>
              <a:spcAft>
                <a:spcPts val="0"/>
              </a:spcAft>
              <a:buFont typeface="Calibri" panose="020F0502020204030204" pitchFamily="34" charset="0"/>
              <a:buChar char="•"/>
            </a:pPr>
            <a:r>
              <a:rPr lang="en-GB" sz="1600" dirty="0">
                <a:solidFill>
                  <a:srgbClr val="000000"/>
                </a:solidFill>
                <a:latin typeface="Calibri" panose="020F0502020204030204" pitchFamily="34" charset="0"/>
                <a:ea typeface="Calibri" panose="020F0502020204030204" pitchFamily="34" charset="0"/>
              </a:rPr>
              <a:t>to support sustainable development in ADRION region, science and technology cooperation between research institutions and enterprises,</a:t>
            </a:r>
            <a:endParaRPr lang="en-US" sz="1600" dirty="0">
              <a:solidFill>
                <a:srgbClr val="000000"/>
              </a:solidFill>
              <a:latin typeface="Calibri" panose="020F0502020204030204" pitchFamily="34" charset="0"/>
              <a:ea typeface="Calibri" panose="020F0502020204030204" pitchFamily="34" charset="0"/>
            </a:endParaRPr>
          </a:p>
          <a:p>
            <a:pPr marL="342900" marR="0" lvl="0" indent="-342900" algn="just">
              <a:lnSpc>
                <a:spcPct val="115000"/>
              </a:lnSpc>
              <a:spcBef>
                <a:spcPts val="0"/>
              </a:spcBef>
              <a:spcAft>
                <a:spcPts val="1200"/>
              </a:spcAft>
              <a:buFont typeface="Calibri" panose="020F0502020204030204" pitchFamily="34" charset="0"/>
              <a:buChar char="•"/>
            </a:pPr>
            <a:r>
              <a:rPr lang="en-GB" sz="1600" dirty="0" smtClean="0">
                <a:solidFill>
                  <a:srgbClr val="000000"/>
                </a:solidFill>
                <a:latin typeface="Calibri" panose="020F0502020204030204" pitchFamily="34" charset="0"/>
                <a:ea typeface="Calibri" panose="020F0502020204030204" pitchFamily="34" charset="0"/>
              </a:rPr>
              <a:t>to </a:t>
            </a:r>
            <a:r>
              <a:rPr lang="en-GB" sz="1600" dirty="0">
                <a:solidFill>
                  <a:srgbClr val="000000"/>
                </a:solidFill>
                <a:latin typeface="Calibri" panose="020F0502020204030204" pitchFamily="34" charset="0"/>
                <a:ea typeface="Calibri" panose="020F0502020204030204" pitchFamily="34" charset="0"/>
              </a:rPr>
              <a:t>enhance the innovation capacity of the heat pump sector to enhance their innovation skills, capacities and competencies and common strategy to enhance the use of seawater heat pump based heating and cooling in ADRION region. </a:t>
            </a:r>
            <a:endParaRPr lang="en-US" sz="1600" dirty="0">
              <a:solidFill>
                <a:srgbClr val="000000"/>
              </a:solidFill>
              <a:latin typeface="Calibri" panose="020F0502020204030204" pitchFamily="34" charset="0"/>
              <a:ea typeface="Calibri" panose="020F0502020204030204" pitchFamily="34"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13192" y="65946"/>
            <a:ext cx="1490386" cy="1000199"/>
          </a:xfrm>
          <a:prstGeom prst="rect">
            <a:avLst/>
          </a:prstGeom>
        </p:spPr>
      </p:pic>
    </p:spTree>
    <p:extLst>
      <p:ext uri="{BB962C8B-B14F-4D97-AF65-F5344CB8AC3E}">
        <p14:creationId xmlns:p14="http://schemas.microsoft.com/office/powerpoint/2010/main" val="2957781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16DAD63-73BF-475F-9FBD-E300B2C8161D}" type="slidenum">
              <a:rPr lang="el-GR" altLang="en-US" smtClean="0"/>
              <a:pPr>
                <a:defRPr/>
              </a:pPr>
              <a:t>6</a:t>
            </a:fld>
            <a:endParaRPr lang="el-GR" altLang="en-US"/>
          </a:p>
        </p:txBody>
      </p:sp>
      <p:sp>
        <p:nvSpPr>
          <p:cNvPr id="2" name="Rectangle 1"/>
          <p:cNvSpPr/>
          <p:nvPr/>
        </p:nvSpPr>
        <p:spPr>
          <a:xfrm>
            <a:off x="66378" y="1221571"/>
            <a:ext cx="6998757" cy="5667705"/>
          </a:xfrm>
          <a:prstGeom prst="rect">
            <a:avLst/>
          </a:prstGeom>
        </p:spPr>
        <p:txBody>
          <a:bodyPr wrap="square">
            <a:spAutoFit/>
          </a:bodyPr>
          <a:lstStyle/>
          <a:p>
            <a:pPr algn="just">
              <a:lnSpc>
                <a:spcPct val="115000"/>
              </a:lnSpc>
              <a:spcAft>
                <a:spcPts val="600"/>
              </a:spcAft>
            </a:pPr>
            <a:r>
              <a:rPr lang="en-GB" sz="1400" b="1" dirty="0" smtClean="0">
                <a:solidFill>
                  <a:srgbClr val="000000"/>
                </a:solidFill>
                <a:latin typeface="Calibri" panose="020F0502020204030204" pitchFamily="34" charset="0"/>
                <a:ea typeface="Calibri" panose="020F0502020204030204" pitchFamily="34" charset="0"/>
              </a:rPr>
              <a:t>Scope</a:t>
            </a:r>
            <a:endParaRPr lang="en-GB" sz="1400" b="1" dirty="0">
              <a:solidFill>
                <a:srgbClr val="000000"/>
              </a:solidFill>
              <a:latin typeface="Calibri" panose="020F0502020204030204" pitchFamily="34" charset="0"/>
              <a:ea typeface="Calibri" panose="020F0502020204030204" pitchFamily="34" charset="0"/>
            </a:endParaRPr>
          </a:p>
          <a:p>
            <a:pPr marL="285750" indent="-285750" algn="just">
              <a:lnSpc>
                <a:spcPct val="115000"/>
              </a:lnSpc>
              <a:spcAft>
                <a:spcPts val="600"/>
              </a:spcAft>
              <a:buFont typeface="Wingdings" panose="05000000000000000000" pitchFamily="2" charset="2"/>
              <a:buChar char="q"/>
            </a:pPr>
            <a:r>
              <a:rPr lang="en-GB" sz="1600" dirty="0" smtClean="0">
                <a:solidFill>
                  <a:srgbClr val="000000"/>
                </a:solidFill>
                <a:latin typeface="Calibri" panose="020F0502020204030204" pitchFamily="34" charset="0"/>
                <a:ea typeface="Calibri" panose="020F0502020204030204" pitchFamily="34" charset="0"/>
              </a:rPr>
              <a:t>Mid-2014 </a:t>
            </a:r>
            <a:r>
              <a:rPr lang="en-GB" sz="1600" dirty="0">
                <a:solidFill>
                  <a:srgbClr val="000000"/>
                </a:solidFill>
                <a:latin typeface="Calibri" panose="020F0502020204030204" pitchFamily="34" charset="0"/>
                <a:ea typeface="Calibri" panose="020F0502020204030204" pitchFamily="34" charset="0"/>
              </a:rPr>
              <a:t>the Commission launched the EU strategy for the Adriatic and Ionian region (EUSAIR). It mainly revolves around the opportunities of the maritime economy – Blue Growth, land-sea transport, energy connectivity, protecting the marine environment and sustainable tourism- sectors that are bound to play a crucial role in creating jobs and boosting economic growth in the region.</a:t>
            </a:r>
            <a:endParaRPr lang="en-US" sz="1600" dirty="0">
              <a:solidFill>
                <a:srgbClr val="000000"/>
              </a:solidFill>
              <a:latin typeface="Calibri" panose="020F0502020204030204" pitchFamily="34" charset="0"/>
              <a:ea typeface="Calibri" panose="020F0502020204030204" pitchFamily="34" charset="0"/>
            </a:endParaRPr>
          </a:p>
          <a:p>
            <a:pPr marL="285750" indent="-285750" algn="just">
              <a:lnSpc>
                <a:spcPct val="115000"/>
              </a:lnSpc>
              <a:spcAft>
                <a:spcPts val="600"/>
              </a:spcAft>
              <a:buFont typeface="Wingdings" panose="05000000000000000000" pitchFamily="2" charset="2"/>
              <a:buChar char="q"/>
            </a:pPr>
            <a:r>
              <a:rPr lang="en-GB" sz="1600" b="1" dirty="0">
                <a:solidFill>
                  <a:srgbClr val="000000"/>
                </a:solidFill>
                <a:latin typeface="Calibri" panose="020F0502020204030204" pitchFamily="34" charset="0"/>
                <a:ea typeface="Calibri" panose="020F0502020204030204" pitchFamily="34" charset="0"/>
              </a:rPr>
              <a:t>“Blue Growth” </a:t>
            </a:r>
            <a:r>
              <a:rPr lang="en-GB" sz="1600" dirty="0">
                <a:solidFill>
                  <a:srgbClr val="000000"/>
                </a:solidFill>
                <a:latin typeface="Calibri" panose="020F0502020204030204" pitchFamily="34" charset="0"/>
                <a:ea typeface="Calibri" panose="020F0502020204030204" pitchFamily="34" charset="0"/>
              </a:rPr>
              <a:t>is one of the pillars elaborated in the </a:t>
            </a:r>
            <a:r>
              <a:rPr lang="en-GB" sz="1600" dirty="0" err="1" smtClean="0">
                <a:solidFill>
                  <a:srgbClr val="000000"/>
                </a:solidFill>
                <a:latin typeface="Calibri" panose="020F0502020204030204" pitchFamily="34" charset="0"/>
                <a:ea typeface="Calibri" panose="020F0502020204030204" pitchFamily="34" charset="0"/>
              </a:rPr>
              <a:t>Seadrion</a:t>
            </a:r>
            <a:r>
              <a:rPr lang="en-GB" sz="1600" dirty="0" smtClean="0">
                <a:solidFill>
                  <a:srgbClr val="000000"/>
                </a:solidFill>
                <a:latin typeface="Calibri" panose="020F0502020204030204" pitchFamily="34" charset="0"/>
                <a:ea typeface="Calibri" panose="020F0502020204030204" pitchFamily="34" charset="0"/>
              </a:rPr>
              <a:t> </a:t>
            </a:r>
            <a:r>
              <a:rPr lang="en-GB" sz="1600" b="1" dirty="0" smtClean="0">
                <a:solidFill>
                  <a:srgbClr val="000000"/>
                </a:solidFill>
                <a:latin typeface="Calibri" panose="020F0502020204030204" pitchFamily="34" charset="0"/>
                <a:ea typeface="Calibri" panose="020F0502020204030204" pitchFamily="34" charset="0"/>
              </a:rPr>
              <a:t>Blue Growth Strategy</a:t>
            </a:r>
            <a:r>
              <a:rPr lang="en-US" sz="1600" dirty="0">
                <a:solidFill>
                  <a:srgbClr val="000000"/>
                </a:solidFill>
                <a:latin typeface="Calibri" panose="020F0502020204030204" pitchFamily="34" charset="0"/>
                <a:ea typeface="Calibri" panose="020F0502020204030204" pitchFamily="34" charset="0"/>
              </a:rPr>
              <a:t>, some of which are the </a:t>
            </a:r>
            <a:r>
              <a:rPr lang="en-GB" sz="1600" dirty="0">
                <a:solidFill>
                  <a:srgbClr val="000000"/>
                </a:solidFill>
                <a:latin typeface="Calibri" panose="020F0502020204030204" pitchFamily="34" charset="0"/>
                <a:ea typeface="Calibri" panose="020F0502020204030204" pitchFamily="34" charset="0"/>
              </a:rPr>
              <a:t>objectives to promote research, innovation and business opportunities in blue economy sectors, by facilitating the brain circulation between research and business communities and increasing their networking and clustering capacity as well as to improve sea basin governance, by enhancing administrative and institutional capacities in the area of maritime governance and services.</a:t>
            </a:r>
            <a:endParaRPr lang="en-US" sz="1600" dirty="0">
              <a:solidFill>
                <a:srgbClr val="000000"/>
              </a:solidFill>
              <a:latin typeface="Calibri" panose="020F0502020204030204" pitchFamily="34" charset="0"/>
              <a:ea typeface="Calibri" panose="020F0502020204030204" pitchFamily="34" charset="0"/>
            </a:endParaRPr>
          </a:p>
          <a:p>
            <a:pPr marL="285750" indent="-285750" algn="just">
              <a:lnSpc>
                <a:spcPct val="115000"/>
              </a:lnSpc>
              <a:spcAft>
                <a:spcPts val="600"/>
              </a:spcAft>
              <a:buFont typeface="Wingdings" panose="05000000000000000000" pitchFamily="2" charset="2"/>
              <a:buChar char="q"/>
            </a:pPr>
            <a:r>
              <a:rPr lang="en-GB" sz="1600" dirty="0">
                <a:solidFill>
                  <a:srgbClr val="000000"/>
                </a:solidFill>
                <a:latin typeface="Calibri" panose="020F0502020204030204" pitchFamily="34" charset="0"/>
                <a:ea typeface="Calibri" panose="020F0502020204030204" pitchFamily="34" charset="0"/>
              </a:rPr>
              <a:t>Based on difficulties encountered during the implementation of the SEADRION project, many recommendations have been proposed </a:t>
            </a:r>
            <a:r>
              <a:rPr lang="en-GB" sz="1600" dirty="0" smtClean="0">
                <a:solidFill>
                  <a:srgbClr val="000000"/>
                </a:solidFill>
                <a:latin typeface="Calibri" panose="020F0502020204030204" pitchFamily="34" charset="0"/>
                <a:ea typeface="Calibri" panose="020F0502020204030204" pitchFamily="34" charset="0"/>
              </a:rPr>
              <a:t>for </a:t>
            </a:r>
            <a:r>
              <a:rPr lang="en-GB" sz="1600" dirty="0">
                <a:solidFill>
                  <a:srgbClr val="000000"/>
                </a:solidFill>
                <a:latin typeface="Calibri" panose="020F0502020204030204" pitchFamily="34" charset="0"/>
                <a:ea typeface="Calibri" panose="020F0502020204030204" pitchFamily="34" charset="0"/>
              </a:rPr>
              <a:t>further </a:t>
            </a:r>
            <a:r>
              <a:rPr lang="en-GB" sz="1600" dirty="0" smtClean="0">
                <a:solidFill>
                  <a:srgbClr val="000000"/>
                </a:solidFill>
                <a:latin typeface="Calibri" panose="020F0502020204030204" pitchFamily="34" charset="0"/>
                <a:ea typeface="Calibri" panose="020F0502020204030204" pitchFamily="34" charset="0"/>
              </a:rPr>
              <a:t>progress </a:t>
            </a:r>
            <a:r>
              <a:rPr lang="en-GB" sz="1600" dirty="0">
                <a:solidFill>
                  <a:srgbClr val="000000"/>
                </a:solidFill>
                <a:latin typeface="Calibri" panose="020F0502020204030204" pitchFamily="34" charset="0"/>
                <a:ea typeface="Calibri" panose="020F0502020204030204" pitchFamily="34" charset="0"/>
              </a:rPr>
              <a:t>and </a:t>
            </a:r>
            <a:r>
              <a:rPr lang="en-GB" sz="1600" dirty="0" smtClean="0">
                <a:solidFill>
                  <a:srgbClr val="000000"/>
                </a:solidFill>
                <a:latin typeface="Calibri" panose="020F0502020204030204" pitchFamily="34" charset="0"/>
                <a:ea typeface="Calibri" panose="020F0502020204030204" pitchFamily="34" charset="0"/>
              </a:rPr>
              <a:t>understanding </a:t>
            </a:r>
            <a:r>
              <a:rPr lang="en-GB" sz="1600" dirty="0">
                <a:solidFill>
                  <a:srgbClr val="000000"/>
                </a:solidFill>
                <a:latin typeface="Calibri" panose="020F0502020204030204" pitchFamily="34" charset="0"/>
                <a:ea typeface="Calibri" panose="020F0502020204030204" pitchFamily="34" charset="0"/>
              </a:rPr>
              <a:t>of the EU strategy for the Adriatic-Ionian region, and thus the Blue Growth pillar, such as developing awareness and capacities through e.g. knowledge sharing platforms, building bridges and collaborations with and among involved stakeholders, etc</a:t>
            </a:r>
            <a:r>
              <a:rPr lang="en-GB" sz="1600" dirty="0" smtClean="0">
                <a:solidFill>
                  <a:srgbClr val="000000"/>
                </a:solidFill>
                <a:latin typeface="Calibri" panose="020F0502020204030204" pitchFamily="34" charset="0"/>
                <a:ea typeface="Calibri" panose="020F0502020204030204" pitchFamily="34" charset="0"/>
              </a:rPr>
              <a:t>.</a:t>
            </a:r>
            <a:endParaRPr lang="en-US" sz="1600" dirty="0">
              <a:solidFill>
                <a:srgbClr val="000000"/>
              </a:solidFill>
              <a:latin typeface="Calibri" panose="020F0502020204030204" pitchFamily="34" charset="0"/>
              <a:ea typeface="Calibri" panose="020F0502020204030204" pitchFamily="34"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3639" y="1685467"/>
            <a:ext cx="1890295" cy="1417721"/>
          </a:xfrm>
          <a:prstGeom prst="rect">
            <a:avLst/>
          </a:prstGeom>
        </p:spPr>
      </p:pic>
      <p:sp>
        <p:nvSpPr>
          <p:cNvPr id="12" name="Rectangle 11"/>
          <p:cNvSpPr/>
          <p:nvPr/>
        </p:nvSpPr>
        <p:spPr>
          <a:xfrm>
            <a:off x="9800567" y="1686441"/>
            <a:ext cx="1860358" cy="707886"/>
          </a:xfrm>
          <a:prstGeom prst="rect">
            <a:avLst/>
          </a:prstGeom>
        </p:spPr>
        <p:txBody>
          <a:bodyPr wrap="square">
            <a:spAutoFit/>
          </a:bodyPr>
          <a:lstStyle/>
          <a:p>
            <a:r>
              <a:rPr lang="en-GB" sz="1000" dirty="0">
                <a:solidFill>
                  <a:srgbClr val="000000"/>
                </a:solidFill>
                <a:ea typeface="Calibri" panose="020F0502020204030204" pitchFamily="34" charset="0"/>
                <a:cs typeface="Calibri" panose="020F0502020204030204" pitchFamily="34" charset="0"/>
              </a:rPr>
              <a:t>Grouting works and sensors’ installation in extraction </a:t>
            </a:r>
            <a:r>
              <a:rPr lang="en-GB" sz="1000" dirty="0" smtClean="0">
                <a:solidFill>
                  <a:srgbClr val="000000"/>
                </a:solidFill>
                <a:ea typeface="Calibri" panose="020F0502020204030204" pitchFamily="34" charset="0"/>
                <a:cs typeface="Calibri" panose="020F0502020204030204" pitchFamily="34" charset="0"/>
              </a:rPr>
              <a:t>(above) </a:t>
            </a:r>
            <a:r>
              <a:rPr lang="en-GB" sz="1000" dirty="0">
                <a:solidFill>
                  <a:srgbClr val="000000"/>
                </a:solidFill>
                <a:ea typeface="Calibri" panose="020F0502020204030204" pitchFamily="34" charset="0"/>
                <a:cs typeface="Calibri" panose="020F0502020204030204" pitchFamily="34" charset="0"/>
              </a:rPr>
              <a:t>and rejection boreholes </a:t>
            </a:r>
            <a:r>
              <a:rPr lang="en-GB" sz="1000" dirty="0" smtClean="0">
                <a:solidFill>
                  <a:srgbClr val="000000"/>
                </a:solidFill>
                <a:ea typeface="Calibri" panose="020F0502020204030204" pitchFamily="34" charset="0"/>
                <a:cs typeface="Calibri" panose="020F0502020204030204" pitchFamily="34" charset="0"/>
              </a:rPr>
              <a:t>(below)</a:t>
            </a:r>
            <a:endParaRPr lang="en-US" sz="1000" dirty="0">
              <a:solidFill>
                <a:srgbClr val="000000"/>
              </a:solidFill>
              <a:ea typeface="Calibri" panose="020F0502020204030204" pitchFamily="34" charset="0"/>
              <a:cs typeface="Calibri" panose="020F0502020204030204" pitchFamily="34" charset="0"/>
            </a:endParaRPr>
          </a:p>
        </p:txBody>
      </p:sp>
      <p:pic>
        <p:nvPicPr>
          <p:cNvPr id="13" name="Picture 1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00567" y="2488514"/>
            <a:ext cx="1860358" cy="1277591"/>
          </a:xfrm>
          <a:prstGeom prst="rect">
            <a:avLst/>
          </a:prstGeom>
          <a:noFill/>
          <a:ln>
            <a:noFill/>
          </a:ln>
        </p:spPr>
      </p:pic>
      <p:pic>
        <p:nvPicPr>
          <p:cNvPr id="14" name="Picture 1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00567" y="4181122"/>
            <a:ext cx="1860358" cy="1233278"/>
          </a:xfrm>
          <a:prstGeom prst="rect">
            <a:avLst/>
          </a:prstGeom>
          <a:noFill/>
          <a:ln>
            <a:noFill/>
          </a:ln>
        </p:spPr>
      </p:pic>
      <p:pic>
        <p:nvPicPr>
          <p:cNvPr id="15" name="Picture 14"/>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73639" y="4844039"/>
            <a:ext cx="1797170" cy="1251891"/>
          </a:xfrm>
          <a:prstGeom prst="rect">
            <a:avLst/>
          </a:prstGeom>
          <a:noFill/>
        </p:spPr>
      </p:pic>
      <p:sp>
        <p:nvSpPr>
          <p:cNvPr id="16" name="Rectangle 15"/>
          <p:cNvSpPr/>
          <p:nvPr/>
        </p:nvSpPr>
        <p:spPr>
          <a:xfrm>
            <a:off x="7065135" y="1177095"/>
            <a:ext cx="3880294" cy="369332"/>
          </a:xfrm>
          <a:prstGeom prst="rect">
            <a:avLst/>
          </a:prstGeom>
        </p:spPr>
        <p:txBody>
          <a:bodyPr wrap="none">
            <a:spAutoFit/>
          </a:bodyPr>
          <a:lstStyle/>
          <a:p>
            <a:pPr algn="ctr"/>
            <a:r>
              <a:rPr lang="en-US" dirty="0">
                <a:solidFill>
                  <a:srgbClr val="003399"/>
                </a:solidFill>
              </a:rPr>
              <a:t>P</a:t>
            </a:r>
            <a:r>
              <a:rPr lang="en-US" dirty="0" smtClean="0">
                <a:solidFill>
                  <a:srgbClr val="003399"/>
                </a:solidFill>
              </a:rPr>
              <a:t>ilot </a:t>
            </a:r>
            <a:r>
              <a:rPr lang="en-US" dirty="0">
                <a:solidFill>
                  <a:srgbClr val="003399"/>
                </a:solidFill>
              </a:rPr>
              <a:t>plant implementation in Greece</a:t>
            </a:r>
          </a:p>
        </p:txBody>
      </p:sp>
      <p:sp>
        <p:nvSpPr>
          <p:cNvPr id="17" name="Rectangle 16"/>
          <p:cNvSpPr/>
          <p:nvPr/>
        </p:nvSpPr>
        <p:spPr>
          <a:xfrm>
            <a:off x="7392455" y="6262300"/>
            <a:ext cx="4342957" cy="246221"/>
          </a:xfrm>
          <a:prstGeom prst="rect">
            <a:avLst/>
          </a:prstGeom>
        </p:spPr>
        <p:txBody>
          <a:bodyPr wrap="square">
            <a:spAutoFit/>
          </a:bodyPr>
          <a:lstStyle/>
          <a:p>
            <a:r>
              <a:rPr lang="en-US" sz="1000" dirty="0">
                <a:ea typeface="Calibri" panose="020F0502020204030204" pitchFamily="34" charset="0"/>
              </a:rPr>
              <a:t>Heat exchanger, filters and circulation pump (primary loop)</a:t>
            </a:r>
            <a:endParaRPr lang="en-US" sz="1000" dirty="0"/>
          </a:p>
        </p:txBody>
      </p:sp>
      <p:pic>
        <p:nvPicPr>
          <p:cNvPr id="47" name="Picture 46"/>
          <p:cNvPicPr>
            <a:picLocks noChangeAspect="1"/>
          </p:cNvPicPr>
          <p:nvPr/>
        </p:nvPicPr>
        <p:blipFill>
          <a:blip r:embed="rId6"/>
          <a:stretch>
            <a:fillRect/>
          </a:stretch>
        </p:blipFill>
        <p:spPr>
          <a:xfrm>
            <a:off x="7197639" y="3295952"/>
            <a:ext cx="2933054" cy="1423201"/>
          </a:xfrm>
          <a:prstGeom prst="rect">
            <a:avLst/>
          </a:prstGeom>
        </p:spPr>
      </p:pic>
    </p:spTree>
    <p:extLst>
      <p:ext uri="{BB962C8B-B14F-4D97-AF65-F5344CB8AC3E}">
        <p14:creationId xmlns:p14="http://schemas.microsoft.com/office/powerpoint/2010/main" val="3384484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16DAD63-73BF-475F-9FBD-E300B2C8161D}" type="slidenum">
              <a:rPr lang="el-GR" altLang="en-US" smtClean="0"/>
              <a:pPr>
                <a:defRPr/>
              </a:pPr>
              <a:t>7</a:t>
            </a:fld>
            <a:endParaRPr lang="el-GR" altLang="en-US"/>
          </a:p>
        </p:txBody>
      </p:sp>
      <p:sp>
        <p:nvSpPr>
          <p:cNvPr id="5" name="Rectangle 4"/>
          <p:cNvSpPr/>
          <p:nvPr/>
        </p:nvSpPr>
        <p:spPr>
          <a:xfrm>
            <a:off x="242977" y="4330652"/>
            <a:ext cx="7581181" cy="1646605"/>
          </a:xfrm>
          <a:prstGeom prst="rect">
            <a:avLst/>
          </a:prstGeom>
        </p:spPr>
        <p:txBody>
          <a:bodyPr wrap="square">
            <a:spAutoFit/>
          </a:bodyPr>
          <a:lstStyle/>
          <a:p>
            <a:pPr>
              <a:spcAft>
                <a:spcPts val="600"/>
              </a:spcAft>
            </a:pPr>
            <a:r>
              <a:rPr lang="en-US" sz="1600" b="1" dirty="0" smtClean="0"/>
              <a:t>Relevance to Blue growth</a:t>
            </a:r>
            <a:r>
              <a:rPr lang="en-US" sz="1600" dirty="0" smtClean="0"/>
              <a:t>:</a:t>
            </a:r>
          </a:p>
          <a:p>
            <a:r>
              <a:rPr lang="en-GB" sz="1600" dirty="0">
                <a:latin typeface="Calibri" panose="020F0502020204030204" pitchFamily="34" charset="0"/>
                <a:ea typeface="Calibri" panose="020F0502020204030204" pitchFamily="34" charset="0"/>
              </a:rPr>
              <a:t>Seawater heat pumps are not considered Blue Growth although they use a renewable energy source (seawater) as a heat source, however, the current technology of seawater heat pumps is mature and advanced enough to be included in it and contribute to it in various areas from local employment, stakeholder cooperation, education and training to energy efficiency, environmental protection and life quality.</a:t>
            </a:r>
            <a:endParaRPr lang="en-US" sz="1600" dirty="0"/>
          </a:p>
        </p:txBody>
      </p:sp>
      <p:sp>
        <p:nvSpPr>
          <p:cNvPr id="8" name="Rectangle 7"/>
          <p:cNvSpPr/>
          <p:nvPr/>
        </p:nvSpPr>
        <p:spPr>
          <a:xfrm>
            <a:off x="242978" y="2244311"/>
            <a:ext cx="7581180" cy="1508105"/>
          </a:xfrm>
          <a:prstGeom prst="rect">
            <a:avLst/>
          </a:prstGeom>
          <a:ln>
            <a:solidFill>
              <a:schemeClr val="accent1"/>
            </a:solidFill>
          </a:ln>
        </p:spPr>
        <p:txBody>
          <a:bodyPr wrap="square">
            <a:spAutoFit/>
          </a:bodyPr>
          <a:lstStyle/>
          <a:p>
            <a:pPr algn="just">
              <a:lnSpc>
                <a:spcPct val="115000"/>
              </a:lnSpc>
              <a:spcAft>
                <a:spcPts val="600"/>
              </a:spcAft>
            </a:pPr>
            <a:r>
              <a:rPr lang="en-GB" sz="1600" dirty="0">
                <a:latin typeface="Calibri" panose="020F0502020204030204" pitchFamily="34" charset="0"/>
                <a:ea typeface="Calibri" panose="020F0502020204030204" pitchFamily="34" charset="0"/>
              </a:rPr>
              <a:t>The document elaborates the potential of seawater heat pumps as part of the Blue Growth pillar and identifies areas (access to finance, technological infrastructure, labour market and employment, awareness and knowledge, cooperation among stakeholders, legal framework) where there is potential for increased Blue Growth, including obstacles that may be encountered as well as possible interventions to solve them.  </a:t>
            </a:r>
            <a:endParaRPr lang="en-US" sz="1600" dirty="0">
              <a:latin typeface="Calibri" panose="020F0502020204030204" pitchFamily="34" charset="0"/>
              <a:ea typeface="Calibri" panose="020F0502020204030204" pitchFamily="34" charset="0"/>
            </a:endParaRPr>
          </a:p>
        </p:txBody>
      </p:sp>
      <p:sp>
        <p:nvSpPr>
          <p:cNvPr id="9" name="Rectangle 8"/>
          <p:cNvSpPr/>
          <p:nvPr/>
        </p:nvSpPr>
        <p:spPr>
          <a:xfrm>
            <a:off x="526253" y="1685300"/>
            <a:ext cx="4614853" cy="369332"/>
          </a:xfrm>
          <a:prstGeom prst="rect">
            <a:avLst/>
          </a:prstGeom>
          <a:solidFill>
            <a:schemeClr val="accent2"/>
          </a:solidFill>
        </p:spPr>
        <p:txBody>
          <a:bodyPr wrap="none">
            <a:spAutoFit/>
          </a:bodyPr>
          <a:lstStyle/>
          <a:p>
            <a:r>
              <a:rPr lang="en-GB" dirty="0">
                <a:latin typeface="Calibri" panose="020F0502020204030204" pitchFamily="34" charset="0"/>
                <a:ea typeface="Calibri" panose="020F0502020204030204" pitchFamily="34" charset="0"/>
              </a:rPr>
              <a:t>Blue Growth Strategy for Ionian Adriatic Region</a:t>
            </a:r>
            <a:endParaRPr lang="en-US" dirty="0"/>
          </a:p>
        </p:txBody>
      </p:sp>
      <p:pic>
        <p:nvPicPr>
          <p:cNvPr id="10" name="Slika 100"/>
          <p:cNvPicPr/>
          <p:nvPr/>
        </p:nvPicPr>
        <p:blipFill>
          <a:blip r:embed="rId2" cstate="email">
            <a:extLst>
              <a:ext uri="{28A0092B-C50C-407E-A947-70E740481C1C}">
                <a14:useLocalDpi xmlns:a14="http://schemas.microsoft.com/office/drawing/2010/main"/>
              </a:ext>
            </a:extLst>
          </a:blip>
          <a:srcRect/>
          <a:stretch>
            <a:fillRect/>
          </a:stretch>
        </p:blipFill>
        <p:spPr bwMode="auto">
          <a:xfrm>
            <a:off x="8453208" y="1775222"/>
            <a:ext cx="2372943" cy="1919996"/>
          </a:xfrm>
          <a:prstGeom prst="rect">
            <a:avLst/>
          </a:prstGeom>
          <a:ln>
            <a:noFill/>
          </a:ln>
          <a:effectLst>
            <a:softEdge rad="112500"/>
          </a:effectLst>
        </p:spPr>
      </p:pic>
      <p:sp>
        <p:nvSpPr>
          <p:cNvPr id="2" name="Rectangle 1"/>
          <p:cNvSpPr/>
          <p:nvPr/>
        </p:nvSpPr>
        <p:spPr>
          <a:xfrm>
            <a:off x="8077200" y="4107514"/>
            <a:ext cx="3689230" cy="446276"/>
          </a:xfrm>
          <a:prstGeom prst="rect">
            <a:avLst/>
          </a:prstGeom>
        </p:spPr>
        <p:txBody>
          <a:bodyPr wrap="square">
            <a:spAutoFit/>
          </a:bodyPr>
          <a:lstStyle/>
          <a:p>
            <a:pPr algn="ctr">
              <a:lnSpc>
                <a:spcPct val="115000"/>
              </a:lnSpc>
              <a:spcAft>
                <a:spcPts val="600"/>
              </a:spcAft>
            </a:pPr>
            <a:r>
              <a:rPr lang="en-GB" sz="1000" dirty="0" smtClean="0">
                <a:latin typeface="Calibri" panose="020F0502020204030204" pitchFamily="34" charset="0"/>
                <a:ea typeface="Calibri" panose="020F0502020204030204" pitchFamily="34" charset="0"/>
              </a:rPr>
              <a:t>Estimated </a:t>
            </a:r>
            <a:r>
              <a:rPr lang="en-GB" sz="1000" dirty="0">
                <a:latin typeface="Calibri" panose="020F0502020204030204" pitchFamily="34" charset="0"/>
                <a:ea typeface="Calibri" panose="020F0502020204030204" pitchFamily="34" charset="0"/>
              </a:rPr>
              <a:t>heating demand of public buildings and hotels in Adriatic – Ionian region per month</a:t>
            </a:r>
            <a:endParaRPr lang="en-US" sz="1000" dirty="0">
              <a:latin typeface="Calibri" panose="020F0502020204030204" pitchFamily="34" charset="0"/>
              <a:ea typeface="Calibri" panose="020F0502020204030204" pitchFamily="34" charset="0"/>
            </a:endParaRPr>
          </a:p>
        </p:txBody>
      </p:sp>
      <p:pic>
        <p:nvPicPr>
          <p:cNvPr id="11" name="Picture 10"/>
          <p:cNvPicPr/>
          <p:nvPr/>
        </p:nvPicPr>
        <p:blipFill>
          <a:blip r:embed="rId3"/>
          <a:stretch>
            <a:fillRect/>
          </a:stretch>
        </p:blipFill>
        <p:spPr>
          <a:xfrm>
            <a:off x="8687476" y="4817209"/>
            <a:ext cx="1904406" cy="1251280"/>
          </a:xfrm>
          <a:prstGeom prst="rect">
            <a:avLst/>
          </a:prstGeom>
        </p:spPr>
      </p:pic>
      <p:sp>
        <p:nvSpPr>
          <p:cNvPr id="12" name="Rectangle 11"/>
          <p:cNvSpPr/>
          <p:nvPr/>
        </p:nvSpPr>
        <p:spPr>
          <a:xfrm>
            <a:off x="8430053" y="6271341"/>
            <a:ext cx="2419252" cy="258917"/>
          </a:xfrm>
          <a:prstGeom prst="rect">
            <a:avLst/>
          </a:prstGeom>
        </p:spPr>
        <p:txBody>
          <a:bodyPr wrap="none">
            <a:spAutoFit/>
          </a:bodyPr>
          <a:lstStyle/>
          <a:p>
            <a:pPr algn="ctr">
              <a:lnSpc>
                <a:spcPct val="115000"/>
              </a:lnSpc>
              <a:spcAft>
                <a:spcPts val="600"/>
              </a:spcAft>
            </a:pPr>
            <a:r>
              <a:rPr lang="en-GB" sz="1000" dirty="0" smtClean="0">
                <a:latin typeface="Calibri" panose="020F0502020204030204" pitchFamily="34" charset="0"/>
                <a:ea typeface="Calibri" panose="020F0502020204030204" pitchFamily="34" charset="0"/>
              </a:rPr>
              <a:t>Employment </a:t>
            </a:r>
            <a:r>
              <a:rPr lang="en-GB" sz="1000" dirty="0">
                <a:latin typeface="Calibri" panose="020F0502020204030204" pitchFamily="34" charset="0"/>
                <a:ea typeface="Calibri" panose="020F0502020204030204" pitchFamily="34" charset="0"/>
              </a:rPr>
              <a:t>in the heat pump sector </a:t>
            </a:r>
            <a:r>
              <a:rPr lang="en-GB" sz="1000" dirty="0" smtClean="0">
                <a:latin typeface="Calibri" panose="020F0502020204030204" pitchFamily="34" charset="0"/>
                <a:ea typeface="Calibri" panose="020F0502020204030204" pitchFamily="34" charset="0"/>
              </a:rPr>
              <a:t>2019</a:t>
            </a:r>
            <a:endParaRPr lang="en-US" sz="10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07962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16DAD63-73BF-475F-9FBD-E300B2C8161D}" type="slidenum">
              <a:rPr lang="el-GR" altLang="en-US" smtClean="0"/>
              <a:pPr>
                <a:defRPr/>
              </a:pPr>
              <a:t>8</a:t>
            </a:fld>
            <a:endParaRPr lang="el-GR" altLang="en-US"/>
          </a:p>
        </p:txBody>
      </p:sp>
      <p:sp>
        <p:nvSpPr>
          <p:cNvPr id="3" name="TextBox 2"/>
          <p:cNvSpPr txBox="1"/>
          <p:nvPr/>
        </p:nvSpPr>
        <p:spPr>
          <a:xfrm>
            <a:off x="2743200" y="3255264"/>
            <a:ext cx="8878824" cy="646331"/>
          </a:xfrm>
          <a:prstGeom prst="rect">
            <a:avLst/>
          </a:prstGeom>
          <a:noFill/>
        </p:spPr>
        <p:txBody>
          <a:bodyPr wrap="square" rtlCol="0">
            <a:spAutoFit/>
          </a:bodyPr>
          <a:lstStyle/>
          <a:p>
            <a:r>
              <a:rPr lang="en-US" sz="3600" dirty="0" smtClean="0"/>
              <a:t>Thank you for your attention! </a:t>
            </a:r>
            <a:endParaRPr lang="en-US" sz="3600" dirty="0"/>
          </a:p>
        </p:txBody>
      </p:sp>
    </p:spTree>
    <p:extLst>
      <p:ext uri="{BB962C8B-B14F-4D97-AF65-F5344CB8AC3E}">
        <p14:creationId xmlns:p14="http://schemas.microsoft.com/office/powerpoint/2010/main" val="2789469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sz="3200" b="1" i="0" u="none" strike="noStrike" cap="none" normalizeH="0" baseline="0" smtClean="0">
            <a:ln>
              <a:noFill/>
            </a:ln>
            <a:solidFill>
              <a:schemeClr val="bg2"/>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sz="3200" b="1" i="0" u="none" strike="noStrike" cap="none" normalizeH="0" baseline="0" smtClean="0">
            <a:ln>
              <a:noFill/>
            </a:ln>
            <a:solidFill>
              <a:schemeClr val="bg2"/>
            </a:solidFill>
            <a:effectLst/>
            <a:latin typeface="Garamond" pitchFamily="18"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3717</TotalTime>
  <Words>1183</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Arial Black</vt:lpstr>
      <vt:lpstr>Calibri</vt:lpstr>
      <vt:lpstr>Garamond</vt:lpstr>
      <vt:lpstr>Monotype Sorts</vt:lpstr>
      <vt:lpstr>Tahoma</vt:lpstr>
      <vt:lpstr>Times New Roman</vt:lpstr>
      <vt:lpstr>Wingdings</vt:lpstr>
      <vt:lpstr>Contemporary Portrait</vt:lpstr>
      <vt:lpstr>PowerPoint Presentation</vt:lpstr>
      <vt:lpstr>Roadmap elaboration about the certification and physical inspection for the verification of fishing vessels' propulsion engines power, pursuant to Regulation (EC) no. 1224/2009 and Implementing Regulation (EU) no. 404/2011</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ketikidis</cp:lastModifiedBy>
  <cp:revision>202</cp:revision>
  <dcterms:created xsi:type="dcterms:W3CDTF">2019-03-08T12:33:36Z</dcterms:created>
  <dcterms:modified xsi:type="dcterms:W3CDTF">2023-05-22T20:17:26Z</dcterms:modified>
</cp:coreProperties>
</file>