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0"/>
  </p:notesMasterIdLst>
  <p:sldIdLst>
    <p:sldId id="287" r:id="rId6"/>
    <p:sldId id="298" r:id="rId7"/>
    <p:sldId id="2770" r:id="rId8"/>
    <p:sldId id="294" r:id="rId9"/>
    <p:sldId id="308" r:id="rId10"/>
    <p:sldId id="2769" r:id="rId11"/>
    <p:sldId id="300" r:id="rId12"/>
    <p:sldId id="306" r:id="rId13"/>
    <p:sldId id="301" r:id="rId14"/>
    <p:sldId id="2798" r:id="rId15"/>
    <p:sldId id="303" r:id="rId16"/>
    <p:sldId id="2797" r:id="rId17"/>
    <p:sldId id="307" r:id="rId18"/>
    <p:sldId id="305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DAE"/>
    <a:srgbClr val="05FF76"/>
    <a:srgbClr val="D5FFE8"/>
    <a:srgbClr val="C2730A"/>
    <a:srgbClr val="F49F2A"/>
    <a:srgbClr val="D7800B"/>
    <a:srgbClr val="B7A2C3"/>
    <a:srgbClr val="E7EDEF"/>
    <a:srgbClr val="E96B49"/>
    <a:srgbClr val="5A7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75" autoAdjust="0"/>
  </p:normalViewPr>
  <p:slideViewPr>
    <p:cSldViewPr snapToGrid="0">
      <p:cViewPr varScale="1">
        <p:scale>
          <a:sx n="58" d="100"/>
          <a:sy n="58" d="100"/>
        </p:scale>
        <p:origin x="9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5C753-3692-47B8-A67C-652205B294F0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22ED2-74F5-4195-BB64-146720611B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59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https://ec.europa.eu/commission/presscorner/detail/en/qanda_21_6725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22ED2-74F5-4195-BB64-146720611B9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4832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22ED2-74F5-4195-BB64-146720611B9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120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just">
              <a:buFont typeface="Wingdings" panose="05000000000000000000" pitchFamily="2" charset="2"/>
              <a:buChar char="q"/>
            </a:pPr>
            <a:r>
              <a:rPr lang="it-IT" sz="2000" b="1" dirty="0" err="1">
                <a:solidFill>
                  <a:srgbClr val="0070C0"/>
                </a:solidFill>
                <a:latin typeface="+mn-lt"/>
                <a:cs typeface="+mn-cs"/>
              </a:rPr>
              <a:t>Urbanization</a:t>
            </a:r>
            <a:endParaRPr lang="it-IT" sz="2000" b="1" dirty="0">
              <a:solidFill>
                <a:srgbClr val="0070C0"/>
              </a:solidFill>
              <a:latin typeface="+mn-lt"/>
              <a:cs typeface="+mn-cs"/>
            </a:endParaRPr>
          </a:p>
          <a:p>
            <a:pPr algn="just"/>
            <a:r>
              <a:rPr lang="en-US" sz="1200" dirty="0"/>
              <a:t>To date, 55% of the World's population lives in urban areas, it is estimated an increase up to 68% for year 2050</a:t>
            </a:r>
          </a:p>
          <a:p>
            <a:pPr algn="just"/>
            <a:r>
              <a:rPr lang="en-US" sz="1200" dirty="0"/>
              <a:t>Urbanization is due to the considerable transfer of population from rural areas to urban centers, but also to an overall increase in population which occurs at a higher rate in cities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22ED2-74F5-4195-BB64-146720611B9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727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22ED2-74F5-4195-BB64-146720611B9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72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22ED2-74F5-4195-BB64-146720611B9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404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22ED2-74F5-4195-BB64-146720611B9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87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22ED2-74F5-4195-BB64-146720611B9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422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F22ED2-74F5-4195-BB64-146720611B9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62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22ED2-74F5-4195-BB64-146720611B9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620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4D9888-D009-D049-9C72-E03007D8B41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53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B90608-AFE4-467D-9CEC-5047A8250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9AECE3-20EA-485B-BB94-A6883B9D1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A65A7E-9A99-4263-A3D1-637AB0B20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6D8-ECA3-4115-9987-40185034E22E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A4897D-E885-4697-82C2-8AECAB36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0ADF4F-4EBF-4234-A18A-3C71BEAA0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6C23A-F874-45D4-AD22-E2FF7BCE74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04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738828-965E-4577-A0A9-32FACABC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F5D1F9-D8A2-44C1-A5D8-9CD94BE48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48CCFE-8742-44C6-BD9B-B1048780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6D8-ECA3-4115-9987-40185034E22E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5155E7-18AB-4C3C-9F6A-E879983AF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8C5BFD-95BC-4414-B64C-F5D572FAC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6C23A-F874-45D4-AD22-E2FF7BCE74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058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F55410F-500C-40E3-93F0-BEBCA6594E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6CCC5D-04E9-4DB7-BF93-FFE79F0CD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065959-F31F-4863-9F1D-5AB717F8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6D8-ECA3-4115-9987-40185034E22E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BF870E-1486-4D6F-A08D-1BACB775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A8CE9F-D5E8-40F4-A263-58DE9195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6C23A-F874-45D4-AD22-E2FF7BCE74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299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57E63-43C4-7240-B616-56DEB9C41A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229" y="1198482"/>
            <a:ext cx="10072051" cy="2486900"/>
          </a:xfrm>
        </p:spPr>
        <p:txBody>
          <a:bodyPr anchor="b">
            <a:normAutofit/>
          </a:bodyPr>
          <a:lstStyle>
            <a:lvl1pPr algn="l">
              <a:defRPr lang="en-GB" sz="3200" kern="1200" spc="150" dirty="0">
                <a:solidFill>
                  <a:srgbClr val="FFFFFF"/>
                </a:solidFill>
                <a:latin typeface="+mj-lt"/>
                <a:ea typeface="DengXian" panose="02010600030101010101" pitchFamily="2" charset="-122"/>
                <a:cs typeface="+mj-cs"/>
              </a:defRPr>
            </a:lvl1pPr>
          </a:lstStyle>
          <a:p>
            <a:r>
              <a:rPr lang="it-IT" dirty="0"/>
              <a:t>CLICK TO EDIT TITLE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961FC-730C-3041-9D44-43DC07C5D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229" y="4022686"/>
            <a:ext cx="9144000" cy="549314"/>
          </a:xfrm>
        </p:spPr>
        <p:txBody>
          <a:bodyPr>
            <a:normAutofit/>
          </a:bodyPr>
          <a:lstStyle>
            <a:lvl1pPr marL="0" indent="0" algn="l">
              <a:buNone/>
              <a:defRPr lang="en-GB" sz="1800" kern="1200" spc="150" dirty="0">
                <a:solidFill>
                  <a:srgbClr val="FFFFFF"/>
                </a:solidFill>
                <a:latin typeface="+mj-lt"/>
                <a:ea typeface="DengXian" panose="02010600030101010101" pitchFamily="2" charset="-122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62EB7-E9F7-D842-BD8D-FB2D5FFA8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pc="150" baseline="0">
                <a:solidFill>
                  <a:schemeClr val="bg1"/>
                </a:solidFill>
              </a:defRPr>
            </a:lvl1pPr>
          </a:lstStyle>
          <a:p>
            <a:fld id="{8EBD66E1-0794-D24E-B428-6AEC18C94229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8BD143C-66CD-42E7-B3BA-54BFC21BA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1C41684-81C8-9F44-9C0E-5A478EC41D48}" type="datetime1">
              <a:rPr lang="it-IT" smtClean="0"/>
              <a:pPr/>
              <a:t>25/05/2023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589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CF679A5-4C5A-4664-9FA6-FA4FFF1C1536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5A6A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0981180-B89A-4D9D-800E-799B472F61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152" y="3110597"/>
            <a:ext cx="10691648" cy="636806"/>
          </a:xfrm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it-IT" dirty="0"/>
              <a:t>CLICK TO EDIT TITLE</a:t>
            </a:r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14D6128-C32F-44AD-93A3-AE071822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C41684-81C8-9F44-9C0E-5A478EC41D48}" type="datetime1">
              <a:rPr lang="it-IT" smtClean="0"/>
              <a:pPr/>
              <a:t>25/05/2023</a:t>
            </a:fld>
            <a:endParaRPr lang="en-GB" dirty="0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5C8C414A-7DF5-4056-846E-E95E05ABA4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152" y="3830950"/>
            <a:ext cx="10691648" cy="341632"/>
          </a:xfrm>
          <a:noFill/>
        </p:spPr>
        <p:txBody>
          <a:bodyPr wrap="square">
            <a:spAutoFit/>
          </a:bodyPr>
          <a:lstStyle>
            <a:lvl1pPr marL="0" indent="0" algn="ctr">
              <a:buNone/>
              <a:defRPr lang="en-GB" sz="1800" b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228600" indent="0">
              <a:buNone/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GB"/>
            </a:lvl5pPr>
          </a:lstStyle>
          <a:p>
            <a:pPr marL="0" lvl="0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Click to edit subtitle</a:t>
            </a:r>
          </a:p>
        </p:txBody>
      </p:sp>
      <p:pic>
        <p:nvPicPr>
          <p:cNvPr id="9" name="Immagine 34">
            <a:extLst>
              <a:ext uri="{FF2B5EF4-FFF2-40B4-BE49-F238E27FC236}">
                <a16:creationId xmlns:a16="http://schemas.microsoft.com/office/drawing/2014/main" id="{5F4C5212-89B2-404D-91D3-B03A5B4ADE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635" y="6555552"/>
            <a:ext cx="2104963" cy="160501"/>
          </a:xfrm>
          <a:prstGeom prst="rect">
            <a:avLst/>
          </a:prstGeom>
        </p:spPr>
      </p:pic>
      <p:sp>
        <p:nvSpPr>
          <p:cNvPr id="10" name="CasellaDiTesto 33">
            <a:extLst>
              <a:ext uri="{FF2B5EF4-FFF2-40B4-BE49-F238E27FC236}">
                <a16:creationId xmlns:a16="http://schemas.microsoft.com/office/drawing/2014/main" id="{2C248D15-942D-4F52-B6B9-6E6BC215ED91}"/>
              </a:ext>
            </a:extLst>
          </p:cNvPr>
          <p:cNvSpPr txBox="1"/>
          <p:nvPr userDrawn="1"/>
        </p:nvSpPr>
        <p:spPr>
          <a:xfrm>
            <a:off x="11227981" y="6471646"/>
            <a:ext cx="501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8AB9ED-2AB1-48FD-B60D-80CE187D0DFC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290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A294369C-1490-1BAE-F9A6-5E6C9801DB69}"/>
              </a:ext>
            </a:extLst>
          </p:cNvPr>
          <p:cNvSpPr/>
          <p:nvPr userDrawn="1"/>
        </p:nvSpPr>
        <p:spPr>
          <a:xfrm>
            <a:off x="1" y="6370918"/>
            <a:ext cx="12192000" cy="487082"/>
          </a:xfrm>
          <a:prstGeom prst="rect">
            <a:avLst/>
          </a:prstGeom>
          <a:solidFill>
            <a:srgbClr val="009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sz="1600" dirty="0"/>
              <a:t>  Next Mobility </a:t>
            </a:r>
            <a:r>
              <a:rPr lang="it-IT" sz="1600" dirty="0" err="1"/>
              <a:t>Exhibition</a:t>
            </a:r>
            <a:r>
              <a:rPr lang="it-IT" sz="1600" dirty="0"/>
              <a:t>, 12 Ottobre 2022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4A875-9E58-3C44-B6A2-16151DC78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7" y="1774880"/>
            <a:ext cx="11213792" cy="4402083"/>
          </a:xfrm>
        </p:spPr>
        <p:txBody>
          <a:bodyPr>
            <a:normAutofit/>
          </a:bodyPr>
          <a:lstStyle>
            <a:lvl1pPr>
              <a:defRPr lang="en-GB" sz="20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>
              <a:defRPr lang="en-GB" sz="20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2pPr>
            <a:lvl3pPr>
              <a:defRPr lang="en-GB" sz="20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3pPr>
            <a:lvl4pPr>
              <a:defRPr lang="en-GB" sz="20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4pPr>
            <a:lvl5pPr>
              <a:defRPr lang="en-GB" sz="20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10" name="Immagine 34">
            <a:extLst>
              <a:ext uri="{FF2B5EF4-FFF2-40B4-BE49-F238E27FC236}">
                <a16:creationId xmlns:a16="http://schemas.microsoft.com/office/drawing/2014/main" id="{F2B51DE4-2DCB-EE48-BDA7-2C210916E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523" y="6552197"/>
            <a:ext cx="1932035" cy="14731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7788C21-25CF-9042-ACAA-372127AC4E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5937" y="1283059"/>
            <a:ext cx="11676063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en-GB" sz="2400" b="1" smtClean="0">
                <a:solidFill>
                  <a:srgbClr val="00995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228600" indent="0">
              <a:buNone/>
              <a:defRPr lang="en-GB" sz="1800" smtClean="0"/>
            </a:lvl2pPr>
            <a:lvl3pPr>
              <a:defRPr lang="en-GB" sz="1800" smtClean="0"/>
            </a:lvl3pPr>
            <a:lvl4pPr>
              <a:defRPr lang="en-GB" smtClean="0"/>
            </a:lvl4pPr>
            <a:lvl5pPr>
              <a:defRPr lang="en-GB"/>
            </a:lvl5pPr>
          </a:lstStyle>
          <a:p>
            <a:pPr marL="0" lvl="0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Click to edit subtitle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1DE2AD3-EF16-9348-BB5A-2DD2C53E81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397565"/>
            <a:ext cx="12192000" cy="827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>
                <a:solidFill>
                  <a:srgbClr val="007656"/>
                </a:solidFill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0DE1685-ECC8-53CB-C63F-68EF2AA66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715" y="6435725"/>
            <a:ext cx="501749" cy="34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51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33">
            <a:extLst>
              <a:ext uri="{FF2B5EF4-FFF2-40B4-BE49-F238E27FC236}">
                <a16:creationId xmlns:a16="http://schemas.microsoft.com/office/drawing/2014/main" id="{EF5D64EE-1451-184C-9B41-A8DBA6A0AE6A}"/>
              </a:ext>
            </a:extLst>
          </p:cNvPr>
          <p:cNvSpPr txBox="1"/>
          <p:nvPr userDrawn="1"/>
        </p:nvSpPr>
        <p:spPr>
          <a:xfrm>
            <a:off x="11227981" y="6471646"/>
            <a:ext cx="501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8AB9ED-2AB1-48FD-B60D-80CE187D0DFC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5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B8470A-1CAB-453D-88EC-2FBC20BAE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F2E9D3-AA5B-43AC-B1CD-EC94A9A09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5E9EF5-FCB9-42E5-871D-8C772E81A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6D8-ECA3-4115-9987-40185034E22E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01252C-FBEE-42B5-A48B-D069E573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E83234-46B0-443C-8165-5BDB8F2E2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6C23A-F874-45D4-AD22-E2FF7BCE74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449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76BCB8-4DC9-4A83-810C-AB5C1DF35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123A8F-9C84-46B3-AB2C-041EAC931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09454E-9D2E-4B66-8905-1328B2B4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6D8-ECA3-4115-9987-40185034E22E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3BE1D0-AC16-46F0-87DB-3F497830D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1A9AE4-D783-4DE2-B191-419B713C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6C23A-F874-45D4-AD22-E2FF7BCE74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99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A7D641-E665-4236-8E6F-840089281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D15AF8-86F5-4B36-A2F8-F66BFF6E9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9836A1C-C575-4F1A-8903-6C17B98DB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6C05E1-0552-499A-8166-6AAED069A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6D8-ECA3-4115-9987-40185034E22E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D5456C-DF3A-4525-80EC-76229638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5E8D41-FBF6-41A4-9924-E66A6922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6C23A-F874-45D4-AD22-E2FF7BCE74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980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AC7531-4F55-473B-9404-3258B1D46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AFC4C8-E1AA-4FF6-905D-52B88893F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271AD7-9C80-4285-B352-CD833E79F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140DE9A-BE51-4E23-8880-7CDD194846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6A894AA-3990-430C-A506-3587FE8387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BC803D6-14DA-400F-BCF2-EE91CCF8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6D8-ECA3-4115-9987-40185034E22E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782468F-3D84-4532-8182-83E9611B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0BBB614-7BC1-42DB-8516-CC5C9F56C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6C23A-F874-45D4-AD22-E2FF7BCE74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500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CC05A-0438-4D64-9AAA-8F76D85BE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E0F4E84-8C1C-4850-AEAD-9616EA9A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6D8-ECA3-4115-9987-40185034E22E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0B7363E-4595-4346-A96C-B6905242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9E1E6A-E335-4F6F-9BC9-C9AFC6A96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6C23A-F874-45D4-AD22-E2FF7BCE74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4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8128CE2-96E4-4287-B85F-D847D34E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6D8-ECA3-4115-9987-40185034E22E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1F0F9BE-6670-4328-BE97-B7623923A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95F46B6-3A78-4291-816E-071C0582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6C23A-F874-45D4-AD22-E2FF7BCE74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682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4B85EA-4FFE-4232-8F2E-BD12AA34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ECF1BC-8F41-4A69-95BB-739CA538C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0D8F2ED-F1F1-4097-9D18-3B117AA76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DE371BD-D382-48B1-B377-8FE465C7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6D8-ECA3-4115-9987-40185034E22E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796AA0-D313-4713-8A10-CC876B95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008CB2-00AC-4450-82C0-27193ED2A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6C23A-F874-45D4-AD22-E2FF7BCE74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4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A8065-B1DF-46E4-A7A8-BA35D8A93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99DD828-37DD-4E3F-9F30-368F97F9E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631CAC8-26E6-41AC-BDA6-65E64886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A92ECA5-9BBD-4C2C-BC43-4789E49F4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486D8-ECA3-4115-9987-40185034E22E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AA4C06-901A-49F6-9E7D-8CF89F3AB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33830C-4697-4BC9-845B-380A4655D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6C23A-F874-45D4-AD22-E2FF7BCE74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637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9B91E4F-A471-4D9A-9A08-7200BB17B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723793-2D10-4879-969A-76CDE7DF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034687-4D79-451B-9882-DFE09E7DD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486D8-ECA3-4115-9987-40185034E22E}" type="datetimeFigureOut">
              <a:rPr lang="it-IT" smtClean="0"/>
              <a:t>25/05/2023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8371B3-48B3-425A-AEF5-5B638A0CD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785467-13DD-491C-895F-55B46DA47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6C23A-F874-45D4-AD22-E2FF7BCE74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20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015D88-1FF1-AA4B-8E00-01306984B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52" y="587974"/>
            <a:ext cx="10691648" cy="636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2B5974-AA98-9F44-BFE4-E6F4588B2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CFFEA-EDB3-E449-9C91-28A56A1F0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41684-81C8-9F44-9C0E-5A478EC41D48}" type="datetime1">
              <a:rPr lang="it-IT" smtClean="0"/>
              <a:pPr/>
              <a:t>25/05/2023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61923-9CDC-D948-8CCF-8D644B436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7390E-BAF9-5646-9156-ECA0B2940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D66E1-0794-D24E-B428-6AEC18C94229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78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dirty="0" smtClean="0">
          <a:solidFill>
            <a:srgbClr val="5A6A77"/>
          </a:solidFill>
          <a:latin typeface="Calibri" panose="020F0502020204030204" pitchFamily="34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jpeg"/><Relationship Id="rId4" Type="http://schemas.openxmlformats.org/officeDocument/2006/relationships/image" Target="../media/image24.emf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CBB1A1D-BBD1-470D-890B-567D2EAA07BF}"/>
              </a:ext>
            </a:extLst>
          </p:cNvPr>
          <p:cNvSpPr txBox="1"/>
          <p:nvPr/>
        </p:nvSpPr>
        <p:spPr>
          <a:xfrm flipH="1">
            <a:off x="2677838" y="6095203"/>
            <a:ext cx="6619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99"/>
                </a:solidFill>
              </a:rPr>
              <a:t>8TH Annual EUSAIR FORUM – Sarajevo, 25th May 2023</a:t>
            </a:r>
            <a:endParaRPr lang="en-GB" sz="2000" b="1" dirty="0">
              <a:solidFill>
                <a:srgbClr val="003399"/>
              </a:solidFill>
            </a:endParaRPr>
          </a:p>
        </p:txBody>
      </p:sp>
      <p:sp>
        <p:nvSpPr>
          <p:cNvPr id="5" name="Ορθογώνιο 7">
            <a:extLst>
              <a:ext uri="{FF2B5EF4-FFF2-40B4-BE49-F238E27FC236}">
                <a16:creationId xmlns:a16="http://schemas.microsoft.com/office/drawing/2014/main" id="{1A3506F9-065F-0179-8928-54A9330EAC63}"/>
              </a:ext>
            </a:extLst>
          </p:cNvPr>
          <p:cNvSpPr/>
          <p:nvPr/>
        </p:nvSpPr>
        <p:spPr>
          <a:xfrm>
            <a:off x="497710" y="2269248"/>
            <a:ext cx="1111169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b="1" dirty="0">
                <a:solidFill>
                  <a:srgbClr val="990033"/>
                </a:solidFill>
              </a:rPr>
              <a:t>Urban mobility as an additional key focus area of the Pillar 2:</a:t>
            </a:r>
          </a:p>
          <a:p>
            <a:pPr algn="ctr"/>
            <a:r>
              <a:rPr lang="en-US" sz="3400" b="1" dirty="0">
                <a:solidFill>
                  <a:srgbClr val="990033"/>
                </a:solidFill>
              </a:rPr>
              <a:t>best practices in sustainable urban mobility planning from the Adriatic-Ionian Region</a:t>
            </a:r>
            <a:endParaRPr lang="en-US" sz="3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Ορθογώνιο 7">
            <a:extLst>
              <a:ext uri="{FF2B5EF4-FFF2-40B4-BE49-F238E27FC236}">
                <a16:creationId xmlns:a16="http://schemas.microsoft.com/office/drawing/2014/main" id="{EADD83BC-3736-326A-EECE-98AF7421C40F}"/>
              </a:ext>
            </a:extLst>
          </p:cNvPr>
          <p:cNvSpPr/>
          <p:nvPr/>
        </p:nvSpPr>
        <p:spPr>
          <a:xfrm>
            <a:off x="1524000" y="406365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Prof. Pierluigi Coppola, Pillar 2 Coordinator , Italy </a:t>
            </a:r>
          </a:p>
        </p:txBody>
      </p:sp>
      <p:pic>
        <p:nvPicPr>
          <p:cNvPr id="7" name="Picture 4" descr="Media toolkits - adriatic-ionian.eu">
            <a:extLst>
              <a:ext uri="{FF2B5EF4-FFF2-40B4-BE49-F238E27FC236}">
                <a16:creationId xmlns:a16="http://schemas.microsoft.com/office/drawing/2014/main" id="{8E16B372-8AA1-E600-70C7-B257B930B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9" y="134910"/>
            <a:ext cx="2263593" cy="15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edia toolkits - adriatic-ionian.eu">
            <a:extLst>
              <a:ext uri="{FF2B5EF4-FFF2-40B4-BE49-F238E27FC236}">
                <a16:creationId xmlns:a16="http://schemas.microsoft.com/office/drawing/2014/main" id="{BB9956EF-8C88-DDD0-7A71-5ED92B0A6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0" y="5086416"/>
            <a:ext cx="1935215" cy="16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8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845F7427-B4E8-D92B-6B55-6D66B8360C2A}"/>
              </a:ext>
            </a:extLst>
          </p:cNvPr>
          <p:cNvSpPr txBox="1">
            <a:spLocks/>
          </p:cNvSpPr>
          <p:nvPr/>
        </p:nvSpPr>
        <p:spPr>
          <a:xfrm>
            <a:off x="422313" y="639235"/>
            <a:ext cx="11347373" cy="765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49F2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Re-thinking the use of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49F2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urban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49F2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49F2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spaces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49F2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Immagine 11">
            <a:extLst>
              <a:ext uri="{FF2B5EF4-FFF2-40B4-BE49-F238E27FC236}">
                <a16:creationId xmlns:a16="http://schemas.microsoft.com/office/drawing/2014/main" id="{F03243D0-AFA8-A7E6-4FF0-EEC3DA87F1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80" t="9751" r="10061"/>
          <a:stretch/>
        </p:blipFill>
        <p:spPr>
          <a:xfrm>
            <a:off x="422313" y="2248418"/>
            <a:ext cx="5438660" cy="3910009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CEFD3967-EEB0-21AC-DFC2-E17966B2BC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40" t="16639"/>
          <a:stretch/>
        </p:blipFill>
        <p:spPr>
          <a:xfrm>
            <a:off x="6095999" y="2248417"/>
            <a:ext cx="5608548" cy="391000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55862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6DF9A433-403E-E358-6526-86A2D0DEAD19}"/>
              </a:ext>
            </a:extLst>
          </p:cNvPr>
          <p:cNvSpPr txBox="1">
            <a:spLocks/>
          </p:cNvSpPr>
          <p:nvPr/>
        </p:nvSpPr>
        <p:spPr>
          <a:xfrm>
            <a:off x="990317" y="711680"/>
            <a:ext cx="10457050" cy="820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200" b="1" dirty="0">
                <a:solidFill>
                  <a:srgbClr val="F49F2B"/>
                </a:solidFill>
                <a:latin typeface="+mn-lt"/>
                <a:cs typeface="+mn-cs"/>
              </a:rPr>
              <a:t> Advanced </a:t>
            </a:r>
            <a:r>
              <a:rPr lang="it-IT" sz="3200" b="1" dirty="0" err="1">
                <a:solidFill>
                  <a:srgbClr val="F49F2B"/>
                </a:solidFill>
                <a:latin typeface="+mn-lt"/>
                <a:cs typeface="+mn-cs"/>
              </a:rPr>
              <a:t>technological</a:t>
            </a:r>
            <a:r>
              <a:rPr lang="it-IT" sz="3200" b="1" dirty="0">
                <a:solidFill>
                  <a:srgbClr val="F49F2B"/>
                </a:solidFill>
                <a:latin typeface="+mn-lt"/>
                <a:cs typeface="+mn-cs"/>
              </a:rPr>
              <a:t> </a:t>
            </a:r>
            <a:r>
              <a:rPr lang="it-IT" sz="3200" b="1" dirty="0" err="1">
                <a:solidFill>
                  <a:srgbClr val="F49F2B"/>
                </a:solidFill>
                <a:latin typeface="+mn-lt"/>
                <a:cs typeface="+mn-cs"/>
              </a:rPr>
              <a:t>innovations</a:t>
            </a:r>
            <a:endParaRPr lang="it-IT" sz="3200" b="1" dirty="0">
              <a:solidFill>
                <a:srgbClr val="F49F2B"/>
              </a:solidFill>
              <a:latin typeface="+mn-lt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9C4B16-8F87-AEE0-3397-ADE1CE0A1592}"/>
              </a:ext>
            </a:extLst>
          </p:cNvPr>
          <p:cNvSpPr/>
          <p:nvPr/>
        </p:nvSpPr>
        <p:spPr>
          <a:xfrm>
            <a:off x="744633" y="1532213"/>
            <a:ext cx="3099668" cy="2673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Connected and Autonomous Vehicles (CAVs)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C3F157-1E3A-61B4-0454-27818A3D83BA}"/>
              </a:ext>
            </a:extLst>
          </p:cNvPr>
          <p:cNvGrpSpPr/>
          <p:nvPr/>
        </p:nvGrpSpPr>
        <p:grpSpPr>
          <a:xfrm>
            <a:off x="1951401" y="1911538"/>
            <a:ext cx="8289198" cy="4186410"/>
            <a:chOff x="1972165" y="3108582"/>
            <a:chExt cx="5985185" cy="2802535"/>
          </a:xfrm>
        </p:grpSpPr>
        <p:graphicFrame>
          <p:nvGraphicFramePr>
            <p:cNvPr id="5" name="Oggetto 11">
              <a:extLst>
                <a:ext uri="{FF2B5EF4-FFF2-40B4-BE49-F238E27FC236}">
                  <a16:creationId xmlns:a16="http://schemas.microsoft.com/office/drawing/2014/main" id="{72371798-6C9C-77E3-1B45-C1DFFB2529D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1932566"/>
                </p:ext>
              </p:extLst>
            </p:nvPr>
          </p:nvGraphicFramePr>
          <p:xfrm>
            <a:off x="1972165" y="3108582"/>
            <a:ext cx="2709563" cy="18375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3" imgW="4343400" imgH="3019440" progId="Visio.Drawing.15">
                    <p:embed/>
                  </p:oleObj>
                </mc:Choice>
                <mc:Fallback>
                  <p:oleObj name="Visio" r:id="rId3" imgW="4343400" imgH="3019440" progId="Visio.Drawing.15">
                    <p:embed/>
                    <p:pic>
                      <p:nvPicPr>
                        <p:cNvPr id="5" name="Oggetto 11">
                          <a:extLst>
                            <a:ext uri="{FF2B5EF4-FFF2-40B4-BE49-F238E27FC236}">
                              <a16:creationId xmlns:a16="http://schemas.microsoft.com/office/drawing/2014/main" id="{72371798-6C9C-77E3-1B45-C1DFFB2529D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2165" y="3108582"/>
                          <a:ext cx="2709563" cy="183758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Immagine 12">
              <a:extLst>
                <a:ext uri="{FF2B5EF4-FFF2-40B4-BE49-F238E27FC236}">
                  <a16:creationId xmlns:a16="http://schemas.microsoft.com/office/drawing/2014/main" id="{8A9B4F90-ED48-34C2-F9CD-7C753AC38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-4"/>
            <a:stretch/>
          </p:blipFill>
          <p:spPr>
            <a:xfrm>
              <a:off x="6712551" y="3171776"/>
              <a:ext cx="1227647" cy="1458597"/>
            </a:xfrm>
            <a:prstGeom prst="rect">
              <a:avLst/>
            </a:prstGeom>
          </p:spPr>
        </p:pic>
        <p:pic>
          <p:nvPicPr>
            <p:cNvPr id="8" name="Immagine 14">
              <a:extLst>
                <a:ext uri="{FF2B5EF4-FFF2-40B4-BE49-F238E27FC236}">
                  <a16:creationId xmlns:a16="http://schemas.microsoft.com/office/drawing/2014/main" id="{8BAA8BC4-BE72-6D47-D0AC-4F29D2068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2551" y="4681180"/>
              <a:ext cx="1244799" cy="1223032"/>
            </a:xfrm>
            <a:prstGeom prst="rect">
              <a:avLst/>
            </a:prstGeom>
          </p:spPr>
        </p:pic>
        <p:pic>
          <p:nvPicPr>
            <p:cNvPr id="9" name="Picture 2" descr="Who's Ready to Put Their Kid on a Self-Driving School Bus ...">
              <a:extLst>
                <a:ext uri="{FF2B5EF4-FFF2-40B4-BE49-F238E27FC236}">
                  <a16:creationId xmlns:a16="http://schemas.microsoft.com/office/drawing/2014/main" id="{3B9FEC6B-95CB-42E9-C9FE-13974CEC08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0109" y="3171776"/>
              <a:ext cx="1835967" cy="1463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Driverless night buses will soon roam the streets of Seoul soon | TruckDeal">
              <a:extLst>
                <a:ext uri="{FF2B5EF4-FFF2-40B4-BE49-F238E27FC236}">
                  <a16:creationId xmlns:a16="http://schemas.microsoft.com/office/drawing/2014/main" id="{239117F0-6844-147A-65EC-16F4FB5B3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8180" y="4951132"/>
              <a:ext cx="1451140" cy="959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Debuttano a Torino i bus robot Olli 2 di Local Motors - Vaielettrico">
              <a:extLst>
                <a:ext uri="{FF2B5EF4-FFF2-40B4-BE49-F238E27FC236}">
                  <a16:creationId xmlns:a16="http://schemas.microsoft.com/office/drawing/2014/main" id="{CEA84279-79A9-25F1-01FD-B4638F30DE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1440" y="4947535"/>
              <a:ext cx="1264783" cy="959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Public Forum on Inclusive Design of AVs: Summary Report">
              <a:extLst>
                <a:ext uri="{FF2B5EF4-FFF2-40B4-BE49-F238E27FC236}">
                  <a16:creationId xmlns:a16="http://schemas.microsoft.com/office/drawing/2014/main" id="{B343EAA9-2A67-D289-FE8C-459A34D272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2698" y="4681181"/>
              <a:ext cx="1835967" cy="1223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556369D-24F1-77E0-E1E9-E8AFFB29440B}"/>
              </a:ext>
            </a:extLst>
          </p:cNvPr>
          <p:cNvSpPr txBox="1"/>
          <p:nvPr/>
        </p:nvSpPr>
        <p:spPr>
          <a:xfrm>
            <a:off x="8001435" y="5052438"/>
            <a:ext cx="3912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F5BD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86729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E668B1B-DCBA-B73C-B4E2-8C8B2C377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3">
            <a:extLst>
              <a:ext uri="{FF2B5EF4-FFF2-40B4-BE49-F238E27FC236}">
                <a16:creationId xmlns:a16="http://schemas.microsoft.com/office/drawing/2014/main" id="{B0F48816-B5CA-10B9-9EF1-63485A3D3094}"/>
              </a:ext>
            </a:extLst>
          </p:cNvPr>
          <p:cNvSpPr txBox="1">
            <a:spLocks/>
          </p:cNvSpPr>
          <p:nvPr/>
        </p:nvSpPr>
        <p:spPr>
          <a:xfrm>
            <a:off x="3557701" y="1987904"/>
            <a:ext cx="5551610" cy="768386"/>
          </a:xfrm>
          <a:prstGeom prst="rect">
            <a:avLst/>
          </a:prstGeom>
          <a:solidFill>
            <a:srgbClr val="000000">
              <a:alpha val="65098"/>
            </a:srgbClr>
          </a:solidFill>
          <a:effectLst>
            <a:softEdge rad="2159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>
                <a:solidFill>
                  <a:srgbClr val="5A6A7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Urban Air Mobility</a:t>
            </a:r>
          </a:p>
        </p:txBody>
      </p:sp>
      <p:pic>
        <p:nvPicPr>
          <p:cNvPr id="4" name="Immagine 34">
            <a:extLst>
              <a:ext uri="{FF2B5EF4-FFF2-40B4-BE49-F238E27FC236}">
                <a16:creationId xmlns:a16="http://schemas.microsoft.com/office/drawing/2014/main" id="{FD0033A5-E2CB-9917-B368-295EEC85F7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523" y="6552197"/>
            <a:ext cx="1932035" cy="1473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F917C69-F11F-BF26-0E80-7B6C200895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0715" y="6435725"/>
            <a:ext cx="501749" cy="34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8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edia toolkits - adriatic-ionian.eu">
            <a:extLst>
              <a:ext uri="{FF2B5EF4-FFF2-40B4-BE49-F238E27FC236}">
                <a16:creationId xmlns:a16="http://schemas.microsoft.com/office/drawing/2014/main" id="{6C99A56E-EC27-B54D-65EA-59C101540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55" y="67855"/>
            <a:ext cx="2263593" cy="15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dia toolkits - adriatic-ionian.eu">
            <a:extLst>
              <a:ext uri="{FF2B5EF4-FFF2-40B4-BE49-F238E27FC236}">
                <a16:creationId xmlns:a16="http://schemas.microsoft.com/office/drawing/2014/main" id="{CD7EBBFD-D1E7-7C44-7EF3-63DA4A1B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55" y="5221326"/>
            <a:ext cx="1935215" cy="16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2">
            <a:extLst>
              <a:ext uri="{FF2B5EF4-FFF2-40B4-BE49-F238E27FC236}">
                <a16:creationId xmlns:a16="http://schemas.microsoft.com/office/drawing/2014/main" id="{EF74F8F4-1074-2F98-2E9F-A398E2B94F74}"/>
              </a:ext>
            </a:extLst>
          </p:cNvPr>
          <p:cNvSpPr txBox="1"/>
          <p:nvPr/>
        </p:nvSpPr>
        <p:spPr>
          <a:xfrm>
            <a:off x="813528" y="1510927"/>
            <a:ext cx="8813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</a:rPr>
              <a:t>Common vision in the AI Region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448D61-9798-4CE8-B98B-F4B55FD26E20}"/>
              </a:ext>
            </a:extLst>
          </p:cNvPr>
          <p:cNvSpPr txBox="1"/>
          <p:nvPr/>
        </p:nvSpPr>
        <p:spPr>
          <a:xfrm>
            <a:off x="813528" y="2332374"/>
            <a:ext cx="97528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EUSAIR action plan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under revision which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urban mobility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 the key focus areas for the Pillar 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urban mobility is a topic of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cross-pillar relevance for the Adriatic-Ionian Region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significant potential synergies with the development of sustainable tourism, greener cities and ports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EUSAIR transport masterplan is under finalization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it will be a strategic document to support a common and integrated development of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urban mobility through innovative transport policies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847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CBB1A1D-BBD1-470D-890B-567D2EAA07BF}"/>
              </a:ext>
            </a:extLst>
          </p:cNvPr>
          <p:cNvSpPr txBox="1"/>
          <p:nvPr/>
        </p:nvSpPr>
        <p:spPr>
          <a:xfrm flipH="1">
            <a:off x="2677838" y="6095203"/>
            <a:ext cx="6619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99"/>
                </a:solidFill>
              </a:rPr>
              <a:t>8TH Annual EUSAIR FORUM – Sarajevo, 25th May 2023</a:t>
            </a:r>
            <a:endParaRPr lang="en-GB" sz="2000" b="1" dirty="0">
              <a:solidFill>
                <a:srgbClr val="003399"/>
              </a:solidFill>
            </a:endParaRPr>
          </a:p>
        </p:txBody>
      </p:sp>
      <p:sp>
        <p:nvSpPr>
          <p:cNvPr id="2" name="Ορθογώνιο 7">
            <a:extLst>
              <a:ext uri="{FF2B5EF4-FFF2-40B4-BE49-F238E27FC236}">
                <a16:creationId xmlns:a16="http://schemas.microsoft.com/office/drawing/2014/main" id="{EADD83BC-3736-326A-EECE-98AF7421C40F}"/>
              </a:ext>
            </a:extLst>
          </p:cNvPr>
          <p:cNvSpPr/>
          <p:nvPr/>
        </p:nvSpPr>
        <p:spPr>
          <a:xfrm>
            <a:off x="1524000" y="337785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Prof. Pierluigi Coppola</a:t>
            </a:r>
          </a:p>
          <a:p>
            <a:pPr algn="ctr"/>
            <a:r>
              <a:rPr lang="en-US" sz="2000" i="1" dirty="0">
                <a:solidFill>
                  <a:schemeClr val="tx2">
                    <a:lumMod val="50000"/>
                  </a:schemeClr>
                </a:solidFill>
              </a:rPr>
              <a:t>pierluigi.coppola@mit.gov.it</a:t>
            </a:r>
          </a:p>
        </p:txBody>
      </p:sp>
      <p:pic>
        <p:nvPicPr>
          <p:cNvPr id="7" name="Picture 4" descr="Media toolkits - adriatic-ionian.eu">
            <a:extLst>
              <a:ext uri="{FF2B5EF4-FFF2-40B4-BE49-F238E27FC236}">
                <a16:creationId xmlns:a16="http://schemas.microsoft.com/office/drawing/2014/main" id="{8E16B372-8AA1-E600-70C7-B257B930B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2" y="134910"/>
            <a:ext cx="2263593" cy="15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edia toolkits - adriatic-ionian.eu">
            <a:extLst>
              <a:ext uri="{FF2B5EF4-FFF2-40B4-BE49-F238E27FC236}">
                <a16:creationId xmlns:a16="http://schemas.microsoft.com/office/drawing/2014/main" id="{BB9956EF-8C88-DDD0-7A71-5ED92B0A6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92" y="5221326"/>
            <a:ext cx="1935215" cy="16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7">
            <a:extLst>
              <a:ext uri="{FF2B5EF4-FFF2-40B4-BE49-F238E27FC236}">
                <a16:creationId xmlns:a16="http://schemas.microsoft.com/office/drawing/2014/main" id="{3ADBCC39-092D-D6DF-CFFB-56E99E29571B}"/>
              </a:ext>
            </a:extLst>
          </p:cNvPr>
          <p:cNvSpPr/>
          <p:nvPr/>
        </p:nvSpPr>
        <p:spPr>
          <a:xfrm>
            <a:off x="1524000" y="2489005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990033"/>
                </a:solidFill>
              </a:rPr>
              <a:t>Thanks for the attention!</a:t>
            </a:r>
            <a:endParaRPr lang="it-IT" sz="3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06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mappa, atlante&#10;&#10;Descrizione generata automaticamente">
            <a:extLst>
              <a:ext uri="{FF2B5EF4-FFF2-40B4-BE49-F238E27FC236}">
                <a16:creationId xmlns:a16="http://schemas.microsoft.com/office/drawing/2014/main" id="{C003B00F-64AB-8B31-3805-F80AA70F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17" y="157952"/>
            <a:ext cx="5607259" cy="6700047"/>
          </a:xfrm>
          <a:prstGeom prst="rect">
            <a:avLst/>
          </a:prstGeom>
        </p:spPr>
      </p:pic>
      <p:pic>
        <p:nvPicPr>
          <p:cNvPr id="1028" name="Picture 4" descr="Media toolkits - adriatic-ionian.eu">
            <a:extLst>
              <a:ext uri="{FF2B5EF4-FFF2-40B4-BE49-F238E27FC236}">
                <a16:creationId xmlns:a16="http://schemas.microsoft.com/office/drawing/2014/main" id="{6C99A56E-EC27-B54D-65EA-59C101540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7" y="49631"/>
            <a:ext cx="2263593" cy="15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dia toolkits - adriatic-ionian.eu">
            <a:extLst>
              <a:ext uri="{FF2B5EF4-FFF2-40B4-BE49-F238E27FC236}">
                <a16:creationId xmlns:a16="http://schemas.microsoft.com/office/drawing/2014/main" id="{CD7EBBFD-D1E7-7C44-7EF3-63DA4A1B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07" y="5101555"/>
            <a:ext cx="1935215" cy="16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12">
            <a:extLst>
              <a:ext uri="{FF2B5EF4-FFF2-40B4-BE49-F238E27FC236}">
                <a16:creationId xmlns:a16="http://schemas.microsoft.com/office/drawing/2014/main" id="{EF74F8F4-1074-2F98-2E9F-A398E2B94F74}"/>
              </a:ext>
            </a:extLst>
          </p:cNvPr>
          <p:cNvSpPr txBox="1"/>
          <p:nvPr/>
        </p:nvSpPr>
        <p:spPr>
          <a:xfrm>
            <a:off x="813528" y="1433808"/>
            <a:ext cx="5799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B050"/>
                </a:solidFill>
              </a:rPr>
              <a:t>Urban Nodes in the EU Policy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6C81EB-D500-BB27-E075-48A719EF222D}"/>
              </a:ext>
            </a:extLst>
          </p:cNvPr>
          <p:cNvSpPr txBox="1"/>
          <p:nvPr/>
        </p:nvSpPr>
        <p:spPr>
          <a:xfrm>
            <a:off x="951150" y="2057602"/>
            <a:ext cx="540558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revised TEN-T Regulation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require by 2040,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 least one multimodal passenger hub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one multimodal freight terminal allowing for sufficient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transhipment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capacity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within or in the vicinity of the urban node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addition, by 2025, the </a:t>
            </a:r>
            <a:r>
              <a:rPr lang="en-US" sz="1600" b="1" i="0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424 cities 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identified in the new TEN-T regulation 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must develop a Sustainable Urban Mobility Plan </a:t>
            </a:r>
            <a:r>
              <a:rPr lang="en-US" sz="16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(SUMP) that includes measures to integrate the different modes of transport, and to promote zero-emission mobility.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EE6F12-355C-5781-0B3E-F436880AA66A}"/>
              </a:ext>
            </a:extLst>
          </p:cNvPr>
          <p:cNvSpPr>
            <a:spLocks noChangeAspect="1"/>
          </p:cNvSpPr>
          <p:nvPr/>
        </p:nvSpPr>
        <p:spPr>
          <a:xfrm>
            <a:off x="10529516" y="2934735"/>
            <a:ext cx="1217129" cy="121712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424</a:t>
            </a:r>
          </a:p>
          <a:p>
            <a:pPr algn="ctr"/>
            <a:r>
              <a:rPr lang="en-US" sz="1600" b="1" dirty="0"/>
              <a:t>Urban Nodes</a:t>
            </a:r>
            <a:endParaRPr lang="en-US" sz="2800" b="1" dirty="0"/>
          </a:p>
        </p:txBody>
      </p:sp>
      <p:sp>
        <p:nvSpPr>
          <p:cNvPr id="16" name="Freccia a destra 29">
            <a:extLst>
              <a:ext uri="{FF2B5EF4-FFF2-40B4-BE49-F238E27FC236}">
                <a16:creationId xmlns:a16="http://schemas.microsoft.com/office/drawing/2014/main" id="{6F721C99-C475-3A8C-ACE5-A9E6F3FC3B5B}"/>
              </a:ext>
            </a:extLst>
          </p:cNvPr>
          <p:cNvSpPr/>
          <p:nvPr/>
        </p:nvSpPr>
        <p:spPr>
          <a:xfrm rot="5400000">
            <a:off x="3653718" y="4507646"/>
            <a:ext cx="400112" cy="526037"/>
          </a:xfrm>
          <a:prstGeom prst="rightArrow">
            <a:avLst/>
          </a:prstGeom>
          <a:solidFill>
            <a:srgbClr val="DDFFEC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8D6AF3-920E-4262-A5ED-AA65D8B9D72C}"/>
              </a:ext>
            </a:extLst>
          </p:cNvPr>
          <p:cNvSpPr txBox="1"/>
          <p:nvPr/>
        </p:nvSpPr>
        <p:spPr>
          <a:xfrm>
            <a:off x="951150" y="5004002"/>
            <a:ext cx="58052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 as Innovation hubs</a:t>
            </a:r>
          </a:p>
          <a:p>
            <a:pPr algn="ctr"/>
            <a:r>
              <a:rPr 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places to seize new mobility opportunities  </a:t>
            </a:r>
            <a:endParaRPr lang="en-US" sz="2000" i="0" dirty="0"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2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BEDB288C-114D-B46B-F6AF-71D51F264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3">
            <a:extLst>
              <a:ext uri="{FF2B5EF4-FFF2-40B4-BE49-F238E27FC236}">
                <a16:creationId xmlns:a16="http://schemas.microsoft.com/office/drawing/2014/main" id="{EA21DB3A-BCDD-E381-5783-8DC583195925}"/>
              </a:ext>
            </a:extLst>
          </p:cNvPr>
          <p:cNvSpPr txBox="1">
            <a:spLocks/>
          </p:cNvSpPr>
          <p:nvPr/>
        </p:nvSpPr>
        <p:spPr>
          <a:xfrm>
            <a:off x="2280063" y="1625802"/>
            <a:ext cx="7512516" cy="1803198"/>
          </a:xfrm>
          <a:prstGeom prst="rect">
            <a:avLst/>
          </a:prstGeom>
          <a:noFill/>
          <a:effectLst>
            <a:softEdge rad="2159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>
                <a:solidFill>
                  <a:srgbClr val="5A6A7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Urban </a:t>
            </a:r>
            <a:r>
              <a:rPr kumimoji="0" 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sprawl</a:t>
            </a: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it-IT" sz="4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auto-</a:t>
            </a:r>
            <a:r>
              <a:rPr kumimoji="0" 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oriented</a:t>
            </a:r>
            <a:r>
              <a:rPr kumimoji="0" lang="it-IT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cities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64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2">
            <a:extLst>
              <a:ext uri="{FF2B5EF4-FFF2-40B4-BE49-F238E27FC236}">
                <a16:creationId xmlns:a16="http://schemas.microsoft.com/office/drawing/2014/main" id="{EF74F8F4-1074-2F98-2E9F-A398E2B94F74}"/>
              </a:ext>
            </a:extLst>
          </p:cNvPr>
          <p:cNvSpPr txBox="1"/>
          <p:nvPr/>
        </p:nvSpPr>
        <p:spPr>
          <a:xfrm>
            <a:off x="255003" y="411521"/>
            <a:ext cx="11400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Urban sprawl and auto-oriented cities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EC569BB-CF90-776D-4FFA-75929FBE1283}"/>
              </a:ext>
            </a:extLst>
          </p:cNvPr>
          <p:cNvSpPr txBox="1">
            <a:spLocks/>
          </p:cNvSpPr>
          <p:nvPr/>
        </p:nvSpPr>
        <p:spPr>
          <a:xfrm>
            <a:off x="392937" y="1504935"/>
            <a:ext cx="4504580" cy="2065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buFont typeface="Wingdings" panose="05000000000000000000" pitchFamily="2" charset="2"/>
              <a:buChar char="q"/>
            </a:pPr>
            <a:r>
              <a:rPr lang="it-IT" sz="2400" b="1" dirty="0">
                <a:solidFill>
                  <a:srgbClr val="0070C0"/>
                </a:solidFill>
                <a:latin typeface="+mn-lt"/>
                <a:cs typeface="+mn-cs"/>
              </a:rPr>
              <a:t> </a:t>
            </a:r>
            <a:r>
              <a:rPr lang="it-IT" sz="2400" b="1" dirty="0" err="1">
                <a:solidFill>
                  <a:srgbClr val="0070C0"/>
                </a:solidFill>
                <a:latin typeface="+mn-lt"/>
                <a:cs typeface="+mn-cs"/>
              </a:rPr>
              <a:t>Urbanization</a:t>
            </a:r>
            <a:endParaRPr lang="it-IT" sz="2400" b="1" dirty="0">
              <a:solidFill>
                <a:srgbClr val="0070C0"/>
              </a:solidFill>
            </a:endParaRPr>
          </a:p>
          <a:p>
            <a:pPr algn="just"/>
            <a:r>
              <a:rPr lang="en-US" sz="1400" dirty="0"/>
              <a:t>To date, 55% of the World's population lives in urban areas, it is estimated an increase up to 68% for year 2050</a:t>
            </a:r>
          </a:p>
          <a:p>
            <a:pPr algn="just"/>
            <a:r>
              <a:rPr lang="en-US" sz="1400" dirty="0"/>
              <a:t>Urbanization is due to the considerable transfer of population from rural areas to urban centers, but also to an overall increase in population which occurs at a higher rate in cities</a:t>
            </a:r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910DD3A6-4842-3ADD-F721-8C732B55E355}"/>
              </a:ext>
            </a:extLst>
          </p:cNvPr>
          <p:cNvSpPr txBox="1">
            <a:spLocks/>
          </p:cNvSpPr>
          <p:nvPr/>
        </p:nvSpPr>
        <p:spPr>
          <a:xfrm>
            <a:off x="5376232" y="1685233"/>
            <a:ext cx="6422832" cy="160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buFont typeface="Wingdings" panose="05000000000000000000" pitchFamily="2" charset="2"/>
              <a:buChar char="q"/>
            </a:pPr>
            <a:r>
              <a:rPr lang="it-IT" sz="2800" b="1" dirty="0">
                <a:solidFill>
                  <a:srgbClr val="C00000"/>
                </a:solidFill>
                <a:latin typeface="+mn-lt"/>
                <a:cs typeface="+mn-cs"/>
              </a:rPr>
              <a:t> Traffic congestion</a:t>
            </a:r>
          </a:p>
          <a:p>
            <a:pPr algn="just"/>
            <a:r>
              <a:rPr lang="en-US" sz="1600" dirty="0"/>
              <a:t>It is a major issue for cities and often a determining factor of connectivity within urban areas and for intra-city interactions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DF42545-820D-D9AE-BA9A-3086B9208D71}"/>
              </a:ext>
            </a:extLst>
          </p:cNvPr>
          <p:cNvSpPr txBox="1"/>
          <p:nvPr/>
        </p:nvSpPr>
        <p:spPr>
          <a:xfrm>
            <a:off x="5376231" y="2920038"/>
            <a:ext cx="609783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Road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Approximately 1.3 million people die each year as a result of road traffic crashes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than half of all road traffic deaths are among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vulnerable road users: pedestrians, cyclists, and motorcyclists</a:t>
            </a: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52ABBC3B-0708-8865-0C39-62A84405A872}"/>
              </a:ext>
            </a:extLst>
          </p:cNvPr>
          <p:cNvSpPr txBox="1">
            <a:spLocks/>
          </p:cNvSpPr>
          <p:nvPr/>
        </p:nvSpPr>
        <p:spPr>
          <a:xfrm>
            <a:off x="5376231" y="4561644"/>
            <a:ext cx="6422833" cy="2065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buFont typeface="Wingdings" panose="05000000000000000000" pitchFamily="2" charset="2"/>
              <a:buChar char="q"/>
            </a:pPr>
            <a:r>
              <a:rPr lang="it-IT" sz="2800" b="1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it-IT" sz="2800" b="1" dirty="0" err="1">
                <a:solidFill>
                  <a:srgbClr val="C00000"/>
                </a:solidFill>
                <a:latin typeface="+mn-lt"/>
                <a:cs typeface="+mn-cs"/>
              </a:rPr>
              <a:t>Pollution</a:t>
            </a:r>
            <a:r>
              <a:rPr lang="it-IT" sz="2800" b="1" dirty="0">
                <a:solidFill>
                  <a:srgbClr val="C00000"/>
                </a:solidFill>
                <a:latin typeface="+mn-lt"/>
                <a:cs typeface="+mn-cs"/>
              </a:rPr>
              <a:t> and </a:t>
            </a:r>
            <a:r>
              <a:rPr lang="it-IT" sz="2800" b="1" dirty="0" err="1">
                <a:solidFill>
                  <a:srgbClr val="C00000"/>
                </a:solidFill>
                <a:latin typeface="+mn-lt"/>
                <a:cs typeface="+mn-cs"/>
              </a:rPr>
              <a:t>climate</a:t>
            </a:r>
            <a:r>
              <a:rPr lang="it-IT" sz="2800" b="1" dirty="0">
                <a:solidFill>
                  <a:srgbClr val="C00000"/>
                </a:solidFill>
                <a:latin typeface="+mn-lt"/>
                <a:cs typeface="+mn-cs"/>
              </a:rPr>
              <a:t> </a:t>
            </a:r>
            <a:r>
              <a:rPr lang="it-IT" sz="2800" b="1" dirty="0" err="1">
                <a:solidFill>
                  <a:srgbClr val="C00000"/>
                </a:solidFill>
                <a:latin typeface="+mn-lt"/>
                <a:cs typeface="+mn-cs"/>
              </a:rPr>
              <a:t>change</a:t>
            </a:r>
            <a:endParaRPr lang="it-IT" sz="2800" b="1" dirty="0">
              <a:solidFill>
                <a:srgbClr val="C00000"/>
              </a:solidFill>
              <a:latin typeface="+mn-lt"/>
              <a:cs typeface="+mn-cs"/>
            </a:endParaRPr>
          </a:p>
          <a:p>
            <a:pPr algn="just"/>
            <a:r>
              <a:rPr lang="en-US" sz="1600" dirty="0"/>
              <a:t>Passenger cars are responsible for around 12% of total CO2 EU emissions</a:t>
            </a:r>
          </a:p>
          <a:p>
            <a:pPr algn="just"/>
            <a:r>
              <a:rPr lang="en-US" sz="1600" dirty="0"/>
              <a:t>To date, in EU about 96% of private cars have internal combustion engine </a:t>
            </a:r>
          </a:p>
        </p:txBody>
      </p:sp>
      <p:pic>
        <p:nvPicPr>
          <p:cNvPr id="17" name="Picture 2" descr="EU Commission prioritises automaker profits in historic failure to reduce  toxic pollution from cars and trucks - Transport &amp; Environment">
            <a:extLst>
              <a:ext uri="{FF2B5EF4-FFF2-40B4-BE49-F238E27FC236}">
                <a16:creationId xmlns:a16="http://schemas.microsoft.com/office/drawing/2014/main" id="{F0BEEEBB-F63B-E494-B65E-6F15D0EBE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/>
          <a:stretch/>
        </p:blipFill>
        <p:spPr bwMode="auto">
          <a:xfrm>
            <a:off x="717932" y="4141391"/>
            <a:ext cx="4179583" cy="253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974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3">
            <a:extLst>
              <a:ext uri="{FF2B5EF4-FFF2-40B4-BE49-F238E27FC236}">
                <a16:creationId xmlns:a16="http://schemas.microsoft.com/office/drawing/2014/main" id="{1EE285D5-8110-4AE6-AF36-F83E457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12">
            <a:extLst>
              <a:ext uri="{FF2B5EF4-FFF2-40B4-BE49-F238E27FC236}">
                <a16:creationId xmlns:a16="http://schemas.microsoft.com/office/drawing/2014/main" id="{EF74F8F4-1074-2F98-2E9F-A398E2B94F74}"/>
              </a:ext>
            </a:extLst>
          </p:cNvPr>
          <p:cNvSpPr txBox="1"/>
          <p:nvPr/>
        </p:nvSpPr>
        <p:spPr>
          <a:xfrm>
            <a:off x="365836" y="-181429"/>
            <a:ext cx="4399872" cy="16425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0070C0"/>
                </a:solidFill>
              </a:rPr>
              <a:t>Global trends in urban mobility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328" y="2457800"/>
            <a:ext cx="3877056" cy="18288"/>
          </a:xfrm>
          <a:custGeom>
            <a:avLst/>
            <a:gdLst>
              <a:gd name="connsiteX0" fmla="*/ 0 w 3877056"/>
              <a:gd name="connsiteY0" fmla="*/ 0 h 18288"/>
              <a:gd name="connsiteX1" fmla="*/ 723717 w 3877056"/>
              <a:gd name="connsiteY1" fmla="*/ 0 h 18288"/>
              <a:gd name="connsiteX2" fmla="*/ 1447434 w 3877056"/>
              <a:gd name="connsiteY2" fmla="*/ 0 h 18288"/>
              <a:gd name="connsiteX3" fmla="*/ 1977299 w 3877056"/>
              <a:gd name="connsiteY3" fmla="*/ 0 h 18288"/>
              <a:gd name="connsiteX4" fmla="*/ 2623475 w 3877056"/>
              <a:gd name="connsiteY4" fmla="*/ 0 h 18288"/>
              <a:gd name="connsiteX5" fmla="*/ 3192109 w 3877056"/>
              <a:gd name="connsiteY5" fmla="*/ 0 h 18288"/>
              <a:gd name="connsiteX6" fmla="*/ 3877056 w 3877056"/>
              <a:gd name="connsiteY6" fmla="*/ 0 h 18288"/>
              <a:gd name="connsiteX7" fmla="*/ 3877056 w 3877056"/>
              <a:gd name="connsiteY7" fmla="*/ 18288 h 18288"/>
              <a:gd name="connsiteX8" fmla="*/ 3230880 w 3877056"/>
              <a:gd name="connsiteY8" fmla="*/ 18288 h 18288"/>
              <a:gd name="connsiteX9" fmla="*/ 2662245 w 3877056"/>
              <a:gd name="connsiteY9" fmla="*/ 18288 h 18288"/>
              <a:gd name="connsiteX10" fmla="*/ 2016069 w 3877056"/>
              <a:gd name="connsiteY10" fmla="*/ 18288 h 18288"/>
              <a:gd name="connsiteX11" fmla="*/ 1408664 w 3877056"/>
              <a:gd name="connsiteY11" fmla="*/ 18288 h 18288"/>
              <a:gd name="connsiteX12" fmla="*/ 840029 w 3877056"/>
              <a:gd name="connsiteY12" fmla="*/ 18288 h 18288"/>
              <a:gd name="connsiteX13" fmla="*/ 0 w 3877056"/>
              <a:gd name="connsiteY13" fmla="*/ 18288 h 18288"/>
              <a:gd name="connsiteX14" fmla="*/ 0 w 3877056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18288" fill="none" extrusionOk="0">
                <a:moveTo>
                  <a:pt x="0" y="0"/>
                </a:moveTo>
                <a:cubicBezTo>
                  <a:pt x="155902" y="14477"/>
                  <a:pt x="567164" y="18992"/>
                  <a:pt x="723717" y="0"/>
                </a:cubicBezTo>
                <a:cubicBezTo>
                  <a:pt x="880270" y="-18992"/>
                  <a:pt x="1230427" y="-33316"/>
                  <a:pt x="1447434" y="0"/>
                </a:cubicBezTo>
                <a:cubicBezTo>
                  <a:pt x="1664441" y="33316"/>
                  <a:pt x="1866557" y="5702"/>
                  <a:pt x="1977299" y="0"/>
                </a:cubicBezTo>
                <a:cubicBezTo>
                  <a:pt x="2088041" y="-5702"/>
                  <a:pt x="2302485" y="24099"/>
                  <a:pt x="2623475" y="0"/>
                </a:cubicBezTo>
                <a:cubicBezTo>
                  <a:pt x="2944465" y="-24099"/>
                  <a:pt x="2993399" y="-19795"/>
                  <a:pt x="3192109" y="0"/>
                </a:cubicBezTo>
                <a:cubicBezTo>
                  <a:pt x="3390819" y="19795"/>
                  <a:pt x="3581349" y="-26551"/>
                  <a:pt x="3877056" y="0"/>
                </a:cubicBezTo>
                <a:cubicBezTo>
                  <a:pt x="3877095" y="7328"/>
                  <a:pt x="3877675" y="9982"/>
                  <a:pt x="3877056" y="18288"/>
                </a:cubicBezTo>
                <a:cubicBezTo>
                  <a:pt x="3576596" y="42394"/>
                  <a:pt x="3502355" y="16962"/>
                  <a:pt x="3230880" y="18288"/>
                </a:cubicBezTo>
                <a:cubicBezTo>
                  <a:pt x="2959405" y="19614"/>
                  <a:pt x="2924948" y="18543"/>
                  <a:pt x="2662245" y="18288"/>
                </a:cubicBezTo>
                <a:cubicBezTo>
                  <a:pt x="2399543" y="18033"/>
                  <a:pt x="2231855" y="26028"/>
                  <a:pt x="2016069" y="18288"/>
                </a:cubicBezTo>
                <a:cubicBezTo>
                  <a:pt x="1800283" y="10548"/>
                  <a:pt x="1665927" y="755"/>
                  <a:pt x="1408664" y="18288"/>
                </a:cubicBezTo>
                <a:cubicBezTo>
                  <a:pt x="1151402" y="35821"/>
                  <a:pt x="1016899" y="28407"/>
                  <a:pt x="840029" y="18288"/>
                </a:cubicBezTo>
                <a:cubicBezTo>
                  <a:pt x="663160" y="8169"/>
                  <a:pt x="304031" y="-14425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877056" h="18288" stroke="0" extrusionOk="0">
                <a:moveTo>
                  <a:pt x="0" y="0"/>
                </a:moveTo>
                <a:cubicBezTo>
                  <a:pt x="205869" y="28368"/>
                  <a:pt x="460328" y="6409"/>
                  <a:pt x="646176" y="0"/>
                </a:cubicBezTo>
                <a:cubicBezTo>
                  <a:pt x="832024" y="-6409"/>
                  <a:pt x="1043494" y="26447"/>
                  <a:pt x="1331123" y="0"/>
                </a:cubicBezTo>
                <a:cubicBezTo>
                  <a:pt x="1618752" y="-26447"/>
                  <a:pt x="1675797" y="-26969"/>
                  <a:pt x="1938528" y="0"/>
                </a:cubicBezTo>
                <a:cubicBezTo>
                  <a:pt x="2201259" y="26969"/>
                  <a:pt x="2439942" y="23453"/>
                  <a:pt x="2662245" y="0"/>
                </a:cubicBezTo>
                <a:cubicBezTo>
                  <a:pt x="2884548" y="-23453"/>
                  <a:pt x="3094562" y="-7899"/>
                  <a:pt x="3308421" y="0"/>
                </a:cubicBezTo>
                <a:cubicBezTo>
                  <a:pt x="3522280" y="7899"/>
                  <a:pt x="3615459" y="3066"/>
                  <a:pt x="3877056" y="0"/>
                </a:cubicBezTo>
                <a:cubicBezTo>
                  <a:pt x="3877383" y="8595"/>
                  <a:pt x="3876984" y="13110"/>
                  <a:pt x="3877056" y="18288"/>
                </a:cubicBezTo>
                <a:cubicBezTo>
                  <a:pt x="3624575" y="4903"/>
                  <a:pt x="3478089" y="20597"/>
                  <a:pt x="3230880" y="18288"/>
                </a:cubicBezTo>
                <a:cubicBezTo>
                  <a:pt x="2983671" y="15979"/>
                  <a:pt x="2743376" y="19903"/>
                  <a:pt x="2507163" y="18288"/>
                </a:cubicBezTo>
                <a:cubicBezTo>
                  <a:pt x="2270950" y="16673"/>
                  <a:pt x="1992617" y="19013"/>
                  <a:pt x="1822216" y="18288"/>
                </a:cubicBezTo>
                <a:cubicBezTo>
                  <a:pt x="1651815" y="17563"/>
                  <a:pt x="1370782" y="42338"/>
                  <a:pt x="1253581" y="18288"/>
                </a:cubicBezTo>
                <a:cubicBezTo>
                  <a:pt x="1136380" y="-5762"/>
                  <a:pt x="854528" y="8046"/>
                  <a:pt x="723717" y="18288"/>
                </a:cubicBezTo>
                <a:cubicBezTo>
                  <a:pt x="592906" y="28530"/>
                  <a:pt x="166343" y="24405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75422F95-645A-A952-120B-7F71DF98BF83}"/>
              </a:ext>
            </a:extLst>
          </p:cNvPr>
          <p:cNvSpPr txBox="1">
            <a:spLocks/>
          </p:cNvSpPr>
          <p:nvPr/>
        </p:nvSpPr>
        <p:spPr>
          <a:xfrm>
            <a:off x="322801" y="1638394"/>
            <a:ext cx="4613462" cy="497347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-28575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Population ageing</a:t>
            </a:r>
            <a:endParaRPr kumimoji="0" lang="en-US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685800" marR="0" lvl="1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 dirty="0"/>
              <a:t>New mobility needs</a:t>
            </a:r>
          </a:p>
          <a:p>
            <a:pPr marR="0" lvl="1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600" b="1" dirty="0"/>
          </a:p>
          <a:p>
            <a:pPr marL="228600" marR="0" lvl="0" indent="-4572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New Lifestyle </a:t>
            </a:r>
          </a:p>
          <a:p>
            <a:pPr marL="6858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Digital-oriented</a:t>
            </a:r>
          </a:p>
          <a:p>
            <a:pPr marL="685800"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Connected </a:t>
            </a:r>
          </a:p>
          <a:p>
            <a:pPr lvl="1" indent="-228600" algn="l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2600" b="1" dirty="0"/>
          </a:p>
          <a:p>
            <a:pPr marL="571500" marR="0" lvl="0" indent="-4572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New Demand pattern</a:t>
            </a:r>
          </a:p>
          <a:p>
            <a:pPr marL="685800" lvl="1" indent="-2286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Multi – modal</a:t>
            </a:r>
          </a:p>
          <a:p>
            <a:pPr marL="685800" lvl="1" indent="-2286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Multi – purpose</a:t>
            </a:r>
          </a:p>
          <a:p>
            <a:pPr marL="685800" lvl="1" indent="-228600" algn="l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b="1" dirty="0"/>
              <a:t>Multi - city</a:t>
            </a: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C681B9E-7D53-2ED1-3736-FF805951E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7" r="6776" b="-3"/>
          <a:stretch/>
        </p:blipFill>
        <p:spPr>
          <a:xfrm>
            <a:off x="5376648" y="845575"/>
            <a:ext cx="2800021" cy="2607952"/>
          </a:xfrm>
          <a:custGeom>
            <a:avLst/>
            <a:gdLst/>
            <a:ahLst/>
            <a:cxnLst/>
            <a:rect l="l" t="t" r="r" b="b"/>
            <a:pathLst>
              <a:path w="2800021" h="2607952">
                <a:moveTo>
                  <a:pt x="1896921" y="1283"/>
                </a:moveTo>
                <a:cubicBezTo>
                  <a:pt x="1964079" y="3763"/>
                  <a:pt x="2031133" y="9836"/>
                  <a:pt x="2097856" y="19493"/>
                </a:cubicBezTo>
                <a:cubicBezTo>
                  <a:pt x="2197875" y="35580"/>
                  <a:pt x="2298741" y="25628"/>
                  <a:pt x="2399244" y="18812"/>
                </a:cubicBezTo>
                <a:cubicBezTo>
                  <a:pt x="2520913" y="10497"/>
                  <a:pt x="2642460" y="5999"/>
                  <a:pt x="2764369" y="19631"/>
                </a:cubicBezTo>
                <a:lnTo>
                  <a:pt x="2781331" y="20066"/>
                </a:lnTo>
                <a:lnTo>
                  <a:pt x="2771027" y="223244"/>
                </a:lnTo>
                <a:cubicBezTo>
                  <a:pt x="2770027" y="306498"/>
                  <a:pt x="2772785" y="389724"/>
                  <a:pt x="2780906" y="472842"/>
                </a:cubicBezTo>
                <a:cubicBezTo>
                  <a:pt x="2793852" y="625932"/>
                  <a:pt x="2795719" y="779623"/>
                  <a:pt x="2786483" y="932933"/>
                </a:cubicBezTo>
                <a:cubicBezTo>
                  <a:pt x="2780058" y="1071462"/>
                  <a:pt x="2764299" y="1209772"/>
                  <a:pt x="2777754" y="1348629"/>
                </a:cubicBezTo>
                <a:cubicBezTo>
                  <a:pt x="2782361" y="1396405"/>
                  <a:pt x="2793512" y="1443308"/>
                  <a:pt x="2796058" y="1491412"/>
                </a:cubicBezTo>
                <a:cubicBezTo>
                  <a:pt x="2808180" y="1716767"/>
                  <a:pt x="2789997" y="1941359"/>
                  <a:pt x="2775088" y="2165950"/>
                </a:cubicBezTo>
                <a:cubicBezTo>
                  <a:pt x="2769633" y="2247759"/>
                  <a:pt x="2762966" y="2329567"/>
                  <a:pt x="2777876" y="2411376"/>
                </a:cubicBezTo>
                <a:cubicBezTo>
                  <a:pt x="2783785" y="2445894"/>
                  <a:pt x="2787349" y="2480670"/>
                  <a:pt x="2788562" y="2515512"/>
                </a:cubicBezTo>
                <a:lnTo>
                  <a:pt x="2785862" y="2598193"/>
                </a:lnTo>
                <a:lnTo>
                  <a:pt x="2765823" y="2598670"/>
                </a:lnTo>
                <a:cubicBezTo>
                  <a:pt x="2658539" y="2600165"/>
                  <a:pt x="2550823" y="2613972"/>
                  <a:pt x="2444081" y="2598670"/>
                </a:cubicBezTo>
                <a:cubicBezTo>
                  <a:pt x="2255735" y="2573645"/>
                  <a:pt x="2065408" y="2570205"/>
                  <a:pt x="1876379" y="2588429"/>
                </a:cubicBezTo>
                <a:cubicBezTo>
                  <a:pt x="1663187" y="2606148"/>
                  <a:pt x="1449075" y="2607414"/>
                  <a:pt x="1235711" y="2592226"/>
                </a:cubicBezTo>
                <a:cubicBezTo>
                  <a:pt x="1077655" y="2581411"/>
                  <a:pt x="919274" y="2573358"/>
                  <a:pt x="760677" y="2583023"/>
                </a:cubicBezTo>
                <a:cubicBezTo>
                  <a:pt x="699945" y="2586819"/>
                  <a:pt x="640728" y="2603387"/>
                  <a:pt x="580211" y="2605228"/>
                </a:cubicBezTo>
                <a:cubicBezTo>
                  <a:pt x="409739" y="2610520"/>
                  <a:pt x="239309" y="2608104"/>
                  <a:pt x="68912" y="2597979"/>
                </a:cubicBezTo>
                <a:lnTo>
                  <a:pt x="9851" y="2595036"/>
                </a:lnTo>
                <a:lnTo>
                  <a:pt x="14918" y="2533474"/>
                </a:lnTo>
                <a:cubicBezTo>
                  <a:pt x="24226" y="2470964"/>
                  <a:pt x="33057" y="2409078"/>
                  <a:pt x="21123" y="2345943"/>
                </a:cubicBezTo>
                <a:cubicBezTo>
                  <a:pt x="15873" y="2318439"/>
                  <a:pt x="11935" y="2290684"/>
                  <a:pt x="9189" y="2262929"/>
                </a:cubicBezTo>
                <a:cubicBezTo>
                  <a:pt x="3723" y="2192068"/>
                  <a:pt x="5681" y="2120806"/>
                  <a:pt x="15036" y="2050394"/>
                </a:cubicBezTo>
                <a:cubicBezTo>
                  <a:pt x="23988" y="1968631"/>
                  <a:pt x="9428" y="1886367"/>
                  <a:pt x="21362" y="1804853"/>
                </a:cubicBezTo>
                <a:cubicBezTo>
                  <a:pt x="29835" y="1739206"/>
                  <a:pt x="30157" y="1672681"/>
                  <a:pt x="22317" y="1606945"/>
                </a:cubicBezTo>
                <a:cubicBezTo>
                  <a:pt x="8211" y="1482675"/>
                  <a:pt x="9093" y="1357041"/>
                  <a:pt x="24942" y="1233009"/>
                </a:cubicBezTo>
                <a:cubicBezTo>
                  <a:pt x="34728" y="1160621"/>
                  <a:pt x="40337" y="1086110"/>
                  <a:pt x="22794" y="1015097"/>
                </a:cubicBezTo>
                <a:cubicBezTo>
                  <a:pt x="-18498" y="848195"/>
                  <a:pt x="5610" y="681043"/>
                  <a:pt x="22794" y="515015"/>
                </a:cubicBezTo>
                <a:cubicBezTo>
                  <a:pt x="33236" y="425851"/>
                  <a:pt x="33475" y="335698"/>
                  <a:pt x="23510" y="246472"/>
                </a:cubicBezTo>
                <a:cubicBezTo>
                  <a:pt x="14667" y="180579"/>
                  <a:pt x="9392" y="114270"/>
                  <a:pt x="7698" y="47862"/>
                </a:cubicBezTo>
                <a:lnTo>
                  <a:pt x="8577" y="16981"/>
                </a:lnTo>
                <a:lnTo>
                  <a:pt x="105876" y="19483"/>
                </a:lnTo>
                <a:cubicBezTo>
                  <a:pt x="269744" y="18941"/>
                  <a:pt x="433357" y="6953"/>
                  <a:pt x="596356" y="8998"/>
                </a:cubicBezTo>
                <a:cubicBezTo>
                  <a:pt x="687063" y="10088"/>
                  <a:pt x="777528" y="30535"/>
                  <a:pt x="868476" y="26719"/>
                </a:cubicBezTo>
                <a:cubicBezTo>
                  <a:pt x="1144104" y="15541"/>
                  <a:pt x="1419853" y="19221"/>
                  <a:pt x="1695360" y="4635"/>
                </a:cubicBezTo>
                <a:cubicBezTo>
                  <a:pt x="1762501" y="-82"/>
                  <a:pt x="1829763" y="-1196"/>
                  <a:pt x="1896921" y="1283"/>
                </a:cubicBez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49B7795-6684-2DCE-810D-8D43B25A6E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81" r="-1" b="-1"/>
          <a:stretch/>
        </p:blipFill>
        <p:spPr>
          <a:xfrm>
            <a:off x="5371395" y="3612292"/>
            <a:ext cx="2809123" cy="3034623"/>
          </a:xfrm>
          <a:custGeom>
            <a:avLst/>
            <a:gdLst/>
            <a:ahLst/>
            <a:cxnLst/>
            <a:rect l="l" t="t" r="r" b="b"/>
            <a:pathLst>
              <a:path w="2809123" h="3034623">
                <a:moveTo>
                  <a:pt x="909359" y="1412"/>
                </a:moveTo>
                <a:cubicBezTo>
                  <a:pt x="958144" y="-855"/>
                  <a:pt x="1007041" y="-392"/>
                  <a:pt x="1055844" y="2812"/>
                </a:cubicBezTo>
                <a:cubicBezTo>
                  <a:pt x="1188892" y="11671"/>
                  <a:pt x="1321724" y="23752"/>
                  <a:pt x="1455098" y="27433"/>
                </a:cubicBezTo>
                <a:cubicBezTo>
                  <a:pt x="1585007" y="30886"/>
                  <a:pt x="1714916" y="19724"/>
                  <a:pt x="1844174" y="11211"/>
                </a:cubicBezTo>
                <a:cubicBezTo>
                  <a:pt x="2032760" y="-1215"/>
                  <a:pt x="2221452" y="7644"/>
                  <a:pt x="2410145" y="15353"/>
                </a:cubicBezTo>
                <a:cubicBezTo>
                  <a:pt x="2481555" y="18287"/>
                  <a:pt x="2552964" y="17014"/>
                  <a:pt x="2624374" y="15060"/>
                </a:cubicBezTo>
                <a:lnTo>
                  <a:pt x="2784992" y="11774"/>
                </a:lnTo>
                <a:lnTo>
                  <a:pt x="2785432" y="38761"/>
                </a:lnTo>
                <a:cubicBezTo>
                  <a:pt x="2800584" y="206742"/>
                  <a:pt x="2808948" y="374831"/>
                  <a:pt x="2808827" y="543247"/>
                </a:cubicBezTo>
                <a:cubicBezTo>
                  <a:pt x="2810305" y="612173"/>
                  <a:pt x="2806257" y="681111"/>
                  <a:pt x="2796705" y="749514"/>
                </a:cubicBezTo>
                <a:cubicBezTo>
                  <a:pt x="2780583" y="847684"/>
                  <a:pt x="2768461" y="946836"/>
                  <a:pt x="2778522" y="1046533"/>
                </a:cubicBezTo>
                <a:cubicBezTo>
                  <a:pt x="2785553" y="1115252"/>
                  <a:pt x="2789675" y="1183862"/>
                  <a:pt x="2789432" y="1252908"/>
                </a:cubicBezTo>
                <a:cubicBezTo>
                  <a:pt x="2789432" y="1411618"/>
                  <a:pt x="2787978" y="1570434"/>
                  <a:pt x="2791008" y="1729144"/>
                </a:cubicBezTo>
                <a:cubicBezTo>
                  <a:pt x="2793675" y="1870399"/>
                  <a:pt x="2799493" y="2011110"/>
                  <a:pt x="2784826" y="2152475"/>
                </a:cubicBezTo>
                <a:cubicBezTo>
                  <a:pt x="2763249" y="2361141"/>
                  <a:pt x="2770159" y="2570898"/>
                  <a:pt x="2772704" y="2780218"/>
                </a:cubicBezTo>
                <a:lnTo>
                  <a:pt x="2785201" y="3024103"/>
                </a:lnTo>
                <a:lnTo>
                  <a:pt x="2729575" y="3019707"/>
                </a:lnTo>
                <a:cubicBezTo>
                  <a:pt x="2664468" y="3010397"/>
                  <a:pt x="2600011" y="3001566"/>
                  <a:pt x="2534253" y="3013501"/>
                </a:cubicBezTo>
                <a:cubicBezTo>
                  <a:pt x="2505606" y="3018752"/>
                  <a:pt x="2476698" y="3022690"/>
                  <a:pt x="2447790" y="3025435"/>
                </a:cubicBezTo>
                <a:cubicBezTo>
                  <a:pt x="2373985" y="3030901"/>
                  <a:pt x="2299762" y="3028945"/>
                  <a:pt x="2226426" y="3019587"/>
                </a:cubicBezTo>
                <a:cubicBezTo>
                  <a:pt x="2141266" y="3010636"/>
                  <a:pt x="2055584" y="3025196"/>
                  <a:pt x="1970684" y="3013262"/>
                </a:cubicBezTo>
                <a:cubicBezTo>
                  <a:pt x="1902309" y="3004788"/>
                  <a:pt x="1833021" y="3004466"/>
                  <a:pt x="1764554" y="3012307"/>
                </a:cubicBezTo>
                <a:cubicBezTo>
                  <a:pt x="1635120" y="3026413"/>
                  <a:pt x="1504268" y="3025530"/>
                  <a:pt x="1375082" y="3009682"/>
                </a:cubicBezTo>
                <a:cubicBezTo>
                  <a:pt x="1299687" y="2999895"/>
                  <a:pt x="1222081" y="2994286"/>
                  <a:pt x="1148118" y="3011830"/>
                </a:cubicBezTo>
                <a:cubicBezTo>
                  <a:pt x="974281" y="3053123"/>
                  <a:pt x="800184" y="3029015"/>
                  <a:pt x="627259" y="3011830"/>
                </a:cubicBezTo>
                <a:cubicBezTo>
                  <a:pt x="534391" y="3001387"/>
                  <a:pt x="440493" y="3001148"/>
                  <a:pt x="347559" y="3011113"/>
                </a:cubicBezTo>
                <a:cubicBezTo>
                  <a:pt x="278929" y="3019957"/>
                  <a:pt x="209866" y="3025232"/>
                  <a:pt x="140699" y="3026927"/>
                </a:cubicBezTo>
                <a:lnTo>
                  <a:pt x="44501" y="3024299"/>
                </a:lnTo>
                <a:lnTo>
                  <a:pt x="26973" y="2893528"/>
                </a:lnTo>
                <a:cubicBezTo>
                  <a:pt x="-4174" y="2764506"/>
                  <a:pt x="-10619" y="2635110"/>
                  <a:pt x="19693" y="2504963"/>
                </a:cubicBezTo>
                <a:cubicBezTo>
                  <a:pt x="48311" y="2384006"/>
                  <a:pt x="46914" y="2257385"/>
                  <a:pt x="15637" y="2137152"/>
                </a:cubicBezTo>
                <a:cubicBezTo>
                  <a:pt x="8714" y="2106022"/>
                  <a:pt x="4478" y="2074304"/>
                  <a:pt x="2986" y="2042386"/>
                </a:cubicBezTo>
                <a:cubicBezTo>
                  <a:pt x="-6442" y="1925867"/>
                  <a:pt x="9430" y="1810973"/>
                  <a:pt x="22676" y="1695829"/>
                </a:cubicBezTo>
                <a:cubicBezTo>
                  <a:pt x="31508" y="1622442"/>
                  <a:pt x="44993" y="1548304"/>
                  <a:pt x="22676" y="1475668"/>
                </a:cubicBezTo>
                <a:cubicBezTo>
                  <a:pt x="7389" y="1425047"/>
                  <a:pt x="3989" y="1371313"/>
                  <a:pt x="12773" y="1319017"/>
                </a:cubicBezTo>
                <a:cubicBezTo>
                  <a:pt x="27582" y="1226202"/>
                  <a:pt x="30672" y="1131749"/>
                  <a:pt x="21961" y="1038096"/>
                </a:cubicBezTo>
                <a:cubicBezTo>
                  <a:pt x="16209" y="976348"/>
                  <a:pt x="17092" y="914112"/>
                  <a:pt x="24587" y="852564"/>
                </a:cubicBezTo>
                <a:cubicBezTo>
                  <a:pt x="34491" y="769801"/>
                  <a:pt x="49886" y="685536"/>
                  <a:pt x="31150" y="602524"/>
                </a:cubicBezTo>
                <a:cubicBezTo>
                  <a:pt x="1315" y="470626"/>
                  <a:pt x="7282" y="338854"/>
                  <a:pt x="19217" y="205958"/>
                </a:cubicBezTo>
                <a:cubicBezTo>
                  <a:pt x="23692" y="156512"/>
                  <a:pt x="28406" y="106785"/>
                  <a:pt x="29763" y="56918"/>
                </a:cubicBezTo>
                <a:lnTo>
                  <a:pt x="29335" y="22484"/>
                </a:lnTo>
                <a:lnTo>
                  <a:pt x="182423" y="11326"/>
                </a:lnTo>
                <a:cubicBezTo>
                  <a:pt x="307134" y="-180"/>
                  <a:pt x="431415" y="11326"/>
                  <a:pt x="556126" y="18689"/>
                </a:cubicBezTo>
                <a:cubicBezTo>
                  <a:pt x="625195" y="22602"/>
                  <a:pt x="694588" y="27319"/>
                  <a:pt x="763549" y="16388"/>
                </a:cubicBezTo>
                <a:cubicBezTo>
                  <a:pt x="811902" y="8674"/>
                  <a:pt x="860574" y="3678"/>
                  <a:pt x="909359" y="1412"/>
                </a:cubicBezTo>
                <a:close/>
              </a:path>
            </a:pathLst>
          </a:cu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D2FFA4F-D188-8E38-6802-B5B099672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31" r="29944" b="27427"/>
          <a:stretch/>
        </p:blipFill>
        <p:spPr>
          <a:xfrm>
            <a:off x="8344949" y="849931"/>
            <a:ext cx="3451906" cy="2579069"/>
          </a:xfrm>
          <a:custGeom>
            <a:avLst/>
            <a:gdLst/>
            <a:ahLst/>
            <a:cxnLst/>
            <a:rect l="l" t="t" r="r" b="b"/>
            <a:pathLst>
              <a:path w="3451906" h="3553662">
                <a:moveTo>
                  <a:pt x="723689" y="906"/>
                </a:moveTo>
                <a:cubicBezTo>
                  <a:pt x="772066" y="2729"/>
                  <a:pt x="820443" y="7023"/>
                  <a:pt x="868820" y="11181"/>
                </a:cubicBezTo>
                <a:cubicBezTo>
                  <a:pt x="1039107" y="26039"/>
                  <a:pt x="1209273" y="19359"/>
                  <a:pt x="1379198" y="8454"/>
                </a:cubicBezTo>
                <a:cubicBezTo>
                  <a:pt x="1496186" y="1474"/>
                  <a:pt x="1613486" y="5305"/>
                  <a:pt x="1729930" y="19904"/>
                </a:cubicBezTo>
                <a:lnTo>
                  <a:pt x="1770732" y="22354"/>
                </a:lnTo>
                <a:lnTo>
                  <a:pt x="1793470" y="25525"/>
                </a:lnTo>
                <a:lnTo>
                  <a:pt x="1895014" y="29765"/>
                </a:lnTo>
                <a:lnTo>
                  <a:pt x="1895984" y="30265"/>
                </a:lnTo>
                <a:lnTo>
                  <a:pt x="1908078" y="30265"/>
                </a:lnTo>
                <a:lnTo>
                  <a:pt x="1909048" y="29667"/>
                </a:lnTo>
                <a:lnTo>
                  <a:pt x="2008240" y="25525"/>
                </a:lnTo>
                <a:lnTo>
                  <a:pt x="2081672" y="15283"/>
                </a:lnTo>
                <a:lnTo>
                  <a:pt x="2184918" y="9562"/>
                </a:lnTo>
                <a:cubicBezTo>
                  <a:pt x="2268544" y="8356"/>
                  <a:pt x="2352209" y="10573"/>
                  <a:pt x="2435750" y="16224"/>
                </a:cubicBezTo>
                <a:cubicBezTo>
                  <a:pt x="2589588" y="24540"/>
                  <a:pt x="2743185" y="15952"/>
                  <a:pt x="2896904" y="5864"/>
                </a:cubicBezTo>
                <a:cubicBezTo>
                  <a:pt x="2988276" y="-133"/>
                  <a:pt x="3079618" y="1639"/>
                  <a:pt x="3170959" y="5268"/>
                </a:cubicBezTo>
                <a:lnTo>
                  <a:pt x="3437940" y="15543"/>
                </a:lnTo>
                <a:lnTo>
                  <a:pt x="3440062" y="77084"/>
                </a:lnTo>
                <a:cubicBezTo>
                  <a:pt x="3439759" y="207598"/>
                  <a:pt x="3426999" y="337557"/>
                  <a:pt x="3419542" y="467764"/>
                </a:cubicBezTo>
                <a:cubicBezTo>
                  <a:pt x="3416314" y="527314"/>
                  <a:pt x="3411472" y="587156"/>
                  <a:pt x="3410666" y="646723"/>
                </a:cubicBezTo>
                <a:cubicBezTo>
                  <a:pt x="3409858" y="706293"/>
                  <a:pt x="3413086" y="765586"/>
                  <a:pt x="3425999" y="824040"/>
                </a:cubicBezTo>
                <a:cubicBezTo>
                  <a:pt x="3458153" y="973974"/>
                  <a:pt x="3447305" y="1120693"/>
                  <a:pt x="3425999" y="1269168"/>
                </a:cubicBezTo>
                <a:cubicBezTo>
                  <a:pt x="3415281" y="1344279"/>
                  <a:pt x="3402111" y="1421878"/>
                  <a:pt x="3425353" y="1494944"/>
                </a:cubicBezTo>
                <a:cubicBezTo>
                  <a:pt x="3464867" y="1616236"/>
                  <a:pt x="3452342" y="1736506"/>
                  <a:pt x="3438266" y="1858381"/>
                </a:cubicBezTo>
                <a:cubicBezTo>
                  <a:pt x="3429228" y="1937294"/>
                  <a:pt x="3419930" y="2017084"/>
                  <a:pt x="3430518" y="2095996"/>
                </a:cubicBezTo>
                <a:cubicBezTo>
                  <a:pt x="3446660" y="2216411"/>
                  <a:pt x="3439170" y="2335949"/>
                  <a:pt x="3431293" y="2456072"/>
                </a:cubicBezTo>
                <a:cubicBezTo>
                  <a:pt x="3426129" y="2537469"/>
                  <a:pt x="3413086" y="2619889"/>
                  <a:pt x="3430002" y="2700556"/>
                </a:cubicBezTo>
                <a:cubicBezTo>
                  <a:pt x="3441812" y="2765790"/>
                  <a:pt x="3444254" y="2832749"/>
                  <a:pt x="3437233" y="2898861"/>
                </a:cubicBezTo>
                <a:cubicBezTo>
                  <a:pt x="3429485" y="3003493"/>
                  <a:pt x="3415798" y="3108125"/>
                  <a:pt x="3435297" y="3213050"/>
                </a:cubicBezTo>
                <a:cubicBezTo>
                  <a:pt x="3445497" y="3268582"/>
                  <a:pt x="3441754" y="3324843"/>
                  <a:pt x="3438137" y="3380812"/>
                </a:cubicBezTo>
                <a:lnTo>
                  <a:pt x="3429447" y="3533975"/>
                </a:lnTo>
                <a:lnTo>
                  <a:pt x="3428457" y="3533971"/>
                </a:lnTo>
                <a:cubicBezTo>
                  <a:pt x="3362736" y="3534214"/>
                  <a:pt x="3297429" y="3530092"/>
                  <a:pt x="3232020" y="3523062"/>
                </a:cubicBezTo>
                <a:cubicBezTo>
                  <a:pt x="3137124" y="3513000"/>
                  <a:pt x="3042746" y="3525122"/>
                  <a:pt x="2949304" y="3541245"/>
                </a:cubicBezTo>
                <a:cubicBezTo>
                  <a:pt x="2884196" y="3550796"/>
                  <a:pt x="2818577" y="3554844"/>
                  <a:pt x="2752970" y="3553366"/>
                </a:cubicBezTo>
                <a:cubicBezTo>
                  <a:pt x="2592664" y="3553487"/>
                  <a:pt x="2432670" y="3545124"/>
                  <a:pt x="2272778" y="3529971"/>
                </a:cubicBezTo>
                <a:cubicBezTo>
                  <a:pt x="2213920" y="3526298"/>
                  <a:pt x="2154916" y="3527959"/>
                  <a:pt x="2096275" y="3534941"/>
                </a:cubicBezTo>
                <a:cubicBezTo>
                  <a:pt x="2030066" y="3541923"/>
                  <a:pt x="1963369" y="3539486"/>
                  <a:pt x="1897658" y="3527668"/>
                </a:cubicBezTo>
                <a:cubicBezTo>
                  <a:pt x="1858723" y="3520213"/>
                  <a:pt x="1819789" y="3518153"/>
                  <a:pt x="1780854" y="3518637"/>
                </a:cubicBezTo>
                <a:cubicBezTo>
                  <a:pt x="1741920" y="3519123"/>
                  <a:pt x="1702985" y="3522153"/>
                  <a:pt x="1664051" y="3524880"/>
                </a:cubicBezTo>
                <a:cubicBezTo>
                  <a:pt x="1450275" y="3539790"/>
                  <a:pt x="1236498" y="3557973"/>
                  <a:pt x="1021996" y="3545850"/>
                </a:cubicBezTo>
                <a:cubicBezTo>
                  <a:pt x="976208" y="3543304"/>
                  <a:pt x="931564" y="3532154"/>
                  <a:pt x="886089" y="3527546"/>
                </a:cubicBezTo>
                <a:cubicBezTo>
                  <a:pt x="753918" y="3514091"/>
                  <a:pt x="622269" y="3529851"/>
                  <a:pt x="490410" y="3536275"/>
                </a:cubicBezTo>
                <a:cubicBezTo>
                  <a:pt x="344484" y="3545511"/>
                  <a:pt x="198194" y="3543645"/>
                  <a:pt x="52476" y="3530699"/>
                </a:cubicBezTo>
                <a:lnTo>
                  <a:pt x="16096" y="3528137"/>
                </a:lnTo>
                <a:lnTo>
                  <a:pt x="13820" y="3457111"/>
                </a:lnTo>
                <a:cubicBezTo>
                  <a:pt x="6425" y="3369848"/>
                  <a:pt x="-1454" y="3282586"/>
                  <a:pt x="8728" y="3195323"/>
                </a:cubicBezTo>
                <a:cubicBezTo>
                  <a:pt x="18037" y="3120746"/>
                  <a:pt x="19541" y="3045559"/>
                  <a:pt x="13214" y="2970732"/>
                </a:cubicBezTo>
                <a:cubicBezTo>
                  <a:pt x="6911" y="2888880"/>
                  <a:pt x="6911" y="2806721"/>
                  <a:pt x="13214" y="2724870"/>
                </a:cubicBezTo>
                <a:cubicBezTo>
                  <a:pt x="18062" y="2646442"/>
                  <a:pt x="26184" y="2567797"/>
                  <a:pt x="17457" y="2489589"/>
                </a:cubicBezTo>
                <a:cubicBezTo>
                  <a:pt x="5335" y="2379639"/>
                  <a:pt x="9335" y="2270015"/>
                  <a:pt x="16729" y="2160282"/>
                </a:cubicBezTo>
                <a:cubicBezTo>
                  <a:pt x="22790" y="2069639"/>
                  <a:pt x="31640" y="1978667"/>
                  <a:pt x="17335" y="1888460"/>
                </a:cubicBezTo>
                <a:cubicBezTo>
                  <a:pt x="159" y="1768104"/>
                  <a:pt x="-4267" y="1646557"/>
                  <a:pt x="4122" y="1525448"/>
                </a:cubicBezTo>
                <a:cubicBezTo>
                  <a:pt x="17093" y="1276969"/>
                  <a:pt x="13820" y="1028271"/>
                  <a:pt x="23760" y="779682"/>
                </a:cubicBezTo>
                <a:cubicBezTo>
                  <a:pt x="27153" y="697655"/>
                  <a:pt x="8971" y="616065"/>
                  <a:pt x="8002" y="534256"/>
                </a:cubicBezTo>
                <a:cubicBezTo>
                  <a:pt x="6790" y="436250"/>
                  <a:pt x="11124" y="337998"/>
                  <a:pt x="14291" y="239596"/>
                </a:cubicBezTo>
                <a:lnTo>
                  <a:pt x="13744" y="13183"/>
                </a:lnTo>
                <a:lnTo>
                  <a:pt x="56934" y="10499"/>
                </a:lnTo>
                <a:cubicBezTo>
                  <a:pt x="147688" y="3411"/>
                  <a:pt x="238784" y="3411"/>
                  <a:pt x="329538" y="10499"/>
                </a:cubicBezTo>
                <a:cubicBezTo>
                  <a:pt x="412505" y="17614"/>
                  <a:pt x="495870" y="15924"/>
                  <a:pt x="578558" y="5455"/>
                </a:cubicBezTo>
                <a:cubicBezTo>
                  <a:pt x="626936" y="-270"/>
                  <a:pt x="675313" y="-917"/>
                  <a:pt x="723689" y="906"/>
                </a:cubicBez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E471664-BE04-2794-8BD7-7DB2B051EF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-1311"/>
          <a:stretch/>
        </p:blipFill>
        <p:spPr>
          <a:xfrm>
            <a:off x="8361997" y="3610429"/>
            <a:ext cx="3434858" cy="2722976"/>
          </a:xfrm>
          <a:custGeom>
            <a:avLst/>
            <a:gdLst/>
            <a:ahLst/>
            <a:cxnLst/>
            <a:rect l="l" t="t" r="r" b="b"/>
            <a:pathLst>
              <a:path w="3434858" h="2084130">
                <a:moveTo>
                  <a:pt x="1225971" y="1141"/>
                </a:moveTo>
                <a:cubicBezTo>
                  <a:pt x="1283624" y="3345"/>
                  <a:pt x="1341187" y="8746"/>
                  <a:pt x="1398467" y="17334"/>
                </a:cubicBezTo>
                <a:cubicBezTo>
                  <a:pt x="1484331" y="31639"/>
                  <a:pt x="1570921" y="22789"/>
                  <a:pt x="1657200" y="16728"/>
                </a:cubicBezTo>
                <a:cubicBezTo>
                  <a:pt x="1761649" y="9334"/>
                  <a:pt x="1865993" y="5334"/>
                  <a:pt x="1970648" y="17456"/>
                </a:cubicBezTo>
                <a:cubicBezTo>
                  <a:pt x="2045091" y="26183"/>
                  <a:pt x="2119948" y="18061"/>
                  <a:pt x="2194600" y="13213"/>
                </a:cubicBezTo>
                <a:cubicBezTo>
                  <a:pt x="2272509" y="6910"/>
                  <a:pt x="2350711" y="6910"/>
                  <a:pt x="2428622" y="13213"/>
                </a:cubicBezTo>
                <a:cubicBezTo>
                  <a:pt x="2499846" y="19540"/>
                  <a:pt x="2571412" y="18037"/>
                  <a:pt x="2642398" y="8727"/>
                </a:cubicBezTo>
                <a:cubicBezTo>
                  <a:pt x="2725458" y="-1455"/>
                  <a:pt x="2808518" y="6424"/>
                  <a:pt x="2891579" y="13819"/>
                </a:cubicBezTo>
                <a:cubicBezTo>
                  <a:pt x="3037765" y="27031"/>
                  <a:pt x="3183847" y="21092"/>
                  <a:pt x="3329721" y="11394"/>
                </a:cubicBezTo>
                <a:lnTo>
                  <a:pt x="3422995" y="10092"/>
                </a:lnTo>
                <a:lnTo>
                  <a:pt x="3423106" y="30386"/>
                </a:lnTo>
                <a:cubicBezTo>
                  <a:pt x="3435867" y="237971"/>
                  <a:pt x="3438238" y="446198"/>
                  <a:pt x="3430208" y="654090"/>
                </a:cubicBezTo>
                <a:cubicBezTo>
                  <a:pt x="3423106" y="827990"/>
                  <a:pt x="3429304" y="1002474"/>
                  <a:pt x="3417295" y="1176228"/>
                </a:cubicBezTo>
                <a:cubicBezTo>
                  <a:pt x="3411355" y="1261425"/>
                  <a:pt x="3404770" y="1348083"/>
                  <a:pt x="3419490" y="1431526"/>
                </a:cubicBezTo>
                <a:cubicBezTo>
                  <a:pt x="3444413" y="1572253"/>
                  <a:pt x="3430724" y="1710643"/>
                  <a:pt x="3415229" y="1849910"/>
                </a:cubicBezTo>
                <a:cubicBezTo>
                  <a:pt x="3410101" y="1894678"/>
                  <a:pt x="3408864" y="1939801"/>
                  <a:pt x="3411481" y="1984635"/>
                </a:cubicBezTo>
                <a:lnTo>
                  <a:pt x="3420281" y="2045052"/>
                </a:lnTo>
                <a:lnTo>
                  <a:pt x="3334389" y="2032837"/>
                </a:lnTo>
                <a:cubicBezTo>
                  <a:pt x="3297879" y="2029644"/>
                  <a:pt x="3261227" y="2028419"/>
                  <a:pt x="3224622" y="2029160"/>
                </a:cubicBezTo>
                <a:cubicBezTo>
                  <a:pt x="3151412" y="2030641"/>
                  <a:pt x="3078391" y="2039983"/>
                  <a:pt x="3007079" y="2057157"/>
                </a:cubicBezTo>
                <a:cubicBezTo>
                  <a:pt x="2872697" y="2088306"/>
                  <a:pt x="2737925" y="2094750"/>
                  <a:pt x="2602371" y="2064436"/>
                </a:cubicBezTo>
                <a:cubicBezTo>
                  <a:pt x="2476389" y="2035818"/>
                  <a:pt x="2344507" y="2037215"/>
                  <a:pt x="2219280" y="2068494"/>
                </a:cubicBezTo>
                <a:cubicBezTo>
                  <a:pt x="2186857" y="2075416"/>
                  <a:pt x="2153821" y="2079653"/>
                  <a:pt x="2120577" y="2081145"/>
                </a:cubicBezTo>
                <a:cubicBezTo>
                  <a:pt x="1999217" y="2090573"/>
                  <a:pt x="1879549" y="2074701"/>
                  <a:pt x="1759622" y="2061453"/>
                </a:cubicBezTo>
                <a:cubicBezTo>
                  <a:pt x="1683186" y="2052622"/>
                  <a:pt x="1605969" y="2039136"/>
                  <a:pt x="1530313" y="2061453"/>
                </a:cubicBezTo>
                <a:cubicBezTo>
                  <a:pt x="1477590" y="2076742"/>
                  <a:pt x="1421623" y="2080142"/>
                  <a:pt x="1367155" y="2071358"/>
                </a:cubicBezTo>
                <a:cubicBezTo>
                  <a:pt x="1270484" y="2056548"/>
                  <a:pt x="1172107" y="2053457"/>
                  <a:pt x="1074563" y="2062169"/>
                </a:cubicBezTo>
                <a:cubicBezTo>
                  <a:pt x="1010251" y="2067921"/>
                  <a:pt x="945429" y="2067038"/>
                  <a:pt x="881325" y="2059543"/>
                </a:cubicBezTo>
                <a:cubicBezTo>
                  <a:pt x="795121" y="2049639"/>
                  <a:pt x="707357" y="2034243"/>
                  <a:pt x="620895" y="2052980"/>
                </a:cubicBezTo>
                <a:cubicBezTo>
                  <a:pt x="483518" y="2082816"/>
                  <a:pt x="346272" y="2076848"/>
                  <a:pt x="207854" y="2064914"/>
                </a:cubicBezTo>
                <a:cubicBezTo>
                  <a:pt x="156354" y="2060439"/>
                  <a:pt x="104562" y="2055725"/>
                  <a:pt x="52622" y="2054367"/>
                </a:cubicBezTo>
                <a:lnTo>
                  <a:pt x="12047" y="2054851"/>
                </a:lnTo>
                <a:lnTo>
                  <a:pt x="2957" y="1815310"/>
                </a:lnTo>
                <a:cubicBezTo>
                  <a:pt x="-270" y="1732929"/>
                  <a:pt x="-1846" y="1650548"/>
                  <a:pt x="3487" y="1568139"/>
                </a:cubicBezTo>
                <a:cubicBezTo>
                  <a:pt x="12457" y="1429500"/>
                  <a:pt x="20094" y="1290971"/>
                  <a:pt x="12700" y="1152224"/>
                </a:cubicBezTo>
                <a:cubicBezTo>
                  <a:pt x="7675" y="1076879"/>
                  <a:pt x="5703" y="1001421"/>
                  <a:pt x="6775" y="925999"/>
                </a:cubicBezTo>
                <a:lnTo>
                  <a:pt x="11863" y="832882"/>
                </a:lnTo>
                <a:lnTo>
                  <a:pt x="20970" y="766654"/>
                </a:lnTo>
                <a:lnTo>
                  <a:pt x="24654" y="677192"/>
                </a:lnTo>
                <a:lnTo>
                  <a:pt x="25185" y="676317"/>
                </a:lnTo>
                <a:lnTo>
                  <a:pt x="25185" y="665409"/>
                </a:lnTo>
                <a:lnTo>
                  <a:pt x="24741" y="664535"/>
                </a:lnTo>
                <a:lnTo>
                  <a:pt x="20970" y="572951"/>
                </a:lnTo>
                <a:lnTo>
                  <a:pt x="18150" y="552445"/>
                </a:lnTo>
                <a:lnTo>
                  <a:pt x="15972" y="515645"/>
                </a:lnTo>
                <a:cubicBezTo>
                  <a:pt x="2990" y="410624"/>
                  <a:pt x="-416" y="304831"/>
                  <a:pt x="5790" y="199319"/>
                </a:cubicBezTo>
                <a:lnTo>
                  <a:pt x="13901" y="9025"/>
                </a:lnTo>
                <a:lnTo>
                  <a:pt x="109477" y="8001"/>
                </a:lnTo>
                <a:cubicBezTo>
                  <a:pt x="187346" y="8970"/>
                  <a:pt x="265007" y="27152"/>
                  <a:pt x="343084" y="23759"/>
                </a:cubicBezTo>
                <a:cubicBezTo>
                  <a:pt x="579702" y="13819"/>
                  <a:pt x="816423" y="17092"/>
                  <a:pt x="1052937" y="4121"/>
                </a:cubicBezTo>
                <a:cubicBezTo>
                  <a:pt x="1110576" y="-73"/>
                  <a:pt x="1168318" y="-1064"/>
                  <a:pt x="1225971" y="11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127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F6AF6CE-7801-5863-93A4-B05F5F7DAF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50" b="10549"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16B21C91-4308-AACE-8B37-E5CC023C353D}"/>
              </a:ext>
            </a:extLst>
          </p:cNvPr>
          <p:cNvSpPr txBox="1">
            <a:spLocks/>
          </p:cNvSpPr>
          <p:nvPr/>
        </p:nvSpPr>
        <p:spPr>
          <a:xfrm>
            <a:off x="2194290" y="626074"/>
            <a:ext cx="8128635" cy="768386"/>
          </a:xfrm>
          <a:prstGeom prst="rect">
            <a:avLst/>
          </a:prstGeom>
          <a:solidFill>
            <a:srgbClr val="000000">
              <a:alpha val="65098"/>
            </a:srgbClr>
          </a:solidFill>
          <a:effectLst>
            <a:softEdge rad="215900"/>
          </a:effectLst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dirty="0" smtClean="0">
                <a:solidFill>
                  <a:srgbClr val="5A6A77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Modal and Service Integration</a:t>
            </a:r>
          </a:p>
        </p:txBody>
      </p:sp>
    </p:spTree>
    <p:extLst>
      <p:ext uri="{BB962C8B-B14F-4D97-AF65-F5344CB8AC3E}">
        <p14:creationId xmlns:p14="http://schemas.microsoft.com/office/powerpoint/2010/main" val="8020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353C6910-96D7-F977-B0F7-2A16375DB9B7}"/>
              </a:ext>
            </a:extLst>
          </p:cNvPr>
          <p:cNvSpPr txBox="1">
            <a:spLocks/>
          </p:cNvSpPr>
          <p:nvPr/>
        </p:nvSpPr>
        <p:spPr>
          <a:xfrm>
            <a:off x="989750" y="755294"/>
            <a:ext cx="10137286" cy="841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200" b="1" dirty="0">
                <a:solidFill>
                  <a:srgbClr val="F49F2B"/>
                </a:solidFill>
                <a:latin typeface="+mn-lt"/>
                <a:cs typeface="+mn-cs"/>
              </a:rPr>
              <a:t> </a:t>
            </a:r>
            <a:r>
              <a:rPr lang="it-IT" sz="3200" b="1" dirty="0" err="1">
                <a:solidFill>
                  <a:srgbClr val="F49F2B"/>
                </a:solidFill>
                <a:latin typeface="+mn-lt"/>
                <a:cs typeface="+mn-cs"/>
              </a:rPr>
              <a:t>Modal</a:t>
            </a:r>
            <a:r>
              <a:rPr lang="it-IT" sz="3200" b="1" dirty="0">
                <a:solidFill>
                  <a:srgbClr val="F49F2B"/>
                </a:solidFill>
                <a:latin typeface="+mn-lt"/>
                <a:cs typeface="+mn-cs"/>
              </a:rPr>
              <a:t> and Service Integration</a:t>
            </a:r>
          </a:p>
        </p:txBody>
      </p:sp>
      <p:grpSp>
        <p:nvGrpSpPr>
          <p:cNvPr id="2" name="Group 56">
            <a:extLst>
              <a:ext uri="{FF2B5EF4-FFF2-40B4-BE49-F238E27FC236}">
                <a16:creationId xmlns:a16="http://schemas.microsoft.com/office/drawing/2014/main" id="{6577E23A-078A-AB6F-3E0C-CA68807A8BBB}"/>
              </a:ext>
            </a:extLst>
          </p:cNvPr>
          <p:cNvGrpSpPr/>
          <p:nvPr/>
        </p:nvGrpSpPr>
        <p:grpSpPr>
          <a:xfrm>
            <a:off x="989750" y="1900692"/>
            <a:ext cx="10303282" cy="4202014"/>
            <a:chOff x="-4809" y="2728513"/>
            <a:chExt cx="7223706" cy="3013982"/>
          </a:xfrm>
        </p:grpSpPr>
        <p:grpSp>
          <p:nvGrpSpPr>
            <p:cNvPr id="4" name="Group 33">
              <a:extLst>
                <a:ext uri="{FF2B5EF4-FFF2-40B4-BE49-F238E27FC236}">
                  <a16:creationId xmlns:a16="http://schemas.microsoft.com/office/drawing/2014/main" id="{0E81E991-FE82-343F-ADFC-AB7F6307AA73}"/>
                </a:ext>
              </a:extLst>
            </p:cNvPr>
            <p:cNvGrpSpPr/>
            <p:nvPr/>
          </p:nvGrpSpPr>
          <p:grpSpPr>
            <a:xfrm>
              <a:off x="-4809" y="2728513"/>
              <a:ext cx="7223706" cy="3013982"/>
              <a:chOff x="-4809" y="2552051"/>
              <a:chExt cx="7223706" cy="3013982"/>
            </a:xfrm>
          </p:grpSpPr>
          <p:pic>
            <p:nvPicPr>
              <p:cNvPr id="8" name="Picture 6" descr="Rendering of proposed mobility hub with train.">
                <a:extLst>
                  <a:ext uri="{FF2B5EF4-FFF2-40B4-BE49-F238E27FC236}">
                    <a16:creationId xmlns:a16="http://schemas.microsoft.com/office/drawing/2014/main" id="{1A7BF635-67C2-1B5C-B297-B985CDA4B9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930" y="2847670"/>
                <a:ext cx="4639340" cy="27183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Arc 21">
                <a:extLst>
                  <a:ext uri="{FF2B5EF4-FFF2-40B4-BE49-F238E27FC236}">
                    <a16:creationId xmlns:a16="http://schemas.microsoft.com/office/drawing/2014/main" id="{4F409F8F-D416-DDBF-477C-DDA0CD2C4411}"/>
                  </a:ext>
                </a:extLst>
              </p:cNvPr>
              <p:cNvSpPr/>
              <p:nvPr/>
            </p:nvSpPr>
            <p:spPr>
              <a:xfrm rot="15737911">
                <a:off x="5422233" y="2799172"/>
                <a:ext cx="1004692" cy="998743"/>
              </a:xfrm>
              <a:prstGeom prst="arc">
                <a:avLst/>
              </a:prstGeom>
              <a:ln>
                <a:solidFill>
                  <a:srgbClr val="5A7CF8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Arc 23">
                <a:extLst>
                  <a:ext uri="{FF2B5EF4-FFF2-40B4-BE49-F238E27FC236}">
                    <a16:creationId xmlns:a16="http://schemas.microsoft.com/office/drawing/2014/main" id="{F4641A73-5FF1-5F1A-868B-1D8685421A71}"/>
                  </a:ext>
                </a:extLst>
              </p:cNvPr>
              <p:cNvSpPr/>
              <p:nvPr/>
            </p:nvSpPr>
            <p:spPr>
              <a:xfrm rot="21225995">
                <a:off x="1117906" y="2812945"/>
                <a:ext cx="1004692" cy="998743"/>
              </a:xfrm>
              <a:prstGeom prst="arc">
                <a:avLst/>
              </a:prstGeom>
              <a:noFill/>
              <a:ln>
                <a:solidFill>
                  <a:srgbClr val="E96B49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c 24">
                <a:extLst>
                  <a:ext uri="{FF2B5EF4-FFF2-40B4-BE49-F238E27FC236}">
                    <a16:creationId xmlns:a16="http://schemas.microsoft.com/office/drawing/2014/main" id="{5E13B95A-A2C6-A0D5-F6F2-89E7E9759D30}"/>
                  </a:ext>
                </a:extLst>
              </p:cNvPr>
              <p:cNvSpPr/>
              <p:nvPr/>
            </p:nvSpPr>
            <p:spPr>
              <a:xfrm rot="374005" flipV="1">
                <a:off x="-4809" y="3946124"/>
                <a:ext cx="2460416" cy="998743"/>
              </a:xfrm>
              <a:prstGeom prst="arc">
                <a:avLst/>
              </a:prstGeom>
              <a:noFill/>
              <a:ln>
                <a:solidFill>
                  <a:srgbClr val="C00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25">
                <a:extLst>
                  <a:ext uri="{FF2B5EF4-FFF2-40B4-BE49-F238E27FC236}">
                    <a16:creationId xmlns:a16="http://schemas.microsoft.com/office/drawing/2014/main" id="{33D0B1FE-BF2D-C683-D7CA-4D4D9BAFBF77}"/>
                  </a:ext>
                </a:extLst>
              </p:cNvPr>
              <p:cNvSpPr/>
              <p:nvPr/>
            </p:nvSpPr>
            <p:spPr>
              <a:xfrm>
                <a:off x="5837082" y="2552051"/>
                <a:ext cx="691871" cy="44972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rgbClr val="5A7CF8"/>
                    </a:solidFill>
                  </a:rPr>
                  <a:t>Railway services</a:t>
                </a:r>
              </a:p>
            </p:txBody>
          </p:sp>
          <p:sp>
            <p:nvSpPr>
              <p:cNvPr id="13" name="Rectangle 26">
                <a:extLst>
                  <a:ext uri="{FF2B5EF4-FFF2-40B4-BE49-F238E27FC236}">
                    <a16:creationId xmlns:a16="http://schemas.microsoft.com/office/drawing/2014/main" id="{F1EB21B3-2607-9B82-8E50-FD9D10D50DA0}"/>
                  </a:ext>
                </a:extLst>
              </p:cNvPr>
              <p:cNvSpPr/>
              <p:nvPr/>
            </p:nvSpPr>
            <p:spPr>
              <a:xfrm>
                <a:off x="707757" y="2581016"/>
                <a:ext cx="912220" cy="44972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rgbClr val="E96B49"/>
                    </a:solidFill>
                  </a:rPr>
                  <a:t>Parkings &amp; Car sharing</a:t>
                </a:r>
              </a:p>
            </p:txBody>
          </p:sp>
          <p:sp>
            <p:nvSpPr>
              <p:cNvPr id="14" name="Rectangle 27">
                <a:extLst>
                  <a:ext uri="{FF2B5EF4-FFF2-40B4-BE49-F238E27FC236}">
                    <a16:creationId xmlns:a16="http://schemas.microsoft.com/office/drawing/2014/main" id="{C9099DC2-96D1-227C-F3A6-B57A0793A857}"/>
                  </a:ext>
                </a:extLst>
              </p:cNvPr>
              <p:cNvSpPr/>
              <p:nvPr/>
            </p:nvSpPr>
            <p:spPr>
              <a:xfrm>
                <a:off x="198505" y="4810096"/>
                <a:ext cx="950673" cy="27182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rgbClr val="C00000"/>
                    </a:solidFill>
                  </a:rPr>
                  <a:t>LPT services</a:t>
                </a:r>
              </a:p>
            </p:txBody>
          </p:sp>
          <p:sp>
            <p:nvSpPr>
              <p:cNvPr id="15" name="Arc 28">
                <a:extLst>
                  <a:ext uri="{FF2B5EF4-FFF2-40B4-BE49-F238E27FC236}">
                    <a16:creationId xmlns:a16="http://schemas.microsoft.com/office/drawing/2014/main" id="{66DA0D34-CC93-18BC-4755-5E2AEF1DF51B}"/>
                  </a:ext>
                </a:extLst>
              </p:cNvPr>
              <p:cNvSpPr/>
              <p:nvPr/>
            </p:nvSpPr>
            <p:spPr>
              <a:xfrm rot="703502" flipV="1">
                <a:off x="3970115" y="4466758"/>
                <a:ext cx="2316448" cy="493728"/>
              </a:xfrm>
              <a:prstGeom prst="arc">
                <a:avLst/>
              </a:prstGeom>
              <a:noFill/>
              <a:ln>
                <a:solidFill>
                  <a:srgbClr val="FFC0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c 29">
                <a:extLst>
                  <a:ext uri="{FF2B5EF4-FFF2-40B4-BE49-F238E27FC236}">
                    <a16:creationId xmlns:a16="http://schemas.microsoft.com/office/drawing/2014/main" id="{A1C12416-7B1C-8F89-034A-1FB1FC11AA1A}"/>
                  </a:ext>
                </a:extLst>
              </p:cNvPr>
              <p:cNvSpPr/>
              <p:nvPr/>
            </p:nvSpPr>
            <p:spPr>
              <a:xfrm flipV="1">
                <a:off x="4573355" y="3977142"/>
                <a:ext cx="1691164" cy="426560"/>
              </a:xfrm>
              <a:prstGeom prst="arc">
                <a:avLst/>
              </a:prstGeom>
              <a:noFill/>
              <a:ln>
                <a:solidFill>
                  <a:srgbClr val="7030A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30">
                <a:extLst>
                  <a:ext uri="{FF2B5EF4-FFF2-40B4-BE49-F238E27FC236}">
                    <a16:creationId xmlns:a16="http://schemas.microsoft.com/office/drawing/2014/main" id="{AE97B971-D75F-D326-3F6E-7E29C91E3E2F}"/>
                  </a:ext>
                </a:extLst>
              </p:cNvPr>
              <p:cNvSpPr/>
              <p:nvPr/>
            </p:nvSpPr>
            <p:spPr>
              <a:xfrm>
                <a:off x="5993660" y="3914196"/>
                <a:ext cx="1070585" cy="2345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rgbClr val="7030A0"/>
                    </a:solidFill>
                  </a:rPr>
                  <a:t>Bike Sharing</a:t>
                </a:r>
              </a:p>
            </p:txBody>
          </p:sp>
          <p:sp>
            <p:nvSpPr>
              <p:cNvPr id="18" name="Rectangle 31">
                <a:extLst>
                  <a:ext uri="{FF2B5EF4-FFF2-40B4-BE49-F238E27FC236}">
                    <a16:creationId xmlns:a16="http://schemas.microsoft.com/office/drawing/2014/main" id="{D68B1461-E848-B4E2-E8D5-BB288C7DE4C0}"/>
                  </a:ext>
                </a:extLst>
              </p:cNvPr>
              <p:cNvSpPr/>
              <p:nvPr/>
            </p:nvSpPr>
            <p:spPr>
              <a:xfrm>
                <a:off x="5994249" y="4672092"/>
                <a:ext cx="1224648" cy="2471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rgbClr val="FFC000"/>
                    </a:solidFill>
                  </a:rPr>
                  <a:t>Scooter sharing</a:t>
                </a:r>
              </a:p>
            </p:txBody>
          </p:sp>
          <p:sp>
            <p:nvSpPr>
              <p:cNvPr id="20" name="Rectangle 32">
                <a:extLst>
                  <a:ext uri="{FF2B5EF4-FFF2-40B4-BE49-F238E27FC236}">
                    <a16:creationId xmlns:a16="http://schemas.microsoft.com/office/drawing/2014/main" id="{BF62FDC4-DD84-DA52-B5D5-3E74994972AE}"/>
                  </a:ext>
                </a:extLst>
              </p:cNvPr>
              <p:cNvSpPr/>
              <p:nvPr/>
            </p:nvSpPr>
            <p:spPr>
              <a:xfrm>
                <a:off x="3085712" y="2604035"/>
                <a:ext cx="1285634" cy="2187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Mobility Hubs</a:t>
                </a:r>
              </a:p>
            </p:txBody>
          </p:sp>
        </p:grpSp>
        <p:sp>
          <p:nvSpPr>
            <p:cNvPr id="5" name="Arc 54">
              <a:extLst>
                <a:ext uri="{FF2B5EF4-FFF2-40B4-BE49-F238E27FC236}">
                  <a16:creationId xmlns:a16="http://schemas.microsoft.com/office/drawing/2014/main" id="{726688B3-2954-1C0B-7DDD-7B6A97E6CEA9}"/>
                </a:ext>
              </a:extLst>
            </p:cNvPr>
            <p:cNvSpPr/>
            <p:nvPr/>
          </p:nvSpPr>
          <p:spPr>
            <a:xfrm rot="20896498" flipH="1" flipV="1">
              <a:off x="787521" y="3188391"/>
              <a:ext cx="3823847" cy="886617"/>
            </a:xfrm>
            <a:prstGeom prst="arc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55">
              <a:extLst>
                <a:ext uri="{FF2B5EF4-FFF2-40B4-BE49-F238E27FC236}">
                  <a16:creationId xmlns:a16="http://schemas.microsoft.com/office/drawing/2014/main" id="{1C2659FA-16AB-CB33-1138-F90163C7A00F}"/>
                </a:ext>
              </a:extLst>
            </p:cNvPr>
            <p:cNvSpPr/>
            <p:nvPr/>
          </p:nvSpPr>
          <p:spPr>
            <a:xfrm>
              <a:off x="57497" y="3370773"/>
              <a:ext cx="1396015" cy="556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accent5">
                      <a:lumMod val="75000"/>
                    </a:schemeClr>
                  </a:solidFill>
                </a:rPr>
                <a:t>Innovative services</a:t>
              </a:r>
            </a:p>
            <a:p>
              <a:pPr algn="ctr"/>
              <a:r>
                <a:rPr lang="en-US" sz="1200" b="1" dirty="0">
                  <a:solidFill>
                    <a:schemeClr val="accent5">
                      <a:lumMod val="75000"/>
                    </a:schemeClr>
                  </a:solidFill>
                </a:rPr>
                <a:t>(e.g. Autonomous Shuttles)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1477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5">
            <a:extLst>
              <a:ext uri="{FF2B5EF4-FFF2-40B4-BE49-F238E27FC236}">
                <a16:creationId xmlns:a16="http://schemas.microsoft.com/office/drawing/2014/main" id="{BF34C0D0-5CE8-B0DC-684B-B2CD86343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23" y="1831763"/>
            <a:ext cx="5484539" cy="3276611"/>
          </a:xfrm>
          <a:prstGeom prst="rect">
            <a:avLst/>
          </a:prstGeom>
        </p:spPr>
      </p:pic>
      <p:sp>
        <p:nvSpPr>
          <p:cNvPr id="7" name="CasellaDiTesto 16">
            <a:extLst>
              <a:ext uri="{FF2B5EF4-FFF2-40B4-BE49-F238E27FC236}">
                <a16:creationId xmlns:a16="http://schemas.microsoft.com/office/drawing/2014/main" id="{EE73594B-6357-ED1B-29FA-2892B5FB9258}"/>
              </a:ext>
            </a:extLst>
          </p:cNvPr>
          <p:cNvSpPr txBox="1"/>
          <p:nvPr/>
        </p:nvSpPr>
        <p:spPr>
          <a:xfrm>
            <a:off x="1610919" y="5108374"/>
            <a:ext cx="3152013" cy="92332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GPS data smartphone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GPS data (private and public) vehicles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Mobile network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/>
              <a:t>Mobile Apps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E23712-9C95-EFA8-A071-699A6158F34A}"/>
              </a:ext>
            </a:extLst>
          </p:cNvPr>
          <p:cNvSpPr/>
          <p:nvPr/>
        </p:nvSpPr>
        <p:spPr>
          <a:xfrm>
            <a:off x="588922" y="1391103"/>
            <a:ext cx="1554480" cy="2377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Big Data Availability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8B81D2-3E10-C6D8-7757-165E22FBBDBB}"/>
              </a:ext>
            </a:extLst>
          </p:cNvPr>
          <p:cNvGrpSpPr/>
          <p:nvPr/>
        </p:nvGrpSpPr>
        <p:grpSpPr>
          <a:xfrm>
            <a:off x="7365630" y="1867678"/>
            <a:ext cx="4585070" cy="1943954"/>
            <a:chOff x="7251330" y="1867678"/>
            <a:chExt cx="4585070" cy="1943954"/>
          </a:xfrm>
        </p:grpSpPr>
        <p:pic>
          <p:nvPicPr>
            <p:cNvPr id="8" name="Picture 4" descr="Immagine correlata">
              <a:extLst>
                <a:ext uri="{FF2B5EF4-FFF2-40B4-BE49-F238E27FC236}">
                  <a16:creationId xmlns:a16="http://schemas.microsoft.com/office/drawing/2014/main" id="{ECA7FB80-F5F4-FD7E-1462-BAFC8B9A6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00000">
              <a:off x="8582257" y="2134772"/>
              <a:ext cx="943623" cy="167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is5-ssl.mzstatic.com/image/thumb/Purple128/v4/dd/86/91/dd86916e-20ab-2fef-5933-1a190a49c06b/pr_source.png/750x750bb.jpeg">
              <a:extLst>
                <a:ext uri="{FF2B5EF4-FFF2-40B4-BE49-F238E27FC236}">
                  <a16:creationId xmlns:a16="http://schemas.microsoft.com/office/drawing/2014/main" id="{33193A5D-D942-3493-C030-5DE76FFE6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700000">
              <a:off x="7251330" y="2294469"/>
              <a:ext cx="803978" cy="1428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https://fortunedotcom.files.wordpress.com/2016/11/confirmation_01.png">
              <a:extLst>
                <a:ext uri="{FF2B5EF4-FFF2-40B4-BE49-F238E27FC236}">
                  <a16:creationId xmlns:a16="http://schemas.microsoft.com/office/drawing/2014/main" id="{B274F262-4C3F-2390-81D7-34C019DC1F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2631" y="2110267"/>
              <a:ext cx="945769" cy="1654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egnaposto contenuto 2">
              <a:extLst>
                <a:ext uri="{FF2B5EF4-FFF2-40B4-BE49-F238E27FC236}">
                  <a16:creationId xmlns:a16="http://schemas.microsoft.com/office/drawing/2014/main" id="{99CB4587-AD84-54B8-04AE-88338B039743}"/>
                </a:ext>
              </a:extLst>
            </p:cNvPr>
            <p:cNvSpPr txBox="1">
              <a:spLocks/>
            </p:cNvSpPr>
            <p:nvPr/>
          </p:nvSpPr>
          <p:spPr>
            <a:xfrm>
              <a:off x="9555592" y="2472900"/>
              <a:ext cx="2280808" cy="9561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§"/>
              </a:pPr>
              <a:r>
                <a:rPr lang="en-US" sz="1400" b="1" dirty="0">
                  <a:latin typeface="+mn-lt"/>
                  <a:cs typeface="+mn-cs"/>
                </a:rPr>
                <a:t>Door-to-Door</a:t>
              </a:r>
              <a:r>
                <a:rPr lang="en-US" sz="1400" dirty="0">
                  <a:latin typeface="+mn-lt"/>
                  <a:cs typeface="+mn-cs"/>
                </a:rPr>
                <a:t> travels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en-US" sz="1400" b="1" dirty="0">
                  <a:latin typeface="+mn-lt"/>
                  <a:cs typeface="+mn-cs"/>
                </a:rPr>
                <a:t>on-Demand</a:t>
              </a:r>
              <a:r>
                <a:rPr lang="en-US" sz="1400" dirty="0">
                  <a:latin typeface="+mn-lt"/>
                  <a:cs typeface="+mn-cs"/>
                </a:rPr>
                <a:t> services</a:t>
              </a:r>
            </a:p>
            <a:p>
              <a:pPr>
                <a:buFont typeface="Wingdings" panose="05000000000000000000" pitchFamily="2" charset="2"/>
                <a:buChar char="§"/>
              </a:pPr>
              <a:r>
                <a:rPr lang="en-US" sz="1400" b="1" dirty="0">
                  <a:latin typeface="+mn-lt"/>
                  <a:cs typeface="+mn-cs"/>
                </a:rPr>
                <a:t>Tailored</a:t>
              </a:r>
              <a:r>
                <a:rPr lang="en-US" sz="1400" dirty="0">
                  <a:latin typeface="+mn-lt"/>
                  <a:cs typeface="+mn-cs"/>
                </a:rPr>
                <a:t> classes of service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50FFDDA-1BC5-CC9E-D53C-A8389C27490F}"/>
                </a:ext>
              </a:extLst>
            </p:cNvPr>
            <p:cNvSpPr/>
            <p:nvPr/>
          </p:nvSpPr>
          <p:spPr>
            <a:xfrm>
              <a:off x="7531997" y="1867678"/>
              <a:ext cx="1545348" cy="237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Customized services</a:t>
              </a:r>
            </a:p>
          </p:txBody>
        </p:sp>
      </p:grp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2059DED-D5CF-43D4-0800-92DF4E9B9A7E}"/>
              </a:ext>
            </a:extLst>
          </p:cNvPr>
          <p:cNvSpPr/>
          <p:nvPr/>
        </p:nvSpPr>
        <p:spPr>
          <a:xfrm>
            <a:off x="6252740" y="3612789"/>
            <a:ext cx="516200" cy="58477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F84B1DF2-B98D-B852-5D59-15333A45003D}"/>
              </a:ext>
            </a:extLst>
          </p:cNvPr>
          <p:cNvSpPr txBox="1">
            <a:spLocks/>
          </p:cNvSpPr>
          <p:nvPr/>
        </p:nvSpPr>
        <p:spPr>
          <a:xfrm>
            <a:off x="989750" y="755294"/>
            <a:ext cx="10137286" cy="841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200" b="1" dirty="0">
                <a:solidFill>
                  <a:srgbClr val="F49F2B"/>
                </a:solidFill>
                <a:latin typeface="+mn-lt"/>
                <a:cs typeface="+mn-cs"/>
              </a:rPr>
              <a:t> </a:t>
            </a:r>
            <a:r>
              <a:rPr lang="it-IT" sz="3200" b="1" dirty="0" err="1">
                <a:solidFill>
                  <a:srgbClr val="F49F2B"/>
                </a:solidFill>
                <a:latin typeface="+mn-lt"/>
                <a:cs typeface="+mn-cs"/>
              </a:rPr>
              <a:t>Modal</a:t>
            </a:r>
            <a:r>
              <a:rPr lang="it-IT" sz="3200" b="1" dirty="0">
                <a:solidFill>
                  <a:srgbClr val="F49F2B"/>
                </a:solidFill>
                <a:latin typeface="+mn-lt"/>
                <a:cs typeface="+mn-cs"/>
              </a:rPr>
              <a:t> and Service Integration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73BDA7-044F-33CB-6BF1-C845826983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5458" y="4079437"/>
            <a:ext cx="3279932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5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845F7427-B4E8-D92B-6B55-6D66B8360C2A}"/>
              </a:ext>
            </a:extLst>
          </p:cNvPr>
          <p:cNvSpPr txBox="1">
            <a:spLocks/>
          </p:cNvSpPr>
          <p:nvPr/>
        </p:nvSpPr>
        <p:spPr>
          <a:xfrm>
            <a:off x="422313" y="639235"/>
            <a:ext cx="11347373" cy="765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sz="3200" b="1" dirty="0">
                <a:solidFill>
                  <a:srgbClr val="F49F2B"/>
                </a:solidFill>
                <a:latin typeface="+mn-lt"/>
                <a:cs typeface="+mn-cs"/>
              </a:rPr>
              <a:t> </a:t>
            </a:r>
            <a:r>
              <a:rPr lang="it-IT" sz="3200" b="1" dirty="0" err="1">
                <a:solidFill>
                  <a:srgbClr val="F49F2B"/>
                </a:solidFill>
                <a:latin typeface="+mn-lt"/>
                <a:cs typeface="+mn-cs"/>
              </a:rPr>
              <a:t>Electrification</a:t>
            </a:r>
            <a:endParaRPr lang="it-IT" sz="3200" b="1" dirty="0">
              <a:solidFill>
                <a:srgbClr val="F49F2B"/>
              </a:solidFill>
              <a:latin typeface="+mn-lt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31D033-C324-AFD7-A45A-996CB081A403}"/>
              </a:ext>
            </a:extLst>
          </p:cNvPr>
          <p:cNvSpPr txBox="1"/>
          <p:nvPr/>
        </p:nvSpPr>
        <p:spPr>
          <a:xfrm>
            <a:off x="531980" y="1502052"/>
            <a:ext cx="639762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cars and buses fleets</a:t>
            </a:r>
          </a:p>
          <a:p>
            <a:pPr marL="742950" lvl="1" indent="-285750" algn="just"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local pollutants (CO, NOx, PM)</a:t>
            </a:r>
          </a:p>
          <a:p>
            <a:pPr marL="742950" lvl="1" indent="-285750" algn="just"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noise emissions</a:t>
            </a:r>
          </a:p>
          <a:p>
            <a:pPr marL="742950" lvl="1" indent="-285750" algn="just">
              <a:buFontTx/>
              <a:buChar char="-"/>
            </a:pPr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 operating and maintenance costs</a:t>
            </a:r>
          </a:p>
          <a:p>
            <a:pPr marL="742950" lvl="1" indent="-285750" algn="just">
              <a:buFontTx/>
              <a:buChar char="-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charging infrastructure</a:t>
            </a:r>
          </a:p>
          <a:p>
            <a:pPr algn="just"/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(depot, opportunity, flash, wireless, …)</a:t>
            </a:r>
          </a:p>
          <a:p>
            <a:pPr algn="just"/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Impact on operations and transit service</a:t>
            </a:r>
            <a:endParaRPr lang="en-US" sz="240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Tx/>
              <a:buChar char="-"/>
            </a:pPr>
            <a:endParaRPr lang="en-US" sz="200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150" name="Picture 6" descr="electric_car">
            <a:extLst>
              <a:ext uri="{FF2B5EF4-FFF2-40B4-BE49-F238E27FC236}">
                <a16:creationId xmlns:a16="http://schemas.microsoft.com/office/drawing/2014/main" id="{5A5BEAD3-F5C7-6DFE-F081-B58A191AF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6"/>
          <a:stretch/>
        </p:blipFill>
        <p:spPr bwMode="auto">
          <a:xfrm>
            <a:off x="7235468" y="4103830"/>
            <a:ext cx="4460173" cy="24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 Milano le prime postazioni Wi-fi in strada per ricaricare gli autobus  elettrici - la Repubblica">
            <a:extLst>
              <a:ext uri="{FF2B5EF4-FFF2-40B4-BE49-F238E27FC236}">
                <a16:creationId xmlns:a16="http://schemas.microsoft.com/office/drawing/2014/main" id="{543A12A2-0728-A69D-B4D3-75496A31F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468" y="1502052"/>
            <a:ext cx="4424551" cy="250423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0255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7A876C3EB78ED4F9EF6777F8496C117" ma:contentTypeVersion="11" ma:contentTypeDescription="Creare un nuovo documento." ma:contentTypeScope="" ma:versionID="99f7a04022408d33f1cfe8582deb0f22">
  <xsd:schema xmlns:xsd="http://www.w3.org/2001/XMLSchema" xmlns:xs="http://www.w3.org/2001/XMLSchema" xmlns:p="http://schemas.microsoft.com/office/2006/metadata/properties" xmlns:ns2="4a56719a-c6b7-4c90-87d3-c7ad957b2a0c" targetNamespace="http://schemas.microsoft.com/office/2006/metadata/properties" ma:root="true" ma:fieldsID="3d25b17500250ddfe18880a531cbbdf9" ns2:_="">
    <xsd:import namespace="4a56719a-c6b7-4c90-87d3-c7ad957b2a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56719a-c6b7-4c90-87d3-c7ad957b2a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AEACA2-D824-40D0-89A5-BCE72B2E7D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56719a-c6b7-4c90-87d3-c7ad957b2a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316EAAF-5890-4918-88D0-2CEAA220EB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12CB90-11E2-44D9-8109-B0F603CB4D01}">
  <ds:schemaRefs>
    <ds:schemaRef ds:uri="http://purl.org/dc/terms/"/>
    <ds:schemaRef ds:uri="http://schemas.microsoft.com/office/2006/documentManagement/types"/>
    <ds:schemaRef ds:uri="4a56719a-c6b7-4c90-87d3-c7ad957b2a0c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5184</TotalTime>
  <Words>664</Words>
  <Application>Microsoft Office PowerPoint</Application>
  <PresentationFormat>Widescreen</PresentationFormat>
  <Paragraphs>98</Paragraphs>
  <Slides>14</Slides>
  <Notes>10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Tema di Office</vt:lpstr>
      <vt:lpstr>Office Theme</vt:lpstr>
      <vt:lpstr>Visio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Frattini Giulia</dc:creator>
  <cp:lastModifiedBy>M</cp:lastModifiedBy>
  <cp:revision>51</cp:revision>
  <dcterms:created xsi:type="dcterms:W3CDTF">2020-11-20T15:23:16Z</dcterms:created>
  <dcterms:modified xsi:type="dcterms:W3CDTF">2023-05-25T06:59:38Z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0x01010017A876C3EB78ED4F9EF6777F8496C117</vt:lpwstr>
  </property>
</Properties>
</file>