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8" r:id="rId5"/>
    <p:sldId id="321" r:id="rId6"/>
    <p:sldId id="352" r:id="rId7"/>
    <p:sldId id="779" r:id="rId8"/>
    <p:sldId id="353" r:id="rId9"/>
    <p:sldId id="351" r:id="rId10"/>
    <p:sldId id="350" r:id="rId11"/>
    <p:sldId id="349" r:id="rId12"/>
    <p:sldId id="278" r:id="rId13"/>
    <p:sldId id="282" r:id="rId14"/>
    <p:sldId id="337" r:id="rId15"/>
    <p:sldId id="330" r:id="rId16"/>
    <p:sldId id="331" r:id="rId17"/>
    <p:sldId id="371" r:id="rId18"/>
    <p:sldId id="335" r:id="rId19"/>
    <p:sldId id="333" r:id="rId20"/>
    <p:sldId id="367" r:id="rId21"/>
    <p:sldId id="370" r:id="rId22"/>
    <p:sldId id="279" r:id="rId23"/>
    <p:sldId id="365" r:id="rId24"/>
    <p:sldId id="299" r:id="rId25"/>
    <p:sldId id="776" r:id="rId26"/>
    <p:sldId id="3038" r:id="rId27"/>
    <p:sldId id="348" r:id="rId28"/>
    <p:sldId id="3039" r:id="rId29"/>
    <p:sldId id="778" r:id="rId30"/>
    <p:sldId id="284" r:id="rId3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24B9C"/>
    <a:srgbClr val="004494"/>
    <a:srgbClr val="CC00CC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89529" autoAdjust="0"/>
  </p:normalViewPr>
  <p:slideViewPr>
    <p:cSldViewPr snapToGrid="0">
      <p:cViewPr varScale="1">
        <p:scale>
          <a:sx n="56" d="100"/>
          <a:sy n="56" d="100"/>
        </p:scale>
        <p:origin x="1060" y="5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D7838-8AEA-41D4-9840-C6C255D7E28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BE2C90-D542-47E2-993E-344A06AD4CA1}">
      <dgm:prSet phldrT="[Text]"/>
      <dgm:spPr/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Decarbonisation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90A423-1ADB-4FD8-9488-20201F4DB989}" type="parTrans" cxnId="{40E98CEC-85ED-49B3-93E7-28FF0CB7F4A3}">
      <dgm:prSet/>
      <dgm:spPr/>
      <dgm:t>
        <a:bodyPr/>
        <a:lstStyle/>
        <a:p>
          <a:endParaRPr lang="en-US"/>
        </a:p>
      </dgm:t>
    </dgm:pt>
    <dgm:pt modelId="{636F4DDD-E6E6-49B8-859E-2F7C49D79CAF}" type="sibTrans" cxnId="{40E98CEC-85ED-49B3-93E7-28FF0CB7F4A3}">
      <dgm:prSet/>
      <dgm:spPr/>
      <dgm:t>
        <a:bodyPr/>
        <a:lstStyle/>
        <a:p>
          <a:endParaRPr lang="en-US"/>
        </a:p>
      </dgm:t>
    </dgm:pt>
    <dgm:pt modelId="{A41CA7C9-56B6-4537-A537-6F63D26422E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-Explore the full potential of offshore renewable energy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-Transition to zero emission vessels 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 Transform ports in hubs for sustainable development 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gm:t>
    </dgm:pt>
    <dgm:pt modelId="{EF9B27CE-9CB3-4394-A0A8-0E822E780E19}" type="parTrans" cxnId="{035202EA-2B54-4927-805B-ABDEBE73E193}">
      <dgm:prSet/>
      <dgm:spPr/>
      <dgm:t>
        <a:bodyPr/>
        <a:lstStyle/>
        <a:p>
          <a:endParaRPr lang="en-US"/>
        </a:p>
      </dgm:t>
    </dgm:pt>
    <dgm:pt modelId="{19A1CBF8-6624-41F2-81A9-2F31ED819670}" type="sibTrans" cxnId="{035202EA-2B54-4927-805B-ABDEBE73E193}">
      <dgm:prSet/>
      <dgm:spPr/>
      <dgm:t>
        <a:bodyPr/>
        <a:lstStyle/>
        <a:p>
          <a:endParaRPr lang="en-US"/>
        </a:p>
      </dgm:t>
    </dgm:pt>
    <dgm:pt modelId="{9DC4C04F-7E0C-4F91-AFCD-4CB62D3FBF8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Circularity</a:t>
          </a:r>
        </a:p>
      </dgm:t>
    </dgm:pt>
    <dgm:pt modelId="{2B1A1431-DD5D-4812-AFF6-37A7938A15E0}" type="parTrans" cxnId="{BEE11572-DCF3-4BA5-B273-A22C7E77C4BB}">
      <dgm:prSet/>
      <dgm:spPr/>
      <dgm:t>
        <a:bodyPr/>
        <a:lstStyle/>
        <a:p>
          <a:endParaRPr lang="en-US"/>
        </a:p>
      </dgm:t>
    </dgm:pt>
    <dgm:pt modelId="{DC71C5F8-1E66-4E44-933E-65AC363FD30C}" type="sibTrans" cxnId="{BEE11572-DCF3-4BA5-B273-A22C7E77C4BB}">
      <dgm:prSet/>
      <dgm:spPr/>
      <dgm:t>
        <a:bodyPr/>
        <a:lstStyle/>
        <a:p>
          <a:endParaRPr lang="en-US"/>
        </a:p>
      </dgm:t>
    </dgm:pt>
    <dgm:pt modelId="{618E3180-DF6C-4173-B7DC-4C696830713F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 Get rid of macro-plastics </a:t>
          </a:r>
        </a:p>
      </dgm:t>
    </dgm:pt>
    <dgm:pt modelId="{D00B5501-C896-47FB-ADE2-70E53B79CA57}" type="parTrans" cxnId="{C4EA9D5D-9C58-4440-BDF3-8EC51C9EB528}">
      <dgm:prSet/>
      <dgm:spPr/>
      <dgm:t>
        <a:bodyPr/>
        <a:lstStyle/>
        <a:p>
          <a:endParaRPr lang="en-US"/>
        </a:p>
      </dgm:t>
    </dgm:pt>
    <dgm:pt modelId="{9DB38DA5-80A1-4227-A030-CAF2AA08E085}" type="sibTrans" cxnId="{C4EA9D5D-9C58-4440-BDF3-8EC51C9EB528}">
      <dgm:prSet/>
      <dgm:spPr/>
      <dgm:t>
        <a:bodyPr/>
        <a:lstStyle/>
        <a:p>
          <a:endParaRPr lang="en-US"/>
        </a:p>
      </dgm:t>
    </dgm:pt>
    <dgm:pt modelId="{1C96CEE9-D289-4F61-B7E2-C368B365E05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Responsible food systems</a:t>
          </a:r>
        </a:p>
      </dgm:t>
    </dgm:pt>
    <dgm:pt modelId="{3C7835E3-BCD9-4B9A-A7CD-E4E5D7F2B9C2}" type="parTrans" cxnId="{B9FCD0AF-4EB4-4F74-A7A2-4B887E38C1BC}">
      <dgm:prSet/>
      <dgm:spPr/>
      <dgm:t>
        <a:bodyPr/>
        <a:lstStyle/>
        <a:p>
          <a:endParaRPr lang="en-US"/>
        </a:p>
      </dgm:t>
    </dgm:pt>
    <dgm:pt modelId="{E2C1D21A-D415-43AF-81E4-DD68F5B02CE1}" type="sibTrans" cxnId="{B9FCD0AF-4EB4-4F74-A7A2-4B887E38C1BC}">
      <dgm:prSet/>
      <dgm:spPr/>
      <dgm:t>
        <a:bodyPr/>
        <a:lstStyle/>
        <a:p>
          <a:endParaRPr lang="en-US"/>
        </a:p>
      </dgm:t>
    </dgm:pt>
    <dgm:pt modelId="{DB729E36-0FC6-4807-AB4F-AF61F11FD46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 Meet the CFP sustainability standards 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-Implement the strategic aquaculture guidelines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-Invest in macro and micro algae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gm:t>
    </dgm:pt>
    <dgm:pt modelId="{F09D3AC2-30D2-4547-B2B7-D09794309694}" type="parTrans" cxnId="{49EB6636-F90D-441F-8EAC-1D0C049C783A}">
      <dgm:prSet/>
      <dgm:spPr/>
      <dgm:t>
        <a:bodyPr/>
        <a:lstStyle/>
        <a:p>
          <a:endParaRPr lang="en-US"/>
        </a:p>
      </dgm:t>
    </dgm:pt>
    <dgm:pt modelId="{F712AAE0-BA6F-45AB-B04C-13F96BCC3C23}" type="sibTrans" cxnId="{49EB6636-F90D-441F-8EAC-1D0C049C783A}">
      <dgm:prSet/>
      <dgm:spPr/>
      <dgm:t>
        <a:bodyPr/>
        <a:lstStyle/>
        <a:p>
          <a:endParaRPr lang="en-US"/>
        </a:p>
      </dgm:t>
    </dgm:pt>
    <dgm:pt modelId="{C8AF68C1-A6A5-496F-BFCC-B8FEAB08283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Biodiversity and coastal resilience</a:t>
          </a:r>
        </a:p>
      </dgm:t>
    </dgm:pt>
    <dgm:pt modelId="{B5DD3002-CAC3-47F8-A8A0-3941F71FE0BA}" type="parTrans" cxnId="{4350BA51-6EBE-449C-A98C-11B59892A363}">
      <dgm:prSet/>
      <dgm:spPr/>
      <dgm:t>
        <a:bodyPr/>
        <a:lstStyle/>
        <a:p>
          <a:endParaRPr lang="en-US"/>
        </a:p>
      </dgm:t>
    </dgm:pt>
    <dgm:pt modelId="{13BD8409-2CE4-4733-A17C-D5F29253E192}" type="sibTrans" cxnId="{4350BA51-6EBE-449C-A98C-11B59892A363}">
      <dgm:prSet/>
      <dgm:spPr/>
      <dgm:t>
        <a:bodyPr/>
        <a:lstStyle/>
        <a:p>
          <a:endParaRPr lang="en-US"/>
        </a:p>
      </dgm:t>
    </dgm:pt>
    <dgm:pt modelId="{58AD8E81-8193-4DAE-8742-37A7012D9E4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-Protect and restore coastal and marine ecosystems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-Invest in nature- based solutions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-Value natural capital by promoting sustainable tourism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gm:t>
    </dgm:pt>
    <dgm:pt modelId="{1D4A46F4-249A-4801-810B-F14452556D10}" type="parTrans" cxnId="{A4EBF696-BC10-4621-997D-B7D324459E59}">
      <dgm:prSet/>
      <dgm:spPr/>
      <dgm:t>
        <a:bodyPr/>
        <a:lstStyle/>
        <a:p>
          <a:endParaRPr lang="en-US"/>
        </a:p>
      </dgm:t>
    </dgm:pt>
    <dgm:pt modelId="{BE43D25D-404B-4310-A778-DFBAEE6D7C8E}" type="sibTrans" cxnId="{A4EBF696-BC10-4621-997D-B7D324459E59}">
      <dgm:prSet/>
      <dgm:spPr/>
      <dgm:t>
        <a:bodyPr/>
        <a:lstStyle/>
        <a:p>
          <a:endParaRPr lang="en-US"/>
        </a:p>
      </dgm:t>
    </dgm:pt>
    <dgm:pt modelId="{5CF51F22-6C1C-471C-9A53-8A687CC4B29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 Invest in circular design of fishing gears</a:t>
          </a:r>
        </a:p>
      </dgm:t>
    </dgm:pt>
    <dgm:pt modelId="{891A5705-2050-43D3-9E03-F9CC3A3CB119}" type="parTrans" cxnId="{E77D037C-8BCF-4CFA-9B58-963629DB297A}">
      <dgm:prSet/>
      <dgm:spPr/>
      <dgm:t>
        <a:bodyPr/>
        <a:lstStyle/>
        <a:p>
          <a:endParaRPr lang="en-US"/>
        </a:p>
      </dgm:t>
    </dgm:pt>
    <dgm:pt modelId="{07EC59CD-1783-411A-AB5C-FEF1CB9FA916}" type="sibTrans" cxnId="{E77D037C-8BCF-4CFA-9B58-963629DB297A}">
      <dgm:prSet/>
      <dgm:spPr/>
      <dgm:t>
        <a:bodyPr/>
        <a:lstStyle/>
        <a:p>
          <a:endParaRPr lang="en-US"/>
        </a:p>
      </dgm:t>
    </dgm:pt>
    <dgm:pt modelId="{B34F5C71-B6BA-425A-9C64-27372727D75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- Develop recycling facilities for ships, recreational boats, offshore platforms and wind farms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gm:t>
    </dgm:pt>
    <dgm:pt modelId="{7F522EB5-ADE3-4451-9178-5FD149BAC60A}" type="parTrans" cxnId="{03DE4FF0-FB7C-45A8-B581-BB7FB11513F0}">
      <dgm:prSet/>
      <dgm:spPr/>
      <dgm:t>
        <a:bodyPr/>
        <a:lstStyle/>
        <a:p>
          <a:endParaRPr lang="en-US"/>
        </a:p>
      </dgm:t>
    </dgm:pt>
    <dgm:pt modelId="{BC30E09E-A472-4C5C-B7B1-15CEB3613797}" type="sibTrans" cxnId="{03DE4FF0-FB7C-45A8-B581-BB7FB11513F0}">
      <dgm:prSet/>
      <dgm:spPr/>
      <dgm:t>
        <a:bodyPr/>
        <a:lstStyle/>
        <a:p>
          <a:endParaRPr lang="en-US"/>
        </a:p>
      </dgm:t>
    </dgm:pt>
    <dgm:pt modelId="{0166E9AC-52EC-4C71-8662-024A1156951A}" type="pres">
      <dgm:prSet presAssocID="{00ED7838-8AEA-41D4-9840-C6C255D7E28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D482E7A-1EFF-4794-8866-18154B642375}" type="pres">
      <dgm:prSet presAssocID="{FBBE2C90-D542-47E2-993E-344A06AD4CA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9930B4C8-7479-4C39-9A65-AF3CD8695936}" type="pres">
      <dgm:prSet presAssocID="{FBBE2C90-D542-47E2-993E-344A06AD4CA1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B443A0D7-1C56-4B4B-B15D-6009377C02DF}" type="pres">
      <dgm:prSet presAssocID="{C8AF68C1-A6A5-496F-BFCC-B8FEAB08283C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56C6872-467A-4D58-8D38-E16F1DB6AE61}" type="pres">
      <dgm:prSet presAssocID="{C8AF68C1-A6A5-496F-BFCC-B8FEAB08283C}" presName="childText2" presStyleLbl="solidAlignAcc1" presStyleIdx="1" presStyleCnt="4" custLinFactNeighborX="-767" custLinFactNeighborY="-2022">
        <dgm:presLayoutVars>
          <dgm:chMax val="0"/>
          <dgm:chPref val="0"/>
          <dgm:bulletEnabled val="1"/>
        </dgm:presLayoutVars>
      </dgm:prSet>
      <dgm:spPr/>
    </dgm:pt>
    <dgm:pt modelId="{C6A56A53-C070-4AC1-807D-30B3B99A43D6}" type="pres">
      <dgm:prSet presAssocID="{1C96CEE9-D289-4F61-B7E2-C368B365E054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2C693207-5385-4073-A4C8-36DB4854EC5C}" type="pres">
      <dgm:prSet presAssocID="{1C96CEE9-D289-4F61-B7E2-C368B365E054}" presName="childText3" presStyleLbl="solidAlignAcc1" presStyleIdx="2" presStyleCnt="4" custLinFactNeighborX="0" custLinFactNeighborY="-531">
        <dgm:presLayoutVars>
          <dgm:chMax val="0"/>
          <dgm:chPref val="0"/>
          <dgm:bulletEnabled val="1"/>
        </dgm:presLayoutVars>
      </dgm:prSet>
      <dgm:spPr/>
    </dgm:pt>
    <dgm:pt modelId="{21A5DCEC-70FD-4F28-8931-1DD46CD6AD22}" type="pres">
      <dgm:prSet presAssocID="{9DC4C04F-7E0C-4F91-AFCD-4CB62D3FBF8A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BDCCB9F9-BE09-4CA2-96A5-C7BDEA2A33B0}" type="pres">
      <dgm:prSet presAssocID="{9DC4C04F-7E0C-4F91-AFCD-4CB62D3FBF8A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F2D605-D99D-4879-8E24-2B59B96D24DD}" type="presOf" srcId="{C8AF68C1-A6A5-496F-BFCC-B8FEAB08283C}" destId="{B443A0D7-1C56-4B4B-B15D-6009377C02DF}" srcOrd="0" destOrd="0" presId="urn:microsoft.com/office/officeart/2009/3/layout/IncreasingArrowsProcess"/>
    <dgm:cxn modelId="{AC160111-3930-4818-AA7A-47AF06557A55}" type="presOf" srcId="{618E3180-DF6C-4173-B7DC-4C696830713F}" destId="{BDCCB9F9-BE09-4CA2-96A5-C7BDEA2A33B0}" srcOrd="0" destOrd="0" presId="urn:microsoft.com/office/officeart/2009/3/layout/IncreasingArrowsProcess"/>
    <dgm:cxn modelId="{C658B127-408B-4951-B29A-F554A16BD156}" type="presOf" srcId="{00ED7838-8AEA-41D4-9840-C6C255D7E28C}" destId="{0166E9AC-52EC-4C71-8662-024A1156951A}" srcOrd="0" destOrd="0" presId="urn:microsoft.com/office/officeart/2009/3/layout/IncreasingArrowsProcess"/>
    <dgm:cxn modelId="{49EB6636-F90D-441F-8EAC-1D0C049C783A}" srcId="{1C96CEE9-D289-4F61-B7E2-C368B365E054}" destId="{DB729E36-0FC6-4807-AB4F-AF61F11FD462}" srcOrd="0" destOrd="0" parTransId="{F09D3AC2-30D2-4547-B2B7-D09794309694}" sibTransId="{F712AAE0-BA6F-45AB-B04C-13F96BCC3C23}"/>
    <dgm:cxn modelId="{C4EA9D5D-9C58-4440-BDF3-8EC51C9EB528}" srcId="{9DC4C04F-7E0C-4F91-AFCD-4CB62D3FBF8A}" destId="{618E3180-DF6C-4173-B7DC-4C696830713F}" srcOrd="0" destOrd="0" parTransId="{D00B5501-C896-47FB-ADE2-70E53B79CA57}" sibTransId="{9DB38DA5-80A1-4227-A030-CAF2AA08E085}"/>
    <dgm:cxn modelId="{4350BA51-6EBE-449C-A98C-11B59892A363}" srcId="{00ED7838-8AEA-41D4-9840-C6C255D7E28C}" destId="{C8AF68C1-A6A5-496F-BFCC-B8FEAB08283C}" srcOrd="1" destOrd="0" parTransId="{B5DD3002-CAC3-47F8-A8A0-3941F71FE0BA}" sibTransId="{13BD8409-2CE4-4733-A17C-D5F29253E192}"/>
    <dgm:cxn modelId="{BEE11572-DCF3-4BA5-B273-A22C7E77C4BB}" srcId="{00ED7838-8AEA-41D4-9840-C6C255D7E28C}" destId="{9DC4C04F-7E0C-4F91-AFCD-4CB62D3FBF8A}" srcOrd="3" destOrd="0" parTransId="{2B1A1431-DD5D-4812-AFF6-37A7938A15E0}" sibTransId="{DC71C5F8-1E66-4E44-933E-65AC363FD30C}"/>
    <dgm:cxn modelId="{7A357154-3DC1-4044-9CE9-6B896AFA4892}" type="presOf" srcId="{B34F5C71-B6BA-425A-9C64-27372727D759}" destId="{BDCCB9F9-BE09-4CA2-96A5-C7BDEA2A33B0}" srcOrd="0" destOrd="2" presId="urn:microsoft.com/office/officeart/2009/3/layout/IncreasingArrowsProcess"/>
    <dgm:cxn modelId="{49C29575-AD81-482E-B6AD-5E14F351CA1A}" type="presOf" srcId="{DB729E36-0FC6-4807-AB4F-AF61F11FD462}" destId="{2C693207-5385-4073-A4C8-36DB4854EC5C}" srcOrd="0" destOrd="0" presId="urn:microsoft.com/office/officeart/2009/3/layout/IncreasingArrowsProcess"/>
    <dgm:cxn modelId="{C232AD5A-A589-4D35-B83F-C4E3FA2702DB}" type="presOf" srcId="{5CF51F22-6C1C-471C-9A53-8A687CC4B296}" destId="{BDCCB9F9-BE09-4CA2-96A5-C7BDEA2A33B0}" srcOrd="0" destOrd="1" presId="urn:microsoft.com/office/officeart/2009/3/layout/IncreasingArrowsProcess"/>
    <dgm:cxn modelId="{E77D037C-8BCF-4CFA-9B58-963629DB297A}" srcId="{9DC4C04F-7E0C-4F91-AFCD-4CB62D3FBF8A}" destId="{5CF51F22-6C1C-471C-9A53-8A687CC4B296}" srcOrd="1" destOrd="0" parTransId="{891A5705-2050-43D3-9E03-F9CC3A3CB119}" sibTransId="{07EC59CD-1783-411A-AB5C-FEF1CB9FA916}"/>
    <dgm:cxn modelId="{52E72F83-F4EB-46AE-9106-0A2F1117DEF2}" type="presOf" srcId="{FBBE2C90-D542-47E2-993E-344A06AD4CA1}" destId="{5D482E7A-1EFF-4794-8866-18154B642375}" srcOrd="0" destOrd="0" presId="urn:microsoft.com/office/officeart/2009/3/layout/IncreasingArrowsProcess"/>
    <dgm:cxn modelId="{1115C18E-6106-4CA1-B4FA-57BD82C36C03}" type="presOf" srcId="{1C96CEE9-D289-4F61-B7E2-C368B365E054}" destId="{C6A56A53-C070-4AC1-807D-30B3B99A43D6}" srcOrd="0" destOrd="0" presId="urn:microsoft.com/office/officeart/2009/3/layout/IncreasingArrowsProcess"/>
    <dgm:cxn modelId="{A4EBF696-BC10-4621-997D-B7D324459E59}" srcId="{C8AF68C1-A6A5-496F-BFCC-B8FEAB08283C}" destId="{58AD8E81-8193-4DAE-8742-37A7012D9E41}" srcOrd="0" destOrd="0" parTransId="{1D4A46F4-249A-4801-810B-F14452556D10}" sibTransId="{BE43D25D-404B-4310-A778-DFBAEE6D7C8E}"/>
    <dgm:cxn modelId="{5D777CAF-ACD7-4C81-B84F-788B239AB165}" type="presOf" srcId="{58AD8E81-8193-4DAE-8742-37A7012D9E41}" destId="{356C6872-467A-4D58-8D38-E16F1DB6AE61}" srcOrd="0" destOrd="0" presId="urn:microsoft.com/office/officeart/2009/3/layout/IncreasingArrowsProcess"/>
    <dgm:cxn modelId="{B9FCD0AF-4EB4-4F74-A7A2-4B887E38C1BC}" srcId="{00ED7838-8AEA-41D4-9840-C6C255D7E28C}" destId="{1C96CEE9-D289-4F61-B7E2-C368B365E054}" srcOrd="2" destOrd="0" parTransId="{3C7835E3-BCD9-4B9A-A7CD-E4E5D7F2B9C2}" sibTransId="{E2C1D21A-D415-43AF-81E4-DD68F5B02CE1}"/>
    <dgm:cxn modelId="{FE739EBA-7F7C-4DA6-84EB-6A2374EF9CFD}" type="presOf" srcId="{A41CA7C9-56B6-4537-A537-6F63D26422E4}" destId="{9930B4C8-7479-4C39-9A65-AF3CD8695936}" srcOrd="0" destOrd="0" presId="urn:microsoft.com/office/officeart/2009/3/layout/IncreasingArrowsProcess"/>
    <dgm:cxn modelId="{035202EA-2B54-4927-805B-ABDEBE73E193}" srcId="{FBBE2C90-D542-47E2-993E-344A06AD4CA1}" destId="{A41CA7C9-56B6-4537-A537-6F63D26422E4}" srcOrd="0" destOrd="0" parTransId="{EF9B27CE-9CB3-4394-A0A8-0E822E780E19}" sibTransId="{19A1CBF8-6624-41F2-81A9-2F31ED819670}"/>
    <dgm:cxn modelId="{40E98CEC-85ED-49B3-93E7-28FF0CB7F4A3}" srcId="{00ED7838-8AEA-41D4-9840-C6C255D7E28C}" destId="{FBBE2C90-D542-47E2-993E-344A06AD4CA1}" srcOrd="0" destOrd="0" parTransId="{B290A423-1ADB-4FD8-9488-20201F4DB989}" sibTransId="{636F4DDD-E6E6-49B8-859E-2F7C49D79CAF}"/>
    <dgm:cxn modelId="{03DE4FF0-FB7C-45A8-B581-BB7FB11513F0}" srcId="{9DC4C04F-7E0C-4F91-AFCD-4CB62D3FBF8A}" destId="{B34F5C71-B6BA-425A-9C64-27372727D759}" srcOrd="2" destOrd="0" parTransId="{7F522EB5-ADE3-4451-9178-5FD149BAC60A}" sibTransId="{BC30E09E-A472-4C5C-B7B1-15CEB3613797}"/>
    <dgm:cxn modelId="{034262FD-2A25-4775-9C30-A0B4C9BBCFE2}" type="presOf" srcId="{9DC4C04F-7E0C-4F91-AFCD-4CB62D3FBF8A}" destId="{21A5DCEC-70FD-4F28-8931-1DD46CD6AD22}" srcOrd="0" destOrd="0" presId="urn:microsoft.com/office/officeart/2009/3/layout/IncreasingArrowsProcess"/>
    <dgm:cxn modelId="{40071409-FFBF-46DD-B4D0-A85A1CAA367F}" type="presParOf" srcId="{0166E9AC-52EC-4C71-8662-024A1156951A}" destId="{5D482E7A-1EFF-4794-8866-18154B642375}" srcOrd="0" destOrd="0" presId="urn:microsoft.com/office/officeart/2009/3/layout/IncreasingArrowsProcess"/>
    <dgm:cxn modelId="{3366AF03-3DB2-4F6B-BD78-1868E7EFF666}" type="presParOf" srcId="{0166E9AC-52EC-4C71-8662-024A1156951A}" destId="{9930B4C8-7479-4C39-9A65-AF3CD8695936}" srcOrd="1" destOrd="0" presId="urn:microsoft.com/office/officeart/2009/3/layout/IncreasingArrowsProcess"/>
    <dgm:cxn modelId="{A0082C47-F8CA-4D61-A604-2B1FB4B5804F}" type="presParOf" srcId="{0166E9AC-52EC-4C71-8662-024A1156951A}" destId="{B443A0D7-1C56-4B4B-B15D-6009377C02DF}" srcOrd="2" destOrd="0" presId="urn:microsoft.com/office/officeart/2009/3/layout/IncreasingArrowsProcess"/>
    <dgm:cxn modelId="{F6DD7045-8E06-4062-BC83-27D20D9B0117}" type="presParOf" srcId="{0166E9AC-52EC-4C71-8662-024A1156951A}" destId="{356C6872-467A-4D58-8D38-E16F1DB6AE61}" srcOrd="3" destOrd="0" presId="urn:microsoft.com/office/officeart/2009/3/layout/IncreasingArrowsProcess"/>
    <dgm:cxn modelId="{15049F3E-C09D-4491-B79C-E7064FA36BF3}" type="presParOf" srcId="{0166E9AC-52EC-4C71-8662-024A1156951A}" destId="{C6A56A53-C070-4AC1-807D-30B3B99A43D6}" srcOrd="4" destOrd="0" presId="urn:microsoft.com/office/officeart/2009/3/layout/IncreasingArrowsProcess"/>
    <dgm:cxn modelId="{9A7F6DED-4F95-4F91-ABAD-4636110A8D2E}" type="presParOf" srcId="{0166E9AC-52EC-4C71-8662-024A1156951A}" destId="{2C693207-5385-4073-A4C8-36DB4854EC5C}" srcOrd="5" destOrd="0" presId="urn:microsoft.com/office/officeart/2009/3/layout/IncreasingArrowsProcess"/>
    <dgm:cxn modelId="{9220271B-B654-4C53-9417-E88CE4618CA0}" type="presParOf" srcId="{0166E9AC-52EC-4C71-8662-024A1156951A}" destId="{21A5DCEC-70FD-4F28-8931-1DD46CD6AD22}" srcOrd="6" destOrd="0" presId="urn:microsoft.com/office/officeart/2009/3/layout/IncreasingArrowsProcess"/>
    <dgm:cxn modelId="{F8B12540-08E7-4506-B8D0-AD71C38C959A}" type="presParOf" srcId="{0166E9AC-52EC-4C71-8662-024A1156951A}" destId="{BDCCB9F9-BE09-4CA2-96A5-C7BDEA2A33B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 dirty="0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LinFactNeighborX="1654" custLinFactNeighborY="-4147"/>
      <dgm:spPr>
        <a:solidFill>
          <a:schemeClr val="tx2"/>
        </a:solidFill>
      </dgm:spPr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 custLinFactNeighborX="-3440" custLinFactNeighborY="-987"/>
      <dgm:spPr>
        <a:solidFill>
          <a:schemeClr val="accent2"/>
        </a:solidFill>
      </dgm:spPr>
    </dgm:pt>
    <dgm:pt modelId="{5E990528-324C-419D-B544-8E7BB98399C8}" type="pres">
      <dgm:prSet presAssocID="{FF227725-90CD-4A3A-AE29-CF7975C2C93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 custLinFactNeighborX="3658" custLinFactNeighborY="3187"/>
      <dgm:spPr>
        <a:solidFill>
          <a:schemeClr val="accent5"/>
        </a:solidFill>
      </dgm:spPr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778ED-865B-4AB5-9FE1-7B3DBE7334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BDFBF-2845-40D0-A566-77EDE58D9EA6}">
      <dgm:prSet phldrT="[Text]" custT="1"/>
      <dgm:spPr>
        <a:xfrm>
          <a:off x="0" y="1933"/>
          <a:ext cx="3753926" cy="1276106"/>
        </a:xfrm>
        <a:prstGeom prst="roundRect">
          <a:avLst/>
        </a:prstGeom>
        <a:solidFill>
          <a:srgbClr val="9BD4F0">
            <a:lumMod val="7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cap="small" baseline="0">
              <a:solidFill>
                <a:srgbClr val="FFFFFF"/>
              </a:solidFill>
              <a:latin typeface="Segoe UI"/>
              <a:ea typeface="+mn-ea"/>
              <a:cs typeface="+mn-cs"/>
            </a:rPr>
            <a:t>Protect and restore marine and freshwaters ecosystems and biodiversity</a:t>
          </a:r>
        </a:p>
      </dgm:t>
    </dgm:pt>
    <dgm:pt modelId="{DE2DCEC4-407E-41C4-AC8D-8EB1A89F62D1}" type="parTrans" cxnId="{88F9DB95-79B6-475C-90B7-29A3D7001EC2}">
      <dgm:prSet/>
      <dgm:spPr/>
      <dgm:t>
        <a:bodyPr/>
        <a:lstStyle/>
        <a:p>
          <a:endParaRPr lang="en-US"/>
        </a:p>
      </dgm:t>
    </dgm:pt>
    <dgm:pt modelId="{581D3D42-DF0D-4F63-85A3-E0CE6EA810CE}" type="sibTrans" cxnId="{88F9DB95-79B6-475C-90B7-29A3D7001EC2}">
      <dgm:prSet/>
      <dgm:spPr/>
      <dgm:t>
        <a:bodyPr/>
        <a:lstStyle/>
        <a:p>
          <a:endParaRPr lang="en-US"/>
        </a:p>
      </dgm:t>
    </dgm:pt>
    <dgm:pt modelId="{BD31A995-C5F7-4EB6-BF20-5D832BEAB782}">
      <dgm:prSet phldrT="[Text]"/>
      <dgm:spPr>
        <a:xfrm rot="5400000">
          <a:off x="6580307" y="-2706147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Protect at least 30% and strictly protect 10%  EU’s sea areas</a:t>
          </a:r>
        </a:p>
      </dgm:t>
    </dgm:pt>
    <dgm:pt modelId="{4BA52EC5-B720-4695-8C02-DA666617BE5D}" type="parTrans" cxnId="{2A2BF064-58D7-4834-995E-3C42A2AB4DD8}">
      <dgm:prSet/>
      <dgm:spPr/>
      <dgm:t>
        <a:bodyPr/>
        <a:lstStyle/>
        <a:p>
          <a:endParaRPr lang="en-US"/>
        </a:p>
      </dgm:t>
    </dgm:pt>
    <dgm:pt modelId="{E51463E0-7713-46AB-930A-62E93BEB950B}" type="sibTrans" cxnId="{2A2BF064-58D7-4834-995E-3C42A2AB4DD8}">
      <dgm:prSet/>
      <dgm:spPr/>
      <dgm:t>
        <a:bodyPr/>
        <a:lstStyle/>
        <a:p>
          <a:endParaRPr lang="en-US"/>
        </a:p>
      </dgm:t>
    </dgm:pt>
    <dgm:pt modelId="{6945926A-FBD1-49CE-AF87-3B218207F85B}">
      <dgm:prSet phldrT="[Text]" custT="1"/>
      <dgm:spPr>
        <a:xfrm>
          <a:off x="0" y="1341844"/>
          <a:ext cx="3753926" cy="1276106"/>
        </a:xfrm>
        <a:prstGeom prst="roundRect">
          <a:avLst/>
        </a:prstGeom>
        <a:solidFill>
          <a:srgbClr val="A2D5D0">
            <a:lumMod val="7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cap="small" baseline="0">
              <a:solidFill>
                <a:srgbClr val="FFFFFF"/>
              </a:solidFill>
              <a:effectLst/>
              <a:latin typeface="Segoe UI"/>
              <a:ea typeface="+mn-ea"/>
              <a:cs typeface="+mn-cs"/>
            </a:rPr>
            <a:t>Prevent and eliminate pollution of our oceans, Seas and  waters</a:t>
          </a:r>
        </a:p>
      </dgm:t>
    </dgm:pt>
    <dgm:pt modelId="{B2025139-6580-49FE-A437-A20AA9DA56FB}" type="parTrans" cxnId="{A0E6AA17-2462-475C-90F3-D2713BB33B7E}">
      <dgm:prSet/>
      <dgm:spPr/>
      <dgm:t>
        <a:bodyPr/>
        <a:lstStyle/>
        <a:p>
          <a:endParaRPr lang="en-US"/>
        </a:p>
      </dgm:t>
    </dgm:pt>
    <dgm:pt modelId="{CF42E746-630F-4C5C-91CD-7328FFFC9B4A}" type="sibTrans" cxnId="{A0E6AA17-2462-475C-90F3-D2713BB33B7E}">
      <dgm:prSet/>
      <dgm:spPr/>
      <dgm:t>
        <a:bodyPr/>
        <a:lstStyle/>
        <a:p>
          <a:endParaRPr lang="en-US"/>
        </a:p>
      </dgm:t>
    </dgm:pt>
    <dgm:pt modelId="{9BE4BE56-E60C-432F-9AB2-FC6A6ADC1550}">
      <dgm:prSet phldrT="[Text]" custT="1"/>
      <dgm:spPr>
        <a:xfrm>
          <a:off x="0" y="2681756"/>
          <a:ext cx="3753926" cy="1276106"/>
        </a:xfrm>
        <a:prstGeom prst="roundRect">
          <a:avLst/>
        </a:prstGeom>
        <a:solidFill>
          <a:srgbClr val="B0D10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cap="small" baseline="0">
              <a:solidFill>
                <a:srgbClr val="FFFFFF"/>
              </a:solidFill>
              <a:effectLst/>
              <a:latin typeface="Segoe UI"/>
              <a:ea typeface="+mn-ea"/>
              <a:cs typeface="+mn-cs"/>
            </a:rPr>
            <a:t>Make the blue economy carbon- neutral and circular </a:t>
          </a:r>
          <a:endParaRPr lang="en-US" sz="2000" b="1" cap="small" baseline="0">
            <a:solidFill>
              <a:srgbClr val="FFFFFF"/>
            </a:solidFill>
            <a:effectLst/>
            <a:latin typeface="Segoe UI"/>
            <a:ea typeface="+mn-ea"/>
            <a:cs typeface="+mn-cs"/>
          </a:endParaRPr>
        </a:p>
      </dgm:t>
    </dgm:pt>
    <dgm:pt modelId="{8A73A2BB-895B-4DFC-857A-E8C84F07B5D8}" type="parTrans" cxnId="{0501A694-B1B6-48DD-8E04-423A2BECD479}">
      <dgm:prSet/>
      <dgm:spPr/>
      <dgm:t>
        <a:bodyPr/>
        <a:lstStyle/>
        <a:p>
          <a:endParaRPr lang="en-US"/>
        </a:p>
      </dgm:t>
    </dgm:pt>
    <dgm:pt modelId="{4DB93423-F2A9-49F8-A095-26F00E1E1A55}" type="sibTrans" cxnId="{0501A694-B1B6-48DD-8E04-423A2BECD479}">
      <dgm:prSet/>
      <dgm:spPr/>
      <dgm:t>
        <a:bodyPr/>
        <a:lstStyle/>
        <a:p>
          <a:endParaRPr lang="en-US"/>
        </a:p>
      </dgm:t>
    </dgm:pt>
    <dgm:pt modelId="{58E2E99C-356B-4614-8AD6-F8EA86A7B13E}">
      <dgm:prSet phldrT="[Text]"/>
      <dgm:spPr>
        <a:xfrm rot="5400000">
          <a:off x="6580307" y="-17013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Net zero maritime emissions</a:t>
          </a:r>
        </a:p>
      </dgm:t>
    </dgm:pt>
    <dgm:pt modelId="{F7AAFA95-0A98-4926-A883-1B6172BC19FF}" type="parTrans" cxnId="{B9D20CC7-B34E-43E1-A686-696D0006901C}">
      <dgm:prSet/>
      <dgm:spPr/>
      <dgm:t>
        <a:bodyPr/>
        <a:lstStyle/>
        <a:p>
          <a:endParaRPr lang="en-US"/>
        </a:p>
      </dgm:t>
    </dgm:pt>
    <dgm:pt modelId="{99F9254B-E4DB-47F6-8C92-675D4617FBE2}" type="sibTrans" cxnId="{B9D20CC7-B34E-43E1-A686-696D0006901C}">
      <dgm:prSet/>
      <dgm:spPr/>
      <dgm:t>
        <a:bodyPr/>
        <a:lstStyle/>
        <a:p>
          <a:endParaRPr lang="en-US"/>
        </a:p>
      </dgm:t>
    </dgm:pt>
    <dgm:pt modelId="{6E089838-FC9A-4D5F-BBF9-24F9235E8458}">
      <dgm:prSet phldrT="[Text]"/>
      <dgm:spPr>
        <a:xfrm rot="5400000">
          <a:off x="6580307" y="-17013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Zero carbon aquaculture, </a:t>
          </a:r>
        </a:p>
      </dgm:t>
    </dgm:pt>
    <dgm:pt modelId="{8F6CCB9D-B40D-43EE-8824-6B6090E50BC9}" type="parTrans" cxnId="{12FED691-2335-4DAA-AB54-89D79B712339}">
      <dgm:prSet/>
      <dgm:spPr/>
      <dgm:t>
        <a:bodyPr/>
        <a:lstStyle/>
        <a:p>
          <a:endParaRPr lang="en-US"/>
        </a:p>
      </dgm:t>
    </dgm:pt>
    <dgm:pt modelId="{6AA7B90A-CCD7-47F9-9820-85A38901FC1B}" type="sibTrans" cxnId="{12FED691-2335-4DAA-AB54-89D79B712339}">
      <dgm:prSet/>
      <dgm:spPr/>
      <dgm:t>
        <a:bodyPr/>
        <a:lstStyle/>
        <a:p>
          <a:endParaRPr lang="en-US"/>
        </a:p>
      </dgm:t>
    </dgm:pt>
    <dgm:pt modelId="{EEC363AE-162D-457E-817A-BF4EA567FB08}">
      <dgm:prSet phldrT="[Text]"/>
      <dgm:spPr>
        <a:xfrm rot="5400000">
          <a:off x="6580307" y="-1356925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Reduce by at least 50% plastic litter </a:t>
          </a:r>
        </a:p>
      </dgm:t>
    </dgm:pt>
    <dgm:pt modelId="{F7509A6E-F01E-4C26-A7CD-3F7C17743566}" type="parTrans" cxnId="{C27ADC18-0D9B-4F00-BAD5-3CA003F374D8}">
      <dgm:prSet/>
      <dgm:spPr/>
      <dgm:t>
        <a:bodyPr/>
        <a:lstStyle/>
        <a:p>
          <a:endParaRPr lang="en-US"/>
        </a:p>
      </dgm:t>
    </dgm:pt>
    <dgm:pt modelId="{D6F34ED3-A2DD-4D51-B39E-8446B03FD533}" type="sibTrans" cxnId="{C27ADC18-0D9B-4F00-BAD5-3CA003F374D8}">
      <dgm:prSet/>
      <dgm:spPr/>
      <dgm:t>
        <a:bodyPr/>
        <a:lstStyle/>
        <a:p>
          <a:endParaRPr lang="en-US"/>
        </a:p>
      </dgm:t>
    </dgm:pt>
    <dgm:pt modelId="{BFCEB102-E9B1-426D-BB35-4B5BDEC40360}">
      <dgm:prSet phldrT="[Text]"/>
      <dgm:spPr>
        <a:xfrm rot="5400000">
          <a:off x="6580307" y="-2706147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Restore 25.000 km free flowing rivers</a:t>
          </a:r>
        </a:p>
      </dgm:t>
    </dgm:pt>
    <dgm:pt modelId="{5931219F-9335-4157-BBE4-665D8A5B909F}" type="parTrans" cxnId="{58AB9139-F85D-4321-9F9A-ABC3FF8D9665}">
      <dgm:prSet/>
      <dgm:spPr/>
      <dgm:t>
        <a:bodyPr/>
        <a:lstStyle/>
        <a:p>
          <a:endParaRPr lang="en-US"/>
        </a:p>
      </dgm:t>
    </dgm:pt>
    <dgm:pt modelId="{9C2EE4A4-60A5-4E1C-A9E8-BDBA8B3FDA62}" type="sibTrans" cxnId="{58AB9139-F85D-4321-9F9A-ABC3FF8D9665}">
      <dgm:prSet/>
      <dgm:spPr/>
      <dgm:t>
        <a:bodyPr/>
        <a:lstStyle/>
        <a:p>
          <a:endParaRPr lang="en-US"/>
        </a:p>
      </dgm:t>
    </dgm:pt>
    <dgm:pt modelId="{D18D993F-FDE5-4581-9F60-D7262B864E66}">
      <dgm:prSet phldrT="[Text]"/>
      <dgm:spPr>
        <a:xfrm rot="5400000">
          <a:off x="6580307" y="-2706147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Marine nature restoration targets (incl. degraded </a:t>
          </a:r>
          <a:r>
            <a:rPr lang="en-US" err="1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seabeds</a:t>
          </a: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, coastal ecosystems) </a:t>
          </a:r>
        </a:p>
      </dgm:t>
    </dgm:pt>
    <dgm:pt modelId="{DF7EFE1C-4F79-48DD-A777-EFFB03EE8BF9}" type="parTrans" cxnId="{017BA7BA-FF0E-45B7-9694-ED479BD41F83}">
      <dgm:prSet/>
      <dgm:spPr/>
      <dgm:t>
        <a:bodyPr/>
        <a:lstStyle/>
        <a:p>
          <a:endParaRPr lang="en-US"/>
        </a:p>
      </dgm:t>
    </dgm:pt>
    <dgm:pt modelId="{EF9A6C8A-4B63-422C-8FA8-796493D7F49D}" type="sibTrans" cxnId="{017BA7BA-FF0E-45B7-9694-ED479BD41F83}">
      <dgm:prSet/>
      <dgm:spPr/>
      <dgm:t>
        <a:bodyPr/>
        <a:lstStyle/>
        <a:p>
          <a:endParaRPr lang="en-US"/>
        </a:p>
      </dgm:t>
    </dgm:pt>
    <dgm:pt modelId="{A7234407-0337-4FD7-ABEC-BC2A7E026BC5}">
      <dgm:prSet phldrT="[Text]"/>
      <dgm:spPr>
        <a:xfrm rot="5400000">
          <a:off x="6580307" y="-1356925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Reduce  by at least 30% </a:t>
          </a:r>
          <a:r>
            <a:rPr lang="en-US" err="1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microplastics</a:t>
          </a:r>
          <a:endParaRPr lang="en-US">
            <a:solidFill>
              <a:srgbClr val="2C2C2C"/>
            </a:solidFill>
            <a:effectLst/>
            <a:latin typeface="Segoe UI"/>
            <a:ea typeface="+mn-ea"/>
            <a:cs typeface="+mn-cs"/>
          </a:endParaRPr>
        </a:p>
      </dgm:t>
    </dgm:pt>
    <dgm:pt modelId="{BBEC6BA2-AA17-4182-8200-C7095B31D78A}" type="parTrans" cxnId="{8AB51F55-F34B-420C-B3F5-17C0195322BE}">
      <dgm:prSet/>
      <dgm:spPr/>
      <dgm:t>
        <a:bodyPr/>
        <a:lstStyle/>
        <a:p>
          <a:endParaRPr lang="en-US"/>
        </a:p>
      </dgm:t>
    </dgm:pt>
    <dgm:pt modelId="{418FFC50-D743-49AC-8DEE-95F7E064F734}" type="sibTrans" cxnId="{8AB51F55-F34B-420C-B3F5-17C0195322BE}">
      <dgm:prSet/>
      <dgm:spPr/>
      <dgm:t>
        <a:bodyPr/>
        <a:lstStyle/>
        <a:p>
          <a:endParaRPr lang="en-US"/>
        </a:p>
      </dgm:t>
    </dgm:pt>
    <dgm:pt modelId="{00C42FB0-9BDD-453E-89E6-58EF53671C37}">
      <dgm:prSet phldrT="[Text]"/>
      <dgm:spPr>
        <a:xfrm rot="5400000">
          <a:off x="6580307" y="-1356925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Reduce by at least 50% nutrient losses, chemical pesticides  </a:t>
          </a:r>
        </a:p>
      </dgm:t>
    </dgm:pt>
    <dgm:pt modelId="{8B734315-519B-4FBD-9F58-730BC89E1516}" type="parTrans" cxnId="{C46055D5-FC8E-4885-9BC0-A952DB6027F7}">
      <dgm:prSet/>
      <dgm:spPr/>
      <dgm:t>
        <a:bodyPr/>
        <a:lstStyle/>
        <a:p>
          <a:endParaRPr lang="en-US"/>
        </a:p>
      </dgm:t>
    </dgm:pt>
    <dgm:pt modelId="{8DD1ECE5-6F71-415F-9449-7636A15C8FC4}" type="sibTrans" cxnId="{C46055D5-FC8E-4885-9BC0-A952DB6027F7}">
      <dgm:prSet/>
      <dgm:spPr/>
      <dgm:t>
        <a:bodyPr/>
        <a:lstStyle/>
        <a:p>
          <a:endParaRPr lang="en-US"/>
        </a:p>
      </dgm:t>
    </dgm:pt>
    <dgm:pt modelId="{4BC7AF23-5F4C-49CC-A15B-43373B935C60}">
      <dgm:prSet phldrT="[Text]"/>
      <dgm:spPr>
        <a:xfrm rot="5400000">
          <a:off x="6580307" y="-17013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Low carbon multipurpose use of marine space  </a:t>
          </a:r>
        </a:p>
      </dgm:t>
    </dgm:pt>
    <dgm:pt modelId="{B0FB4437-4855-4160-9F74-2D6FE7269755}" type="parTrans" cxnId="{67BCCB83-596B-465B-9F1A-EBBE9D08092A}">
      <dgm:prSet/>
      <dgm:spPr/>
      <dgm:t>
        <a:bodyPr/>
        <a:lstStyle/>
        <a:p>
          <a:endParaRPr lang="en-US"/>
        </a:p>
      </dgm:t>
    </dgm:pt>
    <dgm:pt modelId="{DA5F139B-AC0B-46CF-801B-ADD0446114A3}" type="sibTrans" cxnId="{67BCCB83-596B-465B-9F1A-EBBE9D08092A}">
      <dgm:prSet/>
      <dgm:spPr/>
      <dgm:t>
        <a:bodyPr/>
        <a:lstStyle/>
        <a:p>
          <a:endParaRPr lang="en-US"/>
        </a:p>
      </dgm:t>
    </dgm:pt>
    <dgm:pt modelId="{AF9626B4-36F9-422A-98EB-C1B9B58B0E7D}" type="pres">
      <dgm:prSet presAssocID="{57F778ED-865B-4AB5-9FE1-7B3DBE7334C9}" presName="Name0" presStyleCnt="0">
        <dgm:presLayoutVars>
          <dgm:dir/>
          <dgm:animLvl val="lvl"/>
          <dgm:resizeHandles val="exact"/>
        </dgm:presLayoutVars>
      </dgm:prSet>
      <dgm:spPr/>
    </dgm:pt>
    <dgm:pt modelId="{972C4260-F2C4-4FBB-B6EC-678297C5D755}" type="pres">
      <dgm:prSet presAssocID="{136BDFBF-2845-40D0-A566-77EDE58D9EA6}" presName="linNode" presStyleCnt="0"/>
      <dgm:spPr/>
    </dgm:pt>
    <dgm:pt modelId="{AC335D0B-395F-4D82-B8DB-C23C85541612}" type="pres">
      <dgm:prSet presAssocID="{136BDFBF-2845-40D0-A566-77EDE58D9EA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DCB05FA-D2C8-4130-815D-C6C440EE74DD}" type="pres">
      <dgm:prSet presAssocID="{136BDFBF-2845-40D0-A566-77EDE58D9EA6}" presName="descendantText" presStyleLbl="alignAccFollowNode1" presStyleIdx="0" presStyleCnt="3" custLinFactNeighborX="1030" custLinFactNeighborY="-912">
        <dgm:presLayoutVars>
          <dgm:bulletEnabled val="1"/>
        </dgm:presLayoutVars>
      </dgm:prSet>
      <dgm:spPr/>
    </dgm:pt>
    <dgm:pt modelId="{E65036E8-D664-42A0-B5B0-2063623261EC}" type="pres">
      <dgm:prSet presAssocID="{581D3D42-DF0D-4F63-85A3-E0CE6EA810CE}" presName="sp" presStyleCnt="0"/>
      <dgm:spPr/>
    </dgm:pt>
    <dgm:pt modelId="{CFD819FB-A9FA-4C07-941F-0F9D1B30087D}" type="pres">
      <dgm:prSet presAssocID="{6945926A-FBD1-49CE-AF87-3B218207F85B}" presName="linNode" presStyleCnt="0"/>
      <dgm:spPr/>
    </dgm:pt>
    <dgm:pt modelId="{BA0F15C7-6E2C-438D-8F3C-BF25524DEF59}" type="pres">
      <dgm:prSet presAssocID="{6945926A-FBD1-49CE-AF87-3B218207F85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654FA08-791D-4C96-9CF9-1FCCE1A8145D}" type="pres">
      <dgm:prSet presAssocID="{6945926A-FBD1-49CE-AF87-3B218207F85B}" presName="descendantText" presStyleLbl="alignAccFollowNode1" presStyleIdx="1" presStyleCnt="3">
        <dgm:presLayoutVars>
          <dgm:bulletEnabled val="1"/>
        </dgm:presLayoutVars>
      </dgm:prSet>
      <dgm:spPr/>
    </dgm:pt>
    <dgm:pt modelId="{CF1BEC41-8CCF-4278-AF8F-374D7FAA0954}" type="pres">
      <dgm:prSet presAssocID="{CF42E746-630F-4C5C-91CD-7328FFFC9B4A}" presName="sp" presStyleCnt="0"/>
      <dgm:spPr/>
    </dgm:pt>
    <dgm:pt modelId="{B91D96C5-45FF-4FDF-A72B-BCC1A353F0E9}" type="pres">
      <dgm:prSet presAssocID="{9BE4BE56-E60C-432F-9AB2-FC6A6ADC1550}" presName="linNode" presStyleCnt="0"/>
      <dgm:spPr/>
    </dgm:pt>
    <dgm:pt modelId="{801B698D-87E8-440A-9B37-7BEF8D5B3487}" type="pres">
      <dgm:prSet presAssocID="{9BE4BE56-E60C-432F-9AB2-FC6A6ADC155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1C4BB7F-18A8-4904-B5DC-DF091535F59E}" type="pres">
      <dgm:prSet presAssocID="{9BE4BE56-E60C-432F-9AB2-FC6A6ADC155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1EFF05-2DA8-429C-AE0D-D3C19D88F69A}" type="presOf" srcId="{BFCEB102-E9B1-426D-BB35-4B5BDEC40360}" destId="{CDCB05FA-D2C8-4130-815D-C6C440EE74DD}" srcOrd="0" destOrd="1" presId="urn:microsoft.com/office/officeart/2005/8/layout/vList5"/>
    <dgm:cxn modelId="{734F3707-D310-4062-9593-FA354A36341C}" type="presOf" srcId="{4BC7AF23-5F4C-49CC-A15B-43373B935C60}" destId="{61C4BB7F-18A8-4904-B5DC-DF091535F59E}" srcOrd="0" destOrd="2" presId="urn:microsoft.com/office/officeart/2005/8/layout/vList5"/>
    <dgm:cxn modelId="{7978BA0F-F141-4088-93F1-9059FA0531E3}" type="presOf" srcId="{A7234407-0337-4FD7-ABEC-BC2A7E026BC5}" destId="{7654FA08-791D-4C96-9CF9-1FCCE1A8145D}" srcOrd="0" destOrd="1" presId="urn:microsoft.com/office/officeart/2005/8/layout/vList5"/>
    <dgm:cxn modelId="{A0E6AA17-2462-475C-90F3-D2713BB33B7E}" srcId="{57F778ED-865B-4AB5-9FE1-7B3DBE7334C9}" destId="{6945926A-FBD1-49CE-AF87-3B218207F85B}" srcOrd="1" destOrd="0" parTransId="{B2025139-6580-49FE-A437-A20AA9DA56FB}" sibTransId="{CF42E746-630F-4C5C-91CD-7328FFFC9B4A}"/>
    <dgm:cxn modelId="{C27ADC18-0D9B-4F00-BAD5-3CA003F374D8}" srcId="{6945926A-FBD1-49CE-AF87-3B218207F85B}" destId="{EEC363AE-162D-457E-817A-BF4EA567FB08}" srcOrd="0" destOrd="0" parTransId="{F7509A6E-F01E-4C26-A7CD-3F7C17743566}" sibTransId="{D6F34ED3-A2DD-4D51-B39E-8446B03FD533}"/>
    <dgm:cxn modelId="{E629842A-247D-40B9-A230-F062AA35DFFE}" type="presOf" srcId="{BD31A995-C5F7-4EB6-BF20-5D832BEAB782}" destId="{CDCB05FA-D2C8-4130-815D-C6C440EE74DD}" srcOrd="0" destOrd="0" presId="urn:microsoft.com/office/officeart/2005/8/layout/vList5"/>
    <dgm:cxn modelId="{58AB9139-F85D-4321-9F9A-ABC3FF8D9665}" srcId="{136BDFBF-2845-40D0-A566-77EDE58D9EA6}" destId="{BFCEB102-E9B1-426D-BB35-4B5BDEC40360}" srcOrd="1" destOrd="0" parTransId="{5931219F-9335-4157-BBE4-665D8A5B909F}" sibTransId="{9C2EE4A4-60A5-4E1C-A9E8-BDBA8B3FDA62}"/>
    <dgm:cxn modelId="{6F96565C-70D1-4FAE-B519-F0991107BDF9}" type="presOf" srcId="{00C42FB0-9BDD-453E-89E6-58EF53671C37}" destId="{7654FA08-791D-4C96-9CF9-1FCCE1A8145D}" srcOrd="0" destOrd="2" presId="urn:microsoft.com/office/officeart/2005/8/layout/vList5"/>
    <dgm:cxn modelId="{91C6F65D-105D-445B-8D0B-80ABC658C128}" type="presOf" srcId="{58E2E99C-356B-4614-8AD6-F8EA86A7B13E}" destId="{61C4BB7F-18A8-4904-B5DC-DF091535F59E}" srcOrd="0" destOrd="0" presId="urn:microsoft.com/office/officeart/2005/8/layout/vList5"/>
    <dgm:cxn modelId="{2A2BF064-58D7-4834-995E-3C42A2AB4DD8}" srcId="{136BDFBF-2845-40D0-A566-77EDE58D9EA6}" destId="{BD31A995-C5F7-4EB6-BF20-5D832BEAB782}" srcOrd="0" destOrd="0" parTransId="{4BA52EC5-B720-4695-8C02-DA666617BE5D}" sibTransId="{E51463E0-7713-46AB-930A-62E93BEB950B}"/>
    <dgm:cxn modelId="{6A600E45-7BF2-4FF5-8965-097BB67C9D61}" type="presOf" srcId="{6E089838-FC9A-4D5F-BBF9-24F9235E8458}" destId="{61C4BB7F-18A8-4904-B5DC-DF091535F59E}" srcOrd="0" destOrd="1" presId="urn:microsoft.com/office/officeart/2005/8/layout/vList5"/>
    <dgm:cxn modelId="{8AB51F55-F34B-420C-B3F5-17C0195322BE}" srcId="{6945926A-FBD1-49CE-AF87-3B218207F85B}" destId="{A7234407-0337-4FD7-ABEC-BC2A7E026BC5}" srcOrd="1" destOrd="0" parTransId="{BBEC6BA2-AA17-4182-8200-C7095B31D78A}" sibTransId="{418FFC50-D743-49AC-8DEE-95F7E064F734}"/>
    <dgm:cxn modelId="{E76A4F80-F417-4C8D-B36A-3EBBCEA5B0AC}" type="presOf" srcId="{D18D993F-FDE5-4581-9F60-D7262B864E66}" destId="{CDCB05FA-D2C8-4130-815D-C6C440EE74DD}" srcOrd="0" destOrd="2" presId="urn:microsoft.com/office/officeart/2005/8/layout/vList5"/>
    <dgm:cxn modelId="{67BCCB83-596B-465B-9F1A-EBBE9D08092A}" srcId="{9BE4BE56-E60C-432F-9AB2-FC6A6ADC1550}" destId="{4BC7AF23-5F4C-49CC-A15B-43373B935C60}" srcOrd="2" destOrd="0" parTransId="{B0FB4437-4855-4160-9F74-2D6FE7269755}" sibTransId="{DA5F139B-AC0B-46CF-801B-ADD0446114A3}"/>
    <dgm:cxn modelId="{DC9DEC84-915E-433C-BA52-CD5FC1A2A498}" type="presOf" srcId="{6945926A-FBD1-49CE-AF87-3B218207F85B}" destId="{BA0F15C7-6E2C-438D-8F3C-BF25524DEF59}" srcOrd="0" destOrd="0" presId="urn:microsoft.com/office/officeart/2005/8/layout/vList5"/>
    <dgm:cxn modelId="{12FED691-2335-4DAA-AB54-89D79B712339}" srcId="{9BE4BE56-E60C-432F-9AB2-FC6A6ADC1550}" destId="{6E089838-FC9A-4D5F-BBF9-24F9235E8458}" srcOrd="1" destOrd="0" parTransId="{8F6CCB9D-B40D-43EE-8824-6B6090E50BC9}" sibTransId="{6AA7B90A-CCD7-47F9-9820-85A38901FC1B}"/>
    <dgm:cxn modelId="{0501A694-B1B6-48DD-8E04-423A2BECD479}" srcId="{57F778ED-865B-4AB5-9FE1-7B3DBE7334C9}" destId="{9BE4BE56-E60C-432F-9AB2-FC6A6ADC1550}" srcOrd="2" destOrd="0" parTransId="{8A73A2BB-895B-4DFC-857A-E8C84F07B5D8}" sibTransId="{4DB93423-F2A9-49F8-A095-26F00E1E1A55}"/>
    <dgm:cxn modelId="{88F9DB95-79B6-475C-90B7-29A3D7001EC2}" srcId="{57F778ED-865B-4AB5-9FE1-7B3DBE7334C9}" destId="{136BDFBF-2845-40D0-A566-77EDE58D9EA6}" srcOrd="0" destOrd="0" parTransId="{DE2DCEC4-407E-41C4-AC8D-8EB1A89F62D1}" sibTransId="{581D3D42-DF0D-4F63-85A3-E0CE6EA810CE}"/>
    <dgm:cxn modelId="{5FFEA5A1-0322-4190-B9F5-5BDCD8E4DE0E}" type="presOf" srcId="{EEC363AE-162D-457E-817A-BF4EA567FB08}" destId="{7654FA08-791D-4C96-9CF9-1FCCE1A8145D}" srcOrd="0" destOrd="0" presId="urn:microsoft.com/office/officeart/2005/8/layout/vList5"/>
    <dgm:cxn modelId="{2B4243AE-B02D-46DF-9A4A-91C8354F4276}" type="presOf" srcId="{9BE4BE56-E60C-432F-9AB2-FC6A6ADC1550}" destId="{801B698D-87E8-440A-9B37-7BEF8D5B3487}" srcOrd="0" destOrd="0" presId="urn:microsoft.com/office/officeart/2005/8/layout/vList5"/>
    <dgm:cxn modelId="{017BA7BA-FF0E-45B7-9694-ED479BD41F83}" srcId="{136BDFBF-2845-40D0-A566-77EDE58D9EA6}" destId="{D18D993F-FDE5-4581-9F60-D7262B864E66}" srcOrd="2" destOrd="0" parTransId="{DF7EFE1C-4F79-48DD-A777-EFFB03EE8BF9}" sibTransId="{EF9A6C8A-4B63-422C-8FA8-796493D7F49D}"/>
    <dgm:cxn modelId="{CF42ADC4-132C-4FAF-8383-73184FE2FD8D}" type="presOf" srcId="{57F778ED-865B-4AB5-9FE1-7B3DBE7334C9}" destId="{AF9626B4-36F9-422A-98EB-C1B9B58B0E7D}" srcOrd="0" destOrd="0" presId="urn:microsoft.com/office/officeart/2005/8/layout/vList5"/>
    <dgm:cxn modelId="{B9D20CC7-B34E-43E1-A686-696D0006901C}" srcId="{9BE4BE56-E60C-432F-9AB2-FC6A6ADC1550}" destId="{58E2E99C-356B-4614-8AD6-F8EA86A7B13E}" srcOrd="0" destOrd="0" parTransId="{F7AAFA95-0A98-4926-A883-1B6172BC19FF}" sibTransId="{99F9254B-E4DB-47F6-8C92-675D4617FBE2}"/>
    <dgm:cxn modelId="{C46055D5-FC8E-4885-9BC0-A952DB6027F7}" srcId="{6945926A-FBD1-49CE-AF87-3B218207F85B}" destId="{00C42FB0-9BDD-453E-89E6-58EF53671C37}" srcOrd="2" destOrd="0" parTransId="{8B734315-519B-4FBD-9F58-730BC89E1516}" sibTransId="{8DD1ECE5-6F71-415F-9449-7636A15C8FC4}"/>
    <dgm:cxn modelId="{0585DFFD-3FBA-4F03-811F-B00DC6485C7E}" type="presOf" srcId="{136BDFBF-2845-40D0-A566-77EDE58D9EA6}" destId="{AC335D0B-395F-4D82-B8DB-C23C85541612}" srcOrd="0" destOrd="0" presId="urn:microsoft.com/office/officeart/2005/8/layout/vList5"/>
    <dgm:cxn modelId="{C03E05BA-AEFB-4A73-8C6F-45F38D9D5AE2}" type="presParOf" srcId="{AF9626B4-36F9-422A-98EB-C1B9B58B0E7D}" destId="{972C4260-F2C4-4FBB-B6EC-678297C5D755}" srcOrd="0" destOrd="0" presId="urn:microsoft.com/office/officeart/2005/8/layout/vList5"/>
    <dgm:cxn modelId="{D1A9D0F4-B41D-4767-8FBB-CB4379BD608B}" type="presParOf" srcId="{972C4260-F2C4-4FBB-B6EC-678297C5D755}" destId="{AC335D0B-395F-4D82-B8DB-C23C85541612}" srcOrd="0" destOrd="0" presId="urn:microsoft.com/office/officeart/2005/8/layout/vList5"/>
    <dgm:cxn modelId="{2A046055-4C3A-4404-B04C-EEF6A0011D42}" type="presParOf" srcId="{972C4260-F2C4-4FBB-B6EC-678297C5D755}" destId="{CDCB05FA-D2C8-4130-815D-C6C440EE74DD}" srcOrd="1" destOrd="0" presId="urn:microsoft.com/office/officeart/2005/8/layout/vList5"/>
    <dgm:cxn modelId="{E6B286FE-8B7C-4D7A-AA42-C1A5D370A060}" type="presParOf" srcId="{AF9626B4-36F9-422A-98EB-C1B9B58B0E7D}" destId="{E65036E8-D664-42A0-B5B0-2063623261EC}" srcOrd="1" destOrd="0" presId="urn:microsoft.com/office/officeart/2005/8/layout/vList5"/>
    <dgm:cxn modelId="{8FD22A0A-523B-4256-8CE2-F91FD3317CC4}" type="presParOf" srcId="{AF9626B4-36F9-422A-98EB-C1B9B58B0E7D}" destId="{CFD819FB-A9FA-4C07-941F-0F9D1B30087D}" srcOrd="2" destOrd="0" presId="urn:microsoft.com/office/officeart/2005/8/layout/vList5"/>
    <dgm:cxn modelId="{1BAA8C2E-782E-40F5-8120-FF188C67D2EC}" type="presParOf" srcId="{CFD819FB-A9FA-4C07-941F-0F9D1B30087D}" destId="{BA0F15C7-6E2C-438D-8F3C-BF25524DEF59}" srcOrd="0" destOrd="0" presId="urn:microsoft.com/office/officeart/2005/8/layout/vList5"/>
    <dgm:cxn modelId="{1B40507F-158C-4156-B733-4806B7507DE7}" type="presParOf" srcId="{CFD819FB-A9FA-4C07-941F-0F9D1B30087D}" destId="{7654FA08-791D-4C96-9CF9-1FCCE1A8145D}" srcOrd="1" destOrd="0" presId="urn:microsoft.com/office/officeart/2005/8/layout/vList5"/>
    <dgm:cxn modelId="{0049DB4E-CF0F-4C2E-BC4B-2804AC56811B}" type="presParOf" srcId="{AF9626B4-36F9-422A-98EB-C1B9B58B0E7D}" destId="{CF1BEC41-8CCF-4278-AF8F-374D7FAA0954}" srcOrd="3" destOrd="0" presId="urn:microsoft.com/office/officeart/2005/8/layout/vList5"/>
    <dgm:cxn modelId="{3D3BD7A3-92E6-4B9F-9AE5-39D02E3C81A1}" type="presParOf" srcId="{AF9626B4-36F9-422A-98EB-C1B9B58B0E7D}" destId="{B91D96C5-45FF-4FDF-A72B-BCC1A353F0E9}" srcOrd="4" destOrd="0" presId="urn:microsoft.com/office/officeart/2005/8/layout/vList5"/>
    <dgm:cxn modelId="{715DF893-5FD6-4E40-80DC-B494C4AD0F62}" type="presParOf" srcId="{B91D96C5-45FF-4FDF-A72B-BCC1A353F0E9}" destId="{801B698D-87E8-440A-9B37-7BEF8D5B3487}" srcOrd="0" destOrd="0" presId="urn:microsoft.com/office/officeart/2005/8/layout/vList5"/>
    <dgm:cxn modelId="{92689A66-ACEB-424D-B281-C150E48A57E7}" type="presParOf" srcId="{B91D96C5-45FF-4FDF-A72B-BCC1A353F0E9}" destId="{61C4BB7F-18A8-4904-B5DC-DF091535F5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96BCC-B48A-41DA-84AC-ADFCC415B81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FAE19-95AE-4024-8C1F-25C5799FDDB9}">
      <dgm:prSet phldrT="[Text]" custT="1"/>
      <dgm:spPr>
        <a:xfrm>
          <a:off x="18028" y="0"/>
          <a:ext cx="5291927" cy="651933"/>
        </a:xfrm>
        <a:prstGeom prst="roundRect">
          <a:avLst>
            <a:gd name="adj" fmla="val 10000"/>
          </a:avLst>
        </a:prstGeom>
        <a:solidFill>
          <a:srgbClr val="10448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>
              <a:solidFill>
                <a:srgbClr val="FFFFFF"/>
              </a:solidFill>
              <a:latin typeface="Segoe UI"/>
              <a:ea typeface="+mn-ea"/>
              <a:cs typeface="+mn-cs"/>
            </a:rPr>
            <a:t>Digital Ocean and Waters Knowledge system</a:t>
          </a:r>
        </a:p>
      </dgm:t>
    </dgm:pt>
    <dgm:pt modelId="{CE02F728-184E-40FD-83FC-154A267843DB}" type="parTrans" cxnId="{E264221E-5DD2-4D76-83C9-BE910E697D11}">
      <dgm:prSet/>
      <dgm:spPr/>
      <dgm:t>
        <a:bodyPr/>
        <a:lstStyle/>
        <a:p>
          <a:endParaRPr lang="en-US" sz="2000"/>
        </a:p>
      </dgm:t>
    </dgm:pt>
    <dgm:pt modelId="{18A9AAC7-8C32-4404-835A-5F0D19956B4D}" type="sibTrans" cxnId="{E264221E-5DD2-4D76-83C9-BE910E697D11}">
      <dgm:prSet/>
      <dgm:spPr/>
      <dgm:t>
        <a:bodyPr/>
        <a:lstStyle/>
        <a:p>
          <a:endParaRPr lang="en-US" sz="2000"/>
        </a:p>
      </dgm:t>
    </dgm:pt>
    <dgm:pt modelId="{1877893E-D9CF-4085-AE27-DE2977BCEAF9}">
      <dgm:prSet phldrT="[Text]" custT="1"/>
      <dgm:spPr>
        <a:xfrm>
          <a:off x="6183230" y="0"/>
          <a:ext cx="4450299" cy="651933"/>
        </a:xfrm>
        <a:prstGeom prst="roundRect">
          <a:avLst>
            <a:gd name="adj" fmla="val 10000"/>
          </a:avLst>
        </a:prstGeom>
        <a:solidFill>
          <a:srgbClr val="10448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>
              <a:solidFill>
                <a:srgbClr val="FFFFFF"/>
              </a:solidFill>
              <a:latin typeface="Segoe UI"/>
              <a:ea typeface="+mn-ea"/>
              <a:cs typeface="+mn-cs"/>
            </a:rPr>
            <a:t>Public mobilization and engagement</a:t>
          </a:r>
        </a:p>
      </dgm:t>
    </dgm:pt>
    <dgm:pt modelId="{69DA611E-EC2D-4452-83C5-4EF2C49992F4}" type="parTrans" cxnId="{1776D00D-7B69-4C5A-8D57-12E60ED6B9F5}">
      <dgm:prSet/>
      <dgm:spPr/>
      <dgm:t>
        <a:bodyPr/>
        <a:lstStyle/>
        <a:p>
          <a:endParaRPr lang="en-US" sz="2000"/>
        </a:p>
      </dgm:t>
    </dgm:pt>
    <dgm:pt modelId="{C0772971-AF43-4580-8B3B-0203BB97B5EF}" type="sibTrans" cxnId="{1776D00D-7B69-4C5A-8D57-12E60ED6B9F5}">
      <dgm:prSet/>
      <dgm:spPr/>
      <dgm:t>
        <a:bodyPr/>
        <a:lstStyle/>
        <a:p>
          <a:endParaRPr lang="en-US" sz="2000"/>
        </a:p>
      </dgm:t>
    </dgm:pt>
    <dgm:pt modelId="{AC63C980-F700-43BA-93C2-837F6E50ADBB}" type="pres">
      <dgm:prSet presAssocID="{AE496BCC-B48A-41DA-84AC-ADFCC415B8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B805A5-9CE9-40C3-B72F-DE1672C567D5}" type="pres">
      <dgm:prSet presAssocID="{0B8FAE19-95AE-4024-8C1F-25C5799FDDB9}" presName="vertOne" presStyleCnt="0"/>
      <dgm:spPr/>
    </dgm:pt>
    <dgm:pt modelId="{7E596F53-42FB-48C8-98A3-4EABBD360FB5}" type="pres">
      <dgm:prSet presAssocID="{0B8FAE19-95AE-4024-8C1F-25C5799FDDB9}" presName="txOne" presStyleLbl="node0" presStyleIdx="0" presStyleCnt="2" custLinFactNeighborX="298">
        <dgm:presLayoutVars>
          <dgm:chPref val="3"/>
        </dgm:presLayoutVars>
      </dgm:prSet>
      <dgm:spPr/>
    </dgm:pt>
    <dgm:pt modelId="{4B45A70F-535D-4471-9E48-CEBD255DC87A}" type="pres">
      <dgm:prSet presAssocID="{0B8FAE19-95AE-4024-8C1F-25C5799FDDB9}" presName="horzOne" presStyleCnt="0"/>
      <dgm:spPr/>
    </dgm:pt>
    <dgm:pt modelId="{FF492302-CD27-4CA5-87EC-05D152BD57CE}" type="pres">
      <dgm:prSet presAssocID="{18A9AAC7-8C32-4404-835A-5F0D19956B4D}" presName="sibSpaceOne" presStyleCnt="0"/>
      <dgm:spPr/>
    </dgm:pt>
    <dgm:pt modelId="{A5CBE82E-C3ED-4A01-A5D2-35E57AFFEC69}" type="pres">
      <dgm:prSet presAssocID="{1877893E-D9CF-4085-AE27-DE2977BCEAF9}" presName="vertOne" presStyleCnt="0"/>
      <dgm:spPr/>
    </dgm:pt>
    <dgm:pt modelId="{EE82DC08-F21B-41AD-9016-2759C2D88A4F}" type="pres">
      <dgm:prSet presAssocID="{1877893E-D9CF-4085-AE27-DE2977BCEAF9}" presName="txOne" presStyleLbl="node0" presStyleIdx="1" presStyleCnt="2" custScaleX="84096">
        <dgm:presLayoutVars>
          <dgm:chPref val="3"/>
        </dgm:presLayoutVars>
      </dgm:prSet>
      <dgm:spPr/>
    </dgm:pt>
    <dgm:pt modelId="{E6962F6F-CA5B-4FB2-A212-470B445FF1BF}" type="pres">
      <dgm:prSet presAssocID="{1877893E-D9CF-4085-AE27-DE2977BCEAF9}" presName="horzOne" presStyleCnt="0"/>
      <dgm:spPr/>
    </dgm:pt>
  </dgm:ptLst>
  <dgm:cxnLst>
    <dgm:cxn modelId="{1776D00D-7B69-4C5A-8D57-12E60ED6B9F5}" srcId="{AE496BCC-B48A-41DA-84AC-ADFCC415B817}" destId="{1877893E-D9CF-4085-AE27-DE2977BCEAF9}" srcOrd="1" destOrd="0" parTransId="{69DA611E-EC2D-4452-83C5-4EF2C49992F4}" sibTransId="{C0772971-AF43-4580-8B3B-0203BB97B5EF}"/>
    <dgm:cxn modelId="{E264221E-5DD2-4D76-83C9-BE910E697D11}" srcId="{AE496BCC-B48A-41DA-84AC-ADFCC415B817}" destId="{0B8FAE19-95AE-4024-8C1F-25C5799FDDB9}" srcOrd="0" destOrd="0" parTransId="{CE02F728-184E-40FD-83FC-154A267843DB}" sibTransId="{18A9AAC7-8C32-4404-835A-5F0D19956B4D}"/>
    <dgm:cxn modelId="{0408D02C-A3AF-422E-B09D-BF3B0B62C708}" type="presOf" srcId="{1877893E-D9CF-4085-AE27-DE2977BCEAF9}" destId="{EE82DC08-F21B-41AD-9016-2759C2D88A4F}" srcOrd="0" destOrd="0" presId="urn:microsoft.com/office/officeart/2005/8/layout/hierarchy4"/>
    <dgm:cxn modelId="{AA689D35-0887-43A2-B4E0-B240C5778E25}" type="presOf" srcId="{AE496BCC-B48A-41DA-84AC-ADFCC415B817}" destId="{AC63C980-F700-43BA-93C2-837F6E50ADBB}" srcOrd="0" destOrd="0" presId="urn:microsoft.com/office/officeart/2005/8/layout/hierarchy4"/>
    <dgm:cxn modelId="{6B13D182-0D59-4BE2-8268-E3D56514746B}" type="presOf" srcId="{0B8FAE19-95AE-4024-8C1F-25C5799FDDB9}" destId="{7E596F53-42FB-48C8-98A3-4EABBD360FB5}" srcOrd="0" destOrd="0" presId="urn:microsoft.com/office/officeart/2005/8/layout/hierarchy4"/>
    <dgm:cxn modelId="{D60D6EB3-3ADD-41FE-A8A5-8A86A263AB5D}" type="presParOf" srcId="{AC63C980-F700-43BA-93C2-837F6E50ADBB}" destId="{D1B805A5-9CE9-40C3-B72F-DE1672C567D5}" srcOrd="0" destOrd="0" presId="urn:microsoft.com/office/officeart/2005/8/layout/hierarchy4"/>
    <dgm:cxn modelId="{E3EEB332-6EBD-46EC-BDDA-D8347194C093}" type="presParOf" srcId="{D1B805A5-9CE9-40C3-B72F-DE1672C567D5}" destId="{7E596F53-42FB-48C8-98A3-4EABBD360FB5}" srcOrd="0" destOrd="0" presId="urn:microsoft.com/office/officeart/2005/8/layout/hierarchy4"/>
    <dgm:cxn modelId="{ED57D2D0-2655-4271-9E1C-6D2F54DD3A71}" type="presParOf" srcId="{D1B805A5-9CE9-40C3-B72F-DE1672C567D5}" destId="{4B45A70F-535D-4471-9E48-CEBD255DC87A}" srcOrd="1" destOrd="0" presId="urn:microsoft.com/office/officeart/2005/8/layout/hierarchy4"/>
    <dgm:cxn modelId="{66E82B5D-DFF9-466D-B64F-70F6DC24489A}" type="presParOf" srcId="{AC63C980-F700-43BA-93C2-837F6E50ADBB}" destId="{FF492302-CD27-4CA5-87EC-05D152BD57CE}" srcOrd="1" destOrd="0" presId="urn:microsoft.com/office/officeart/2005/8/layout/hierarchy4"/>
    <dgm:cxn modelId="{34EE6ED7-4CE8-4301-B8C8-78CCBC9D4357}" type="presParOf" srcId="{AC63C980-F700-43BA-93C2-837F6E50ADBB}" destId="{A5CBE82E-C3ED-4A01-A5D2-35E57AFFEC69}" srcOrd="2" destOrd="0" presId="urn:microsoft.com/office/officeart/2005/8/layout/hierarchy4"/>
    <dgm:cxn modelId="{B8A76500-6F9C-45B2-86FD-D2C327FFEB33}" type="presParOf" srcId="{A5CBE82E-C3ED-4A01-A5D2-35E57AFFEC69}" destId="{EE82DC08-F21B-41AD-9016-2759C2D88A4F}" srcOrd="0" destOrd="0" presId="urn:microsoft.com/office/officeart/2005/8/layout/hierarchy4"/>
    <dgm:cxn modelId="{F3332DDB-0E11-495D-93DB-98A4613F6F4B}" type="presParOf" srcId="{A5CBE82E-C3ED-4A01-A5D2-35E57AFFEC69}" destId="{E6962F6F-CA5B-4FB2-A212-470B445FF1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F3E90-39C9-4365-BF39-B0FEEB5E1B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AD2A7C0-DF45-4B0E-83A3-EC79B646BB31}">
      <dgm:prSet phldrT="[Text]" custT="1"/>
      <dgm:spPr>
        <a:xfrm>
          <a:off x="700130" y="327550"/>
          <a:ext cx="9245374" cy="1298337"/>
        </a:xfrm>
        <a:prstGeom prst="rect">
          <a:avLst/>
        </a:prstGeom>
      </dgm:spPr>
      <dgm:t>
        <a:bodyPr/>
        <a:lstStyle/>
        <a:p>
          <a:pPr rtl="0">
            <a:spcAft>
              <a:spcPts val="0"/>
            </a:spcAft>
            <a:buNone/>
          </a:pPr>
          <a:r>
            <a:rPr lang="fr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CALL - EUR  114 million | </a:t>
          </a:r>
          <a:r>
            <a:rPr lang="fr-BE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Grant Agreement </a:t>
          </a:r>
          <a:r>
            <a:rPr lang="fr-BE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signed</a:t>
          </a:r>
          <a:endParaRPr lang="fr-BE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spcAft>
              <a:spcPts val="0"/>
            </a:spcAft>
            <a:buNone/>
          </a:pPr>
          <a:r>
            <a:rPr lang="fr-BE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117 M€ EU </a:t>
          </a:r>
          <a:r>
            <a:rPr lang="fr-BE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funding</a:t>
          </a:r>
          <a:r>
            <a:rPr lang="fr-BE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 (</a:t>
          </a:r>
          <a:r>
            <a:rPr lang="en-IE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124.4 M€ total project cost)</a:t>
          </a:r>
          <a:endParaRPr lang="en-GB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Calibri"/>
          </a:endParaRPr>
        </a:p>
      </dgm:t>
    </dgm:pt>
    <dgm:pt modelId="{E7723107-58D8-478A-98C5-F8E7C938892D}" type="parTrans" cxnId="{66576E2F-A03D-4C75-8890-8E27B154092F}">
      <dgm:prSet/>
      <dgm:spPr/>
      <dgm:t>
        <a:bodyPr/>
        <a:lstStyle/>
        <a:p>
          <a:endParaRPr lang="en-US" sz="4000"/>
        </a:p>
      </dgm:t>
    </dgm:pt>
    <dgm:pt modelId="{D13FF822-9710-432C-A7D0-C0FAC8B4D5EC}" type="sibTrans" cxnId="{66576E2F-A03D-4C75-8890-8E27B154092F}">
      <dgm:prSet/>
      <dgm:spPr>
        <a:xfrm>
          <a:off x="-5636023" y="-862915"/>
          <a:ext cx="6711383" cy="6711383"/>
        </a:xfrm>
        <a:prstGeom prst="blockArc">
          <a:avLst>
            <a:gd name="adj1" fmla="val 18900000"/>
            <a:gd name="adj2" fmla="val 2700000"/>
            <a:gd name="adj3" fmla="val 322"/>
          </a:avLst>
        </a:prstGeom>
      </dgm:spPr>
      <dgm:t>
        <a:bodyPr/>
        <a:lstStyle/>
        <a:p>
          <a:endParaRPr lang="en-US" sz="4000"/>
        </a:p>
      </dgm:t>
    </dgm:pt>
    <dgm:pt modelId="{01E0C5FD-743D-4F88-8B82-7CB7B454A4D1}">
      <dgm:prSet phldrT="[Text]" custT="1"/>
      <dgm:spPr>
        <a:xfrm>
          <a:off x="995195" y="1695307"/>
          <a:ext cx="8882924" cy="1509166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CALL - EUR 117.9 million | Grant agreement preparation</a:t>
          </a:r>
          <a:r>
            <a:rPr lang="en-GB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 						on-going</a:t>
          </a:r>
        </a:p>
      </dgm:t>
    </dgm:pt>
    <dgm:pt modelId="{1D7C0A16-0432-48B6-A297-C29ACFE9CF30}" type="parTrans" cxnId="{8764B01B-3658-44E8-BBCB-06AB56A15F9C}">
      <dgm:prSet/>
      <dgm:spPr/>
      <dgm:t>
        <a:bodyPr/>
        <a:lstStyle/>
        <a:p>
          <a:endParaRPr lang="en-US" sz="4000"/>
        </a:p>
      </dgm:t>
    </dgm:pt>
    <dgm:pt modelId="{EBB6E8ED-DEEE-493C-AACC-50CCC4201B24}" type="sibTrans" cxnId="{8764B01B-3658-44E8-BBCB-06AB56A15F9C}">
      <dgm:prSet/>
      <dgm:spPr/>
      <dgm:t>
        <a:bodyPr/>
        <a:lstStyle/>
        <a:p>
          <a:endParaRPr lang="en-US" sz="4000"/>
        </a:p>
      </dgm:t>
    </dgm:pt>
    <dgm:pt modelId="{07F4FC29-F7E6-432F-BA35-15C32B0ED9F6}">
      <dgm:prSet phldrT="[Text]" custT="1"/>
      <dgm:spPr>
        <a:xfrm>
          <a:off x="760795" y="3261289"/>
          <a:ext cx="9245374" cy="1611051"/>
        </a:xfrm>
      </dgm:spPr>
      <dgm:t>
        <a:bodyPr/>
        <a:lstStyle/>
        <a:p>
          <a:pPr algn="l">
            <a:spcAft>
              <a:spcPts val="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CALL – EUR 118.7M | </a:t>
          </a:r>
          <a:r>
            <a:rPr lang="en-GB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WP adopted on 6 December 2022</a:t>
          </a:r>
        </a:p>
        <a:p>
          <a:pPr algn="l" rtl="0">
            <a:spcAft>
              <a:spcPts val="0"/>
            </a:spcAft>
            <a:buNone/>
          </a:pPr>
          <a:r>
            <a:rPr lang="en-GB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			            Calls open!</a:t>
          </a:r>
        </a:p>
      </dgm:t>
    </dgm:pt>
    <dgm:pt modelId="{C1C20A82-281C-47AA-93B2-7E987CAE3179}" type="parTrans" cxnId="{E5B7C155-A217-4F26-8BE9-2751F7F35663}">
      <dgm:prSet/>
      <dgm:spPr/>
      <dgm:t>
        <a:bodyPr/>
        <a:lstStyle/>
        <a:p>
          <a:endParaRPr lang="en-US" sz="4000"/>
        </a:p>
      </dgm:t>
    </dgm:pt>
    <dgm:pt modelId="{707D1802-9973-4845-9A8B-D02CAB423309}" type="sibTrans" cxnId="{E5B7C155-A217-4F26-8BE9-2751F7F35663}">
      <dgm:prSet/>
      <dgm:spPr/>
      <dgm:t>
        <a:bodyPr/>
        <a:lstStyle/>
        <a:p>
          <a:endParaRPr lang="en-US" sz="4000"/>
        </a:p>
      </dgm:t>
    </dgm:pt>
    <dgm:pt modelId="{631A6572-3F76-4F54-A568-F0A594106E18}" type="pres">
      <dgm:prSet presAssocID="{116F3E90-39C9-4365-BF39-B0FEEB5E1B3D}" presName="Name0" presStyleCnt="0">
        <dgm:presLayoutVars>
          <dgm:chMax val="7"/>
          <dgm:chPref val="7"/>
          <dgm:dir/>
        </dgm:presLayoutVars>
      </dgm:prSet>
      <dgm:spPr/>
    </dgm:pt>
    <dgm:pt modelId="{0E24DC37-5163-4EF8-A9FA-43CB4540D13E}" type="pres">
      <dgm:prSet presAssocID="{116F3E90-39C9-4365-BF39-B0FEEB5E1B3D}" presName="Name1" presStyleCnt="0"/>
      <dgm:spPr/>
    </dgm:pt>
    <dgm:pt modelId="{2C572EE9-5534-4D8A-B483-CF648E72310E}" type="pres">
      <dgm:prSet presAssocID="{116F3E90-39C9-4365-BF39-B0FEEB5E1B3D}" presName="cycle" presStyleCnt="0"/>
      <dgm:spPr/>
    </dgm:pt>
    <dgm:pt modelId="{4C21E2FF-8BB6-4D18-A45B-27D21F220F8B}" type="pres">
      <dgm:prSet presAssocID="{116F3E90-39C9-4365-BF39-B0FEEB5E1B3D}" presName="srcNode" presStyleLbl="node1" presStyleIdx="0" presStyleCnt="3"/>
      <dgm:spPr/>
    </dgm:pt>
    <dgm:pt modelId="{BDAC18E9-3C0B-47FD-A453-E63A85F289DB}" type="pres">
      <dgm:prSet presAssocID="{116F3E90-39C9-4365-BF39-B0FEEB5E1B3D}" presName="conn" presStyleLbl="parChTrans1D2" presStyleIdx="0" presStyleCnt="1"/>
      <dgm:spPr/>
    </dgm:pt>
    <dgm:pt modelId="{CAE89EEF-93EA-426A-87C9-D99E027EA383}" type="pres">
      <dgm:prSet presAssocID="{116F3E90-39C9-4365-BF39-B0FEEB5E1B3D}" presName="extraNode" presStyleLbl="node1" presStyleIdx="0" presStyleCnt="3"/>
      <dgm:spPr/>
    </dgm:pt>
    <dgm:pt modelId="{2A912A85-6082-4C82-AD3A-F55D293CF637}" type="pres">
      <dgm:prSet presAssocID="{116F3E90-39C9-4365-BF39-B0FEEB5E1B3D}" presName="dstNode" presStyleLbl="node1" presStyleIdx="0" presStyleCnt="3"/>
      <dgm:spPr/>
    </dgm:pt>
    <dgm:pt modelId="{F2B7CF8E-2880-442B-A01F-2C98CB661DE2}" type="pres">
      <dgm:prSet presAssocID="{7AD2A7C0-DF45-4B0E-83A3-EC79B646BB31}" presName="text_1" presStyleLbl="node1" presStyleIdx="0" presStyleCnt="3" custScaleY="121002" custLinFactNeighborX="170" custLinFactNeighborY="-4338">
        <dgm:presLayoutVars>
          <dgm:bulletEnabled val="1"/>
        </dgm:presLayoutVars>
      </dgm:prSet>
      <dgm:spPr/>
    </dgm:pt>
    <dgm:pt modelId="{0AEFF996-5156-42DF-ADF0-E88C39A2EA0E}" type="pres">
      <dgm:prSet presAssocID="{7AD2A7C0-DF45-4B0E-83A3-EC79B646BB31}" presName="accent_1" presStyleCnt="0"/>
      <dgm:spPr/>
    </dgm:pt>
    <dgm:pt modelId="{47C543AA-8082-43BB-8A05-85BC2EE9B2E5}" type="pres">
      <dgm:prSet presAssocID="{7AD2A7C0-DF45-4B0E-83A3-EC79B646BB31}" presName="accentRepeatNode" presStyleLbl="solidFgAcc1" presStyleIdx="0" presStyleCnt="3" custLinFactNeighborY="3856"/>
      <dgm:spPr>
        <a:xfrm>
          <a:off x="68800" y="421977"/>
          <a:ext cx="1246388" cy="1246388"/>
        </a:xfrm>
        <a:prstGeom prst="ellipse">
          <a:avLst/>
        </a:prstGeom>
      </dgm:spPr>
    </dgm:pt>
    <dgm:pt modelId="{0523CA2D-67E3-46E7-A773-C07296CD1682}" type="pres">
      <dgm:prSet presAssocID="{01E0C5FD-743D-4F88-8B82-7CB7B454A4D1}" presName="text_2" presStyleLbl="node1" presStyleIdx="1" presStyleCnt="3">
        <dgm:presLayoutVars>
          <dgm:bulletEnabled val="1"/>
        </dgm:presLayoutVars>
      </dgm:prSet>
      <dgm:spPr/>
    </dgm:pt>
    <dgm:pt modelId="{32DC75B6-5933-4DCA-8764-A162654CAC5F}" type="pres">
      <dgm:prSet presAssocID="{01E0C5FD-743D-4F88-8B82-7CB7B454A4D1}" presName="accent_2" presStyleCnt="0"/>
      <dgm:spPr/>
    </dgm:pt>
    <dgm:pt modelId="{3D3EA995-2AC9-471D-94E5-0A0C4B2B4536}" type="pres">
      <dgm:prSet presAssocID="{01E0C5FD-743D-4F88-8B82-7CB7B454A4D1}" presName="accentRepeatNode" presStyleLbl="solidFgAcc1" presStyleIdx="1" presStyleCnt="3" custLinFactNeighborX="-4751" custLinFactNeighborY="-139"/>
      <dgm:spPr>
        <a:xfrm>
          <a:off x="372034" y="1867849"/>
          <a:ext cx="1246388" cy="1246388"/>
        </a:xfrm>
        <a:prstGeom prst="ellipse">
          <a:avLst/>
        </a:prstGeom>
      </dgm:spPr>
    </dgm:pt>
    <dgm:pt modelId="{B5A5A6E3-FD60-4D50-A132-6C928870837E}" type="pres">
      <dgm:prSet presAssocID="{07F4FC29-F7E6-432F-BA35-15C32B0ED9F6}" presName="text_3" presStyleLbl="node1" presStyleIdx="2" presStyleCnt="3" custLinFactNeighborX="-101" custLinFactNeighborY="-462">
        <dgm:presLayoutVars>
          <dgm:bulletEnabled val="1"/>
        </dgm:presLayoutVars>
      </dgm:prSet>
      <dgm:spPr/>
    </dgm:pt>
    <dgm:pt modelId="{D32C151D-EAE7-46E7-ACC8-3205BEB956FC}" type="pres">
      <dgm:prSet presAssocID="{07F4FC29-F7E6-432F-BA35-15C32B0ED9F6}" presName="accent_3" presStyleCnt="0"/>
      <dgm:spPr/>
    </dgm:pt>
    <dgm:pt modelId="{FDD901A7-0211-4D5A-A739-27C83C0A8302}" type="pres">
      <dgm:prSet presAssocID="{07F4FC29-F7E6-432F-BA35-15C32B0ED9F6}" presName="accentRepeatNode" presStyleLbl="solidFgAcc1" presStyleIdx="2" presStyleCnt="3"/>
      <dgm:spPr>
        <a:xfrm>
          <a:off x="68800" y="3365248"/>
          <a:ext cx="1246388" cy="1246388"/>
        </a:xfrm>
        <a:prstGeom prst="ellipse">
          <a:avLst/>
        </a:prstGeom>
      </dgm:spPr>
    </dgm:pt>
  </dgm:ptLst>
  <dgm:cxnLst>
    <dgm:cxn modelId="{A460D408-D89F-4F9A-8C74-DFBB223B65F6}" type="presOf" srcId="{07F4FC29-F7E6-432F-BA35-15C32B0ED9F6}" destId="{B5A5A6E3-FD60-4D50-A132-6C928870837E}" srcOrd="0" destOrd="0" presId="urn:microsoft.com/office/officeart/2008/layout/VerticalCurvedList"/>
    <dgm:cxn modelId="{8764B01B-3658-44E8-BBCB-06AB56A15F9C}" srcId="{116F3E90-39C9-4365-BF39-B0FEEB5E1B3D}" destId="{01E0C5FD-743D-4F88-8B82-7CB7B454A4D1}" srcOrd="1" destOrd="0" parTransId="{1D7C0A16-0432-48B6-A297-C29ACFE9CF30}" sibTransId="{EBB6E8ED-DEEE-493C-AACC-50CCC4201B24}"/>
    <dgm:cxn modelId="{66576E2F-A03D-4C75-8890-8E27B154092F}" srcId="{116F3E90-39C9-4365-BF39-B0FEEB5E1B3D}" destId="{7AD2A7C0-DF45-4B0E-83A3-EC79B646BB31}" srcOrd="0" destOrd="0" parTransId="{E7723107-58D8-478A-98C5-F8E7C938892D}" sibTransId="{D13FF822-9710-432C-A7D0-C0FAC8B4D5EC}"/>
    <dgm:cxn modelId="{E5B7C155-A217-4F26-8BE9-2751F7F35663}" srcId="{116F3E90-39C9-4365-BF39-B0FEEB5E1B3D}" destId="{07F4FC29-F7E6-432F-BA35-15C32B0ED9F6}" srcOrd="2" destOrd="0" parTransId="{C1C20A82-281C-47AA-93B2-7E987CAE3179}" sibTransId="{707D1802-9973-4845-9A8B-D02CAB423309}"/>
    <dgm:cxn modelId="{9C1A6059-23A2-4E9C-90D1-EFC8DDF20BEB}" type="presOf" srcId="{D13FF822-9710-432C-A7D0-C0FAC8B4D5EC}" destId="{BDAC18E9-3C0B-47FD-A453-E63A85F289DB}" srcOrd="0" destOrd="0" presId="urn:microsoft.com/office/officeart/2008/layout/VerticalCurvedList"/>
    <dgm:cxn modelId="{5F3998B7-567E-4EFF-98AD-2B4E019E77D5}" type="presOf" srcId="{7AD2A7C0-DF45-4B0E-83A3-EC79B646BB31}" destId="{F2B7CF8E-2880-442B-A01F-2C98CB661DE2}" srcOrd="0" destOrd="0" presId="urn:microsoft.com/office/officeart/2008/layout/VerticalCurvedList"/>
    <dgm:cxn modelId="{1147CECD-B52B-47C3-9641-EB9528BD46DF}" type="presOf" srcId="{116F3E90-39C9-4365-BF39-B0FEEB5E1B3D}" destId="{631A6572-3F76-4F54-A568-F0A594106E18}" srcOrd="0" destOrd="0" presId="urn:microsoft.com/office/officeart/2008/layout/VerticalCurvedList"/>
    <dgm:cxn modelId="{3D6637F0-ACDC-43A2-8AB5-7C9C40C7B36D}" type="presOf" srcId="{01E0C5FD-743D-4F88-8B82-7CB7B454A4D1}" destId="{0523CA2D-67E3-46E7-A773-C07296CD1682}" srcOrd="0" destOrd="0" presId="urn:microsoft.com/office/officeart/2008/layout/VerticalCurvedList"/>
    <dgm:cxn modelId="{F83E21E7-F709-4141-A472-79E82AF9CACE}" type="presParOf" srcId="{631A6572-3F76-4F54-A568-F0A594106E18}" destId="{0E24DC37-5163-4EF8-A9FA-43CB4540D13E}" srcOrd="0" destOrd="0" presId="urn:microsoft.com/office/officeart/2008/layout/VerticalCurvedList"/>
    <dgm:cxn modelId="{90589F53-1DC4-4FED-8C14-481C1CD9D568}" type="presParOf" srcId="{0E24DC37-5163-4EF8-A9FA-43CB4540D13E}" destId="{2C572EE9-5534-4D8A-B483-CF648E72310E}" srcOrd="0" destOrd="0" presId="urn:microsoft.com/office/officeart/2008/layout/VerticalCurvedList"/>
    <dgm:cxn modelId="{1D08490B-C9BF-4CF7-83A2-B0C23D14B67F}" type="presParOf" srcId="{2C572EE9-5534-4D8A-B483-CF648E72310E}" destId="{4C21E2FF-8BB6-4D18-A45B-27D21F220F8B}" srcOrd="0" destOrd="0" presId="urn:microsoft.com/office/officeart/2008/layout/VerticalCurvedList"/>
    <dgm:cxn modelId="{ED15C279-3FF7-45A3-9005-E4CF147889AE}" type="presParOf" srcId="{2C572EE9-5534-4D8A-B483-CF648E72310E}" destId="{BDAC18E9-3C0B-47FD-A453-E63A85F289DB}" srcOrd="1" destOrd="0" presId="urn:microsoft.com/office/officeart/2008/layout/VerticalCurvedList"/>
    <dgm:cxn modelId="{F0C90DC5-B7B5-4595-AC7A-9D0C41D22BA0}" type="presParOf" srcId="{2C572EE9-5534-4D8A-B483-CF648E72310E}" destId="{CAE89EEF-93EA-426A-87C9-D99E027EA383}" srcOrd="2" destOrd="0" presId="urn:microsoft.com/office/officeart/2008/layout/VerticalCurvedList"/>
    <dgm:cxn modelId="{967FCC86-5F6C-4EF1-8F8B-556205D6D2EF}" type="presParOf" srcId="{2C572EE9-5534-4D8A-B483-CF648E72310E}" destId="{2A912A85-6082-4C82-AD3A-F55D293CF637}" srcOrd="3" destOrd="0" presId="urn:microsoft.com/office/officeart/2008/layout/VerticalCurvedList"/>
    <dgm:cxn modelId="{E0888C2D-8ABA-4059-ACA0-93DC998FE4B1}" type="presParOf" srcId="{0E24DC37-5163-4EF8-A9FA-43CB4540D13E}" destId="{F2B7CF8E-2880-442B-A01F-2C98CB661DE2}" srcOrd="1" destOrd="0" presId="urn:microsoft.com/office/officeart/2008/layout/VerticalCurvedList"/>
    <dgm:cxn modelId="{87DDC245-D88C-44F3-B1E6-814E8B4E27A4}" type="presParOf" srcId="{0E24DC37-5163-4EF8-A9FA-43CB4540D13E}" destId="{0AEFF996-5156-42DF-ADF0-E88C39A2EA0E}" srcOrd="2" destOrd="0" presId="urn:microsoft.com/office/officeart/2008/layout/VerticalCurvedList"/>
    <dgm:cxn modelId="{19A5E5F9-F62B-454A-95FF-A1428FCB6FE5}" type="presParOf" srcId="{0AEFF996-5156-42DF-ADF0-E88C39A2EA0E}" destId="{47C543AA-8082-43BB-8A05-85BC2EE9B2E5}" srcOrd="0" destOrd="0" presId="urn:microsoft.com/office/officeart/2008/layout/VerticalCurvedList"/>
    <dgm:cxn modelId="{7E1D1C28-E8ED-4F82-BA02-97732262FFDB}" type="presParOf" srcId="{0E24DC37-5163-4EF8-A9FA-43CB4540D13E}" destId="{0523CA2D-67E3-46E7-A773-C07296CD1682}" srcOrd="3" destOrd="0" presId="urn:microsoft.com/office/officeart/2008/layout/VerticalCurvedList"/>
    <dgm:cxn modelId="{8E9378F4-29F1-4031-9679-1C71034CF9AB}" type="presParOf" srcId="{0E24DC37-5163-4EF8-A9FA-43CB4540D13E}" destId="{32DC75B6-5933-4DCA-8764-A162654CAC5F}" srcOrd="4" destOrd="0" presId="urn:microsoft.com/office/officeart/2008/layout/VerticalCurvedList"/>
    <dgm:cxn modelId="{551FB1FC-4E96-4829-B399-AD53577DCA18}" type="presParOf" srcId="{32DC75B6-5933-4DCA-8764-A162654CAC5F}" destId="{3D3EA995-2AC9-471D-94E5-0A0C4B2B4536}" srcOrd="0" destOrd="0" presId="urn:microsoft.com/office/officeart/2008/layout/VerticalCurvedList"/>
    <dgm:cxn modelId="{42C90882-A478-4726-AD31-4C3620DFE0F0}" type="presParOf" srcId="{0E24DC37-5163-4EF8-A9FA-43CB4540D13E}" destId="{B5A5A6E3-FD60-4D50-A132-6C928870837E}" srcOrd="5" destOrd="0" presId="urn:microsoft.com/office/officeart/2008/layout/VerticalCurvedList"/>
    <dgm:cxn modelId="{7173EEED-74C7-4AC5-A8A8-2E8237A23993}" type="presParOf" srcId="{0E24DC37-5163-4EF8-A9FA-43CB4540D13E}" destId="{D32C151D-EAE7-46E7-ACC8-3205BEB956FC}" srcOrd="6" destOrd="0" presId="urn:microsoft.com/office/officeart/2008/layout/VerticalCurvedList"/>
    <dgm:cxn modelId="{4FD779DD-2B4E-46D7-95D4-13CFF7AA5FB3}" type="presParOf" srcId="{D32C151D-EAE7-46E7-ACC8-3205BEB956FC}" destId="{FDD901A7-0211-4D5A-A739-27C83C0A83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82E7A-1EFF-4794-8866-18154B642375}">
      <dsp:nvSpPr>
        <dsp:cNvPr id="0" name=""/>
        <dsp:cNvSpPr/>
      </dsp:nvSpPr>
      <dsp:spPr>
        <a:xfrm>
          <a:off x="0" y="58996"/>
          <a:ext cx="11239829" cy="163635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771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Calibri" panose="020F0502020204030204" pitchFamily="34" charset="0"/>
              <a:cs typeface="Calibri" panose="020F0502020204030204" pitchFamily="34" charset="0"/>
            </a:rPr>
            <a:t>Decarbonisation</a:t>
          </a:r>
          <a:endParaRPr lang="en-US" sz="3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68084"/>
        <a:ext cx="10830742" cy="818175"/>
      </dsp:txXfrm>
    </dsp:sp>
    <dsp:sp modelId="{9930B4C8-7479-4C39-9A65-AF3CD8695936}">
      <dsp:nvSpPr>
        <dsp:cNvPr id="0" name=""/>
        <dsp:cNvSpPr/>
      </dsp:nvSpPr>
      <dsp:spPr>
        <a:xfrm>
          <a:off x="0" y="1323527"/>
          <a:ext cx="2590780" cy="30267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-Explore the full potential of offshore renewable energy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-Transition to zero emission vessels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 Transform ports in hubs for sustainable development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sp:txBody>
      <dsp:txXfrm>
        <a:off x="0" y="1323527"/>
        <a:ext cx="2590780" cy="3026754"/>
      </dsp:txXfrm>
    </dsp:sp>
    <dsp:sp modelId="{B443A0D7-1C56-4B4B-B15D-6009377C02DF}">
      <dsp:nvSpPr>
        <dsp:cNvPr id="0" name=""/>
        <dsp:cNvSpPr/>
      </dsp:nvSpPr>
      <dsp:spPr>
        <a:xfrm>
          <a:off x="2590780" y="604253"/>
          <a:ext cx="8649048" cy="163635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771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Biodiversity and coastal resilience</a:t>
          </a:r>
        </a:p>
      </dsp:txBody>
      <dsp:txXfrm>
        <a:off x="2590780" y="1013341"/>
        <a:ext cx="8239961" cy="818175"/>
      </dsp:txXfrm>
    </dsp:sp>
    <dsp:sp modelId="{356C6872-467A-4D58-8D38-E16F1DB6AE61}">
      <dsp:nvSpPr>
        <dsp:cNvPr id="0" name=""/>
        <dsp:cNvSpPr/>
      </dsp:nvSpPr>
      <dsp:spPr>
        <a:xfrm>
          <a:off x="2570909" y="1809143"/>
          <a:ext cx="2590780" cy="294960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-Protect and restore coastal and marine ecosystems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-Invest in nature- based solutions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-Value natural capital by promoting sustainable tourism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sp:txBody>
      <dsp:txXfrm>
        <a:off x="2570909" y="1809143"/>
        <a:ext cx="2590780" cy="2949606"/>
      </dsp:txXfrm>
    </dsp:sp>
    <dsp:sp modelId="{C6A56A53-C070-4AC1-807D-30B3B99A43D6}">
      <dsp:nvSpPr>
        <dsp:cNvPr id="0" name=""/>
        <dsp:cNvSpPr/>
      </dsp:nvSpPr>
      <dsp:spPr>
        <a:xfrm>
          <a:off x="5181561" y="1149509"/>
          <a:ext cx="6058267" cy="163635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771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Responsible food systems</a:t>
          </a:r>
        </a:p>
      </dsp:txBody>
      <dsp:txXfrm>
        <a:off x="5181561" y="1558597"/>
        <a:ext cx="5649180" cy="818175"/>
      </dsp:txXfrm>
    </dsp:sp>
    <dsp:sp modelId="{2C693207-5385-4073-A4C8-36DB4854EC5C}">
      <dsp:nvSpPr>
        <dsp:cNvPr id="0" name=""/>
        <dsp:cNvSpPr/>
      </dsp:nvSpPr>
      <dsp:spPr>
        <a:xfrm>
          <a:off x="5181561" y="2398274"/>
          <a:ext cx="2590780" cy="296932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 Meet the CFP sustainability standards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-Implement the strategic aquaculture guidelines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-Invest in macro and micro algae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sp:txBody>
      <dsp:txXfrm>
        <a:off x="5181561" y="2398274"/>
        <a:ext cx="2590780" cy="2969328"/>
      </dsp:txXfrm>
    </dsp:sp>
    <dsp:sp modelId="{21A5DCEC-70FD-4F28-8931-1DD46CD6AD22}">
      <dsp:nvSpPr>
        <dsp:cNvPr id="0" name=""/>
        <dsp:cNvSpPr/>
      </dsp:nvSpPr>
      <dsp:spPr>
        <a:xfrm>
          <a:off x="7772341" y="1694766"/>
          <a:ext cx="3467487" cy="163635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771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Circularity</a:t>
          </a:r>
        </a:p>
      </dsp:txBody>
      <dsp:txXfrm>
        <a:off x="7772341" y="2103854"/>
        <a:ext cx="3058400" cy="818175"/>
      </dsp:txXfrm>
    </dsp:sp>
    <dsp:sp modelId="{BDCCB9F9-BE09-4CA2-96A5-C7BDEA2A33B0}">
      <dsp:nvSpPr>
        <dsp:cNvPr id="0" name=""/>
        <dsp:cNvSpPr/>
      </dsp:nvSpPr>
      <dsp:spPr>
        <a:xfrm>
          <a:off x="7772341" y="2959298"/>
          <a:ext cx="2614384" cy="300413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 Get rid of macro-plastics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 Invest in circular design of fishing gears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 Develop recycling facilities for ships, recreational boats, offshore platforms and wind farms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Etc…</a:t>
          </a:r>
        </a:p>
      </dsp:txBody>
      <dsp:txXfrm>
        <a:off x="7772341" y="2959298"/>
        <a:ext cx="2614384" cy="3004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>
          <a:off x="2373949" y="-81132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2773960" y="706323"/>
        <a:ext cx="1086973" cy="543356"/>
      </dsp:txXfrm>
    </dsp:sp>
    <dsp:sp modelId="{7EC037C1-8E7B-410F-8115-E4E937BC20B0}">
      <dsp:nvSpPr>
        <dsp:cNvPr id="0" name=""/>
        <dsp:cNvSpPr/>
      </dsp:nvSpPr>
      <dsp:spPr>
        <a:xfrm>
          <a:off x="1731002" y="110479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 dirty="0">
            <a:solidFill>
              <a:schemeClr val="bg1"/>
            </a:solidFill>
          </a:endParaRPr>
        </a:p>
      </dsp:txBody>
      <dsp:txXfrm>
        <a:off x="2232861" y="1836927"/>
        <a:ext cx="1086973" cy="543356"/>
      </dsp:txXfrm>
    </dsp:sp>
    <dsp:sp modelId="{6FDCA8F3-03C4-4455-9802-1B8692C34B59}">
      <dsp:nvSpPr>
        <dsp:cNvPr id="0" name=""/>
        <dsp:cNvSpPr/>
      </dsp:nvSpPr>
      <dsp:spPr>
        <a:xfrm>
          <a:off x="2542295" y="2436305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 dirty="0">
            <a:solidFill>
              <a:schemeClr val="bg1"/>
            </a:solidFill>
          </a:endParaRPr>
        </a:p>
      </dsp:txBody>
      <dsp:txXfrm>
        <a:off x="2776532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B05FA-D2C8-4130-815D-C6C440EE74DD}">
      <dsp:nvSpPr>
        <dsp:cNvPr id="0" name=""/>
        <dsp:cNvSpPr/>
      </dsp:nvSpPr>
      <dsp:spPr>
        <a:xfrm rot="5400000">
          <a:off x="6580307" y="-2706147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Protect at least 30% and strictly protect 10%  EU’s sea areas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Restore 25.000 km free flowing rivers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Marine nature restoration targets (incl. degraded </a:t>
          </a:r>
          <a:r>
            <a:rPr lang="en-US" sz="1400" kern="1200" err="1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seabeds</a:t>
          </a: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, coastal ecosystems) </a:t>
          </a:r>
        </a:p>
      </dsp:txBody>
      <dsp:txXfrm rot="-5400000">
        <a:off x="3753927" y="170068"/>
        <a:ext cx="6623811" cy="921214"/>
      </dsp:txXfrm>
    </dsp:sp>
    <dsp:sp modelId="{AC335D0B-395F-4D82-B8DB-C23C85541612}">
      <dsp:nvSpPr>
        <dsp:cNvPr id="0" name=""/>
        <dsp:cNvSpPr/>
      </dsp:nvSpPr>
      <dsp:spPr>
        <a:xfrm>
          <a:off x="0" y="1933"/>
          <a:ext cx="3753926" cy="1276106"/>
        </a:xfrm>
        <a:prstGeom prst="roundRect">
          <a:avLst/>
        </a:prstGeom>
        <a:solidFill>
          <a:srgbClr val="9BD4F0">
            <a:lumMod val="7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small" baseline="0">
              <a:solidFill>
                <a:srgbClr val="FFFFFF"/>
              </a:solidFill>
              <a:latin typeface="Segoe UI"/>
              <a:ea typeface="+mn-ea"/>
              <a:cs typeface="+mn-cs"/>
            </a:rPr>
            <a:t>Protect and restore marine and freshwaters ecosystems and biodiversity</a:t>
          </a:r>
        </a:p>
      </dsp:txBody>
      <dsp:txXfrm>
        <a:off x="62294" y="64227"/>
        <a:ext cx="3629338" cy="1151518"/>
      </dsp:txXfrm>
    </dsp:sp>
    <dsp:sp modelId="{7654FA08-791D-4C96-9CF9-1FCCE1A8145D}">
      <dsp:nvSpPr>
        <dsp:cNvPr id="0" name=""/>
        <dsp:cNvSpPr/>
      </dsp:nvSpPr>
      <dsp:spPr>
        <a:xfrm rot="5400000">
          <a:off x="6580307" y="-1356925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Reduce by at least 50% plastic litter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Reduce  by at least 30% </a:t>
          </a:r>
          <a:r>
            <a:rPr lang="en-US" sz="1400" kern="1200" err="1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microplastics</a:t>
          </a:r>
          <a:endParaRPr lang="en-US" sz="1400" kern="1200">
            <a:solidFill>
              <a:srgbClr val="2C2C2C"/>
            </a:solidFill>
            <a:effectLst/>
            <a:latin typeface="Segoe U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/>
              </a:solidFill>
              <a:effectLst/>
              <a:latin typeface="Segoe UI"/>
              <a:ea typeface="+mn-ea"/>
              <a:cs typeface="+mn-cs"/>
            </a:rPr>
            <a:t>Reduce by at least 50% nutrient losses, chemical pesticides  </a:t>
          </a:r>
        </a:p>
      </dsp:txBody>
      <dsp:txXfrm rot="-5400000">
        <a:off x="3753927" y="1519290"/>
        <a:ext cx="6623811" cy="921214"/>
      </dsp:txXfrm>
    </dsp:sp>
    <dsp:sp modelId="{BA0F15C7-6E2C-438D-8F3C-BF25524DEF59}">
      <dsp:nvSpPr>
        <dsp:cNvPr id="0" name=""/>
        <dsp:cNvSpPr/>
      </dsp:nvSpPr>
      <dsp:spPr>
        <a:xfrm>
          <a:off x="0" y="1341844"/>
          <a:ext cx="3753926" cy="1276106"/>
        </a:xfrm>
        <a:prstGeom prst="roundRect">
          <a:avLst/>
        </a:prstGeom>
        <a:solidFill>
          <a:srgbClr val="A2D5D0">
            <a:lumMod val="7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small" baseline="0">
              <a:solidFill>
                <a:srgbClr val="FFFFFF"/>
              </a:solidFill>
              <a:effectLst/>
              <a:latin typeface="Segoe UI"/>
              <a:ea typeface="+mn-ea"/>
              <a:cs typeface="+mn-cs"/>
            </a:rPr>
            <a:t>Prevent and eliminate pollution of our oceans, Seas and  waters</a:t>
          </a:r>
        </a:p>
      </dsp:txBody>
      <dsp:txXfrm>
        <a:off x="62294" y="1404138"/>
        <a:ext cx="3629338" cy="1151518"/>
      </dsp:txXfrm>
    </dsp:sp>
    <dsp:sp modelId="{61C4BB7F-18A8-4904-B5DC-DF091535F59E}">
      <dsp:nvSpPr>
        <dsp:cNvPr id="0" name=""/>
        <dsp:cNvSpPr/>
      </dsp:nvSpPr>
      <dsp:spPr>
        <a:xfrm rot="5400000">
          <a:off x="6580307" y="-17013"/>
          <a:ext cx="1020884" cy="6673646"/>
        </a:xfrm>
        <a:prstGeom prst="round2SameRect">
          <a:avLst/>
        </a:prstGeom>
        <a:solidFill>
          <a:srgbClr val="10448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0448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Net zero maritime emissions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Zero carbon aquaculture,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2C2C2C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Low carbon multipurpose use of marine space  </a:t>
          </a:r>
        </a:p>
      </dsp:txBody>
      <dsp:txXfrm rot="-5400000">
        <a:off x="3753927" y="2859203"/>
        <a:ext cx="6623811" cy="921214"/>
      </dsp:txXfrm>
    </dsp:sp>
    <dsp:sp modelId="{801B698D-87E8-440A-9B37-7BEF8D5B3487}">
      <dsp:nvSpPr>
        <dsp:cNvPr id="0" name=""/>
        <dsp:cNvSpPr/>
      </dsp:nvSpPr>
      <dsp:spPr>
        <a:xfrm>
          <a:off x="0" y="2681756"/>
          <a:ext cx="3753926" cy="1276106"/>
        </a:xfrm>
        <a:prstGeom prst="roundRect">
          <a:avLst/>
        </a:prstGeom>
        <a:solidFill>
          <a:srgbClr val="B0D10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cap="small" baseline="0">
              <a:solidFill>
                <a:srgbClr val="FFFFFF"/>
              </a:solidFill>
              <a:effectLst/>
              <a:latin typeface="Segoe UI"/>
              <a:ea typeface="+mn-ea"/>
              <a:cs typeface="+mn-cs"/>
            </a:rPr>
            <a:t>Make the blue economy carbon- neutral and circular </a:t>
          </a:r>
          <a:endParaRPr lang="en-US" sz="2000" b="1" kern="1200" cap="small" baseline="0">
            <a:solidFill>
              <a:srgbClr val="FFFFFF"/>
            </a:solidFill>
            <a:effectLst/>
            <a:latin typeface="Segoe UI"/>
            <a:ea typeface="+mn-ea"/>
            <a:cs typeface="+mn-cs"/>
          </a:endParaRPr>
        </a:p>
      </dsp:txBody>
      <dsp:txXfrm>
        <a:off x="62294" y="2744050"/>
        <a:ext cx="3629338" cy="1151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96F53-42FB-48C8-98A3-4EABBD360FB5}">
      <dsp:nvSpPr>
        <dsp:cNvPr id="0" name=""/>
        <dsp:cNvSpPr/>
      </dsp:nvSpPr>
      <dsp:spPr>
        <a:xfrm>
          <a:off x="18028" y="0"/>
          <a:ext cx="5291927" cy="651933"/>
        </a:xfrm>
        <a:prstGeom prst="roundRect">
          <a:avLst>
            <a:gd name="adj" fmla="val 10000"/>
          </a:avLst>
        </a:prstGeom>
        <a:solidFill>
          <a:srgbClr val="10448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FFFF"/>
              </a:solidFill>
              <a:latin typeface="Segoe UI"/>
              <a:ea typeface="+mn-ea"/>
              <a:cs typeface="+mn-cs"/>
            </a:rPr>
            <a:t>Digital Ocean and Waters Knowledge system</a:t>
          </a:r>
        </a:p>
      </dsp:txBody>
      <dsp:txXfrm>
        <a:off x="37122" y="19094"/>
        <a:ext cx="5253739" cy="613745"/>
      </dsp:txXfrm>
    </dsp:sp>
    <dsp:sp modelId="{EE82DC08-F21B-41AD-9016-2759C2D88A4F}">
      <dsp:nvSpPr>
        <dsp:cNvPr id="0" name=""/>
        <dsp:cNvSpPr/>
      </dsp:nvSpPr>
      <dsp:spPr>
        <a:xfrm>
          <a:off x="6183230" y="0"/>
          <a:ext cx="4450299" cy="651933"/>
        </a:xfrm>
        <a:prstGeom prst="roundRect">
          <a:avLst>
            <a:gd name="adj" fmla="val 10000"/>
          </a:avLst>
        </a:prstGeom>
        <a:solidFill>
          <a:srgbClr val="10448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FFFF"/>
              </a:solidFill>
              <a:latin typeface="Segoe UI"/>
              <a:ea typeface="+mn-ea"/>
              <a:cs typeface="+mn-cs"/>
            </a:rPr>
            <a:t>Public mobilization and engagement</a:t>
          </a:r>
        </a:p>
      </dsp:txBody>
      <dsp:txXfrm>
        <a:off x="6202324" y="19094"/>
        <a:ext cx="4412111" cy="613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C18E9-3C0B-47FD-A453-E63A85F289DB}">
      <dsp:nvSpPr>
        <dsp:cNvPr id="0" name=""/>
        <dsp:cNvSpPr/>
      </dsp:nvSpPr>
      <dsp:spPr>
        <a:xfrm>
          <a:off x="-5636023" y="-862915"/>
          <a:ext cx="6711383" cy="6711383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7CF8E-2880-442B-A01F-2C98CB661DE2}">
      <dsp:nvSpPr>
        <dsp:cNvPr id="0" name=""/>
        <dsp:cNvSpPr/>
      </dsp:nvSpPr>
      <dsp:spPr>
        <a:xfrm>
          <a:off x="708420" y="350594"/>
          <a:ext cx="9662412" cy="120652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57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CALL - EUR  114 million | </a:t>
          </a:r>
          <a:r>
            <a:rPr lang="fr-BE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Grant Agreement </a:t>
          </a:r>
          <a:r>
            <a:rPr lang="fr-BE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signed</a:t>
          </a:r>
          <a:endParaRPr lang="fr-BE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117 M€ EU </a:t>
          </a:r>
          <a:r>
            <a:rPr lang="fr-BE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funding</a:t>
          </a:r>
          <a:r>
            <a:rPr lang="fr-BE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 (</a:t>
          </a:r>
          <a:r>
            <a:rPr lang="en-IE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124.4 M€ total project cost)</a:t>
          </a:r>
          <a:endParaRPr lang="en-GB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Calibri"/>
          </a:endParaRPr>
        </a:p>
      </dsp:txBody>
      <dsp:txXfrm>
        <a:off x="708420" y="350594"/>
        <a:ext cx="9662412" cy="1206523"/>
      </dsp:txXfrm>
    </dsp:sp>
    <dsp:sp modelId="{47C543AA-8082-43BB-8A05-85BC2EE9B2E5}">
      <dsp:nvSpPr>
        <dsp:cNvPr id="0" name=""/>
        <dsp:cNvSpPr/>
      </dsp:nvSpPr>
      <dsp:spPr>
        <a:xfrm>
          <a:off x="68800" y="421977"/>
          <a:ext cx="1246388" cy="1246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3CA2D-67E3-46E7-A773-C07296CD1682}">
      <dsp:nvSpPr>
        <dsp:cNvPr id="0" name=""/>
        <dsp:cNvSpPr/>
      </dsp:nvSpPr>
      <dsp:spPr>
        <a:xfrm>
          <a:off x="1054444" y="1994221"/>
          <a:ext cx="9299962" cy="997110"/>
        </a:xfrm>
        <a:prstGeom prst="rect">
          <a:avLst/>
        </a:prstGeom>
        <a:solidFill>
          <a:schemeClr val="accent1">
            <a:shade val="80000"/>
            <a:hueOff val="56135"/>
            <a:satOff val="-23254"/>
            <a:lumOff val="1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57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CALL - EUR 117.9 million | Grant agreement preparation</a:t>
          </a:r>
          <a:r>
            <a:rPr lang="en-GB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rPr>
            <a:t> 						on-going</a:t>
          </a:r>
        </a:p>
      </dsp:txBody>
      <dsp:txXfrm>
        <a:off x="1054444" y="1994221"/>
        <a:ext cx="9299962" cy="997110"/>
      </dsp:txXfrm>
    </dsp:sp>
    <dsp:sp modelId="{3D3EA995-2AC9-471D-94E5-0A0C4B2B4536}">
      <dsp:nvSpPr>
        <dsp:cNvPr id="0" name=""/>
        <dsp:cNvSpPr/>
      </dsp:nvSpPr>
      <dsp:spPr>
        <a:xfrm>
          <a:off x="372034" y="1867849"/>
          <a:ext cx="1246388" cy="1246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6135"/>
              <a:satOff val="-23254"/>
              <a:lumOff val="1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5A6E3-FD60-4D50-A132-6C928870837E}">
      <dsp:nvSpPr>
        <dsp:cNvPr id="0" name=""/>
        <dsp:cNvSpPr/>
      </dsp:nvSpPr>
      <dsp:spPr>
        <a:xfrm>
          <a:off x="682235" y="3485280"/>
          <a:ext cx="9662412" cy="997110"/>
        </a:xfrm>
        <a:prstGeom prst="rect">
          <a:avLst/>
        </a:prstGeom>
        <a:solidFill>
          <a:schemeClr val="accent1">
            <a:shade val="80000"/>
            <a:hueOff val="112269"/>
            <a:satOff val="-46507"/>
            <a:lumOff val="3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CALL – EUR 118.7M | </a:t>
          </a:r>
          <a:r>
            <a:rPr lang="en-GB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WP adopted on 6 December 2022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rPr>
            <a:t>			            Calls open!</a:t>
          </a:r>
        </a:p>
      </dsp:txBody>
      <dsp:txXfrm>
        <a:off x="682235" y="3485280"/>
        <a:ext cx="9662412" cy="997110"/>
      </dsp:txXfrm>
    </dsp:sp>
    <dsp:sp modelId="{FDD901A7-0211-4D5A-A739-27C83C0A8302}">
      <dsp:nvSpPr>
        <dsp:cNvPr id="0" name=""/>
        <dsp:cNvSpPr/>
      </dsp:nvSpPr>
      <dsp:spPr>
        <a:xfrm>
          <a:off x="68800" y="3365248"/>
          <a:ext cx="1246388" cy="1246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2269"/>
              <a:satOff val="-46507"/>
              <a:lumOff val="3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05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2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FB4D-E7F5-42B4-BEB9-683E47E322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4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838700"/>
          </a:xfrm>
        </p:spPr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C114-EAAA-458E-83A0-501C4B249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7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C114-EAAA-458E-83A0-501C4B249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8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[Roberta]</a:t>
            </a: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C114-EAAA-458E-83A0-501C4B249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63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[Roberta]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7C114-EAAA-458E-83A0-501C4B2494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[Roberta]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86550"/>
            <a:ext cx="795867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0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30 April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  <a:prstGeom prst="rect">
            <a:avLst/>
          </a:prstGeom>
        </p:spPr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D44D324-26F8-4158-A348-2E3C584C47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403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policy/communities-and-networks/s3-community-of-practice/community_of_practice_en" TargetMode="External"/><Relationship Id="rId2" Type="http://schemas.openxmlformats.org/officeDocument/2006/relationships/hyperlink" Target="https://ec.europa.eu/regional_policy/policy/communities-and-networks/s3-community-of-practice/thematic_sustainable_blue_economy_en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ec.europa.eu/regional_policy/policy/communities-and-networks/s3-community-of-practice/thematic_platforms_e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oceans-and-fisheries/ocean/blue-economy/maritime-spatial-planning_en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3446" y="1284124"/>
            <a:ext cx="10340029" cy="233537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Blue growth emerging/promising sectors </a:t>
            </a:r>
            <a:br>
              <a:rPr lang="en-150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fostering development and sustainability </a:t>
            </a:r>
            <a:br>
              <a:rPr lang="en-150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in the Adriatic and Ionian Region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34687" y="2835983"/>
            <a:ext cx="11120650" cy="2845453"/>
          </a:xfrm>
        </p:spPr>
        <p:txBody>
          <a:bodyPr/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EUSAIR FORUM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 – Pillar 1 “Blue Growth”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23-25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 May 202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Sarajevo,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150" dirty="0" err="1">
                <a:latin typeface="Calibri" panose="020F0502020204030204" pitchFamily="34" charset="0"/>
                <a:cs typeface="Calibri" panose="020F0502020204030204" pitchFamily="34" charset="0"/>
              </a:rPr>
              <a:t>osnia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150" dirty="0" err="1">
                <a:latin typeface="Calibri" panose="020F0502020204030204" pitchFamily="34" charset="0"/>
                <a:cs typeface="Calibri" panose="020F0502020204030204" pitchFamily="34" charset="0"/>
              </a:rPr>
              <a:t>erzegovina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5171359"/>
            <a:ext cx="5572539" cy="101771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150" sz="2400" dirty="0"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ELENI HATZIYANNI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DG MARE, European Commission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Sea-basin and Macro-regional Strategies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4160333" y="1688469"/>
            <a:ext cx="1454825" cy="133843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exagon 3"/>
          <p:cNvSpPr/>
          <p:nvPr/>
        </p:nvSpPr>
        <p:spPr>
          <a:xfrm>
            <a:off x="5382891" y="2359743"/>
            <a:ext cx="1477322" cy="1337516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4142893" y="3138115"/>
            <a:ext cx="1472265" cy="133171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/>
          <p:cNvSpPr/>
          <p:nvPr/>
        </p:nvSpPr>
        <p:spPr>
          <a:xfrm>
            <a:off x="5382891" y="3797634"/>
            <a:ext cx="1408777" cy="1307914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6576841" y="3085959"/>
            <a:ext cx="1454825" cy="1318103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858680" y="3471526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723056" y="3471526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Common Maritime Agenda for the 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Black Sea (CMA)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251936" y="208551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215512" y="2160058"/>
            <a:ext cx="27363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WestMED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Initiative</a:t>
            </a:r>
          </a:p>
          <a:p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51043" y="4027891"/>
            <a:ext cx="3083169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214619" y="4102439"/>
            <a:ext cx="27363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EU Strategy for the Baltic Sea Region (EUSBSR)</a:t>
            </a:r>
            <a:endParaRPr lang="en-IE" dirty="0"/>
          </a:p>
          <a:p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042467" y="5274233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388439" y="5413712"/>
            <a:ext cx="273630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EU Strategy for the Adriatic and Ionian Region (EUSAIR) 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124743" y="5001166"/>
            <a:ext cx="207558" cy="273067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7081551" y="1794466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031666" y="1797407"/>
            <a:ext cx="27363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Strategy </a:t>
            </a:r>
            <a:endParaRPr lang="en-IE" dirty="0"/>
          </a:p>
          <a:p>
            <a:endParaRPr lang="en-GB" dirty="0"/>
          </a:p>
        </p:txBody>
      </p:sp>
      <p:cxnSp>
        <p:nvCxnSpPr>
          <p:cNvPr id="39" name="Straight Connector 38"/>
          <p:cNvCxnSpPr>
            <a:endCxn id="4" idx="5"/>
          </p:cNvCxnSpPr>
          <p:nvPr/>
        </p:nvCxnSpPr>
        <p:spPr>
          <a:xfrm flipH="1">
            <a:off x="6525834" y="1794466"/>
            <a:ext cx="562344" cy="565277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92" y="2069617"/>
            <a:ext cx="1543366" cy="482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71" y="2723077"/>
            <a:ext cx="1652944" cy="4885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01" y="3590789"/>
            <a:ext cx="2194802" cy="327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35" y="3977613"/>
            <a:ext cx="1333719" cy="10098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93" y="3389460"/>
            <a:ext cx="1627265" cy="688947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1FD70D1-C0E0-29E0-E6F7-DD5C831726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63" t="6326" r="9022" b="5714"/>
          <a:stretch/>
        </p:blipFill>
        <p:spPr>
          <a:xfrm>
            <a:off x="7456088" y="5482252"/>
            <a:ext cx="1902462" cy="121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41271-5D27-1D18-D453-44B6EB449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39" y="6076774"/>
            <a:ext cx="2013755" cy="719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8ACAE6-C400-8DD6-7B8F-6FE51779D6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5" y="5786287"/>
            <a:ext cx="1440504" cy="9619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50C242-57B3-BE6D-E45A-E5AE0F677E1C}"/>
              </a:ext>
            </a:extLst>
          </p:cNvPr>
          <p:cNvSpPr txBox="1"/>
          <p:nvPr/>
        </p:nvSpPr>
        <p:spPr>
          <a:xfrm>
            <a:off x="7781381" y="5105548"/>
            <a:ext cx="27363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150" b="1" dirty="0">
                <a:latin typeface="Arial" panose="020B0604020202020204" pitchFamily="34" charset="0"/>
                <a:cs typeface="Arial" panose="020B0604020202020204" pitchFamily="34" charset="0"/>
              </a:rPr>
              <a:t>M regions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1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608590"/>
            <a:ext cx="10515600" cy="782357"/>
          </a:xfrm>
        </p:spPr>
        <p:txBody>
          <a:bodyPr/>
          <a:lstStyle/>
          <a:p>
            <a:r>
              <a:rPr lang="en-1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- </a:t>
            </a:r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Specialisation Strategies (S3)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83" y="1802629"/>
            <a:ext cx="2666826" cy="2666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7542" y="1963229"/>
            <a:ext cx="3025257" cy="122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tool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implementing the EU Sustainable Blue Economy Communication</a:t>
            </a:r>
          </a:p>
          <a:p>
            <a:pPr lvl="0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03875" y="2734285"/>
            <a:ext cx="1872208" cy="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663126" y="1916549"/>
            <a:ext cx="2736304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742909" y="4057574"/>
            <a:ext cx="3672408" cy="1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639315" y="2768530"/>
            <a:ext cx="2639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Location-based approach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involving all blue economy stakeholders in identification of sectors with competitive advantage to prioritize innovation investments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7634" y="4137392"/>
            <a:ext cx="3105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new blue economy value chains, based on interregional innovation partnerships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15006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9D82F-56FD-4AA3-B99D-7D51C9101B04}"/>
              </a:ext>
            </a:extLst>
          </p:cNvPr>
          <p:cNvSpPr txBox="1"/>
          <p:nvPr/>
        </p:nvSpPr>
        <p:spPr>
          <a:xfrm>
            <a:off x="713846" y="1744884"/>
            <a:ext cx="10908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150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 and </a:t>
            </a:r>
            <a:r>
              <a:rPr lang="en-US" sz="2400" b="1" dirty="0" err="1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mobilise</a:t>
            </a:r>
            <a:r>
              <a:rPr lang="en-US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blue economy stakeholders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the opportunities of setting up S3 interregional partnerships, in particular in the framework of the new Interregional Innovation Investments ERDF instrument and </a:t>
            </a:r>
            <a:r>
              <a:rPr lang="en-150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related open call</a:t>
            </a:r>
            <a:endParaRPr lang="en-150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lphaLcParenR"/>
            </a:pPr>
            <a:endParaRPr lang="en-150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150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a broader perspective, </a:t>
            </a:r>
            <a:r>
              <a:rPr lang="en-US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blue economy interregional value </a:t>
            </a:r>
            <a:r>
              <a:rPr lang="en-150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 and related cooperation</a:t>
            </a:r>
            <a:endParaRPr lang="en-150" sz="2400" b="1" dirty="0">
              <a:solidFill>
                <a:srgbClr val="024B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150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150" sz="24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stakeholders’ needs</a:t>
            </a:r>
            <a:r>
              <a:rPr lang="en-US" sz="2400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fine-tune the </a:t>
            </a:r>
            <a:r>
              <a:rPr lang="en-150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services of the S3 platform for sustainable blue economy. 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4A18B7-3266-4C12-B8E8-0192341D840B}"/>
              </a:ext>
            </a:extLst>
          </p:cNvPr>
          <p:cNvSpPr txBox="1">
            <a:spLocks/>
          </p:cNvSpPr>
          <p:nvPr/>
        </p:nvSpPr>
        <p:spPr>
          <a:xfrm>
            <a:off x="480114" y="315748"/>
            <a:ext cx="11198087" cy="713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Mobilising Stakeholders: </a:t>
            </a:r>
          </a:p>
          <a:p>
            <a:r>
              <a:rPr lang="en-150" sz="32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 thematic w</a:t>
            </a:r>
            <a:r>
              <a:rPr lang="en-US" sz="3200" b="1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orkshops</a:t>
            </a:r>
            <a:r>
              <a:rPr lang="en-150" sz="32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(May-July 2022):</a:t>
            </a:r>
          </a:p>
          <a:p>
            <a:r>
              <a:rPr lang="en-150" sz="32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 a 3fold overall objective</a:t>
            </a:r>
            <a:r>
              <a:rPr lang="en-US" sz="32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C3988F-0AEF-4696-AF6D-89EB25DC0CBC}"/>
              </a:ext>
            </a:extLst>
          </p:cNvPr>
          <p:cNvSpPr txBox="1">
            <a:spLocks/>
          </p:cNvSpPr>
          <p:nvPr/>
        </p:nvSpPr>
        <p:spPr>
          <a:xfrm>
            <a:off x="692565" y="5330347"/>
            <a:ext cx="11198087" cy="713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150" sz="3200" b="1" dirty="0">
                <a:latin typeface="Calibri" panose="020F0502020204030204" pitchFamily="34" charset="0"/>
                <a:cs typeface="Calibri" panose="020F0502020204030204" pitchFamily="34" charset="0"/>
              </a:rPr>
              <a:t> follow up hybrid event on 25th October 2022</a:t>
            </a:r>
          </a:p>
          <a:p>
            <a:r>
              <a:rPr lang="en-150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back to back with CPMR GA and EUSAIR Pillar 1 Conference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1E2DD08-9B25-4C09-AFF5-C0053A9F68B0}"/>
              </a:ext>
            </a:extLst>
          </p:cNvPr>
          <p:cNvSpPr/>
          <p:nvPr/>
        </p:nvSpPr>
        <p:spPr>
          <a:xfrm>
            <a:off x="125050" y="5435050"/>
            <a:ext cx="491319" cy="32754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3C26-229A-8667-E4E2-B953FDE07B74}"/>
              </a:ext>
            </a:extLst>
          </p:cNvPr>
          <p:cNvSpPr txBox="1"/>
          <p:nvPr/>
        </p:nvSpPr>
        <p:spPr>
          <a:xfrm>
            <a:off x="9304021" y="119703"/>
            <a:ext cx="203195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1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line with t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1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pillars of S3 </a:t>
            </a:r>
            <a:endParaRPr lang="en-15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15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1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Localisation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1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Prioritisation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1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endParaRPr lang="en-IE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FCDEAA-5B92-4913-A3A7-A8AADE7CE2CE}"/>
              </a:ext>
            </a:extLst>
          </p:cNvPr>
          <p:cNvSpPr txBox="1">
            <a:spLocks/>
          </p:cNvSpPr>
          <p:nvPr/>
        </p:nvSpPr>
        <p:spPr>
          <a:xfrm>
            <a:off x="674424" y="327177"/>
            <a:ext cx="11198087" cy="1404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Brokerage Workshops</a:t>
            </a:r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Findings and highlights</a:t>
            </a:r>
          </a:p>
          <a:p>
            <a:endParaRPr lang="en-150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Biotechnologies: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80255-031A-4324-8C96-05930A364C0B}"/>
              </a:ext>
            </a:extLst>
          </p:cNvPr>
          <p:cNvSpPr txBox="1"/>
          <p:nvPr/>
        </p:nvSpPr>
        <p:spPr>
          <a:xfrm>
            <a:off x="713343" y="1731459"/>
            <a:ext cx="105355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Bluebiotechnology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: very promising blue economy sector with a significant innovation potential</a:t>
            </a:r>
            <a:endParaRPr lang="en-150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algae as a contributor for sustainable food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willing to upscale both the existing industry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on microalgae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Bio products from invasive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Bioplastics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farming waste materials</a:t>
            </a:r>
            <a:r>
              <a:rPr lang="en-150" sz="2200" dirty="0">
                <a:latin typeface="Calibri" panose="020F0502020204030204" pitchFamily="34" charset="0"/>
                <a:cs typeface="Calibri" panose="020F0502020204030204" pitchFamily="34" charset="0"/>
              </a:rPr>
              <a:t>_ circularity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Aquaculture to go hand to hand with blue biotechnology/research facilities</a:t>
            </a:r>
            <a:r>
              <a:rPr lang="en-150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467868-E28A-425C-B512-8572E56A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04" y="458215"/>
            <a:ext cx="2120353" cy="14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ABE03A-3062-42BA-A3C1-816162C732D0}"/>
              </a:ext>
            </a:extLst>
          </p:cNvPr>
          <p:cNvSpPr txBox="1">
            <a:spLocks/>
          </p:cNvSpPr>
          <p:nvPr/>
        </p:nvSpPr>
        <p:spPr>
          <a:xfrm>
            <a:off x="674424" y="327177"/>
            <a:ext cx="11198087" cy="1404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Brokerage Workshops</a:t>
            </a:r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Findings and highlights</a:t>
            </a:r>
          </a:p>
          <a:p>
            <a:endParaRPr lang="en-150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Aquaculture: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76838-1097-414F-9573-0C04F6E9AE15}"/>
              </a:ext>
            </a:extLst>
          </p:cNvPr>
          <p:cNvSpPr txBox="1"/>
          <p:nvPr/>
        </p:nvSpPr>
        <p:spPr>
          <a:xfrm>
            <a:off x="554517" y="2034200"/>
            <a:ext cx="110829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New types of energy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Aquaculture can be considered as it is about lowering carbon footprint. </a:t>
            </a:r>
            <a:endParaRPr lang="en-150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Aquaponics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another area to explore as it provides a “basket of products”</a:t>
            </a:r>
            <a:endParaRPr lang="en-150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150" sz="22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xplore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regulatory and business models for IMTA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(Integrated Multitrophic Aquaculture).</a:t>
            </a:r>
            <a:endParaRPr lang="en-150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Space + Investments: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identify areas to develop aquaculture </a:t>
            </a:r>
            <a:endParaRPr lang="en-150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Mussel farming we need more collaboration to research on the “plastic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 that is already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existent in the material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Consider including frog farming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the aquaculture sector activities</a:t>
            </a:r>
            <a:endParaRPr lang="en-I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quaculture: Types, Benefits and Importance (Fish Farming) - Conserve  Energy Future">
            <a:extLst>
              <a:ext uri="{FF2B5EF4-FFF2-40B4-BE49-F238E27FC236}">
                <a16:creationId xmlns:a16="http://schemas.microsoft.com/office/drawing/2014/main" id="{EC6F039A-1444-40FF-B7DC-4713408F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36" y="314179"/>
            <a:ext cx="2384347" cy="15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ABE03A-3062-42BA-A3C1-816162C732D0}"/>
              </a:ext>
            </a:extLst>
          </p:cNvPr>
          <p:cNvSpPr txBox="1">
            <a:spLocks/>
          </p:cNvSpPr>
          <p:nvPr/>
        </p:nvSpPr>
        <p:spPr>
          <a:xfrm>
            <a:off x="674424" y="327177"/>
            <a:ext cx="11198087" cy="1404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Brokerage Workshops</a:t>
            </a:r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Findings and highlights</a:t>
            </a:r>
          </a:p>
          <a:p>
            <a:endParaRPr lang="en-150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Fishery: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FF017-008E-47DD-8250-1B7F363455B0}"/>
              </a:ext>
            </a:extLst>
          </p:cNvPr>
          <p:cNvSpPr txBox="1"/>
          <p:nvPr/>
        </p:nvSpPr>
        <p:spPr>
          <a:xfrm>
            <a:off x="674424" y="2149682"/>
            <a:ext cx="1100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Social innovations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Better governance;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of the fishing sector; involvement of fishermen in decision making and adoption of new ways of working; engagement of the young;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Innovations to reduce the environmental impact of fishing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pollution &amp;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marine litter</a:t>
            </a:r>
            <a:r>
              <a:rPr lang="en-150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decarbonisation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/ electric engines; use of biodegradable materials; circular economy;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Marketing and product innovation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short circuits; traceability; product quality; use of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under-utilised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and/or invasive species; health and biotechnology</a:t>
            </a:r>
            <a:endParaRPr lang="en-150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Data and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 robotics; vessel monitoring systems; better use of data.</a:t>
            </a:r>
            <a:endParaRPr lang="en-I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vitalizing the Mexican Corvina Fishery with Sustainable Management">
            <a:extLst>
              <a:ext uri="{FF2B5EF4-FFF2-40B4-BE49-F238E27FC236}">
                <a16:creationId xmlns:a16="http://schemas.microsoft.com/office/drawing/2014/main" id="{AB0A92EC-7712-4710-99A8-E64AA7ED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791" y="19749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7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Specialisation Strategies (S3)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032359" y="3715957"/>
            <a:ext cx="10522558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4942091" y="4232636"/>
            <a:ext cx="2066460" cy="1369606"/>
            <a:chOff x="4915677" y="3210860"/>
            <a:chExt cx="2066460" cy="13696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4915677" y="3210860"/>
              <a:ext cx="2066460" cy="13696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2023/2024</a:t>
              </a:r>
            </a:p>
            <a:p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S3 partnerships accessing support services and funding opportunities </a:t>
              </a:r>
              <a:endParaRPr lang="en-GB" sz="15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915678" y="3561511"/>
              <a:ext cx="1303020" cy="0"/>
            </a:xfrm>
            <a:prstGeom prst="line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3843757" y="1615868"/>
            <a:ext cx="1303022" cy="1600438"/>
            <a:chOff x="3665220" y="1059178"/>
            <a:chExt cx="1303022" cy="1600438"/>
          </a:xfrm>
        </p:grpSpPr>
        <p:sp>
          <p:nvSpPr>
            <p:cNvPr id="9" name="TextBox 8"/>
            <p:cNvSpPr txBox="1"/>
            <p:nvPr/>
          </p:nvSpPr>
          <p:spPr>
            <a:xfrm>
              <a:off x="3665220" y="1059178"/>
              <a:ext cx="1303020" cy="1600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  <a:p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Brokerage sessions with blue economy stakeholders </a:t>
              </a:r>
              <a:endParaRPr lang="en-GB" sz="15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665222" y="1402080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1550040" y="1615868"/>
            <a:ext cx="1303020" cy="1600438"/>
            <a:chOff x="3665220" y="764312"/>
            <a:chExt cx="1303020" cy="1600438"/>
          </a:xfrm>
        </p:grpSpPr>
        <p:sp>
          <p:nvSpPr>
            <p:cNvPr id="13" name="TextBox 12"/>
            <p:cNvSpPr txBox="1"/>
            <p:nvPr/>
          </p:nvSpPr>
          <p:spPr>
            <a:xfrm>
              <a:off x="3665220" y="764312"/>
              <a:ext cx="1303020" cy="1600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  <a:p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Analysis of blue economy sectors with S3 potential </a:t>
              </a:r>
              <a:endParaRPr lang="en-GB" sz="15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65220" y="1107214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5951101" y="1615868"/>
            <a:ext cx="1796718" cy="1600438"/>
            <a:chOff x="3531224" y="952509"/>
            <a:chExt cx="1444167" cy="1860007"/>
          </a:xfrm>
        </p:grpSpPr>
        <p:sp>
          <p:nvSpPr>
            <p:cNvPr id="17" name="TextBox 16"/>
            <p:cNvSpPr txBox="1"/>
            <p:nvPr/>
          </p:nvSpPr>
          <p:spPr>
            <a:xfrm>
              <a:off x="3531224" y="952509"/>
              <a:ext cx="1444167" cy="18600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  <a:p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Establishment of 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S3 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Thematic Platform for Sustainable Blue Economy</a:t>
              </a:r>
              <a:endParaRPr lang="en-GB" sz="15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3531224" y="1351025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064775" y="4232636"/>
            <a:ext cx="2377528" cy="1831271"/>
            <a:chOff x="4184992" y="3286388"/>
            <a:chExt cx="2377528" cy="1831271"/>
          </a:xfrm>
        </p:grpSpPr>
        <p:sp>
          <p:nvSpPr>
            <p:cNvPr id="21" name="TextBox 20"/>
            <p:cNvSpPr txBox="1"/>
            <p:nvPr/>
          </p:nvSpPr>
          <p:spPr>
            <a:xfrm>
              <a:off x="4184992" y="3286388"/>
              <a:ext cx="2377528" cy="18312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(next)</a:t>
              </a:r>
            </a:p>
            <a:p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Creation of S3 interregional partnerships on sustainable blue economy sectors (matchmaking, call for partnerships, etc.)</a:t>
              </a:r>
              <a:endParaRPr lang="en-GB" sz="15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184992" y="3637039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7508339" y="4232636"/>
            <a:ext cx="2038784" cy="1138773"/>
            <a:chOff x="4915677" y="3210860"/>
            <a:chExt cx="2038784" cy="11387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6" name="TextBox 25"/>
            <p:cNvSpPr txBox="1"/>
            <p:nvPr/>
          </p:nvSpPr>
          <p:spPr>
            <a:xfrm>
              <a:off x="4915677" y="3210860"/>
              <a:ext cx="2038784" cy="11387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(2nd half)</a:t>
              </a:r>
            </a:p>
            <a:p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Potential EMFAF call for proposals on S3 in blue economy (</a:t>
              </a:r>
              <a:r>
                <a:rPr lang="" sz="1500" i="1" dirty="0">
                  <a:latin typeface="Arial" panose="020B0604020202020204" pitchFamily="34" charset="0"/>
                  <a:cs typeface="Arial" panose="020B0604020202020204" pitchFamily="34" charset="0"/>
                </a:rPr>
                <a:t>tbc</a:t>
              </a:r>
              <a:r>
                <a:rPr lang="" sz="15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5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4915678" y="3561511"/>
              <a:ext cx="1303020" cy="0"/>
            </a:xfrm>
            <a:prstGeom prst="line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8376537" y="1624304"/>
            <a:ext cx="1597707" cy="1600438"/>
            <a:chOff x="3665222" y="1059178"/>
            <a:chExt cx="1303020" cy="1185631"/>
          </a:xfrm>
        </p:grpSpPr>
        <p:sp>
          <p:nvSpPr>
            <p:cNvPr id="30" name="TextBox 29"/>
            <p:cNvSpPr txBox="1"/>
            <p:nvPr/>
          </p:nvSpPr>
          <p:spPr>
            <a:xfrm>
              <a:off x="3665222" y="1059178"/>
              <a:ext cx="1303020" cy="1185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(Mar)</a:t>
              </a:r>
            </a:p>
            <a:p>
              <a:r>
                <a:rPr lang="" sz="1500" b="0" dirty="0">
                  <a:latin typeface="Arial" panose="020B0604020202020204" pitchFamily="34" charset="0"/>
                  <a:cs typeface="Arial" panose="020B0604020202020204" pitchFamily="34" charset="0"/>
                </a:rPr>
                <a:t>Launch of the S3 Community of Practice and related services (</a:t>
              </a:r>
              <a:r>
                <a:rPr lang="" sz="1500" b="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S3CoP</a:t>
              </a:r>
              <a:r>
                <a:rPr lang="" sz="1500" b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500" b="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665222" y="1313206"/>
              <a:ext cx="130302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" name="Straight Connector 32"/>
          <p:cNvCxnSpPr/>
          <p:nvPr/>
        </p:nvCxnSpPr>
        <p:spPr bwMode="auto">
          <a:xfrm flipV="1">
            <a:off x="2201550" y="3283982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495267" y="3283981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6840261" y="3283981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9133793" y="3283980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362872" y="3715957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951101" y="3715955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493176" y="3715955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085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D5A602-25D5-8506-BEFE-F9F2005F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06" y="1149438"/>
            <a:ext cx="4719494" cy="5333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C4CD0-F67E-C860-6CA2-12F08D0E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270"/>
            <a:ext cx="5010940" cy="61039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1632FB-C711-E519-6B2B-53D7DAE0C1EA}"/>
              </a:ext>
            </a:extLst>
          </p:cNvPr>
          <p:cNvSpPr/>
          <p:nvPr/>
        </p:nvSpPr>
        <p:spPr>
          <a:xfrm>
            <a:off x="7098384" y="3695204"/>
            <a:ext cx="3148552" cy="575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86AFB8-BC8D-549D-9EC0-FB89F9892714}"/>
              </a:ext>
            </a:extLst>
          </p:cNvPr>
          <p:cNvCxnSpPr/>
          <p:nvPr/>
        </p:nvCxnSpPr>
        <p:spPr>
          <a:xfrm flipH="1">
            <a:off x="10020693" y="2263560"/>
            <a:ext cx="1493764" cy="1298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>
                <a16:creationId xmlns:a16="http://schemas.microsoft.com/office/drawing/2014/main" id="{2597A8F8-F3BB-12D5-336E-C7DC2B10183E}"/>
              </a:ext>
            </a:extLst>
          </p:cNvPr>
          <p:cNvSpPr txBox="1">
            <a:spLocks/>
          </p:cNvSpPr>
          <p:nvPr/>
        </p:nvSpPr>
        <p:spPr>
          <a:xfrm>
            <a:off x="261625" y="129672"/>
            <a:ext cx="6007200" cy="101976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150" sz="3200" b="1" dirty="0">
                <a:latin typeface="Calibri" panose="020F0502020204030204" pitchFamily="34" charset="0"/>
                <a:cs typeface="Calibri" panose="020F0502020204030204" pitchFamily="34" charset="0"/>
              </a:rPr>
              <a:t>S3 Platform on Sustainable Blue Economy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E24D7-1F89-DEDC-11A8-97585FB69027}"/>
              </a:ext>
            </a:extLst>
          </p:cNvPr>
          <p:cNvSpPr txBox="1"/>
          <p:nvPr/>
        </p:nvSpPr>
        <p:spPr>
          <a:xfrm>
            <a:off x="346465" y="6431346"/>
            <a:ext cx="7798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  <a:hlinkClick r:id="rId4"/>
              </a:rPr>
              <a:t>Inforegio</a:t>
            </a:r>
            <a:r>
              <a:rPr lang="en-US" dirty="0">
                <a:highlight>
                  <a:srgbClr val="FFFF00"/>
                </a:highlight>
                <a:hlinkClick r:id="rId4"/>
              </a:rPr>
              <a:t> - Thematic Smart </a:t>
            </a:r>
            <a:r>
              <a:rPr lang="en-US" dirty="0" err="1">
                <a:highlight>
                  <a:srgbClr val="FFFF00"/>
                </a:highlight>
                <a:hlinkClick r:id="rId4"/>
              </a:rPr>
              <a:t>Specialisation</a:t>
            </a:r>
            <a:r>
              <a:rPr lang="en-US" dirty="0">
                <a:highlight>
                  <a:srgbClr val="FFFF00"/>
                </a:highlight>
                <a:hlinkClick r:id="rId4"/>
              </a:rPr>
              <a:t> Platforms (europa.eu)</a:t>
            </a:r>
            <a:endParaRPr lang="en-I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7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152C1D-06ED-5249-77F5-1C014E17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81" y="379235"/>
            <a:ext cx="7514519" cy="56358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6B83A-1595-D223-A4D4-E4296FCD72C0}"/>
              </a:ext>
            </a:extLst>
          </p:cNvPr>
          <p:cNvSpPr txBox="1"/>
          <p:nvPr/>
        </p:nvSpPr>
        <p:spPr>
          <a:xfrm>
            <a:off x="291000" y="282060"/>
            <a:ext cx="4018207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-179705" algn="ctr">
              <a:spcAft>
                <a:spcPts val="1200"/>
              </a:spcAft>
              <a:tabLst>
                <a:tab pos="179705" algn="l"/>
                <a:tab pos="457200" algn="l"/>
              </a:tabLst>
            </a:pPr>
            <a:r>
              <a:rPr lang="en-GB" sz="20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indent="-179705" algn="just">
              <a:spcAft>
                <a:spcPts val="1200"/>
              </a:spcAft>
              <a:tabLst>
                <a:tab pos="179705" algn="l"/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1588" algn="just">
              <a:spcAft>
                <a:spcPts val="1200"/>
              </a:spcAft>
              <a:tabLst>
                <a:tab pos="0" algn="l"/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EMFAF supports the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 common fisheries policy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(CFP), the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 maritime policy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the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 agenda for international ocean governance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It provides financial support for developing innovative projects ensuring that aquatic and maritime resources are used sustainably.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indent="-179705" algn="just">
              <a:spcAft>
                <a:spcPts val="1200"/>
              </a:spcAft>
              <a:tabLst>
                <a:tab pos="179705" algn="l"/>
                <a:tab pos="4572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EMFAF is programmed for 2021-2027 with a budget of €6.108 billion, broken down as follows:</a:t>
            </a:r>
            <a:endParaRPr lang="en-IE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Times New Roman" panose="02020603050405020304" pitchFamily="18" charset="0"/>
              <a:buChar char="-"/>
              <a:tabLst>
                <a:tab pos="179705" algn="l"/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€5.311 billion (87%) shared management,</a:t>
            </a:r>
            <a:endParaRPr lang="en-I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Times New Roman" panose="02020603050405020304" pitchFamily="18" charset="0"/>
              <a:buChar char="-"/>
              <a:tabLst>
                <a:tab pos="179705" algn="l"/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€797 million (13%) direct management.</a:t>
            </a:r>
            <a:endParaRPr lang="en-I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6F4EC17-8276-F439-012C-FE998DA56371}"/>
              </a:ext>
            </a:extLst>
          </p:cNvPr>
          <p:cNvSpPr/>
          <p:nvPr/>
        </p:nvSpPr>
        <p:spPr>
          <a:xfrm>
            <a:off x="973587" y="86175"/>
            <a:ext cx="2834138" cy="107241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Maritime, Fisheries and Aquaculture Fund </a:t>
            </a:r>
            <a:r>
              <a:rPr lang="en-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EMFAF</a:t>
            </a:r>
            <a:r>
              <a:rPr lang="en-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2021-2027</a:t>
            </a:r>
            <a:endParaRPr lang="en-U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4F494-DFE4-2BF9-74D6-A860F0F3130A}"/>
              </a:ext>
            </a:extLst>
          </p:cNvPr>
          <p:cNvSpPr txBox="1"/>
          <p:nvPr/>
        </p:nvSpPr>
        <p:spPr>
          <a:xfrm>
            <a:off x="982639" y="1582340"/>
            <a:ext cx="93714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the EMFAF help develop a sustainable blue economy?</a:t>
            </a:r>
            <a:endParaRPr lang="en-IE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EMFAF focuses on the enabling conditions for the development of the sustainable blue economy and on removing bottlenecks to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facilitate investment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new markets, technologies and services. 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particular, it supports: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maritime governance to coordinate human activities at sea in a sustainable manner (e.g. through ‘</a:t>
            </a:r>
            <a:r>
              <a:rPr lang="en-GB" sz="20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maritime spatial planning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’)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transfer and uptake of research, innovation and technology in private investment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development of maritime skills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dissemination of marine and maritime environmental and socio-economic data 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development of project pipelines to leverage private investment.</a:t>
            </a:r>
            <a:endParaRPr lang="en-IE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75F63677-D3F3-5AE0-A895-7BA79C392694}"/>
              </a:ext>
            </a:extLst>
          </p:cNvPr>
          <p:cNvSpPr/>
          <p:nvPr/>
        </p:nvSpPr>
        <p:spPr>
          <a:xfrm>
            <a:off x="1164656" y="168063"/>
            <a:ext cx="2458654" cy="107241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Maritime, Fisheries and Aquaculture Fund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EMFAF</a:t>
            </a:r>
            <a:endParaRPr lang="en-U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8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economy in the EU </a:t>
            </a:r>
            <a:r>
              <a:rPr lang="en-IE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Blue Economy Report, 2022</a:t>
            </a:r>
            <a:r>
              <a:rPr lang="en-IE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69518" y="1689084"/>
            <a:ext cx="2733343" cy="2733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000" b="1" dirty="0"/>
              <a:t>4.45</a:t>
            </a:r>
            <a:r>
              <a:rPr lang="en-IE" sz="3000" dirty="0"/>
              <a:t> </a:t>
            </a:r>
          </a:p>
          <a:p>
            <a:pPr algn="ctr"/>
            <a:r>
              <a:rPr lang="en-IE" sz="2400" dirty="0"/>
              <a:t>million </a:t>
            </a:r>
          </a:p>
          <a:p>
            <a:pPr algn="ctr"/>
            <a:r>
              <a:rPr lang="en-IE" sz="2400" dirty="0"/>
              <a:t>direct jobs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8186082" y="3526960"/>
            <a:ext cx="2170688" cy="2109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Established and emerging sectors</a:t>
            </a:r>
          </a:p>
        </p:txBody>
      </p:sp>
      <p:sp>
        <p:nvSpPr>
          <p:cNvPr id="5" name="Oval 4"/>
          <p:cNvSpPr/>
          <p:nvPr/>
        </p:nvSpPr>
        <p:spPr>
          <a:xfrm>
            <a:off x="5287233" y="1525177"/>
            <a:ext cx="3242554" cy="32425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All sectoral and cross-sectoral economic activities based</a:t>
            </a:r>
            <a:br>
              <a:rPr lang="en-US" sz="2100" dirty="0"/>
            </a:br>
            <a:r>
              <a:rPr lang="en-US" sz="2100" dirty="0"/>
              <a:t>on or related to oceans, seas and coasts</a:t>
            </a:r>
            <a:endParaRPr lang="en-GB" sz="2100" dirty="0"/>
          </a:p>
        </p:txBody>
      </p:sp>
      <p:sp>
        <p:nvSpPr>
          <p:cNvPr id="6" name="Oval 5"/>
          <p:cNvSpPr/>
          <p:nvPr/>
        </p:nvSpPr>
        <p:spPr>
          <a:xfrm>
            <a:off x="3207714" y="3526960"/>
            <a:ext cx="2568521" cy="25395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500" dirty="0"/>
              <a:t>EUR</a:t>
            </a:r>
            <a:r>
              <a:rPr lang="en-IE" sz="3000" b="1" dirty="0"/>
              <a:t> 667.2 </a:t>
            </a:r>
          </a:p>
          <a:p>
            <a:pPr algn="ctr"/>
            <a:r>
              <a:rPr lang="en-IE" sz="2400" dirty="0"/>
              <a:t>billion annual turnover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73" y="1788872"/>
            <a:ext cx="8445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47" y="2185747"/>
            <a:ext cx="812800" cy="84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159" y="2680682"/>
            <a:ext cx="83185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33" y="4994842"/>
            <a:ext cx="831850" cy="84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16" y="4796732"/>
            <a:ext cx="812800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-621496" y="-791812"/>
            <a:ext cx="6717322" cy="2266236"/>
          </a:xfrm>
          <a:custGeom>
            <a:avLst/>
            <a:gdLst>
              <a:gd name="connsiteX0" fmla="*/ 0 w 7538482"/>
              <a:gd name="connsiteY0" fmla="*/ 3017409 h 6034818"/>
              <a:gd name="connsiteX1" fmla="*/ 3769241 w 7538482"/>
              <a:gd name="connsiteY1" fmla="*/ 0 h 6034818"/>
              <a:gd name="connsiteX2" fmla="*/ 7538482 w 7538482"/>
              <a:gd name="connsiteY2" fmla="*/ 3017409 h 6034818"/>
              <a:gd name="connsiteX3" fmla="*/ 3769241 w 7538482"/>
              <a:gd name="connsiteY3" fmla="*/ 6034818 h 6034818"/>
              <a:gd name="connsiteX4" fmla="*/ 0 w 7538482"/>
              <a:gd name="connsiteY4" fmla="*/ 3017409 h 6034818"/>
              <a:gd name="connsiteX0" fmla="*/ 64333 w 7602815"/>
              <a:gd name="connsiteY0" fmla="*/ 3017409 h 5633765"/>
              <a:gd name="connsiteX1" fmla="*/ 3833574 w 7602815"/>
              <a:gd name="connsiteY1" fmla="*/ 0 h 5633765"/>
              <a:gd name="connsiteX2" fmla="*/ 7602815 w 7602815"/>
              <a:gd name="connsiteY2" fmla="*/ 3017409 h 5633765"/>
              <a:gd name="connsiteX3" fmla="*/ 2325616 w 7602815"/>
              <a:gd name="connsiteY3" fmla="*/ 5633765 h 5633765"/>
              <a:gd name="connsiteX4" fmla="*/ 64333 w 7602815"/>
              <a:gd name="connsiteY4" fmla="*/ 3017409 h 5633765"/>
              <a:gd name="connsiteX0" fmla="*/ 32137 w 7506451"/>
              <a:gd name="connsiteY0" fmla="*/ 3025342 h 5688993"/>
              <a:gd name="connsiteX1" fmla="*/ 3801378 w 7506451"/>
              <a:gd name="connsiteY1" fmla="*/ 7933 h 5688993"/>
              <a:gd name="connsiteX2" fmla="*/ 7506451 w 7506451"/>
              <a:gd name="connsiteY2" fmla="*/ 3971826 h 5688993"/>
              <a:gd name="connsiteX3" fmla="*/ 2293420 w 7506451"/>
              <a:gd name="connsiteY3" fmla="*/ 5641698 h 5688993"/>
              <a:gd name="connsiteX4" fmla="*/ 32137 w 7506451"/>
              <a:gd name="connsiteY4" fmla="*/ 3025342 h 5688993"/>
              <a:gd name="connsiteX0" fmla="*/ 31228 w 7505542"/>
              <a:gd name="connsiteY0" fmla="*/ 3025450 h 5868296"/>
              <a:gd name="connsiteX1" fmla="*/ 3800469 w 7505542"/>
              <a:gd name="connsiteY1" fmla="*/ 8041 h 5868296"/>
              <a:gd name="connsiteX2" fmla="*/ 7505542 w 7505542"/>
              <a:gd name="connsiteY2" fmla="*/ 3971934 h 5868296"/>
              <a:gd name="connsiteX3" fmla="*/ 2308553 w 7505542"/>
              <a:gd name="connsiteY3" fmla="*/ 5834311 h 5868296"/>
              <a:gd name="connsiteX4" fmla="*/ 31228 w 7505542"/>
              <a:gd name="connsiteY4" fmla="*/ 3025450 h 5868296"/>
              <a:gd name="connsiteX0" fmla="*/ 82568 w 7556882"/>
              <a:gd name="connsiteY0" fmla="*/ 3025307 h 5631072"/>
              <a:gd name="connsiteX1" fmla="*/ 3851809 w 7556882"/>
              <a:gd name="connsiteY1" fmla="*/ 7898 h 5631072"/>
              <a:gd name="connsiteX2" fmla="*/ 7556882 w 7556882"/>
              <a:gd name="connsiteY2" fmla="*/ 3971791 h 5631072"/>
              <a:gd name="connsiteX3" fmla="*/ 1766335 w 7556882"/>
              <a:gd name="connsiteY3" fmla="*/ 5577494 h 5631072"/>
              <a:gd name="connsiteX4" fmla="*/ 82568 w 7556882"/>
              <a:gd name="connsiteY4" fmla="*/ 3025307 h 5631072"/>
              <a:gd name="connsiteX0" fmla="*/ 81023 w 7410958"/>
              <a:gd name="connsiteY0" fmla="*/ 3029177 h 5684423"/>
              <a:gd name="connsiteX1" fmla="*/ 3850264 w 7410958"/>
              <a:gd name="connsiteY1" fmla="*/ 11768 h 5684423"/>
              <a:gd name="connsiteX2" fmla="*/ 7410958 w 7410958"/>
              <a:gd name="connsiteY2" fmla="*/ 4200251 h 5684423"/>
              <a:gd name="connsiteX3" fmla="*/ 1764790 w 7410958"/>
              <a:gd name="connsiteY3" fmla="*/ 5581364 h 5684423"/>
              <a:gd name="connsiteX4" fmla="*/ 81023 w 7410958"/>
              <a:gd name="connsiteY4" fmla="*/ 3029177 h 5684423"/>
              <a:gd name="connsiteX0" fmla="*/ 77153 w 7407088"/>
              <a:gd name="connsiteY0" fmla="*/ 3029305 h 5818281"/>
              <a:gd name="connsiteX1" fmla="*/ 3846394 w 7407088"/>
              <a:gd name="connsiteY1" fmla="*/ 11896 h 5818281"/>
              <a:gd name="connsiteX2" fmla="*/ 7407088 w 7407088"/>
              <a:gd name="connsiteY2" fmla="*/ 4200379 h 5818281"/>
              <a:gd name="connsiteX3" fmla="*/ 1793004 w 7407088"/>
              <a:gd name="connsiteY3" fmla="*/ 5741913 h 5818281"/>
              <a:gd name="connsiteX4" fmla="*/ 77153 w 7407088"/>
              <a:gd name="connsiteY4" fmla="*/ 3029305 h 5818281"/>
              <a:gd name="connsiteX0" fmla="*/ 110720 w 7440655"/>
              <a:gd name="connsiteY0" fmla="*/ 3029152 h 5658912"/>
              <a:gd name="connsiteX1" fmla="*/ 3879961 w 7440655"/>
              <a:gd name="connsiteY1" fmla="*/ 11743 h 5658912"/>
              <a:gd name="connsiteX2" fmla="*/ 7440655 w 7440655"/>
              <a:gd name="connsiteY2" fmla="*/ 4200226 h 5658912"/>
              <a:gd name="connsiteX3" fmla="*/ 1585940 w 7440655"/>
              <a:gd name="connsiteY3" fmla="*/ 5549255 h 5658912"/>
              <a:gd name="connsiteX4" fmla="*/ 110720 w 7440655"/>
              <a:gd name="connsiteY4" fmla="*/ 3029152 h 5658912"/>
              <a:gd name="connsiteX0" fmla="*/ 91664 w 7421599"/>
              <a:gd name="connsiteY0" fmla="*/ 57897 h 2687657"/>
              <a:gd name="connsiteX1" fmla="*/ 3556105 w 7421599"/>
              <a:gd name="connsiteY1" fmla="*/ 842467 h 2687657"/>
              <a:gd name="connsiteX2" fmla="*/ 7421599 w 7421599"/>
              <a:gd name="connsiteY2" fmla="*/ 1228971 h 2687657"/>
              <a:gd name="connsiteX3" fmla="*/ 1566884 w 7421599"/>
              <a:gd name="connsiteY3" fmla="*/ 2578000 h 2687657"/>
              <a:gd name="connsiteX4" fmla="*/ 91664 w 7421599"/>
              <a:gd name="connsiteY4" fmla="*/ 57897 h 2687657"/>
              <a:gd name="connsiteX0" fmla="*/ 91664 w 7434003"/>
              <a:gd name="connsiteY0" fmla="*/ 45678 h 2675438"/>
              <a:gd name="connsiteX1" fmla="*/ 3556105 w 7434003"/>
              <a:gd name="connsiteY1" fmla="*/ 830248 h 2675438"/>
              <a:gd name="connsiteX2" fmla="*/ 7421599 w 7434003"/>
              <a:gd name="connsiteY2" fmla="*/ 1216752 h 2675438"/>
              <a:gd name="connsiteX3" fmla="*/ 1566884 w 7434003"/>
              <a:gd name="connsiteY3" fmla="*/ 2565781 h 2675438"/>
              <a:gd name="connsiteX4" fmla="*/ 91664 w 7434003"/>
              <a:gd name="connsiteY4" fmla="*/ 45678 h 2675438"/>
              <a:gd name="connsiteX0" fmla="*/ 239329 w 6702991"/>
              <a:gd name="connsiteY0" fmla="*/ 419648 h 2240237"/>
              <a:gd name="connsiteX1" fmla="*/ 2837497 w 6702991"/>
              <a:gd name="connsiteY1" fmla="*/ 450239 h 2240237"/>
              <a:gd name="connsiteX2" fmla="*/ 6702991 w 6702991"/>
              <a:gd name="connsiteY2" fmla="*/ 836743 h 2240237"/>
              <a:gd name="connsiteX3" fmla="*/ 848276 w 6702991"/>
              <a:gd name="connsiteY3" fmla="*/ 2185772 h 2240237"/>
              <a:gd name="connsiteX4" fmla="*/ 239329 w 6702991"/>
              <a:gd name="connsiteY4" fmla="*/ 419648 h 2240237"/>
              <a:gd name="connsiteX0" fmla="*/ 253660 w 6717322"/>
              <a:gd name="connsiteY0" fmla="*/ 419648 h 2347723"/>
              <a:gd name="connsiteX1" fmla="*/ 2851828 w 6717322"/>
              <a:gd name="connsiteY1" fmla="*/ 450239 h 2347723"/>
              <a:gd name="connsiteX2" fmla="*/ 6717322 w 6717322"/>
              <a:gd name="connsiteY2" fmla="*/ 836743 h 2347723"/>
              <a:gd name="connsiteX3" fmla="*/ 830523 w 6717322"/>
              <a:gd name="connsiteY3" fmla="*/ 2314108 h 2347723"/>
              <a:gd name="connsiteX4" fmla="*/ 253660 w 6717322"/>
              <a:gd name="connsiteY4" fmla="*/ 419648 h 2347723"/>
              <a:gd name="connsiteX0" fmla="*/ 253660 w 6717322"/>
              <a:gd name="connsiteY0" fmla="*/ 419648 h 2266236"/>
              <a:gd name="connsiteX1" fmla="*/ 2851828 w 6717322"/>
              <a:gd name="connsiteY1" fmla="*/ 450239 h 2266236"/>
              <a:gd name="connsiteX2" fmla="*/ 6717322 w 6717322"/>
              <a:gd name="connsiteY2" fmla="*/ 836743 h 2266236"/>
              <a:gd name="connsiteX3" fmla="*/ 830523 w 6717322"/>
              <a:gd name="connsiteY3" fmla="*/ 2217856 h 2266236"/>
              <a:gd name="connsiteX4" fmla="*/ 253660 w 6717322"/>
              <a:gd name="connsiteY4" fmla="*/ 419648 h 22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322" h="2266236">
                <a:moveTo>
                  <a:pt x="253660" y="419648"/>
                </a:moveTo>
                <a:cubicBezTo>
                  <a:pt x="590544" y="125045"/>
                  <a:pt x="1774551" y="380723"/>
                  <a:pt x="2851828" y="450239"/>
                </a:cubicBezTo>
                <a:cubicBezTo>
                  <a:pt x="3929105" y="519755"/>
                  <a:pt x="6717322" y="-829726"/>
                  <a:pt x="6717322" y="836743"/>
                </a:cubicBezTo>
                <a:cubicBezTo>
                  <a:pt x="6717322" y="2503212"/>
                  <a:pt x="1907800" y="2287372"/>
                  <a:pt x="830523" y="2217856"/>
                </a:cubicBezTo>
                <a:cubicBezTo>
                  <a:pt x="-246754" y="2148340"/>
                  <a:pt x="-83224" y="714251"/>
                  <a:pt x="253660" y="41964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3"/>
          <p:cNvSpPr/>
          <p:nvPr/>
        </p:nvSpPr>
        <p:spPr>
          <a:xfrm>
            <a:off x="405244" y="2400937"/>
            <a:ext cx="4227716" cy="609206"/>
          </a:xfrm>
          <a:custGeom>
            <a:avLst/>
            <a:gdLst/>
            <a:ahLst/>
            <a:cxnLst/>
            <a:rect l="l" t="t" r="r" b="b"/>
            <a:pathLst>
              <a:path w="2572618" h="546314">
                <a:moveTo>
                  <a:pt x="0" y="0"/>
                </a:moveTo>
                <a:lnTo>
                  <a:pt x="2572618" y="0"/>
                </a:lnTo>
                <a:lnTo>
                  <a:pt x="2572618" y="546314"/>
                </a:lnTo>
                <a:lnTo>
                  <a:pt x="0" y="546314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>
          <a:xfrm>
            <a:off x="421500" y="6004560"/>
            <a:ext cx="256554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92640" y="5867400"/>
            <a:ext cx="207264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302" y="1549329"/>
            <a:ext cx="9675223" cy="26699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406" y="495695"/>
            <a:ext cx="59131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560" b="1" i="0" u="none" strike="noStrike" kern="1200" cap="none" spc="240" normalizeH="1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EMFAF</a:t>
            </a:r>
            <a:endParaRPr kumimoji="0" lang="en-US" sz="2560" b="1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85" y="0"/>
            <a:ext cx="2886667" cy="98279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0406" y="1474198"/>
            <a:ext cx="12117561" cy="5171511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2</a:t>
            </a:r>
            <a:r>
              <a:rPr lang="en-150" sz="2800" b="1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new topics for the Mediterranean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Sustainable transport and ports in the Mediterranean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Maritime clusters as an innovative enabler for a Sustainable Blue Economy in the Mediterranean</a:t>
            </a:r>
            <a:endParaRPr lang="en-150" sz="2000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150" sz="2200" b="1" i="1" dirty="0">
                <a:solidFill>
                  <a:schemeClr val="tx1"/>
                </a:solidFill>
                <a:cs typeface="Arial" panose="020B0604020202020204" pitchFamily="34" charset="0"/>
              </a:rPr>
              <a:t>Topics for the other sea basins: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cs typeface="Arial" panose="020B0604020202020204" pitchFamily="34" charset="0"/>
              </a:rPr>
              <a:t>Diversification of fisheries activities in the Atlantic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cs typeface="Arial" panose="020B0604020202020204" pitchFamily="34" charset="0"/>
              </a:rPr>
              <a:t>Harnessing preparedness and response to marine pollution in the Black 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cs typeface="Arial" panose="020B0604020202020204" pitchFamily="34" charset="0"/>
              </a:rPr>
              <a:t>Sustainable maritime and coastal tourism in the Outermost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Regenerative ocean farming in the Baltic Sea Region</a:t>
            </a:r>
            <a:endParaRPr lang="en-GB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74FAA7-AB94-A0E0-8783-56E038EB8666}"/>
              </a:ext>
            </a:extLst>
          </p:cNvPr>
          <p:cNvSpPr/>
          <p:nvPr/>
        </p:nvSpPr>
        <p:spPr>
          <a:xfrm>
            <a:off x="5819105" y="491399"/>
            <a:ext cx="5034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Flagship call 202</a:t>
            </a:r>
            <a:r>
              <a:rPr kumimoji="0" lang="en-150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2</a:t>
            </a:r>
            <a:endParaRPr kumimoji="0" lang="fr-BE" sz="2400" b="1" i="0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48E004B9-1FFE-397D-FAB6-A6FF06886BD4}"/>
              </a:ext>
            </a:extLst>
          </p:cNvPr>
          <p:cNvSpPr/>
          <p:nvPr/>
        </p:nvSpPr>
        <p:spPr>
          <a:xfrm>
            <a:off x="8270306" y="1213317"/>
            <a:ext cx="2458654" cy="107241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n-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  <a:endParaRPr lang="en-U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8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B2D214E-4E19-416C-99B9-5700C33EE696}"/>
              </a:ext>
            </a:extLst>
          </p:cNvPr>
          <p:cNvGraphicFramePr/>
          <p:nvPr/>
        </p:nvGraphicFramePr>
        <p:xfrm>
          <a:off x="847492" y="1970074"/>
          <a:ext cx="10427573" cy="395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DABEE6F-7808-46A2-965E-640E6779CEE5}"/>
              </a:ext>
            </a:extLst>
          </p:cNvPr>
          <p:cNvGraphicFramePr/>
          <p:nvPr/>
        </p:nvGraphicFramePr>
        <p:xfrm>
          <a:off x="639277" y="6206067"/>
          <a:ext cx="10635788" cy="65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D895BD2-B665-4AB4-B9AF-25CA82564D35}"/>
              </a:ext>
            </a:extLst>
          </p:cNvPr>
          <p:cNvSpPr txBox="1"/>
          <p:nvPr/>
        </p:nvSpPr>
        <p:spPr>
          <a:xfrm>
            <a:off x="5595046" y="5795585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ENABLERS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6091E2-1BE5-4CA8-88D1-1AFE420C60D0}"/>
              </a:ext>
            </a:extLst>
          </p:cNvPr>
          <p:cNvSpPr txBox="1">
            <a:spLocks/>
          </p:cNvSpPr>
          <p:nvPr/>
        </p:nvSpPr>
        <p:spPr>
          <a:xfrm>
            <a:off x="847492" y="816718"/>
            <a:ext cx="11045707" cy="651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5BFB63-EBD6-4404-8AB8-CEC82B0F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888" y="1217514"/>
            <a:ext cx="8884914" cy="6144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Mission: Restore our Ocean and Waters by 2030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DAED4-433B-4BB4-9196-0693CAEE4B59}"/>
              </a:ext>
            </a:extLst>
          </p:cNvPr>
          <p:cNvSpPr txBox="1"/>
          <p:nvPr/>
        </p:nvSpPr>
        <p:spPr>
          <a:xfrm>
            <a:off x="3050381" y="326338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00B0F0"/>
                </a:solidFill>
                <a:ea typeface="+mj-ea"/>
              </a:rPr>
              <a:t>Restore our Ocean and Waters by 2030</a:t>
            </a:r>
            <a:endParaRPr lang="en-US" sz="1800" b="1" dirty="0">
              <a:solidFill>
                <a:srgbClr val="00B0F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711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53C16-7D2B-4946-AEB0-518803C38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" r="4431" b="1"/>
          <a:stretch/>
        </p:blipFill>
        <p:spPr>
          <a:xfrm>
            <a:off x="3229703" y="0"/>
            <a:ext cx="5033479" cy="3449572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56A6B-DC42-4A69-B2AC-1B1D8C7DB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8" r="-3" b="-3"/>
          <a:stretch/>
        </p:blipFill>
        <p:spPr>
          <a:xfrm>
            <a:off x="7416953" y="3441442"/>
            <a:ext cx="4810310" cy="3451965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E2AE4-0D2E-422C-BFF3-C57BB6CA5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6" r="4329" b="-3"/>
          <a:stretch/>
        </p:blipFill>
        <p:spPr>
          <a:xfrm>
            <a:off x="3212354" y="3458984"/>
            <a:ext cx="5033479" cy="344447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09FB3-38AC-4D0E-B50B-099BCF2B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7" y="1738735"/>
            <a:ext cx="3417506" cy="26205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/>
              <a:t>Mission lighthouses: </a:t>
            </a:r>
            <a:br>
              <a:rPr lang="en-US" sz="3200" kern="1200"/>
            </a:br>
            <a:r>
              <a:rPr lang="en-US" sz="2800" b="0"/>
              <a:t>sites</a:t>
            </a:r>
            <a:r>
              <a:rPr lang="en-US" sz="2400" b="0"/>
              <a:t> </a:t>
            </a:r>
            <a:r>
              <a:rPr lang="en-US" sz="2800" b="0"/>
              <a:t>to pilot, demonstrate, develop  and deploy the Mission activities across EU seas and river basins</a:t>
            </a:r>
            <a:br>
              <a:rPr lang="en-US" sz="2800" b="0"/>
            </a:br>
            <a:endParaRPr lang="en-US" sz="3200" b="0" kern="12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D1AC3-136A-4394-A7E1-569F5B321A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84" r="1" b="1"/>
          <a:stretch/>
        </p:blipFill>
        <p:spPr>
          <a:xfrm>
            <a:off x="7491859" y="0"/>
            <a:ext cx="4787628" cy="3449572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61930A-726B-4D14-B9C7-6DAF88B388AC}"/>
              </a:ext>
            </a:extLst>
          </p:cNvPr>
          <p:cNvSpPr txBox="1"/>
          <p:nvPr/>
        </p:nvSpPr>
        <p:spPr>
          <a:xfrm>
            <a:off x="3907640" y="3481784"/>
            <a:ext cx="297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Danube river basin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04483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EA9D60-65EC-47B6-9661-317E976E7035}"/>
              </a:ext>
            </a:extLst>
          </p:cNvPr>
          <p:cNvSpPr txBox="1"/>
          <p:nvPr/>
        </p:nvSpPr>
        <p:spPr>
          <a:xfrm>
            <a:off x="8245833" y="3441442"/>
            <a:ext cx="361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Atlantic &amp; Arctic coast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04483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66952-70BE-455E-8FCC-FF0958E88709}"/>
              </a:ext>
            </a:extLst>
          </p:cNvPr>
          <p:cNvSpPr txBox="1"/>
          <p:nvPr/>
        </p:nvSpPr>
        <p:spPr>
          <a:xfrm>
            <a:off x="7255859" y="-75071"/>
            <a:ext cx="329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Mediterranean sea basin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04483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E9A8F8-599A-4F52-BDE5-1C2DAE1A4982}"/>
              </a:ext>
            </a:extLst>
          </p:cNvPr>
          <p:cNvSpPr txBox="1"/>
          <p:nvPr/>
        </p:nvSpPr>
        <p:spPr>
          <a:xfrm>
            <a:off x="3335136" y="9412"/>
            <a:ext cx="382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Baltic &amp; North sea basin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27545" y="4225491"/>
            <a:ext cx="3174562" cy="1024056"/>
            <a:chOff x="0" y="1933"/>
            <a:chExt cx="3753926" cy="127610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933"/>
              <a:ext cx="3753926" cy="127610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62294" y="64227"/>
              <a:ext cx="3629338" cy="115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sm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Protect and restore marine and freshwaters ecosystems and biodiversity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34247" y="2127163"/>
            <a:ext cx="2861948" cy="1061232"/>
            <a:chOff x="0" y="1341844"/>
            <a:chExt cx="3753926" cy="1276106"/>
          </a:xfrm>
        </p:grpSpPr>
        <p:sp>
          <p:nvSpPr>
            <p:cNvPr id="18" name="Rounded Rectangle 17"/>
            <p:cNvSpPr/>
            <p:nvPr/>
          </p:nvSpPr>
          <p:spPr>
            <a:xfrm>
              <a:off x="0" y="1341844"/>
              <a:ext cx="3753926" cy="127610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62294" y="1456395"/>
              <a:ext cx="3629339" cy="1151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sm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Prevent and eliminate pollution of our ocean, s</a:t>
              </a:r>
              <a:r>
                <a:rPr kumimoji="0" lang="en-US" sz="2000" b="1" i="0" u="none" strike="noStrike" kern="1200" cap="small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eas</a:t>
              </a:r>
              <a:r>
                <a:rPr kumimoji="0" lang="en-US" sz="2000" b="1" i="0" u="none" strike="noStrike" kern="1200" cap="sm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and  waters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9263" y="2063680"/>
            <a:ext cx="2768538" cy="1035901"/>
            <a:chOff x="0" y="2681756"/>
            <a:chExt cx="3753926" cy="1276106"/>
          </a:xfrm>
        </p:grpSpPr>
        <p:sp>
          <p:nvSpPr>
            <p:cNvPr id="22" name="Rounded Rectangle 21"/>
            <p:cNvSpPr/>
            <p:nvPr/>
          </p:nvSpPr>
          <p:spPr>
            <a:xfrm>
              <a:off x="0" y="2681756"/>
              <a:ext cx="3753926" cy="127610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62294" y="2744050"/>
              <a:ext cx="3629338" cy="115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Make the blue economy carbon- neutral and circular </a:t>
              </a:r>
              <a:endParaRPr kumimoji="0" lang="en-US" sz="2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24" name="Picture 23" descr="A lighthouse on a rocky cliff&#10;&#10;Description automatically generated with low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80" y="5030730"/>
            <a:ext cx="1943904" cy="18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C4ECA1C-3EB0-47A0-B75D-C1610A5CAE36}"/>
              </a:ext>
            </a:extLst>
          </p:cNvPr>
          <p:cNvGraphicFramePr>
            <a:graphicFrameLocks/>
          </p:cNvGraphicFramePr>
          <p:nvPr/>
        </p:nvGraphicFramePr>
        <p:xfrm>
          <a:off x="638083" y="1634317"/>
          <a:ext cx="10423208" cy="49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EA309A7-FDE9-45F4-937D-6973ACF8D3CE}"/>
              </a:ext>
            </a:extLst>
          </p:cNvPr>
          <p:cNvSpPr txBox="1"/>
          <p:nvPr/>
        </p:nvSpPr>
        <p:spPr>
          <a:xfrm>
            <a:off x="893016" y="2453815"/>
            <a:ext cx="84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ACF03-3C52-46BA-9BFB-66D9F3F23A23}"/>
              </a:ext>
            </a:extLst>
          </p:cNvPr>
          <p:cNvSpPr txBox="1"/>
          <p:nvPr/>
        </p:nvSpPr>
        <p:spPr>
          <a:xfrm>
            <a:off x="1290793" y="3927039"/>
            <a:ext cx="93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F53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25025-2794-482B-982C-C29B1F4E77E9}"/>
              </a:ext>
            </a:extLst>
          </p:cNvPr>
          <p:cNvSpPr txBox="1"/>
          <p:nvPr/>
        </p:nvSpPr>
        <p:spPr>
          <a:xfrm>
            <a:off x="899464" y="5418092"/>
            <a:ext cx="84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B0D10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8BD287-61F0-42AA-A734-7CBAAB09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55" y="1039798"/>
            <a:ext cx="12350390" cy="799046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 dirty="0">
                <a:latin typeface="+mj-lt"/>
                <a:cs typeface="Calibri" panose="020F0502020204030204" pitchFamily="34" charset="0"/>
              </a:rPr>
            </a:br>
            <a:r>
              <a:rPr lang="en-US" sz="3200" dirty="0">
                <a:latin typeface="+mj-lt"/>
                <a:cs typeface="Calibri" panose="020F0502020204030204" pitchFamily="34" charset="0"/>
              </a:rPr>
              <a:t>Horizon Europe – Mission Ocean and Waters </a:t>
            </a:r>
            <a:br>
              <a:rPr lang="en-US" sz="3200" dirty="0">
                <a:latin typeface="+mj-lt"/>
                <a:cs typeface="Calibri" panose="020F0502020204030204" pitchFamily="34" charset="0"/>
              </a:rPr>
            </a:br>
            <a:r>
              <a:rPr lang="en-US" sz="3200" dirty="0">
                <a:latin typeface="+mj-lt"/>
                <a:cs typeface="Calibri" panose="020F0502020204030204" pitchFamily="34" charset="0"/>
              </a:rPr>
              <a:t>Work Programmes &amp; Calls</a:t>
            </a:r>
            <a:endParaRPr lang="en-US" sz="20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33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48423" y="1000859"/>
            <a:ext cx="11095154" cy="782357"/>
          </a:xfrm>
        </p:spPr>
        <p:txBody>
          <a:bodyPr>
            <a:normAutofit fontScale="90000"/>
          </a:bodyPr>
          <a:lstStyle/>
          <a:p>
            <a:r>
              <a:rPr lang="en-GB" sz="3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 2023 - Mission Ocean and Waters</a:t>
            </a:r>
            <a:br>
              <a:rPr lang="en-GB" sz="3800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</a:t>
            </a:r>
            <a:r>
              <a:rPr lang="en-GB" sz="2800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6 December 2022</a:t>
            </a:r>
            <a:r>
              <a:rPr lang="en-GB" sz="2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main features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11" y="1969499"/>
            <a:ext cx="11869009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Follows the </a:t>
            </a: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impact-driven logic 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of Horizon Europe and European Missions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Supports major </a:t>
            </a: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EU policy objectives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: EU Biodiversity Strategy 2030, EU Action Plan toward Zero pollution, </a:t>
            </a:r>
            <a:r>
              <a:rPr lang="en-GB" sz="19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Communication on a Sustainable Blue Economy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, The Nature restoration Law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Special focus on «</a:t>
            </a: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lighthouses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»: hubs for the development and deployment of transformative innovations (technological, social, business, governance) in </a:t>
            </a: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4 basins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4000"/>
              <a:buFont typeface="Wingdings" panose="05000000000000000000" pitchFamily="2" charset="2"/>
              <a:buChar char="Ø"/>
            </a:pP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Atlantic and Arctic sea basin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4000"/>
              <a:buFont typeface="Wingdings" panose="05000000000000000000" pitchFamily="2" charset="2"/>
              <a:buChar char="Ø"/>
            </a:pP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Baltic and North Sea basin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4000"/>
              <a:buFont typeface="Wingdings" panose="05000000000000000000" pitchFamily="2" charset="2"/>
              <a:buChar char="Ø"/>
            </a:pPr>
            <a:r>
              <a:rPr lang="en-GB" sz="19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Mediterranean sea basin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4000"/>
              <a:buFont typeface="Wingdings" panose="05000000000000000000" pitchFamily="2" charset="2"/>
              <a:buChar char="Ø"/>
            </a:pP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Danube river basin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Based on the </a:t>
            </a: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Mission Implementation Plan, 2023 WP complements WP 2021 and 2022 with further actions and new research &amp; innovation areas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Supports the Mission first phase: «</a:t>
            </a:r>
            <a:r>
              <a:rPr lang="en-GB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development and piloting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»  for 2021-2025</a:t>
            </a:r>
          </a:p>
        </p:txBody>
      </p:sp>
    </p:spTree>
    <p:extLst>
      <p:ext uri="{BB962C8B-B14F-4D97-AF65-F5344CB8AC3E}">
        <p14:creationId xmlns:p14="http://schemas.microsoft.com/office/powerpoint/2010/main" val="151215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146" y="1975225"/>
            <a:ext cx="12044854" cy="42934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calls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addressing 3 policy objectives as well as the enabling activities: </a:t>
            </a:r>
          </a:p>
          <a:p>
            <a:pPr marL="914400" lvl="1" indent="-4572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Protect and restore marine and freshwater ecosystems and biodiversity</a:t>
            </a:r>
          </a:p>
          <a:p>
            <a:pPr marL="914400" lvl="1" indent="-4572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Prevent and eliminate pollution of our oceans, seas and waters</a:t>
            </a:r>
          </a:p>
          <a:p>
            <a:pPr marL="914400" lvl="1" indent="-4572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Sustainable, carbon-neutral and circular Blue economy</a:t>
            </a:r>
          </a:p>
          <a:p>
            <a:pPr marL="914400" lvl="1" indent="-4572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Enabling activities: digital ocean &amp; water knowledge system (DTO) and public mobilisation and engagement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actions: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common to all Mission (Mission Boards; solidarity corps)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Indicative budget 2023: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EUR 87.7 million + EUR 31 million for joint calls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it-IT" sz="2200" b="1" dirty="0">
                <a:solidFill>
                  <a:srgbClr val="034498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Call opening: 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7 December 2022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034498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Call closing date: 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 September 2023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48423" y="1022630"/>
            <a:ext cx="11095154" cy="782357"/>
          </a:xfrm>
        </p:spPr>
        <p:txBody>
          <a:bodyPr>
            <a:normAutofit fontScale="90000"/>
          </a:bodyPr>
          <a:lstStyle/>
          <a:p>
            <a:r>
              <a:rPr lang="en-GB" sz="3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 2023 - Mission Ocean</a:t>
            </a:r>
            <a:r>
              <a:rPr lang="en-GB" sz="3800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waters</a:t>
            </a:r>
            <a:br>
              <a:rPr lang="en-GB" sz="3800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</a:t>
            </a:r>
            <a:r>
              <a:rPr lang="en-GB" sz="2800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6 December 2022</a:t>
            </a:r>
            <a:r>
              <a:rPr lang="en-GB" sz="2800" b="1" dirty="0">
                <a:solidFill>
                  <a:srgbClr val="034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main features</a:t>
            </a:r>
          </a:p>
        </p:txBody>
      </p:sp>
    </p:spTree>
    <p:extLst>
      <p:ext uri="{BB962C8B-B14F-4D97-AF65-F5344CB8AC3E}">
        <p14:creationId xmlns:p14="http://schemas.microsoft.com/office/powerpoint/2010/main" val="100501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B4A01A-E92B-48B8-7BDD-65AAA96B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1" y="233089"/>
            <a:ext cx="2277750" cy="1452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E66531-39AC-B3D8-DF92-956EF90163E6}"/>
              </a:ext>
            </a:extLst>
          </p:cNvPr>
          <p:cNvSpPr txBox="1"/>
          <p:nvPr/>
        </p:nvSpPr>
        <p:spPr>
          <a:xfrm>
            <a:off x="104840" y="1800035"/>
            <a:ext cx="119823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a Horizon Europe Co-funded Partnership, it constitutes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network of 60 partner institutions from </a:t>
            </a:r>
            <a:r>
              <a:rPr lang="en-150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25 countries and the European Commission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enables an unprecedented effort to combine and </a:t>
            </a:r>
            <a:r>
              <a:rPr lang="en-150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align pan-European, regional and national investments and the identified socio-political priorities for </a:t>
            </a:r>
            <a:r>
              <a:rPr lang="en-150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marine and maritime research and innovation. </a:t>
            </a:r>
            <a:endParaRPr lang="en-150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150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pools research and innovation investments of EUR </a:t>
            </a:r>
            <a:r>
              <a:rPr lang="en-150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450 million over 7 years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(with €150 million EU contribution from the Horizon Europe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150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aligns national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at pan-European scale, taking into consideration the sea-basin </a:t>
            </a:r>
            <a:r>
              <a:rPr lang="en-150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(Med, Black Sea, Baltic and</a:t>
            </a:r>
            <a:r>
              <a:rPr lang="en-150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North Sea, and Atlantic Ocean)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6B405CA-32B7-8CA0-CEA8-8EC53EDDABCF}"/>
              </a:ext>
            </a:extLst>
          </p:cNvPr>
          <p:cNvSpPr txBox="1">
            <a:spLocks/>
          </p:cNvSpPr>
          <p:nvPr/>
        </p:nvSpPr>
        <p:spPr>
          <a:xfrm>
            <a:off x="3543301" y="118325"/>
            <a:ext cx="7391400" cy="81512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150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SBE Partnership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B0BC4-A783-BA13-A5BB-2FEFA3D3A301}"/>
              </a:ext>
            </a:extLst>
          </p:cNvPr>
          <p:cNvSpPr txBox="1"/>
          <p:nvPr/>
        </p:nvSpPr>
        <p:spPr>
          <a:xfrm>
            <a:off x="960881" y="4311431"/>
            <a:ext cx="98677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SBEP supports R&amp;I in five intervention areas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are also related to the Mission objectives: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‘Development and Validation of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Digital Twin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(ODT) at the sub-sea basin scale’ 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(IA1),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‘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generation marine struc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tures’ (IA2), 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‘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and managing sea-uses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(IA3), 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‘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Food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under a ’One Health’ approach (IA4), and 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‘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the green transition of ‘Blue Food’ production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(IA5</a:t>
            </a:r>
            <a:r>
              <a:rPr lang="en-1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E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9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923" y="3429000"/>
            <a:ext cx="10156297" cy="1240348"/>
          </a:xfrm>
        </p:spPr>
        <p:txBody>
          <a:bodyPr/>
          <a:lstStyle/>
          <a:p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b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150" sz="3800" dirty="0">
                <a:latin typeface="Calibri" panose="020F0502020204030204" pitchFamily="34" charset="0"/>
                <a:cs typeface="Calibri" panose="020F0502020204030204" pitchFamily="34" charset="0"/>
              </a:rPr>
              <a:t>Eleni.HATZIYANNI@ec.europa.eu</a:t>
            </a: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C47-A331-83D3-0F2C-C1E10134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4" y="792096"/>
            <a:ext cx="11081716" cy="1093767"/>
          </a:xfrm>
        </p:spPr>
        <p:txBody>
          <a:bodyPr/>
          <a:lstStyle/>
          <a:p>
            <a:br>
              <a:rPr lang="en-150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150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150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Employment (thousand people) </a:t>
            </a:r>
            <a:br>
              <a:rPr lang="en-150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gross remuneration per employee (€ thousand) </a:t>
            </a:r>
            <a:br>
              <a:rPr lang="en-150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EU</a:t>
            </a:r>
            <a:r>
              <a:rPr lang="en-150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E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Blue Economy Report, 202</a:t>
            </a:r>
            <a:r>
              <a:rPr lang="en-150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E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96A5A-618A-CB3A-88E8-36A696D0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894" y="2103033"/>
            <a:ext cx="5218126" cy="3623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65E9FF-8A31-DA28-CA35-349F2B6A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71" y="2185328"/>
            <a:ext cx="5218125" cy="36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A7FCB-C8FA-3DC7-F64C-9957D7A3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" y="445770"/>
            <a:ext cx="8526780" cy="5966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174BC2-170C-BFEA-1226-83043EF8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332" y="5443480"/>
            <a:ext cx="1715328" cy="340099"/>
          </a:xfrm>
        </p:spPr>
        <p:txBody>
          <a:bodyPr/>
          <a:lstStyle/>
          <a:p>
            <a:r>
              <a:rPr lang="en-150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br>
              <a:rPr lang="en-150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Blue Economy Report</a:t>
            </a:r>
            <a:r>
              <a:rPr lang="en-150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en-GB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2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63DB-1195-2A73-6F1E-FE9C402B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BE sectors: examples</a:t>
            </a:r>
            <a:endParaRPr lang="en-I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79F49-947D-E8DC-D40C-FD748688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51" y="2572860"/>
            <a:ext cx="4016760" cy="3150723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C941DB4-E440-DFAC-EFF4-E0A1E6187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92" y="2600007"/>
            <a:ext cx="5602330" cy="29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343753-42D0-2DEE-6301-78054AD37DD3}"/>
              </a:ext>
            </a:extLst>
          </p:cNvPr>
          <p:cNvSpPr txBox="1">
            <a:spLocks/>
          </p:cNvSpPr>
          <p:nvPr/>
        </p:nvSpPr>
        <p:spPr>
          <a:xfrm>
            <a:off x="6554953" y="1528107"/>
            <a:ext cx="334600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Algae Sector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5C0DD1-4F12-6C96-6D17-A31BEA52152A}"/>
              </a:ext>
            </a:extLst>
          </p:cNvPr>
          <p:cNvSpPr txBox="1">
            <a:spLocks/>
          </p:cNvSpPr>
          <p:nvPr/>
        </p:nvSpPr>
        <p:spPr>
          <a:xfrm>
            <a:off x="1427827" y="1528107"/>
            <a:ext cx="334600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Blue Energy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101600"/>
            <a:ext cx="11468100" cy="13940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approach for a sustainable blue economy 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EU </a:t>
            </a:r>
            <a:r>
              <a:rPr lang="en-1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(2021)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712"/>
            <a:ext cx="4106153" cy="4803140"/>
          </a:xfrm>
        </p:spPr>
      </p:pic>
      <p:sp>
        <p:nvSpPr>
          <p:cNvPr id="2" name="Rectangle 1"/>
          <p:cNvSpPr/>
          <p:nvPr/>
        </p:nvSpPr>
        <p:spPr>
          <a:xfrm>
            <a:off x="3874386" y="2712905"/>
            <a:ext cx="52628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SzPct val="90000"/>
              <a:buFont typeface="Wingdings" panose="05000000000000000000" pitchFamily="2" charset="2"/>
              <a:buChar char="q"/>
            </a:pP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 Agenda </a:t>
            </a:r>
            <a:endParaRPr lang="en-IE" sz="2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spcAft>
                <a:spcPts val="600"/>
              </a:spcAft>
              <a:buSzPct val="90000"/>
              <a:tabLst>
                <a:tab pos="355600" algn="l"/>
              </a:tabLst>
            </a:pPr>
            <a:r>
              <a:rPr lang="en-IE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Green Deal</a:t>
            </a:r>
          </a:p>
          <a:p>
            <a:pPr marL="449263" indent="-449263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green without blue</a:t>
            </a:r>
            <a:endParaRPr lang="en-IE" sz="2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IE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recovery </a:t>
            </a:r>
            <a:r>
              <a:rPr lang="en-IE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en-IE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resilient socio economic models</a:t>
            </a:r>
          </a:p>
          <a:p>
            <a:pPr marL="449263" indent="-449263"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a reinforced multi level/multi sector governance </a:t>
            </a:r>
            <a:endParaRPr lang="en-GB" sz="2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00" y="1474720"/>
            <a:ext cx="1050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Enormous Blue Economy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growth potential still untapped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to be exploited in 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sustainable way</a:t>
            </a:r>
            <a:endParaRPr lang="en-GB" sz="2400" b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19" y="2489871"/>
            <a:ext cx="3399131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762846"/>
            <a:ext cx="11049001" cy="45162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3952" y="361950"/>
            <a:ext cx="10706099" cy="11049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Blue Growth to the Sustainable Blue Economy</a:t>
            </a:r>
          </a:p>
        </p:txBody>
      </p:sp>
    </p:spTree>
    <p:extLst>
      <p:ext uri="{BB962C8B-B14F-4D97-AF65-F5344CB8AC3E}">
        <p14:creationId xmlns:p14="http://schemas.microsoft.com/office/powerpoint/2010/main" val="18376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4496" y="819808"/>
          <a:ext cx="11239829" cy="602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6611" y="382321"/>
            <a:ext cx="10515600" cy="782357"/>
          </a:xfrm>
        </p:spPr>
        <p:txBody>
          <a:bodyPr/>
          <a:lstStyle/>
          <a:p>
            <a:r>
              <a:rPr lang="en-15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Implementation: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Transforming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value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02850"/>
            <a:ext cx="10515600" cy="782357"/>
          </a:xfrm>
        </p:spPr>
        <p:txBody>
          <a:bodyPr/>
          <a:lstStyle/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Implementation: recent initiatives &amp; enablers 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4963241"/>
              </p:ext>
            </p:extLst>
          </p:nvPr>
        </p:nvGraphicFramePr>
        <p:xfrm>
          <a:off x="4100476" y="160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6599" y="2096450"/>
            <a:ext cx="290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 and Oceans package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February 2023</a:t>
            </a:r>
            <a:r>
              <a:rPr lang="en-150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29386" y="2005083"/>
            <a:ext cx="331236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316144" y="3693797"/>
            <a:ext cx="324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EU Maritime Security Strategy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2023</a:t>
            </a:r>
          </a:p>
          <a:p>
            <a:endParaRPr lang="en-GB" b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628868" y="3638000"/>
            <a:ext cx="4032448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100476" y="516641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Cross-cutting enablers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regional maritime cooperation, smart specialisation, etc.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54417" y="4882951"/>
            <a:ext cx="315996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41" y="3330341"/>
            <a:ext cx="726913" cy="726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48" y="2186745"/>
            <a:ext cx="742741" cy="7427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17" y="4441219"/>
            <a:ext cx="780367" cy="780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39634-E322-6755-BBAA-699A36B65B3C}"/>
              </a:ext>
            </a:extLst>
          </p:cNvPr>
          <p:cNvSpPr txBox="1"/>
          <p:nvPr/>
        </p:nvSpPr>
        <p:spPr>
          <a:xfrm>
            <a:off x="227259" y="2833945"/>
            <a:ext cx="5700468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150" sz="16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 Communication on the Energy Transition of the EU Fisheries and Aquaculture sector; </a:t>
            </a:r>
            <a:endParaRPr lang="en-150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sz="16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 Action Plan to protect and restore marine ecosystems for sustainable and resilient fisheries; </a:t>
            </a:r>
            <a:endParaRPr lang="en-150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sz="16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Communication on the common fisheries policy today and tomorrow </a:t>
            </a:r>
            <a:endParaRPr lang="en-150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150" sz="1600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Report on the Common Market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fishery and aquaculture products.</a:t>
            </a:r>
            <a:endParaRPr lang="en-I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2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77B4EEF33A94BAAE46F9ED0730B33" ma:contentTypeVersion="1" ma:contentTypeDescription="Create a new document." ma:contentTypeScope="" ma:versionID="5a4d566e25cf85b7e9691ad8854f5ac8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3b04f08d225ff372727e911766e0d79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40AAC-BDF2-43C5-A3C1-ECAFD674B1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3A151-8C0E-4CA2-954C-4942487F9E31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4fb4bed0-e17b-4abc-8a95-993000fe37c9"/>
  </ds:schemaRefs>
</ds:datastoreItem>
</file>

<file path=customXml/itemProps3.xml><?xml version="1.0" encoding="utf-8"?>
<ds:datastoreItem xmlns:ds="http://schemas.openxmlformats.org/officeDocument/2006/customXml" ds:itemID="{AA3126BB-D68D-4DC5-92D3-93149705F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4bed0-e17b-4abc-8a95-993000fe3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7919</TotalTime>
  <Words>2113</Words>
  <Application>Microsoft Office PowerPoint</Application>
  <PresentationFormat>Widescreen</PresentationFormat>
  <Paragraphs>248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EC Square Sans Pro</vt:lpstr>
      <vt:lpstr>Segoe UI</vt:lpstr>
      <vt:lpstr>Segoe UI Semibold</vt:lpstr>
      <vt:lpstr>Symbol</vt:lpstr>
      <vt:lpstr>Times New Roman</vt:lpstr>
      <vt:lpstr>Wingdings</vt:lpstr>
      <vt:lpstr>Office Theme</vt:lpstr>
      <vt:lpstr>Blue growth emerging/promising sectors  fostering development and sustainability  in the Adriatic and Ionian Region </vt:lpstr>
      <vt:lpstr>Blue economy in the EU (EU Blue Economy Report, 2022)</vt:lpstr>
      <vt:lpstr>   Employment (thousand people)  and the gross remuneration per employee (€ thousand)  in the EU (EU Blue Economy Report, 2023)</vt:lpstr>
      <vt:lpstr>Source:  EU Blue Economy Report 2021</vt:lpstr>
      <vt:lpstr>Emerging BE sectors: examples</vt:lpstr>
      <vt:lpstr>New approach for a sustainable blue economy  in the EU (2021)</vt:lpstr>
      <vt:lpstr>From Blue Growth to the Sustainable Blue Economy</vt:lpstr>
      <vt:lpstr>Implementation: Transforming  blue economy value chains</vt:lpstr>
      <vt:lpstr>Implementation: recent initiatives &amp; enablers </vt:lpstr>
      <vt:lpstr>EU Sea-basin and Macro-regional Strategies</vt:lpstr>
      <vt:lpstr>Innovation - Smart Specialisation Strategies (S3)</vt:lpstr>
      <vt:lpstr>PowerPoint Presentation</vt:lpstr>
      <vt:lpstr>PowerPoint Presentation</vt:lpstr>
      <vt:lpstr>PowerPoint Presentation</vt:lpstr>
      <vt:lpstr>PowerPoint Presentation</vt:lpstr>
      <vt:lpstr>Smart Specialisation Strategies (S3)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lighthouses:  sites to pilot, demonstrate, develop  and deploy the Mission activities across EU seas and river basins </vt:lpstr>
      <vt:lpstr> Horizon Europe – Mission Ocean and Waters  Work Programmes &amp; Calls</vt:lpstr>
      <vt:lpstr>WP 2023 - Mission Ocean and Waters adopted on 6 December 2022: main features</vt:lpstr>
      <vt:lpstr>WP 2023 - Mission Ocean and waters adopted on 6 December 2022: main features</vt:lpstr>
      <vt:lpstr>PowerPoint Presentation</vt:lpstr>
      <vt:lpstr>Thank you!   Eleni.HATZIYANNI@ec.europa.eu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EU’s strategy  for sustainable blue economy</dc:title>
  <dc:creator>VIALLON Isabelle (MARE)</dc:creator>
  <cp:lastModifiedBy>HATZIYANNI Eleni (MARE)</cp:lastModifiedBy>
  <cp:revision>275</cp:revision>
  <cp:lastPrinted>2020-10-26T15:20:27Z</cp:lastPrinted>
  <dcterms:created xsi:type="dcterms:W3CDTF">2020-08-12T13:22:34Z</dcterms:created>
  <dcterms:modified xsi:type="dcterms:W3CDTF">2023-05-24T04:37:35Z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0x010100C6D77B4EEF33A94BAAE46F9ED0730B33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2023-05-21T15:39:49Z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bdec45e9-4f95-4e7e-bb78-5f5ad9ab7055</vt:lpwstr>
  </property>
  <property fmtid="{D5CDD505-2E9C-101B-9397-08002B2CF9AE}" pid="9" name="MSIP_Label_6bd9ddd1-4d20-43f6-abfa-fc3c07406f94_ContentBits">
    <vt:lpwstr>0</vt:lpwstr>
  </property>
</Properties>
</file>