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01" r:id="rId2"/>
    <p:sldMasterId id="2147483698" r:id="rId3"/>
    <p:sldMasterId id="2147483703" r:id="rId4"/>
  </p:sldMasterIdLst>
  <p:handoutMasterIdLst>
    <p:handoutMasterId r:id="rId12"/>
  </p:handoutMasterIdLst>
  <p:sldIdLst>
    <p:sldId id="256" r:id="rId5"/>
    <p:sldId id="266" r:id="rId6"/>
    <p:sldId id="267" r:id="rId7"/>
    <p:sldId id="268" r:id="rId8"/>
    <p:sldId id="270" r:id="rId9"/>
    <p:sldId id="269" r:id="rId10"/>
    <p:sldId id="259" r:id="rId11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21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827B6-5829-46AB-BEA2-005D63B50CC6}" type="datetimeFigureOut">
              <a:rPr lang="mk-MK" smtClean="0"/>
              <a:t>23.5.2023</a:t>
            </a:fld>
            <a:endParaRPr lang="mk-MK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A3934-4D95-4334-9115-BD8F862CA949}" type="slidenum">
              <a:rPr lang="mk-MK" smtClean="0"/>
              <a:t>‹#›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2026054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</a:t>
            </a:r>
            <a:endParaRPr lang="mk-MK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492896"/>
            <a:ext cx="8229600" cy="676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189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1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50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07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6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66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026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379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703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08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7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80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6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1556792"/>
            <a:ext cx="6480720" cy="634082"/>
          </a:xfrm>
        </p:spPr>
        <p:txBody>
          <a:bodyPr/>
          <a:lstStyle/>
          <a:p>
            <a:r>
              <a:rPr lang="es-ES" dirty="0"/>
              <a:t>Haga clic para modificar el</a:t>
            </a:r>
            <a:endParaRPr lang="mk-MK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95736" y="2276872"/>
            <a:ext cx="3096344" cy="403244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0"/>
          </p:nvPr>
        </p:nvSpPr>
        <p:spPr>
          <a:xfrm>
            <a:off x="5508104" y="2276872"/>
            <a:ext cx="3168352" cy="4032448"/>
          </a:xfrm>
        </p:spPr>
        <p:txBody>
          <a:bodyPr>
            <a:normAutofit/>
          </a:bodyPr>
          <a:lstStyle>
            <a:lvl1pPr>
              <a:defRPr sz="1200" b="0"/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470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4395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67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9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9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3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/>
              <a:t>Haga clic para modificar el</a:t>
            </a:r>
            <a:endParaRPr lang="mk-MK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93912" y="2492896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3518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195736" y="1556792"/>
            <a:ext cx="6480720" cy="6340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/>
              <a:t>Haga clic para modificar el</a:t>
            </a:r>
            <a:endParaRPr lang="mk-MK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95736" y="2276872"/>
            <a:ext cx="3168352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4214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/>
              <a:t>Haga clic para modificar el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34517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21740-D19C-4270-A6CC-C0D8D1287087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73150881-4490-45E7-9A75-35B04A84C7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18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4CA1-4D0A-68D1-45BC-0DDBEC2B2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476" y="4553712"/>
            <a:ext cx="6216024" cy="1096316"/>
          </a:xfrm>
        </p:spPr>
        <p:txBody>
          <a:bodyPr>
            <a:noAutofit/>
          </a:bodyPr>
          <a:lstStyle/>
          <a:p>
            <a:pPr algn="ctr"/>
            <a:r>
              <a:rPr lang="bs-Latn-BA" sz="3200" dirty="0" err="1"/>
              <a:t>The</a:t>
            </a:r>
            <a:r>
              <a:rPr lang="bs-Latn-BA" sz="3200" dirty="0"/>
              <a:t> </a:t>
            </a:r>
            <a:r>
              <a:rPr lang="bs-Latn-BA" sz="3200" dirty="0" err="1"/>
              <a:t>educational</a:t>
            </a:r>
            <a:r>
              <a:rPr lang="bs-Latn-BA" sz="3200" dirty="0"/>
              <a:t> </a:t>
            </a:r>
            <a:r>
              <a:rPr lang="bs-Latn-BA" sz="3200" dirty="0" err="1"/>
              <a:t>system</a:t>
            </a:r>
            <a:r>
              <a:rPr lang="bs-Latn-BA" sz="3200" dirty="0"/>
              <a:t> </a:t>
            </a:r>
            <a:r>
              <a:rPr lang="bs-Latn-BA" sz="3200" dirty="0" err="1"/>
              <a:t>vs</a:t>
            </a:r>
            <a:r>
              <a:rPr lang="bs-Latn-BA" sz="3200" dirty="0"/>
              <a:t> </a:t>
            </a:r>
            <a:r>
              <a:rPr lang="bs-Latn-BA" sz="3200" dirty="0" err="1"/>
              <a:t>the</a:t>
            </a:r>
            <a:r>
              <a:rPr lang="bs-Latn-BA" sz="3200" dirty="0"/>
              <a:t> </a:t>
            </a:r>
            <a:r>
              <a:rPr lang="bs-Latn-BA" sz="3200" dirty="0" err="1"/>
              <a:t>needs</a:t>
            </a:r>
            <a:r>
              <a:rPr lang="bs-Latn-BA" sz="3200" dirty="0"/>
              <a:t> </a:t>
            </a:r>
            <a:r>
              <a:rPr lang="bs-Latn-BA" sz="3200" dirty="0" err="1"/>
              <a:t>of</a:t>
            </a:r>
            <a:r>
              <a:rPr lang="bs-Latn-BA" sz="3200" dirty="0"/>
              <a:t> </a:t>
            </a:r>
            <a:r>
              <a:rPr lang="bs-Latn-BA" sz="3200" dirty="0" err="1"/>
              <a:t>tourism</a:t>
            </a:r>
            <a:r>
              <a:rPr lang="bs-Latn-BA" sz="3200" dirty="0"/>
              <a:t> </a:t>
            </a:r>
            <a:r>
              <a:rPr lang="bs-Latn-BA" sz="3200" dirty="0" err="1"/>
              <a:t>businesses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7753F-9994-4C62-17DB-CCA6561FA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476" y="5650029"/>
            <a:ext cx="6216024" cy="469122"/>
          </a:xfrm>
        </p:spPr>
        <p:txBody>
          <a:bodyPr>
            <a:normAutofit/>
          </a:bodyPr>
          <a:lstStyle/>
          <a:p>
            <a:pPr algn="ctr"/>
            <a:r>
              <a:rPr lang="bs-Latn-BA" dirty="0"/>
              <a:t>Almir </a:t>
            </a:r>
            <a:r>
              <a:rPr lang="bs-Latn-BA" dirty="0" err="1"/>
              <a:t>Peštek</a:t>
            </a:r>
            <a:r>
              <a:rPr lang="bs-Latn-BA" dirty="0"/>
              <a:t>, </a:t>
            </a:r>
            <a:r>
              <a:rPr lang="bs-Latn-BA" dirty="0" err="1"/>
              <a:t>School</a:t>
            </a:r>
            <a:r>
              <a:rPr lang="bs-Latn-BA" dirty="0"/>
              <a:t> </a:t>
            </a:r>
            <a:r>
              <a:rPr lang="bs-Latn-BA" dirty="0" err="1"/>
              <a:t>of</a:t>
            </a:r>
            <a:r>
              <a:rPr lang="bs-Latn-BA" dirty="0"/>
              <a:t> </a:t>
            </a:r>
            <a:r>
              <a:rPr lang="bs-Latn-BA" dirty="0" err="1"/>
              <a:t>Economics</a:t>
            </a:r>
            <a:r>
              <a:rPr lang="bs-Latn-BA" dirty="0"/>
              <a:t> </a:t>
            </a:r>
            <a:r>
              <a:rPr lang="bs-Latn-BA" dirty="0" err="1"/>
              <a:t>and</a:t>
            </a:r>
            <a:r>
              <a:rPr lang="bs-Latn-BA" dirty="0"/>
              <a:t> Business, University </a:t>
            </a:r>
            <a:r>
              <a:rPr lang="bs-Latn-BA" dirty="0" err="1"/>
              <a:t>of</a:t>
            </a:r>
            <a:r>
              <a:rPr lang="bs-Latn-BA" dirty="0"/>
              <a:t> Sarajevo </a:t>
            </a:r>
            <a:endParaRPr lang="en-GB" dirty="0"/>
          </a:p>
        </p:txBody>
      </p:sp>
      <p:pic>
        <p:nvPicPr>
          <p:cNvPr id="5" name="Picture 4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4F992026-F989-076F-AD81-563EC5250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6" y="1274158"/>
            <a:ext cx="6216024" cy="29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4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err="1"/>
              <a:t>Bosnia</a:t>
            </a:r>
            <a:r>
              <a:rPr lang="bs-Latn-BA" dirty="0"/>
              <a:t> </a:t>
            </a:r>
            <a:r>
              <a:rPr lang="bs-Latn-BA" dirty="0" err="1"/>
              <a:t>and</a:t>
            </a:r>
            <a:r>
              <a:rPr lang="bs-Latn-BA" dirty="0"/>
              <a:t> </a:t>
            </a:r>
            <a:r>
              <a:rPr lang="bs-Latn-BA" dirty="0" err="1"/>
              <a:t>Herzegovina</a:t>
            </a:r>
            <a:endParaRPr lang="en-US" dirty="0"/>
          </a:p>
        </p:txBody>
      </p:sp>
      <p:pic>
        <p:nvPicPr>
          <p:cNvPr id="3" name="Content Placeholder 2" descr="A picture containing text, graphic design, graphics, screenshot&#10;&#10;Description automatically generated">
            <a:extLst>
              <a:ext uri="{FF2B5EF4-FFF2-40B4-BE49-F238E27FC236}">
                <a16:creationId xmlns:a16="http://schemas.microsoft.com/office/drawing/2014/main" id="{93718881-A084-BDF6-36EF-B8730407D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8" y="-243408"/>
            <a:ext cx="3097212" cy="2191356"/>
          </a:xfrm>
        </p:spPr>
      </p:pic>
      <p:sp>
        <p:nvSpPr>
          <p:cNvPr id="11" name="10 Marcador de contenido"/>
          <p:cNvSpPr>
            <a:spLocks noGrp="1"/>
          </p:cNvSpPr>
          <p:nvPr>
            <p:ph idx="10"/>
          </p:nvPr>
        </p:nvSpPr>
        <p:spPr>
          <a:xfrm>
            <a:off x="2195736" y="2276872"/>
            <a:ext cx="6480720" cy="4032448"/>
          </a:xfrm>
        </p:spPr>
        <p:txBody>
          <a:bodyPr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bs-Latn-BA" sz="2400" b="0" i="0" dirty="0">
                <a:solidFill>
                  <a:srgbClr val="000000"/>
                </a:solidFill>
                <a:effectLst/>
              </a:rPr>
              <a:t>B&amp;H: T&amp;T </a:t>
            </a:r>
            <a:r>
              <a:rPr lang="bs-Latn-BA" sz="2400" b="0" i="0" dirty="0" err="1">
                <a:solidFill>
                  <a:srgbClr val="000000"/>
                </a:solidFill>
                <a:effectLst/>
              </a:rPr>
              <a:t>Competitiveness</a:t>
            </a:r>
            <a:r>
              <a:rPr lang="bs-Latn-BA" sz="2400" b="0" i="0" dirty="0">
                <a:solidFill>
                  <a:srgbClr val="000000"/>
                </a:solidFill>
                <a:effectLst/>
              </a:rPr>
              <a:t> Index: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bs-Latn-BA" sz="2400" b="0" i="0" dirty="0">
                <a:solidFill>
                  <a:srgbClr val="000000"/>
                </a:solidFill>
                <a:effectLst/>
              </a:rPr>
              <a:t>2017: 113/136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bs-Latn-BA" sz="2400" b="0" i="0" dirty="0">
                <a:solidFill>
                  <a:srgbClr val="000000"/>
                </a:solidFill>
                <a:effectLst/>
              </a:rPr>
              <a:t>2019: 105/140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bs-Latn-BA" sz="2400" b="0" i="0" dirty="0">
                <a:solidFill>
                  <a:srgbClr val="000000"/>
                </a:solidFill>
                <a:effectLst/>
              </a:rPr>
              <a:t>2021: 95/117</a:t>
            </a:r>
          </a:p>
          <a:p>
            <a:pPr algn="l"/>
            <a:br>
              <a:rPr lang="en-US" sz="3600" b="0" i="0" dirty="0">
                <a:solidFill>
                  <a:srgbClr val="000000"/>
                </a:solidFill>
                <a:effectLst/>
              </a:rPr>
            </a:br>
            <a:endParaRPr lang="mk-MK" sz="3600" dirty="0"/>
          </a:p>
        </p:txBody>
      </p:sp>
    </p:spTree>
    <p:extLst>
      <p:ext uri="{BB962C8B-B14F-4D97-AF65-F5344CB8AC3E}">
        <p14:creationId xmlns:p14="http://schemas.microsoft.com/office/powerpoint/2010/main" val="335752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err="1"/>
              <a:t>Bosnia</a:t>
            </a:r>
            <a:r>
              <a:rPr lang="bs-Latn-BA" dirty="0"/>
              <a:t> </a:t>
            </a:r>
            <a:r>
              <a:rPr lang="bs-Latn-BA" dirty="0" err="1"/>
              <a:t>and</a:t>
            </a:r>
            <a:r>
              <a:rPr lang="bs-Latn-BA" dirty="0"/>
              <a:t> </a:t>
            </a:r>
            <a:r>
              <a:rPr lang="bs-Latn-BA" dirty="0" err="1"/>
              <a:t>Herzegovina</a:t>
            </a:r>
            <a:r>
              <a:rPr lang="bs-Latn-BA" dirty="0"/>
              <a:t> (2)</a:t>
            </a:r>
            <a:endParaRPr lang="en-US" dirty="0"/>
          </a:p>
        </p:txBody>
      </p:sp>
      <p:pic>
        <p:nvPicPr>
          <p:cNvPr id="3" name="Content Placeholder 2" descr="A picture containing text, graphic design, graphics, screenshot&#10;&#10;Description automatically generated">
            <a:extLst>
              <a:ext uri="{FF2B5EF4-FFF2-40B4-BE49-F238E27FC236}">
                <a16:creationId xmlns:a16="http://schemas.microsoft.com/office/drawing/2014/main" id="{93718881-A084-BDF6-36EF-B8730407D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8" y="-243408"/>
            <a:ext cx="3097212" cy="2191356"/>
          </a:xfrm>
        </p:spPr>
      </p:pic>
      <p:sp>
        <p:nvSpPr>
          <p:cNvPr id="11" name="10 Marcador de contenido"/>
          <p:cNvSpPr>
            <a:spLocks noGrp="1"/>
          </p:cNvSpPr>
          <p:nvPr>
            <p:ph idx="10"/>
          </p:nvPr>
        </p:nvSpPr>
        <p:spPr>
          <a:xfrm>
            <a:off x="2195736" y="2276872"/>
            <a:ext cx="6480720" cy="4032448"/>
          </a:xfrm>
        </p:spPr>
        <p:txBody>
          <a:bodyPr>
            <a:normAutofit fontScale="55000" lnSpcReduction="2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4000" b="0" i="0" dirty="0" err="1">
                <a:solidFill>
                  <a:srgbClr val="000000"/>
                </a:solidFill>
                <a:effectLst/>
              </a:rPr>
              <a:t>Prioritization</a:t>
            </a:r>
            <a:r>
              <a:rPr lang="bs-Latn-BA" sz="4000" b="0" i="0" dirty="0">
                <a:solidFill>
                  <a:srgbClr val="000000"/>
                </a:solidFill>
                <a:effectLst/>
              </a:rPr>
              <a:t> </a:t>
            </a:r>
            <a:r>
              <a:rPr lang="bs-Latn-BA" sz="4000" b="0" i="0" dirty="0" err="1">
                <a:solidFill>
                  <a:srgbClr val="000000"/>
                </a:solidFill>
                <a:effectLst/>
              </a:rPr>
              <a:t>of</a:t>
            </a:r>
            <a:r>
              <a:rPr lang="bs-Latn-BA" sz="4000" b="0" i="0" dirty="0">
                <a:solidFill>
                  <a:srgbClr val="000000"/>
                </a:solidFill>
                <a:effectLst/>
              </a:rPr>
              <a:t> T&amp;T: 98 (8, 5.1)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4000" dirty="0">
                <a:solidFill>
                  <a:srgbClr val="000000"/>
                </a:solidFill>
              </a:rPr>
              <a:t>Business </a:t>
            </a:r>
            <a:r>
              <a:rPr lang="bs-Latn-BA" sz="4000" dirty="0" err="1">
                <a:solidFill>
                  <a:srgbClr val="000000"/>
                </a:solidFill>
              </a:rPr>
              <a:t>Environment</a:t>
            </a:r>
            <a:r>
              <a:rPr lang="bs-Latn-BA" sz="4000" dirty="0">
                <a:solidFill>
                  <a:srgbClr val="000000"/>
                </a:solidFill>
              </a:rPr>
              <a:t>: 109 (56, 4.0)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4000" dirty="0">
                <a:solidFill>
                  <a:srgbClr val="000000"/>
                </a:solidFill>
              </a:rPr>
              <a:t>Human Resources </a:t>
            </a:r>
            <a:r>
              <a:rPr lang="bs-Latn-BA" sz="4000" dirty="0" err="1">
                <a:solidFill>
                  <a:srgbClr val="000000"/>
                </a:solidFill>
              </a:rPr>
              <a:t>and</a:t>
            </a:r>
            <a:r>
              <a:rPr lang="bs-Latn-BA" sz="4000" dirty="0">
                <a:solidFill>
                  <a:srgbClr val="000000"/>
                </a:solidFill>
              </a:rPr>
              <a:t> </a:t>
            </a:r>
            <a:r>
              <a:rPr lang="bs-Latn-BA" sz="4000" dirty="0" err="1">
                <a:solidFill>
                  <a:srgbClr val="000000"/>
                </a:solidFill>
              </a:rPr>
              <a:t>Labor</a:t>
            </a:r>
            <a:r>
              <a:rPr lang="bs-Latn-BA" sz="4000" dirty="0">
                <a:solidFill>
                  <a:srgbClr val="000000"/>
                </a:solidFill>
              </a:rPr>
              <a:t> </a:t>
            </a:r>
            <a:r>
              <a:rPr lang="bs-Latn-BA" sz="4000" dirty="0" err="1">
                <a:solidFill>
                  <a:srgbClr val="000000"/>
                </a:solidFill>
              </a:rPr>
              <a:t>Market</a:t>
            </a:r>
            <a:r>
              <a:rPr lang="bs-Latn-BA" sz="4000" dirty="0">
                <a:solidFill>
                  <a:srgbClr val="000000"/>
                </a:solidFill>
              </a:rPr>
              <a:t>: 97, 3.5 (43, 4.6)</a:t>
            </a:r>
          </a:p>
          <a:p>
            <a:pPr marL="914400" lvl="1" indent="-171450"/>
            <a:r>
              <a:rPr lang="bs-Latn-BA" sz="3300" dirty="0" err="1">
                <a:solidFill>
                  <a:srgbClr val="000000"/>
                </a:solidFill>
              </a:rPr>
              <a:t>Qualification</a:t>
            </a:r>
            <a:r>
              <a:rPr lang="bs-Latn-BA" sz="3300" dirty="0">
                <a:solidFill>
                  <a:srgbClr val="000000"/>
                </a:solidFill>
              </a:rPr>
              <a:t> </a:t>
            </a:r>
            <a:r>
              <a:rPr lang="bs-Latn-BA" sz="3300" dirty="0" err="1">
                <a:solidFill>
                  <a:srgbClr val="000000"/>
                </a:solidFill>
              </a:rPr>
              <a:t>of</a:t>
            </a:r>
            <a:r>
              <a:rPr lang="bs-Latn-BA" sz="3300" dirty="0">
                <a:solidFill>
                  <a:srgbClr val="000000"/>
                </a:solidFill>
              </a:rPr>
              <a:t> </a:t>
            </a:r>
            <a:r>
              <a:rPr lang="bs-Latn-BA" sz="3300" dirty="0" err="1">
                <a:solidFill>
                  <a:srgbClr val="000000"/>
                </a:solidFill>
              </a:rPr>
              <a:t>the</a:t>
            </a:r>
            <a:r>
              <a:rPr lang="bs-Latn-BA" sz="3300" dirty="0">
                <a:solidFill>
                  <a:srgbClr val="000000"/>
                </a:solidFill>
              </a:rPr>
              <a:t> </a:t>
            </a:r>
            <a:r>
              <a:rPr lang="bs-Latn-BA" sz="3300" dirty="0" err="1">
                <a:solidFill>
                  <a:srgbClr val="000000"/>
                </a:solidFill>
              </a:rPr>
              <a:t>Labor</a:t>
            </a:r>
            <a:r>
              <a:rPr lang="bs-Latn-BA" sz="3300" dirty="0">
                <a:solidFill>
                  <a:srgbClr val="000000"/>
                </a:solidFill>
              </a:rPr>
              <a:t> </a:t>
            </a:r>
            <a:r>
              <a:rPr lang="bs-Latn-BA" sz="3300" dirty="0" err="1">
                <a:solidFill>
                  <a:srgbClr val="000000"/>
                </a:solidFill>
              </a:rPr>
              <a:t>Force</a:t>
            </a:r>
            <a:r>
              <a:rPr lang="bs-Latn-BA" sz="3300" dirty="0">
                <a:solidFill>
                  <a:srgbClr val="000000"/>
                </a:solidFill>
              </a:rPr>
              <a:t>: 91, 4.0 (23, 5.6)</a:t>
            </a:r>
          </a:p>
          <a:p>
            <a:pPr marL="1771650" lvl="3" indent="-171450"/>
            <a:r>
              <a:rPr lang="bs-Latn-BA" sz="2800" dirty="0" err="1">
                <a:solidFill>
                  <a:srgbClr val="000000"/>
                </a:solidFill>
              </a:rPr>
              <a:t>Extent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of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staff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training</a:t>
            </a:r>
            <a:r>
              <a:rPr lang="bs-Latn-BA" sz="2800" dirty="0">
                <a:solidFill>
                  <a:srgbClr val="000000"/>
                </a:solidFill>
              </a:rPr>
              <a:t>: 112, 3.2 (35, 4.6)</a:t>
            </a:r>
          </a:p>
          <a:p>
            <a:pPr marL="1771650" lvl="3" indent="-171450"/>
            <a:r>
              <a:rPr lang="bs-Latn-BA" sz="2800" dirty="0" err="1">
                <a:solidFill>
                  <a:srgbClr val="000000"/>
                </a:solidFill>
              </a:rPr>
              <a:t>Education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system</a:t>
            </a:r>
            <a:r>
              <a:rPr lang="en-US" sz="2800" dirty="0">
                <a:solidFill>
                  <a:srgbClr val="000000"/>
                </a:solidFill>
              </a:rPr>
              <a:t>’s </a:t>
            </a:r>
            <a:r>
              <a:rPr lang="en-US" sz="2800" dirty="0" err="1">
                <a:solidFill>
                  <a:srgbClr val="000000"/>
                </a:solidFill>
              </a:rPr>
              <a:t>abilit</a:t>
            </a:r>
            <a:r>
              <a:rPr lang="bs-Latn-BA" sz="2800" dirty="0">
                <a:solidFill>
                  <a:srgbClr val="000000"/>
                </a:solidFill>
              </a:rPr>
              <a:t>y to </a:t>
            </a:r>
            <a:r>
              <a:rPr lang="bs-Latn-BA" sz="2800" dirty="0" err="1">
                <a:solidFill>
                  <a:srgbClr val="000000"/>
                </a:solidFill>
              </a:rPr>
              <a:t>meet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needs</a:t>
            </a:r>
            <a:r>
              <a:rPr lang="bs-Latn-BA" sz="2800" dirty="0">
                <a:solidFill>
                  <a:srgbClr val="000000"/>
                </a:solidFill>
              </a:rPr>
              <a:t>: 114, 2.5 (33, 4.4)</a:t>
            </a:r>
          </a:p>
          <a:p>
            <a:pPr marL="914400" lvl="1" indent="-171450"/>
            <a:r>
              <a:rPr lang="bs-Latn-BA" sz="3300" dirty="0" err="1">
                <a:solidFill>
                  <a:srgbClr val="000000"/>
                </a:solidFill>
              </a:rPr>
              <a:t>Labor</a:t>
            </a:r>
            <a:r>
              <a:rPr lang="bs-Latn-BA" sz="3300" dirty="0">
                <a:solidFill>
                  <a:srgbClr val="000000"/>
                </a:solidFill>
              </a:rPr>
              <a:t> </a:t>
            </a:r>
            <a:r>
              <a:rPr lang="bs-Latn-BA" sz="3300" dirty="0" err="1">
                <a:solidFill>
                  <a:srgbClr val="000000"/>
                </a:solidFill>
              </a:rPr>
              <a:t>market</a:t>
            </a:r>
            <a:r>
              <a:rPr lang="bs-Latn-BA" sz="3300" dirty="0">
                <a:solidFill>
                  <a:srgbClr val="000000"/>
                </a:solidFill>
              </a:rPr>
              <a:t>:</a:t>
            </a:r>
          </a:p>
          <a:p>
            <a:pPr marL="1771650" lvl="3" indent="-171450"/>
            <a:r>
              <a:rPr lang="bs-Latn-BA" sz="2800" dirty="0" err="1">
                <a:solidFill>
                  <a:srgbClr val="000000"/>
                </a:solidFill>
              </a:rPr>
              <a:t>Hiring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and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firing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practices</a:t>
            </a:r>
            <a:r>
              <a:rPr lang="bs-Latn-BA" sz="2800" dirty="0">
                <a:solidFill>
                  <a:srgbClr val="000000"/>
                </a:solidFill>
              </a:rPr>
              <a:t>: 104, 3.1 (113, 2.4)</a:t>
            </a:r>
          </a:p>
          <a:p>
            <a:pPr marL="1771650" lvl="3" indent="-171450"/>
            <a:r>
              <a:rPr lang="bs-Latn-BA" sz="2800" dirty="0" err="1">
                <a:solidFill>
                  <a:srgbClr val="000000"/>
                </a:solidFill>
              </a:rPr>
              <a:t>Ease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of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finding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skilled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employees</a:t>
            </a:r>
            <a:r>
              <a:rPr lang="bs-Latn-BA" sz="2800" dirty="0">
                <a:solidFill>
                  <a:srgbClr val="000000"/>
                </a:solidFill>
              </a:rPr>
              <a:t> in </a:t>
            </a:r>
            <a:r>
              <a:rPr lang="bs-Latn-BA" sz="2800" dirty="0" err="1">
                <a:solidFill>
                  <a:srgbClr val="000000"/>
                </a:solidFill>
              </a:rPr>
              <a:t>local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labor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market</a:t>
            </a:r>
            <a:r>
              <a:rPr lang="bs-Latn-BA" sz="2800" dirty="0">
                <a:solidFill>
                  <a:srgbClr val="000000"/>
                </a:solidFill>
              </a:rPr>
              <a:t>: 107, 3.5 (94, 3.8)</a:t>
            </a:r>
          </a:p>
          <a:p>
            <a:pPr marL="1771650" lvl="3" indent="-171450"/>
            <a:r>
              <a:rPr lang="bs-Latn-BA" sz="2800" dirty="0" err="1">
                <a:solidFill>
                  <a:srgbClr val="000000"/>
                </a:solidFill>
              </a:rPr>
              <a:t>Fexible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working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arrangements</a:t>
            </a:r>
            <a:r>
              <a:rPr lang="bs-Latn-BA" sz="2800" dirty="0">
                <a:solidFill>
                  <a:srgbClr val="000000"/>
                </a:solidFill>
              </a:rPr>
              <a:t>: 110, 3.1 (58, 4.0)</a:t>
            </a:r>
          </a:p>
          <a:p>
            <a:pPr marL="1771650" lvl="3" indent="-171450"/>
            <a:r>
              <a:rPr lang="bs-Latn-BA" sz="2800" dirty="0" err="1">
                <a:solidFill>
                  <a:srgbClr val="000000"/>
                </a:solidFill>
              </a:rPr>
              <a:t>Labor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productivity</a:t>
            </a:r>
            <a:r>
              <a:rPr lang="bs-Latn-BA" sz="2800" dirty="0">
                <a:solidFill>
                  <a:srgbClr val="000000"/>
                </a:solidFill>
              </a:rPr>
              <a:t> in </a:t>
            </a:r>
            <a:r>
              <a:rPr lang="bs-Latn-BA" sz="2800" dirty="0" err="1">
                <a:solidFill>
                  <a:srgbClr val="000000"/>
                </a:solidFill>
              </a:rPr>
              <a:t>hotels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and</a:t>
            </a:r>
            <a:r>
              <a:rPr lang="bs-Latn-BA" sz="2800" dirty="0">
                <a:solidFill>
                  <a:srgbClr val="000000"/>
                </a:solidFill>
              </a:rPr>
              <a:t> </a:t>
            </a:r>
            <a:r>
              <a:rPr lang="bs-Latn-BA" sz="2800" dirty="0" err="1">
                <a:solidFill>
                  <a:srgbClr val="000000"/>
                </a:solidFill>
              </a:rPr>
              <a:t>restaurants</a:t>
            </a:r>
            <a:r>
              <a:rPr lang="bs-Latn-BA" sz="2800" dirty="0">
                <a:solidFill>
                  <a:srgbClr val="000000"/>
                </a:solidFill>
              </a:rPr>
              <a:t>: 66 (28)</a:t>
            </a:r>
          </a:p>
          <a:p>
            <a:pPr marL="1314450" lvl="2" indent="-171450"/>
            <a:endParaRPr lang="bs-Latn-B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5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err="1"/>
              <a:t>Education</a:t>
            </a:r>
            <a:r>
              <a:rPr lang="bs-Latn-BA" dirty="0"/>
              <a:t> </a:t>
            </a:r>
            <a:r>
              <a:rPr lang="bs-Latn-BA" dirty="0" err="1"/>
              <a:t>and</a:t>
            </a:r>
            <a:r>
              <a:rPr lang="bs-Latn-BA" dirty="0"/>
              <a:t> </a:t>
            </a:r>
            <a:r>
              <a:rPr lang="bs-Latn-BA" dirty="0" err="1"/>
              <a:t>labor</a:t>
            </a:r>
            <a:r>
              <a:rPr lang="bs-Latn-BA" dirty="0"/>
              <a:t> </a:t>
            </a:r>
            <a:r>
              <a:rPr lang="bs-Latn-BA" dirty="0" err="1"/>
              <a:t>market</a:t>
            </a:r>
            <a:endParaRPr lang="en-US" dirty="0"/>
          </a:p>
        </p:txBody>
      </p:sp>
      <p:pic>
        <p:nvPicPr>
          <p:cNvPr id="3" name="Content Placeholder 2" descr="A picture containing text, graphic design, graphics, screenshot&#10;&#10;Description automatically generated">
            <a:extLst>
              <a:ext uri="{FF2B5EF4-FFF2-40B4-BE49-F238E27FC236}">
                <a16:creationId xmlns:a16="http://schemas.microsoft.com/office/drawing/2014/main" id="{93718881-A084-BDF6-36EF-B8730407D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8" y="-243408"/>
            <a:ext cx="3097212" cy="2191356"/>
          </a:xfrm>
        </p:spPr>
      </p:pic>
      <p:sp>
        <p:nvSpPr>
          <p:cNvPr id="11" name="10 Marcador de contenido"/>
          <p:cNvSpPr>
            <a:spLocks noGrp="1"/>
          </p:cNvSpPr>
          <p:nvPr>
            <p:ph idx="10"/>
          </p:nvPr>
        </p:nvSpPr>
        <p:spPr>
          <a:xfrm>
            <a:off x="2195736" y="2276872"/>
            <a:ext cx="6480720" cy="4464496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Shortage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of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skilled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qualified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labor</a:t>
            </a:r>
            <a:r>
              <a:rPr lang="bs-Latn-BA" sz="1600" dirty="0">
                <a:solidFill>
                  <a:srgbClr val="000000"/>
                </a:solidFill>
              </a:rPr>
              <a:t> in </a:t>
            </a:r>
            <a:r>
              <a:rPr lang="bs-Latn-BA" sz="1600" dirty="0" err="1">
                <a:solidFill>
                  <a:srgbClr val="000000"/>
                </a:solidFill>
              </a:rPr>
              <a:t>tourism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hospitality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Secondary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education</a:t>
            </a:r>
            <a:r>
              <a:rPr lang="bs-Latn-BA" sz="1600" dirty="0">
                <a:solidFill>
                  <a:srgbClr val="000000"/>
                </a:solidFill>
              </a:rPr>
              <a:t>: 3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4 </a:t>
            </a:r>
            <a:r>
              <a:rPr lang="bs-Latn-BA" sz="1600" dirty="0" err="1">
                <a:solidFill>
                  <a:srgbClr val="000000"/>
                </a:solidFill>
              </a:rPr>
              <a:t>year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occupation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vocational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programs</a:t>
            </a:r>
            <a:r>
              <a:rPr lang="bs-Latn-BA" sz="1600" dirty="0">
                <a:solidFill>
                  <a:srgbClr val="000000"/>
                </a:solidFill>
              </a:rPr>
              <a:t>, 31 </a:t>
            </a:r>
            <a:r>
              <a:rPr lang="bs-Latn-BA" sz="1600" dirty="0" err="1">
                <a:solidFill>
                  <a:srgbClr val="000000"/>
                </a:solidFill>
              </a:rPr>
              <a:t>schools</a:t>
            </a:r>
            <a:r>
              <a:rPr lang="bs-Latn-BA" sz="1600" dirty="0">
                <a:solidFill>
                  <a:srgbClr val="000000"/>
                </a:solidFill>
              </a:rPr>
              <a:t> in FB&amp;H, 21 in RS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1 in BD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>
                <a:solidFill>
                  <a:srgbClr val="000000"/>
                </a:solidFill>
              </a:rPr>
              <a:t>University </a:t>
            </a:r>
            <a:r>
              <a:rPr lang="bs-Latn-BA" sz="1600" dirty="0" err="1">
                <a:solidFill>
                  <a:srgbClr val="000000"/>
                </a:solidFill>
              </a:rPr>
              <a:t>programs</a:t>
            </a:r>
            <a:r>
              <a:rPr lang="bs-Latn-BA" sz="1600" dirty="0">
                <a:solidFill>
                  <a:srgbClr val="000000"/>
                </a:solidFill>
              </a:rPr>
              <a:t>: </a:t>
            </a:r>
            <a:r>
              <a:rPr lang="bs-Latn-BA" sz="1600" dirty="0" err="1">
                <a:solidFill>
                  <a:srgbClr val="000000"/>
                </a:solidFill>
              </a:rPr>
              <a:t>bachelor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master </a:t>
            </a:r>
            <a:r>
              <a:rPr lang="bs-Latn-BA" sz="1600" dirty="0" err="1">
                <a:solidFill>
                  <a:srgbClr val="000000"/>
                </a:solidFill>
              </a:rPr>
              <a:t>programs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Traditional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professions</a:t>
            </a:r>
            <a:r>
              <a:rPr lang="bs-Latn-BA" sz="1600" dirty="0">
                <a:solidFill>
                  <a:srgbClr val="000000"/>
                </a:solidFill>
              </a:rPr>
              <a:t> (</a:t>
            </a:r>
            <a:r>
              <a:rPr lang="bs-Latn-BA" sz="1600" dirty="0" err="1">
                <a:solidFill>
                  <a:srgbClr val="000000"/>
                </a:solidFill>
              </a:rPr>
              <a:t>cook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waiter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confectioner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receptionist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tourism</a:t>
            </a:r>
            <a:r>
              <a:rPr lang="bs-Latn-BA" sz="1600" dirty="0">
                <a:solidFill>
                  <a:srgbClr val="000000"/>
                </a:solidFill>
              </a:rPr>
              <a:t>/ </a:t>
            </a:r>
            <a:r>
              <a:rPr lang="bs-Latn-BA" sz="1600" dirty="0" err="1">
                <a:solidFill>
                  <a:srgbClr val="000000"/>
                </a:solidFill>
              </a:rPr>
              <a:t>hospitality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technician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catering</a:t>
            </a:r>
            <a:r>
              <a:rPr lang="bs-Latn-BA" sz="1600" dirty="0">
                <a:solidFill>
                  <a:srgbClr val="000000"/>
                </a:solidFill>
              </a:rPr>
              <a:t>/</a:t>
            </a:r>
            <a:r>
              <a:rPr lang="bs-Latn-BA" sz="1600" dirty="0" err="1">
                <a:solidFill>
                  <a:srgbClr val="000000"/>
                </a:solidFill>
              </a:rPr>
              <a:t>culinary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technician</a:t>
            </a:r>
            <a:r>
              <a:rPr lang="bs-Latn-BA" sz="1600" dirty="0">
                <a:solidFill>
                  <a:srgbClr val="000000"/>
                </a:solidFill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>
                <a:solidFill>
                  <a:srgbClr val="000000"/>
                </a:solidFill>
              </a:rPr>
              <a:t>More </a:t>
            </a:r>
            <a:r>
              <a:rPr lang="bs-Latn-BA" sz="1600" dirty="0" err="1">
                <a:solidFill>
                  <a:srgbClr val="000000"/>
                </a:solidFill>
              </a:rPr>
              <a:t>skilled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more </a:t>
            </a:r>
            <a:r>
              <a:rPr lang="bs-Latn-BA" sz="1600" dirty="0" err="1">
                <a:solidFill>
                  <a:srgbClr val="000000"/>
                </a:solidFill>
              </a:rPr>
              <a:t>productive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employees</a:t>
            </a:r>
            <a:r>
              <a:rPr lang="bs-Latn-BA" sz="1600" dirty="0">
                <a:solidFill>
                  <a:srgbClr val="000000"/>
                </a:solidFill>
              </a:rPr>
              <a:t> are </a:t>
            </a:r>
            <a:r>
              <a:rPr lang="bs-Latn-BA" sz="1600" dirty="0" err="1">
                <a:solidFill>
                  <a:srgbClr val="000000"/>
                </a:solidFill>
              </a:rPr>
              <a:t>needed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Mismatch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between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supply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demand</a:t>
            </a:r>
            <a:r>
              <a:rPr lang="bs-Latn-BA" sz="1600" dirty="0">
                <a:solidFill>
                  <a:srgbClr val="000000"/>
                </a:solidFill>
              </a:rPr>
              <a:t> in </a:t>
            </a:r>
            <a:r>
              <a:rPr lang="bs-Latn-BA" sz="1600" dirty="0" err="1">
                <a:solidFill>
                  <a:srgbClr val="000000"/>
                </a:solidFill>
              </a:rPr>
              <a:t>terms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of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quality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quantity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Lack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of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impact</a:t>
            </a:r>
            <a:r>
              <a:rPr lang="bs-Latn-BA" sz="1600" dirty="0">
                <a:solidFill>
                  <a:srgbClr val="000000"/>
                </a:solidFill>
              </a:rPr>
              <a:t> on </a:t>
            </a:r>
            <a:r>
              <a:rPr lang="bs-Latn-BA" sz="1600" dirty="0" err="1">
                <a:solidFill>
                  <a:srgbClr val="000000"/>
                </a:solidFill>
              </a:rPr>
              <a:t>enrolment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policies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Lack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of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cooperation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between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private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public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sector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bs-Latn-BA" sz="14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bs-Latn-BA" sz="1400" dirty="0">
              <a:solidFill>
                <a:srgbClr val="000000"/>
              </a:solidFill>
            </a:endParaRPr>
          </a:p>
          <a:p>
            <a:pPr marL="1314450" lvl="2" indent="-171450"/>
            <a:endParaRPr lang="bs-Latn-B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3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err="1"/>
              <a:t>Education</a:t>
            </a:r>
            <a:r>
              <a:rPr lang="bs-Latn-BA" dirty="0"/>
              <a:t> </a:t>
            </a:r>
            <a:r>
              <a:rPr lang="bs-Latn-BA" dirty="0" err="1"/>
              <a:t>and</a:t>
            </a:r>
            <a:r>
              <a:rPr lang="bs-Latn-BA" dirty="0"/>
              <a:t> </a:t>
            </a:r>
            <a:r>
              <a:rPr lang="bs-Latn-BA" dirty="0" err="1"/>
              <a:t>labor</a:t>
            </a:r>
            <a:r>
              <a:rPr lang="bs-Latn-BA" dirty="0"/>
              <a:t> </a:t>
            </a:r>
            <a:r>
              <a:rPr lang="bs-Latn-BA" dirty="0" err="1"/>
              <a:t>market</a:t>
            </a:r>
            <a:r>
              <a:rPr lang="bs-Latn-BA" dirty="0"/>
              <a:t> (2)</a:t>
            </a:r>
            <a:endParaRPr lang="en-US" dirty="0"/>
          </a:p>
        </p:txBody>
      </p:sp>
      <p:pic>
        <p:nvPicPr>
          <p:cNvPr id="3" name="Content Placeholder 2" descr="A picture containing text, graphic design, graphics, screenshot&#10;&#10;Description automatically generated">
            <a:extLst>
              <a:ext uri="{FF2B5EF4-FFF2-40B4-BE49-F238E27FC236}">
                <a16:creationId xmlns:a16="http://schemas.microsoft.com/office/drawing/2014/main" id="{93718881-A084-BDF6-36EF-B8730407D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8" y="-243408"/>
            <a:ext cx="3097212" cy="2191356"/>
          </a:xfrm>
        </p:spPr>
      </p:pic>
      <p:sp>
        <p:nvSpPr>
          <p:cNvPr id="11" name="10 Marcador de contenido"/>
          <p:cNvSpPr>
            <a:spLocks noGrp="1"/>
          </p:cNvSpPr>
          <p:nvPr>
            <p:ph idx="10"/>
          </p:nvPr>
        </p:nvSpPr>
        <p:spPr>
          <a:xfrm>
            <a:off x="2195736" y="2276872"/>
            <a:ext cx="6480720" cy="4464496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Need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for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redesign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of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curriculum</a:t>
            </a:r>
            <a:r>
              <a:rPr lang="bs-Latn-BA" sz="1600" dirty="0">
                <a:solidFill>
                  <a:srgbClr val="000000"/>
                </a:solidFill>
              </a:rPr>
              <a:t>: more </a:t>
            </a:r>
            <a:r>
              <a:rPr lang="bs-Latn-BA" sz="1600" dirty="0" err="1">
                <a:solidFill>
                  <a:srgbClr val="000000"/>
                </a:solidFill>
              </a:rPr>
              <a:t>practical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work</a:t>
            </a:r>
            <a:r>
              <a:rPr lang="bs-Latn-BA" sz="1600" dirty="0">
                <a:solidFill>
                  <a:srgbClr val="000000"/>
                </a:solidFill>
              </a:rPr>
              <a:t>/</a:t>
            </a:r>
            <a:r>
              <a:rPr lang="bs-Latn-BA" sz="1600" dirty="0" err="1">
                <a:solidFill>
                  <a:srgbClr val="000000"/>
                </a:solidFill>
              </a:rPr>
              <a:t>training</a:t>
            </a:r>
            <a:r>
              <a:rPr lang="bs-Latn-BA" sz="1600" dirty="0">
                <a:solidFill>
                  <a:srgbClr val="000000"/>
                </a:solidFill>
              </a:rPr>
              <a:t> (</a:t>
            </a:r>
            <a:r>
              <a:rPr lang="bs-Latn-BA" sz="1600" dirty="0" err="1">
                <a:solidFill>
                  <a:srgbClr val="000000"/>
                </a:solidFill>
              </a:rPr>
              <a:t>not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pro</a:t>
            </a:r>
            <a:r>
              <a:rPr lang="bs-Latn-BA" sz="1600" dirty="0">
                <a:solidFill>
                  <a:srgbClr val="000000"/>
                </a:solidFill>
              </a:rPr>
              <a:t> forma), </a:t>
            </a:r>
            <a:r>
              <a:rPr lang="bs-Latn-BA" sz="1600" dirty="0" err="1">
                <a:solidFill>
                  <a:srgbClr val="000000"/>
                </a:solidFill>
              </a:rPr>
              <a:t>new</a:t>
            </a:r>
            <a:r>
              <a:rPr lang="bs-Latn-BA" sz="1600" dirty="0">
                <a:solidFill>
                  <a:srgbClr val="000000"/>
                </a:solidFill>
              </a:rPr>
              <a:t> (</a:t>
            </a:r>
            <a:r>
              <a:rPr lang="bs-Latn-BA" sz="1600" dirty="0" err="1">
                <a:solidFill>
                  <a:srgbClr val="000000"/>
                </a:solidFill>
              </a:rPr>
              <a:t>specialist</a:t>
            </a:r>
            <a:r>
              <a:rPr lang="bs-Latn-BA" sz="1600" dirty="0">
                <a:solidFill>
                  <a:srgbClr val="000000"/>
                </a:solidFill>
              </a:rPr>
              <a:t>) </a:t>
            </a:r>
            <a:r>
              <a:rPr lang="bs-Latn-BA" sz="1600" dirty="0" err="1">
                <a:solidFill>
                  <a:srgbClr val="000000"/>
                </a:solidFill>
              </a:rPr>
              <a:t>occupations</a:t>
            </a:r>
            <a:r>
              <a:rPr lang="bs-Latn-BA" sz="1600" dirty="0">
                <a:solidFill>
                  <a:srgbClr val="000000"/>
                </a:solidFill>
              </a:rPr>
              <a:t>, more </a:t>
            </a:r>
            <a:r>
              <a:rPr lang="bs-Latn-BA" sz="1600" dirty="0" err="1">
                <a:solidFill>
                  <a:srgbClr val="000000"/>
                </a:solidFill>
              </a:rPr>
              <a:t>vocational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subjects</a:t>
            </a:r>
            <a:r>
              <a:rPr lang="bs-Latn-BA" sz="1600" dirty="0">
                <a:solidFill>
                  <a:srgbClr val="000000"/>
                </a:solidFill>
              </a:rPr>
              <a:t>, more </a:t>
            </a:r>
            <a:r>
              <a:rPr lang="bs-Latn-BA" sz="1600" dirty="0" err="1">
                <a:solidFill>
                  <a:srgbClr val="000000"/>
                </a:solidFill>
              </a:rPr>
              <a:t>elective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courses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Need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for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implementation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promotion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of</a:t>
            </a:r>
            <a:r>
              <a:rPr lang="bs-Latn-BA" sz="1600" dirty="0">
                <a:solidFill>
                  <a:srgbClr val="000000"/>
                </a:solidFill>
              </a:rPr>
              <a:t> dual </a:t>
            </a:r>
            <a:r>
              <a:rPr lang="bs-Latn-BA" sz="1600" dirty="0" err="1">
                <a:solidFill>
                  <a:srgbClr val="000000"/>
                </a:solidFill>
              </a:rPr>
              <a:t>education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system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Need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for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life-long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learning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retraining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upskilling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prequalification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Unadequate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image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of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schools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need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for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popularization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motivation</a:t>
            </a:r>
            <a:r>
              <a:rPr lang="bs-Latn-BA" sz="1600" dirty="0">
                <a:solidFill>
                  <a:srgbClr val="000000"/>
                </a:solidFill>
              </a:rPr>
              <a:t> to </a:t>
            </a:r>
            <a:r>
              <a:rPr lang="bs-Latn-BA" sz="1600" dirty="0" err="1">
                <a:solidFill>
                  <a:srgbClr val="000000"/>
                </a:solidFill>
              </a:rPr>
              <a:t>enroll</a:t>
            </a:r>
            <a:r>
              <a:rPr lang="bs-Latn-BA" sz="1600" dirty="0">
                <a:solidFill>
                  <a:srgbClr val="000000"/>
                </a:solidFill>
              </a:rPr>
              <a:t> in </a:t>
            </a:r>
            <a:r>
              <a:rPr lang="bs-Latn-BA" sz="1600" dirty="0" err="1">
                <a:solidFill>
                  <a:srgbClr val="000000"/>
                </a:solidFill>
              </a:rPr>
              <a:t>tourism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programs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career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guidance</a:t>
            </a:r>
            <a:r>
              <a:rPr lang="bs-Latn-BA" sz="1600" dirty="0">
                <a:solidFill>
                  <a:srgbClr val="000000"/>
                </a:solidFill>
              </a:rPr>
              <a:t>/</a:t>
            </a:r>
            <a:r>
              <a:rPr lang="bs-Latn-BA" sz="1600" dirty="0" err="1">
                <a:solidFill>
                  <a:srgbClr val="000000"/>
                </a:solidFill>
              </a:rPr>
              <a:t>counseling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impact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of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parents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Wages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taxes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flexibility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Need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for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adequate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managerial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staff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 err="1">
                <a:solidFill>
                  <a:srgbClr val="000000"/>
                </a:solidFill>
              </a:rPr>
              <a:t>Soft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skills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foreign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languages</a:t>
            </a:r>
            <a:r>
              <a:rPr lang="bs-Latn-BA" sz="1600" dirty="0">
                <a:solidFill>
                  <a:srgbClr val="000000"/>
                </a:solidFill>
              </a:rPr>
              <a:t>, </a:t>
            </a:r>
            <a:r>
              <a:rPr lang="bs-Latn-BA" sz="1600" dirty="0" err="1">
                <a:solidFill>
                  <a:srgbClr val="000000"/>
                </a:solidFill>
              </a:rPr>
              <a:t>etc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s-Latn-BA" sz="1600" dirty="0">
                <a:solidFill>
                  <a:srgbClr val="000000"/>
                </a:solidFill>
              </a:rPr>
              <a:t>Deficit </a:t>
            </a:r>
            <a:r>
              <a:rPr lang="bs-Latn-BA" sz="1600" dirty="0" err="1">
                <a:solidFill>
                  <a:srgbClr val="000000"/>
                </a:solidFill>
              </a:rPr>
              <a:t>of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labor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and</a:t>
            </a:r>
            <a:r>
              <a:rPr lang="bs-Latn-BA" sz="1600" dirty="0">
                <a:solidFill>
                  <a:srgbClr val="000000"/>
                </a:solidFill>
              </a:rPr>
              <a:t> import </a:t>
            </a:r>
            <a:r>
              <a:rPr lang="bs-Latn-BA" sz="1600" dirty="0" err="1">
                <a:solidFill>
                  <a:srgbClr val="000000"/>
                </a:solidFill>
              </a:rPr>
              <a:t>of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labor</a:t>
            </a:r>
            <a:r>
              <a:rPr lang="bs-Latn-BA" sz="1600" dirty="0">
                <a:solidFill>
                  <a:srgbClr val="000000"/>
                </a:solidFill>
              </a:rPr>
              <a:t> </a:t>
            </a:r>
            <a:r>
              <a:rPr lang="bs-Latn-BA" sz="1600" dirty="0" err="1">
                <a:solidFill>
                  <a:srgbClr val="000000"/>
                </a:solidFill>
              </a:rPr>
              <a:t>force</a:t>
            </a:r>
            <a:endParaRPr lang="bs-Latn-BA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bs-Latn-BA" sz="14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bs-Latn-BA" sz="1400" dirty="0">
              <a:solidFill>
                <a:srgbClr val="000000"/>
              </a:solidFill>
            </a:endParaRPr>
          </a:p>
          <a:p>
            <a:pPr marL="1314450" lvl="2" indent="-171450"/>
            <a:endParaRPr lang="bs-Latn-BA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5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err="1"/>
              <a:t>Conclusion</a:t>
            </a:r>
            <a:endParaRPr lang="en-US" dirty="0"/>
          </a:p>
        </p:txBody>
      </p:sp>
      <p:pic>
        <p:nvPicPr>
          <p:cNvPr id="3" name="Content Placeholder 2" descr="A picture containing text, graphic design, graphics, screenshot&#10;&#10;Description automatically generated">
            <a:extLst>
              <a:ext uri="{FF2B5EF4-FFF2-40B4-BE49-F238E27FC236}">
                <a16:creationId xmlns:a16="http://schemas.microsoft.com/office/drawing/2014/main" id="{93718881-A084-BDF6-36EF-B8730407D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8" y="-243408"/>
            <a:ext cx="3097212" cy="2191356"/>
          </a:xfrm>
        </p:spPr>
      </p:pic>
      <p:sp>
        <p:nvSpPr>
          <p:cNvPr id="11" name="10 Marcador de contenido"/>
          <p:cNvSpPr>
            <a:spLocks noGrp="1"/>
          </p:cNvSpPr>
          <p:nvPr>
            <p:ph idx="10"/>
          </p:nvPr>
        </p:nvSpPr>
        <p:spPr>
          <a:xfrm>
            <a:off x="2195736" y="2276872"/>
            <a:ext cx="6480720" cy="4032448"/>
          </a:xfrm>
        </p:spPr>
        <p:txBody>
          <a:bodyPr>
            <a:normAutofit/>
          </a:bodyPr>
          <a:lstStyle/>
          <a:p>
            <a:r>
              <a:rPr lang="bs-Latn-BA" sz="2900" dirty="0" err="1">
                <a:solidFill>
                  <a:srgbClr val="000000"/>
                </a:solidFill>
              </a:rPr>
              <a:t>The</a:t>
            </a:r>
            <a:r>
              <a:rPr lang="bs-Latn-BA" sz="2900" dirty="0">
                <a:solidFill>
                  <a:srgbClr val="000000"/>
                </a:solidFill>
              </a:rPr>
              <a:t> d</a:t>
            </a:r>
            <a:r>
              <a:rPr lang="en-US" sz="2900" dirty="0" err="1">
                <a:solidFill>
                  <a:srgbClr val="000000"/>
                </a:solidFill>
              </a:rPr>
              <a:t>evelopment</a:t>
            </a:r>
            <a:r>
              <a:rPr lang="en-US" sz="2900" dirty="0">
                <a:solidFill>
                  <a:srgbClr val="000000"/>
                </a:solidFill>
              </a:rPr>
              <a:t> of tourism sector in Bosnia and Herzegovina </a:t>
            </a:r>
            <a:r>
              <a:rPr lang="bs-Latn-BA" sz="2900" dirty="0" err="1">
                <a:solidFill>
                  <a:srgbClr val="000000"/>
                </a:solidFill>
              </a:rPr>
              <a:t>requires</a:t>
            </a:r>
            <a:r>
              <a:rPr lang="bs-Latn-BA" sz="2900" dirty="0">
                <a:solidFill>
                  <a:srgbClr val="000000"/>
                </a:solidFill>
              </a:rPr>
              <a:t> (</a:t>
            </a:r>
            <a:r>
              <a:rPr lang="bs-Latn-BA" sz="2900" dirty="0" err="1">
                <a:solidFill>
                  <a:srgbClr val="000000"/>
                </a:solidFill>
              </a:rPr>
              <a:t>transformed</a:t>
            </a:r>
            <a:r>
              <a:rPr lang="bs-Latn-BA" sz="2900" dirty="0">
                <a:solidFill>
                  <a:srgbClr val="000000"/>
                </a:solidFill>
              </a:rPr>
              <a:t>) </a:t>
            </a:r>
            <a:r>
              <a:rPr lang="en-US" sz="2900" dirty="0">
                <a:solidFill>
                  <a:srgbClr val="000000"/>
                </a:solidFill>
              </a:rPr>
              <a:t>education </a:t>
            </a:r>
            <a:r>
              <a:rPr lang="bs-Latn-BA" sz="2900" dirty="0" err="1">
                <a:solidFill>
                  <a:srgbClr val="000000"/>
                </a:solidFill>
              </a:rPr>
              <a:t>system</a:t>
            </a:r>
            <a:r>
              <a:rPr lang="bs-Latn-BA" sz="2900" dirty="0">
                <a:solidFill>
                  <a:srgbClr val="000000"/>
                </a:solidFill>
              </a:rPr>
              <a:t> </a:t>
            </a:r>
            <a:r>
              <a:rPr lang="en-US" sz="2900" dirty="0">
                <a:solidFill>
                  <a:srgbClr val="000000"/>
                </a:solidFill>
              </a:rPr>
              <a:t>adapted to the </a:t>
            </a:r>
            <a:r>
              <a:rPr lang="bs-Latn-BA" sz="2900" dirty="0" err="1">
                <a:solidFill>
                  <a:srgbClr val="000000"/>
                </a:solidFill>
              </a:rPr>
              <a:t>real</a:t>
            </a:r>
            <a:r>
              <a:rPr lang="bs-Latn-BA" sz="2900" dirty="0">
                <a:solidFill>
                  <a:srgbClr val="000000"/>
                </a:solidFill>
              </a:rPr>
              <a:t> </a:t>
            </a:r>
            <a:r>
              <a:rPr lang="en-US" sz="2900" dirty="0">
                <a:solidFill>
                  <a:srgbClr val="000000"/>
                </a:solidFill>
              </a:rPr>
              <a:t>needs of the tourism industry</a:t>
            </a:r>
            <a:r>
              <a:rPr lang="bs-Latn-BA" sz="2900" dirty="0">
                <a:solidFill>
                  <a:srgbClr val="000000"/>
                </a:solidFill>
              </a:rPr>
              <a:t>.</a:t>
            </a:r>
            <a:endParaRPr lang="bs-Latn-BA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303314" y="3429000"/>
            <a:ext cx="6480720" cy="63408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Thank you for your attention!</a:t>
            </a:r>
          </a:p>
        </p:txBody>
      </p:sp>
      <p:pic>
        <p:nvPicPr>
          <p:cNvPr id="3" name="Content Placeholder 2" descr="A picture containing text, graphic design, graphics, screenshot&#10;&#10;Description automatically generated">
            <a:extLst>
              <a:ext uri="{FF2B5EF4-FFF2-40B4-BE49-F238E27FC236}">
                <a16:creationId xmlns:a16="http://schemas.microsoft.com/office/drawing/2014/main" id="{93718881-A084-BDF6-36EF-B8730407D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8" y="-243408"/>
            <a:ext cx="3097212" cy="2191356"/>
          </a:xfrm>
        </p:spPr>
      </p:pic>
      <p:sp>
        <p:nvSpPr>
          <p:cNvPr id="2" name="8 Título">
            <a:extLst>
              <a:ext uri="{FF2B5EF4-FFF2-40B4-BE49-F238E27FC236}">
                <a16:creationId xmlns:a16="http://schemas.microsoft.com/office/drawing/2014/main" id="{F6F1FDCE-CB02-D1D1-C2F8-4115FF5FD1D2}"/>
              </a:ext>
            </a:extLst>
          </p:cNvPr>
          <p:cNvSpPr txBox="1">
            <a:spLocks/>
          </p:cNvSpPr>
          <p:nvPr/>
        </p:nvSpPr>
        <p:spPr>
          <a:xfrm>
            <a:off x="2303314" y="4451102"/>
            <a:ext cx="6480720" cy="12101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s-Latn-BA" sz="2000" dirty="0"/>
              <a:t>Almir </a:t>
            </a:r>
            <a:r>
              <a:rPr lang="bs-Latn-BA" sz="2000" dirty="0" err="1"/>
              <a:t>Peštek</a:t>
            </a:r>
            <a:r>
              <a:rPr lang="bs-Latn-BA" sz="2000" dirty="0"/>
              <a:t>, </a:t>
            </a:r>
            <a:r>
              <a:rPr lang="bs-Latn-BA" sz="2000" dirty="0" err="1"/>
              <a:t>PhD</a:t>
            </a:r>
            <a:endParaRPr lang="bs-Latn-BA" sz="2000" dirty="0"/>
          </a:p>
          <a:p>
            <a:pPr algn="ctr"/>
            <a:r>
              <a:rPr lang="bs-Latn-BA" sz="2000" dirty="0" err="1"/>
              <a:t>School</a:t>
            </a:r>
            <a:r>
              <a:rPr lang="bs-Latn-BA" sz="2000" dirty="0"/>
              <a:t> </a:t>
            </a:r>
            <a:r>
              <a:rPr lang="bs-Latn-BA" sz="2000" dirty="0" err="1"/>
              <a:t>of</a:t>
            </a:r>
            <a:r>
              <a:rPr lang="bs-Latn-BA" sz="2000" dirty="0"/>
              <a:t> </a:t>
            </a:r>
            <a:r>
              <a:rPr lang="bs-Latn-BA" sz="2000" dirty="0" err="1"/>
              <a:t>Economics</a:t>
            </a:r>
            <a:r>
              <a:rPr lang="bs-Latn-BA" sz="2000" dirty="0"/>
              <a:t> </a:t>
            </a:r>
            <a:r>
              <a:rPr lang="bs-Latn-BA" sz="2000" dirty="0" err="1"/>
              <a:t>and</a:t>
            </a:r>
            <a:r>
              <a:rPr lang="bs-Latn-BA" sz="2000" dirty="0"/>
              <a:t> Business</a:t>
            </a:r>
          </a:p>
          <a:p>
            <a:pPr algn="ctr"/>
            <a:r>
              <a:rPr lang="bs-Latn-BA" sz="2000" dirty="0"/>
              <a:t>University </a:t>
            </a:r>
            <a:r>
              <a:rPr lang="bs-Latn-BA" sz="2000" dirty="0" err="1"/>
              <a:t>of</a:t>
            </a:r>
            <a:r>
              <a:rPr lang="bs-Latn-BA" sz="2000" dirty="0"/>
              <a:t> Sarajevo</a:t>
            </a:r>
          </a:p>
          <a:p>
            <a:pPr algn="ctr"/>
            <a:r>
              <a:rPr lang="bs-Latn-BA" sz="2000" dirty="0"/>
              <a:t>almir.pestek@efsa.unsa.ba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123916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Diseño personalizad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446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Diseño personalizado</vt:lpstr>
      <vt:lpstr>1_Diseño personalizado</vt:lpstr>
      <vt:lpstr>4_Diseño personalizado</vt:lpstr>
      <vt:lpstr>Facet</vt:lpstr>
      <vt:lpstr>The educational system vs the needs of tourism businesses</vt:lpstr>
      <vt:lpstr>Bosnia and Herzegovina</vt:lpstr>
      <vt:lpstr>Bosnia and Herzegovina (2)</vt:lpstr>
      <vt:lpstr>Education and labor market</vt:lpstr>
      <vt:lpstr>Education and labor market (2)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</dc:creator>
  <cp:lastModifiedBy>Almir Pestek</cp:lastModifiedBy>
  <cp:revision>24</cp:revision>
  <dcterms:created xsi:type="dcterms:W3CDTF">2015-01-19T16:33:12Z</dcterms:created>
  <dcterms:modified xsi:type="dcterms:W3CDTF">2023-05-23T13:19:49Z</dcterms:modified>
</cp:coreProperties>
</file>