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12" r:id="rId5"/>
    <p:sldMasterId id="2147483648" r:id="rId6"/>
  </p:sldMasterIdLst>
  <p:notesMasterIdLst>
    <p:notesMasterId r:id="rId31"/>
  </p:notesMasterIdLst>
  <p:sldIdLst>
    <p:sldId id="257" r:id="rId7"/>
    <p:sldId id="267" r:id="rId8"/>
    <p:sldId id="374" r:id="rId9"/>
    <p:sldId id="367" r:id="rId10"/>
    <p:sldId id="349" r:id="rId11"/>
    <p:sldId id="371" r:id="rId12"/>
    <p:sldId id="385" r:id="rId13"/>
    <p:sldId id="381" r:id="rId14"/>
    <p:sldId id="376" r:id="rId15"/>
    <p:sldId id="388" r:id="rId16"/>
    <p:sldId id="358" r:id="rId17"/>
    <p:sldId id="351" r:id="rId18"/>
    <p:sldId id="360" r:id="rId19"/>
    <p:sldId id="375" r:id="rId20"/>
    <p:sldId id="363" r:id="rId21"/>
    <p:sldId id="364" r:id="rId22"/>
    <p:sldId id="361" r:id="rId23"/>
    <p:sldId id="366" r:id="rId24"/>
    <p:sldId id="387" r:id="rId25"/>
    <p:sldId id="355" r:id="rId26"/>
    <p:sldId id="356" r:id="rId27"/>
    <p:sldId id="344" r:id="rId28"/>
    <p:sldId id="293" r:id="rId29"/>
    <p:sldId id="345"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E4553C9-C79F-4364-8761-7FEA54BABDD2}">
          <p14:sldIdLst>
            <p14:sldId id="257"/>
            <p14:sldId id="267"/>
            <p14:sldId id="374"/>
            <p14:sldId id="367"/>
            <p14:sldId id="349"/>
            <p14:sldId id="371"/>
            <p14:sldId id="385"/>
            <p14:sldId id="381"/>
            <p14:sldId id="376"/>
            <p14:sldId id="388"/>
            <p14:sldId id="358"/>
            <p14:sldId id="351"/>
            <p14:sldId id="360"/>
            <p14:sldId id="375"/>
            <p14:sldId id="363"/>
            <p14:sldId id="364"/>
            <p14:sldId id="361"/>
            <p14:sldId id="366"/>
            <p14:sldId id="387"/>
            <p14:sldId id="355"/>
            <p14:sldId id="356"/>
          </p14:sldIdLst>
        </p14:section>
        <p14:section name="Sezione senza titolo" id="{E575CE5E-F9D4-43BB-867A-BEE964BA3B30}">
          <p14:sldIdLst>
            <p14:sldId id="344"/>
            <p14:sldId id="293"/>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00B0F0"/>
    <a:srgbClr val="002060"/>
    <a:srgbClr val="FF7C80"/>
    <a:srgbClr val="A50021"/>
    <a:srgbClr val="1D71B8"/>
    <a:srgbClr val="FFFFFF"/>
    <a:srgbClr val="36A9E1"/>
    <a:srgbClr val="4472C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180E19-BF30-40CA-8924-98EF9CEE8E25}" v="22" dt="2022-07-05T06:32:52.547"/>
    <p1510:client id="{E27EF10E-1555-439D-AE40-E3DF4480903A}" v="2" dt="2022-07-05T07:23:19.99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64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GGERI ROBERTA" userId="562d9f2a-bc3a-4a38-b810-89e219454952" providerId="ADAL" clId="{E27EF10E-1555-439D-AE40-E3DF4480903A}"/>
    <pc:docChg chg="delSld modSld sldOrd modSection modNotesMaster">
      <pc:chgData name="RUGGERI ROBERTA" userId="562d9f2a-bc3a-4a38-b810-89e219454952" providerId="ADAL" clId="{E27EF10E-1555-439D-AE40-E3DF4480903A}" dt="2022-07-05T07:23:09.615" v="32" actId="20577"/>
      <pc:docMkLst>
        <pc:docMk/>
      </pc:docMkLst>
      <pc:sldChg chg="modSp mod">
        <pc:chgData name="RUGGERI ROBERTA" userId="562d9f2a-bc3a-4a38-b810-89e219454952" providerId="ADAL" clId="{E27EF10E-1555-439D-AE40-E3DF4480903A}" dt="2022-07-05T07:23:09.615" v="32" actId="20577"/>
        <pc:sldMkLst>
          <pc:docMk/>
          <pc:sldMk cId="1845591412" sldId="257"/>
        </pc:sldMkLst>
        <pc:spChg chg="mod">
          <ac:chgData name="RUGGERI ROBERTA" userId="562d9f2a-bc3a-4a38-b810-89e219454952" providerId="ADAL" clId="{E27EF10E-1555-439D-AE40-E3DF4480903A}" dt="2022-07-05T07:23:09.615" v="32" actId="20577"/>
          <ac:spMkLst>
            <pc:docMk/>
            <pc:sldMk cId="1845591412" sldId="257"/>
            <ac:spMk id="4" creationId="{6939B089-8DBE-4FDE-8A2A-8EADC8404322}"/>
          </ac:spMkLst>
        </pc:spChg>
      </pc:sldChg>
      <pc:sldChg chg="ord">
        <pc:chgData name="RUGGERI ROBERTA" userId="562d9f2a-bc3a-4a38-b810-89e219454952" providerId="ADAL" clId="{E27EF10E-1555-439D-AE40-E3DF4480903A}" dt="2022-07-05T07:17:00.112" v="15"/>
        <pc:sldMkLst>
          <pc:docMk/>
          <pc:sldMk cId="1567679756" sldId="293"/>
        </pc:sldMkLst>
      </pc:sldChg>
      <pc:sldChg chg="ord">
        <pc:chgData name="RUGGERI ROBERTA" userId="562d9f2a-bc3a-4a38-b810-89e219454952" providerId="ADAL" clId="{E27EF10E-1555-439D-AE40-E3DF4480903A}" dt="2022-07-05T07:16:57.158" v="13"/>
        <pc:sldMkLst>
          <pc:docMk/>
          <pc:sldMk cId="381462343" sldId="345"/>
        </pc:sldMkLst>
      </pc:sldChg>
      <pc:sldChg chg="modNotes">
        <pc:chgData name="RUGGERI ROBERTA" userId="562d9f2a-bc3a-4a38-b810-89e219454952" providerId="ADAL" clId="{E27EF10E-1555-439D-AE40-E3DF4480903A}" dt="2022-07-05T07:13:04.358" v="6"/>
        <pc:sldMkLst>
          <pc:docMk/>
          <pc:sldMk cId="686866331" sldId="355"/>
        </pc:sldMkLst>
      </pc:sldChg>
      <pc:sldChg chg="modNotes">
        <pc:chgData name="RUGGERI ROBERTA" userId="562d9f2a-bc3a-4a38-b810-89e219454952" providerId="ADAL" clId="{E27EF10E-1555-439D-AE40-E3DF4480903A}" dt="2022-07-05T07:13:04.358" v="6"/>
        <pc:sldMkLst>
          <pc:docMk/>
          <pc:sldMk cId="946238389" sldId="356"/>
        </pc:sldMkLst>
      </pc:sldChg>
      <pc:sldChg chg="modNotes">
        <pc:chgData name="RUGGERI ROBERTA" userId="562d9f2a-bc3a-4a38-b810-89e219454952" providerId="ADAL" clId="{E27EF10E-1555-439D-AE40-E3DF4480903A}" dt="2022-07-05T07:13:04.358" v="6"/>
        <pc:sldMkLst>
          <pc:docMk/>
          <pc:sldMk cId="4030301242" sldId="358"/>
        </pc:sldMkLst>
      </pc:sldChg>
      <pc:sldChg chg="modNotes">
        <pc:chgData name="RUGGERI ROBERTA" userId="562d9f2a-bc3a-4a38-b810-89e219454952" providerId="ADAL" clId="{E27EF10E-1555-439D-AE40-E3DF4480903A}" dt="2022-07-05T07:13:04.358" v="6"/>
        <pc:sldMkLst>
          <pc:docMk/>
          <pc:sldMk cId="1097008617" sldId="360"/>
        </pc:sldMkLst>
      </pc:sldChg>
      <pc:sldChg chg="modNotes">
        <pc:chgData name="RUGGERI ROBERTA" userId="562d9f2a-bc3a-4a38-b810-89e219454952" providerId="ADAL" clId="{E27EF10E-1555-439D-AE40-E3DF4480903A}" dt="2022-07-05T07:13:04.358" v="6"/>
        <pc:sldMkLst>
          <pc:docMk/>
          <pc:sldMk cId="3279918225" sldId="361"/>
        </pc:sldMkLst>
      </pc:sldChg>
      <pc:sldChg chg="modNotes">
        <pc:chgData name="RUGGERI ROBERTA" userId="562d9f2a-bc3a-4a38-b810-89e219454952" providerId="ADAL" clId="{E27EF10E-1555-439D-AE40-E3DF4480903A}" dt="2022-07-05T07:13:04.358" v="6"/>
        <pc:sldMkLst>
          <pc:docMk/>
          <pc:sldMk cId="1269704147" sldId="363"/>
        </pc:sldMkLst>
      </pc:sldChg>
      <pc:sldChg chg="modNotes">
        <pc:chgData name="RUGGERI ROBERTA" userId="562d9f2a-bc3a-4a38-b810-89e219454952" providerId="ADAL" clId="{E27EF10E-1555-439D-AE40-E3DF4480903A}" dt="2022-07-05T07:13:04.358" v="6"/>
        <pc:sldMkLst>
          <pc:docMk/>
          <pc:sldMk cId="1432725165" sldId="364"/>
        </pc:sldMkLst>
      </pc:sldChg>
      <pc:sldChg chg="modNotes">
        <pc:chgData name="RUGGERI ROBERTA" userId="562d9f2a-bc3a-4a38-b810-89e219454952" providerId="ADAL" clId="{E27EF10E-1555-439D-AE40-E3DF4480903A}" dt="2022-07-05T07:13:04.358" v="6"/>
        <pc:sldMkLst>
          <pc:docMk/>
          <pc:sldMk cId="890949752" sldId="366"/>
        </pc:sldMkLst>
      </pc:sldChg>
      <pc:sldChg chg="del">
        <pc:chgData name="RUGGERI ROBERTA" userId="562d9f2a-bc3a-4a38-b810-89e219454952" providerId="ADAL" clId="{E27EF10E-1555-439D-AE40-E3DF4480903A}" dt="2022-07-05T07:11:49.145" v="1" actId="47"/>
        <pc:sldMkLst>
          <pc:docMk/>
          <pc:sldMk cId="2964409125" sldId="372"/>
        </pc:sldMkLst>
      </pc:sldChg>
      <pc:sldChg chg="del">
        <pc:chgData name="RUGGERI ROBERTA" userId="562d9f2a-bc3a-4a38-b810-89e219454952" providerId="ADAL" clId="{E27EF10E-1555-439D-AE40-E3DF4480903A}" dt="2022-07-05T07:11:46.402" v="0" actId="47"/>
        <pc:sldMkLst>
          <pc:docMk/>
          <pc:sldMk cId="3945201267" sldId="373"/>
        </pc:sldMkLst>
      </pc:sldChg>
      <pc:sldChg chg="ord">
        <pc:chgData name="RUGGERI ROBERTA" userId="562d9f2a-bc3a-4a38-b810-89e219454952" providerId="ADAL" clId="{E27EF10E-1555-439D-AE40-E3DF4480903A}" dt="2022-07-05T07:12:23.143" v="5"/>
        <pc:sldMkLst>
          <pc:docMk/>
          <pc:sldMk cId="3434231398" sldId="376"/>
        </pc:sldMkLst>
      </pc:sldChg>
      <pc:sldChg chg="del">
        <pc:chgData name="RUGGERI ROBERTA" userId="562d9f2a-bc3a-4a38-b810-89e219454952" providerId="ADAL" clId="{E27EF10E-1555-439D-AE40-E3DF4480903A}" dt="2022-07-05T07:12:04.751" v="2" actId="47"/>
        <pc:sldMkLst>
          <pc:docMk/>
          <pc:sldMk cId="1991023159" sldId="382"/>
        </pc:sldMkLst>
      </pc:sldChg>
      <pc:sldChg chg="del">
        <pc:chgData name="RUGGERI ROBERTA" userId="562d9f2a-bc3a-4a38-b810-89e219454952" providerId="ADAL" clId="{E27EF10E-1555-439D-AE40-E3DF4480903A}" dt="2022-07-05T07:12:08.044" v="3" actId="47"/>
        <pc:sldMkLst>
          <pc:docMk/>
          <pc:sldMk cId="3415609931" sldId="384"/>
        </pc:sldMkLst>
      </pc:sldChg>
      <pc:sldChg chg="modSp mod modNotes">
        <pc:chgData name="RUGGERI ROBERTA" userId="562d9f2a-bc3a-4a38-b810-89e219454952" providerId="ADAL" clId="{E27EF10E-1555-439D-AE40-E3DF4480903A}" dt="2022-07-05T07:15:57.200" v="11" actId="255"/>
        <pc:sldMkLst>
          <pc:docMk/>
          <pc:sldMk cId="436034057" sldId="387"/>
        </pc:sldMkLst>
        <pc:spChg chg="mod">
          <ac:chgData name="RUGGERI ROBERTA" userId="562d9f2a-bc3a-4a38-b810-89e219454952" providerId="ADAL" clId="{E27EF10E-1555-439D-AE40-E3DF4480903A}" dt="2022-07-05T07:15:00.310" v="10" actId="6549"/>
          <ac:spMkLst>
            <pc:docMk/>
            <pc:sldMk cId="436034057" sldId="387"/>
            <ac:spMk id="15" creationId="{FF79B419-009F-4AFC-AB77-2C522D676EDD}"/>
          </ac:spMkLst>
        </pc:spChg>
        <pc:spChg chg="mod">
          <ac:chgData name="RUGGERI ROBERTA" userId="562d9f2a-bc3a-4a38-b810-89e219454952" providerId="ADAL" clId="{E27EF10E-1555-439D-AE40-E3DF4480903A}" dt="2022-07-05T07:15:57.200" v="11" actId="255"/>
          <ac:spMkLst>
            <pc:docMk/>
            <pc:sldMk cId="436034057" sldId="387"/>
            <ac:spMk id="16" creationId="{758D8E30-D762-4A67-889D-B36F0E86CDE6}"/>
          </ac:spMkLst>
        </pc:spChg>
        <pc:picChg chg="mod">
          <ac:chgData name="RUGGERI ROBERTA" userId="562d9f2a-bc3a-4a38-b810-89e219454952" providerId="ADAL" clId="{E27EF10E-1555-439D-AE40-E3DF4480903A}" dt="2022-07-05T07:13:44.772" v="9" actId="14100"/>
          <ac:picMkLst>
            <pc:docMk/>
            <pc:sldMk cId="436034057" sldId="387"/>
            <ac:picMk id="3" creationId="{A9B2BE30-EFA2-4790-8CA7-7D999E35F9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DEAC8-2FF3-4BBD-80C6-B7218F399A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E3028E33-80B7-4CB3-857D-1D80BB6C2734}">
      <dgm:prSet phldrT="[Testo]" custT="1"/>
      <dgm:spPr>
        <a:solidFill>
          <a:srgbClr val="EAEAEA"/>
        </a:solidFill>
      </dgm:spPr>
      <dgm:t>
        <a:bodyPr/>
        <a:lstStyle/>
        <a:p>
          <a:r>
            <a:rPr lang="it-IT" sz="3600" b="1" kern="1200" dirty="0" err="1">
              <a:solidFill>
                <a:prstClr val="black">
                  <a:lumMod val="65000"/>
                  <a:lumOff val="35000"/>
                </a:prstClr>
              </a:solidFill>
              <a:latin typeface="Calibri Light (Titoli)"/>
              <a:ea typeface="+mn-ea"/>
              <a:cs typeface="+mn-cs"/>
            </a:rPr>
            <a:t>A</a:t>
          </a:r>
          <a:r>
            <a:rPr lang="it-IT" sz="3600" b="1" kern="1200" dirty="0" err="1">
              <a:solidFill>
                <a:schemeClr val="tx1">
                  <a:lumMod val="65000"/>
                  <a:lumOff val="35000"/>
                </a:schemeClr>
              </a:solidFill>
              <a:latin typeface="Calibri Light (Titoli)"/>
              <a:ea typeface="+mn-ea"/>
              <a:cs typeface="+mn-cs"/>
            </a:rPr>
            <a:t>ims</a:t>
          </a:r>
          <a:endParaRPr lang="it-IT" sz="3600" b="1" kern="1200" dirty="0">
            <a:solidFill>
              <a:prstClr val="black">
                <a:lumMod val="65000"/>
                <a:lumOff val="35000"/>
              </a:prstClr>
            </a:solidFill>
            <a:latin typeface="Calibri Light (Titoli)"/>
            <a:ea typeface="+mn-ea"/>
            <a:cs typeface="+mn-cs"/>
          </a:endParaRPr>
        </a:p>
      </dgm:t>
    </dgm:pt>
    <dgm:pt modelId="{BD2EC5C8-6B83-40CA-AD8C-66247A2654BC}" type="parTrans" cxnId="{80E0A0A6-4737-4209-A8EC-B774DC8A8D7A}">
      <dgm:prSet/>
      <dgm:spPr/>
      <dgm:t>
        <a:bodyPr/>
        <a:lstStyle/>
        <a:p>
          <a:endParaRPr lang="it-IT" sz="3600" b="1">
            <a:latin typeface="Calibri Light (Titoli)"/>
          </a:endParaRPr>
        </a:p>
      </dgm:t>
    </dgm:pt>
    <dgm:pt modelId="{21C47AA4-E2A2-4324-B500-90DDEA8B95A7}" type="sibTrans" cxnId="{80E0A0A6-4737-4209-A8EC-B774DC8A8D7A}">
      <dgm:prSet/>
      <dgm:spPr/>
      <dgm:t>
        <a:bodyPr/>
        <a:lstStyle/>
        <a:p>
          <a:endParaRPr lang="it-IT" sz="3600" b="1">
            <a:latin typeface="Calibri Light (Titoli)"/>
          </a:endParaRPr>
        </a:p>
      </dgm:t>
    </dgm:pt>
    <dgm:pt modelId="{79D4B4FF-D4A9-49C5-85EB-DFBA74E1B06D}">
      <dgm:prSet phldrT="[Testo]" custT="1"/>
      <dgm:spPr>
        <a:solidFill>
          <a:srgbClr val="EAEAEA"/>
        </a:solidFill>
      </dgm:spPr>
      <dgm:t>
        <a:bodyPr/>
        <a:lstStyle/>
        <a:p>
          <a:r>
            <a:rPr lang="it-IT" sz="3600" b="1" dirty="0" err="1">
              <a:solidFill>
                <a:schemeClr val="tx1">
                  <a:lumMod val="65000"/>
                  <a:lumOff val="35000"/>
                </a:schemeClr>
              </a:solidFill>
              <a:latin typeface="Calibri Light (Titoli)"/>
            </a:rPr>
            <a:t>Remarks</a:t>
          </a:r>
          <a:endParaRPr lang="it-IT" sz="3600" b="1" dirty="0">
            <a:solidFill>
              <a:schemeClr val="tx1">
                <a:lumMod val="65000"/>
                <a:lumOff val="35000"/>
              </a:schemeClr>
            </a:solidFill>
            <a:latin typeface="Calibri Light (Titoli)"/>
          </a:endParaRPr>
        </a:p>
      </dgm:t>
    </dgm:pt>
    <dgm:pt modelId="{6959BD27-DA1F-4604-B13B-E80F2FD52107}" type="parTrans" cxnId="{1D03A430-E868-4799-B7C2-9299A07204D7}">
      <dgm:prSet/>
      <dgm:spPr/>
      <dgm:t>
        <a:bodyPr/>
        <a:lstStyle/>
        <a:p>
          <a:endParaRPr lang="it-IT" sz="3600" b="1">
            <a:latin typeface="Calibri Light (Titoli)"/>
          </a:endParaRPr>
        </a:p>
      </dgm:t>
    </dgm:pt>
    <dgm:pt modelId="{B63FC776-737B-4970-A8A6-9E265BE6D3F4}" type="sibTrans" cxnId="{1D03A430-E868-4799-B7C2-9299A07204D7}">
      <dgm:prSet/>
      <dgm:spPr/>
      <dgm:t>
        <a:bodyPr/>
        <a:lstStyle/>
        <a:p>
          <a:endParaRPr lang="it-IT" sz="3600" b="1">
            <a:latin typeface="Calibri Light (Titoli)"/>
          </a:endParaRPr>
        </a:p>
      </dgm:t>
    </dgm:pt>
    <dgm:pt modelId="{A866BF1D-1568-4660-89B5-D5782132D7C8}">
      <dgm:prSet custT="1"/>
      <dgm:spPr>
        <a:solidFill>
          <a:srgbClr val="EAEAEA"/>
        </a:solidFill>
      </dgm:spPr>
      <dgm:t>
        <a:bodyPr/>
        <a:lstStyle/>
        <a:p>
          <a:pPr marL="0" lvl="0" indent="0" algn="l" defTabSz="1555750">
            <a:lnSpc>
              <a:spcPct val="90000"/>
            </a:lnSpc>
            <a:spcBef>
              <a:spcPct val="0"/>
            </a:spcBef>
            <a:spcAft>
              <a:spcPct val="35000"/>
            </a:spcAft>
            <a:buNone/>
          </a:pPr>
          <a:r>
            <a:rPr lang="it-IT" sz="3600" b="1" kern="1200">
              <a:solidFill>
                <a:prstClr val="black">
                  <a:lumMod val="65000"/>
                  <a:lumOff val="35000"/>
                </a:prstClr>
              </a:solidFill>
              <a:latin typeface="Calibri Light (Titoli)"/>
              <a:ea typeface="+mn-ea"/>
              <a:cs typeface="+mn-cs"/>
            </a:rPr>
            <a:t>Data and </a:t>
          </a:r>
          <a:r>
            <a:rPr lang="it-IT" sz="3600" b="1" kern="1200" err="1">
              <a:solidFill>
                <a:prstClr val="black">
                  <a:lumMod val="65000"/>
                  <a:lumOff val="35000"/>
                </a:prstClr>
              </a:solidFill>
              <a:latin typeface="Calibri Light (Titoli)"/>
              <a:ea typeface="+mn-ea"/>
              <a:cs typeface="+mn-cs"/>
            </a:rPr>
            <a:t>Methodology</a:t>
          </a:r>
          <a:endParaRPr lang="it-IT" sz="3600" b="1" kern="1200">
            <a:solidFill>
              <a:prstClr val="black">
                <a:lumMod val="65000"/>
                <a:lumOff val="35000"/>
              </a:prstClr>
            </a:solidFill>
            <a:latin typeface="Calibri Light (Titoli)"/>
            <a:ea typeface="+mn-ea"/>
            <a:cs typeface="+mn-cs"/>
          </a:endParaRPr>
        </a:p>
      </dgm:t>
    </dgm:pt>
    <dgm:pt modelId="{29148577-0BEC-4ECB-8ECE-91A66DD0DBB5}" type="parTrans" cxnId="{AEE424BB-3152-4602-BA46-9D217D75AAFC}">
      <dgm:prSet/>
      <dgm:spPr/>
      <dgm:t>
        <a:bodyPr/>
        <a:lstStyle/>
        <a:p>
          <a:endParaRPr lang="it-IT" sz="3600" b="1">
            <a:latin typeface="Calibri Light (Titoli)"/>
          </a:endParaRPr>
        </a:p>
      </dgm:t>
    </dgm:pt>
    <dgm:pt modelId="{93E09D0F-3028-4170-B347-DE2576C62456}" type="sibTrans" cxnId="{AEE424BB-3152-4602-BA46-9D217D75AAFC}">
      <dgm:prSet/>
      <dgm:spPr/>
      <dgm:t>
        <a:bodyPr/>
        <a:lstStyle/>
        <a:p>
          <a:endParaRPr lang="it-IT" sz="3600" b="1">
            <a:latin typeface="Calibri Light (Titoli)"/>
          </a:endParaRPr>
        </a:p>
      </dgm:t>
    </dgm:pt>
    <dgm:pt modelId="{EB29F59E-7B55-40F5-8F61-BA97934A0716}">
      <dgm:prSet custT="1"/>
      <dgm:spPr>
        <a:solidFill>
          <a:srgbClr val="EAEAEA"/>
        </a:solidFill>
      </dgm:spPr>
      <dgm:t>
        <a:bodyPr/>
        <a:lstStyle/>
        <a:p>
          <a:r>
            <a:rPr lang="it-IT" sz="3600" b="1" err="1">
              <a:solidFill>
                <a:schemeClr val="tx1">
                  <a:lumMod val="65000"/>
                  <a:lumOff val="35000"/>
                </a:schemeClr>
              </a:solidFill>
              <a:latin typeface="Calibri Light (Titoli)"/>
            </a:rPr>
            <a:t>Empirical</a:t>
          </a:r>
          <a:r>
            <a:rPr lang="it-IT" sz="3600" b="1">
              <a:solidFill>
                <a:schemeClr val="tx1">
                  <a:lumMod val="65000"/>
                  <a:lumOff val="35000"/>
                </a:schemeClr>
              </a:solidFill>
              <a:latin typeface="Calibri Light (Titoli)"/>
            </a:rPr>
            <a:t> </a:t>
          </a:r>
          <a:r>
            <a:rPr lang="it-IT" sz="3600" b="1" err="1">
              <a:solidFill>
                <a:schemeClr val="tx1">
                  <a:lumMod val="65000"/>
                  <a:lumOff val="35000"/>
                </a:schemeClr>
              </a:solidFill>
              <a:latin typeface="Calibri Light (Titoli)"/>
            </a:rPr>
            <a:t>Results</a:t>
          </a:r>
          <a:endParaRPr lang="it-IT" sz="3600" b="1">
            <a:solidFill>
              <a:schemeClr val="tx1">
                <a:lumMod val="65000"/>
                <a:lumOff val="35000"/>
              </a:schemeClr>
            </a:solidFill>
            <a:latin typeface="Calibri Light (Titoli)"/>
          </a:endParaRPr>
        </a:p>
      </dgm:t>
    </dgm:pt>
    <dgm:pt modelId="{F835375A-0118-42F2-BD0A-9A28C855ADDA}" type="parTrans" cxnId="{4EA79188-F51B-4A47-96B9-1678F911D9BE}">
      <dgm:prSet/>
      <dgm:spPr/>
      <dgm:t>
        <a:bodyPr/>
        <a:lstStyle/>
        <a:p>
          <a:endParaRPr lang="it-IT" sz="3600" b="1">
            <a:latin typeface="Calibri Light (Titoli)"/>
          </a:endParaRPr>
        </a:p>
      </dgm:t>
    </dgm:pt>
    <dgm:pt modelId="{F41A715F-70D9-4C07-ABD6-DBBA24338058}" type="sibTrans" cxnId="{4EA79188-F51B-4A47-96B9-1678F911D9BE}">
      <dgm:prSet/>
      <dgm:spPr/>
      <dgm:t>
        <a:bodyPr/>
        <a:lstStyle/>
        <a:p>
          <a:endParaRPr lang="it-IT" sz="3600" b="1">
            <a:latin typeface="Calibri Light (Titoli)"/>
          </a:endParaRPr>
        </a:p>
      </dgm:t>
    </dgm:pt>
    <dgm:pt modelId="{96B90489-A321-4916-A1CB-503618D558B3}">
      <dgm:prSet custT="1"/>
      <dgm:spPr>
        <a:solidFill>
          <a:srgbClr val="EAEAEA"/>
        </a:solidFill>
      </dgm:spPr>
      <dgm:t>
        <a:bodyPr/>
        <a:lstStyle/>
        <a:p>
          <a:r>
            <a:rPr lang="it-IT" sz="3600" b="1" dirty="0">
              <a:solidFill>
                <a:srgbClr val="595959"/>
              </a:solidFill>
              <a:latin typeface="Calibri Light (Titoli)"/>
            </a:rPr>
            <a:t>Background</a:t>
          </a:r>
        </a:p>
      </dgm:t>
    </dgm:pt>
    <dgm:pt modelId="{76F18C8F-5736-421F-92E7-9FADA4DD77D7}" type="parTrans" cxnId="{C67E1D9E-A7C1-4557-95B1-4CD686C4A0C7}">
      <dgm:prSet/>
      <dgm:spPr/>
      <dgm:t>
        <a:bodyPr/>
        <a:lstStyle/>
        <a:p>
          <a:endParaRPr lang="it-IT" sz="3600" b="1">
            <a:latin typeface="Calibri Light (Titoli)"/>
          </a:endParaRPr>
        </a:p>
      </dgm:t>
    </dgm:pt>
    <dgm:pt modelId="{4EE0FDD6-ED8A-4B7D-9378-39111D8E7345}" type="sibTrans" cxnId="{C67E1D9E-A7C1-4557-95B1-4CD686C4A0C7}">
      <dgm:prSet/>
      <dgm:spPr>
        <a:solidFill>
          <a:schemeClr val="bg1"/>
        </a:solidFill>
        <a:ln>
          <a:solidFill>
            <a:srgbClr val="A50021"/>
          </a:solidFill>
        </a:ln>
      </dgm:spPr>
      <dgm:t>
        <a:bodyPr/>
        <a:lstStyle/>
        <a:p>
          <a:endParaRPr lang="it-IT" sz="3600" b="1">
            <a:latin typeface="Calibri Light (Titoli)"/>
          </a:endParaRPr>
        </a:p>
      </dgm:t>
    </dgm:pt>
    <dgm:pt modelId="{5014509A-9EA4-4528-8983-7C6F8E88853F}" type="pres">
      <dgm:prSet presAssocID="{E46DEAC8-2FF3-4BBD-80C6-B7218F399A83}" presName="Name0" presStyleCnt="0">
        <dgm:presLayoutVars>
          <dgm:chMax val="7"/>
          <dgm:chPref val="7"/>
          <dgm:dir/>
        </dgm:presLayoutVars>
      </dgm:prSet>
      <dgm:spPr/>
      <dgm:t>
        <a:bodyPr/>
        <a:lstStyle/>
        <a:p>
          <a:endParaRPr lang="sl-SI"/>
        </a:p>
      </dgm:t>
    </dgm:pt>
    <dgm:pt modelId="{3A2B6DCC-617C-42AC-874A-F977F8BA1EBE}" type="pres">
      <dgm:prSet presAssocID="{E46DEAC8-2FF3-4BBD-80C6-B7218F399A83}" presName="Name1" presStyleCnt="0"/>
      <dgm:spPr/>
    </dgm:pt>
    <dgm:pt modelId="{CA1739C1-4FCA-470D-9300-606FB0889A68}" type="pres">
      <dgm:prSet presAssocID="{E46DEAC8-2FF3-4BBD-80C6-B7218F399A83}" presName="cycle" presStyleCnt="0"/>
      <dgm:spPr/>
    </dgm:pt>
    <dgm:pt modelId="{B4A0870D-E5EC-4272-85B6-B7D5DB09F5DC}" type="pres">
      <dgm:prSet presAssocID="{E46DEAC8-2FF3-4BBD-80C6-B7218F399A83}" presName="srcNode" presStyleLbl="node1" presStyleIdx="0" presStyleCnt="5"/>
      <dgm:spPr/>
    </dgm:pt>
    <dgm:pt modelId="{D45D53A5-373F-44DE-BEBF-DB4D4D2830EC}" type="pres">
      <dgm:prSet presAssocID="{E46DEAC8-2FF3-4BBD-80C6-B7218F399A83}" presName="conn" presStyleLbl="parChTrans1D2" presStyleIdx="0" presStyleCnt="1" custLinFactNeighborX="-29541" custLinFactNeighborY="-1368"/>
      <dgm:spPr/>
      <dgm:t>
        <a:bodyPr/>
        <a:lstStyle/>
        <a:p>
          <a:endParaRPr lang="sl-SI"/>
        </a:p>
      </dgm:t>
    </dgm:pt>
    <dgm:pt modelId="{90767D02-F385-40CE-BC67-DA311AC076FE}" type="pres">
      <dgm:prSet presAssocID="{E46DEAC8-2FF3-4BBD-80C6-B7218F399A83}" presName="extraNode" presStyleLbl="node1" presStyleIdx="0" presStyleCnt="5"/>
      <dgm:spPr/>
    </dgm:pt>
    <dgm:pt modelId="{EFF547BB-DA6F-45E6-9CCB-74EF921E7357}" type="pres">
      <dgm:prSet presAssocID="{E46DEAC8-2FF3-4BBD-80C6-B7218F399A83}" presName="dstNode" presStyleLbl="node1" presStyleIdx="0" presStyleCnt="5"/>
      <dgm:spPr/>
    </dgm:pt>
    <dgm:pt modelId="{02CFCC11-EA18-40EC-94A3-834B7109187D}" type="pres">
      <dgm:prSet presAssocID="{96B90489-A321-4916-A1CB-503618D558B3}" presName="text_1" presStyleLbl="node1" presStyleIdx="0" presStyleCnt="5">
        <dgm:presLayoutVars>
          <dgm:bulletEnabled val="1"/>
        </dgm:presLayoutVars>
      </dgm:prSet>
      <dgm:spPr/>
      <dgm:t>
        <a:bodyPr/>
        <a:lstStyle/>
        <a:p>
          <a:endParaRPr lang="sl-SI"/>
        </a:p>
      </dgm:t>
    </dgm:pt>
    <dgm:pt modelId="{2E3641FA-BB48-42EB-94F1-51C9DFFA9D30}" type="pres">
      <dgm:prSet presAssocID="{96B90489-A321-4916-A1CB-503618D558B3}" presName="accent_1" presStyleCnt="0"/>
      <dgm:spPr/>
    </dgm:pt>
    <dgm:pt modelId="{6076F818-0BE8-45C8-B1AA-C237FCBFBDEE}" type="pres">
      <dgm:prSet presAssocID="{96B90489-A321-4916-A1CB-503618D558B3}" presName="accentRepeatNode" presStyleLbl="solidFgAcc1" presStyleIdx="0" presStyleCnt="5"/>
      <dgm:spPr>
        <a:solidFill>
          <a:srgbClr val="A50021"/>
        </a:solidFill>
        <a:ln>
          <a:noFill/>
        </a:ln>
      </dgm:spPr>
    </dgm:pt>
    <dgm:pt modelId="{62F74C3F-8DF9-47B7-BA5D-9084ABE77E83}" type="pres">
      <dgm:prSet presAssocID="{E3028E33-80B7-4CB3-857D-1D80BB6C2734}" presName="text_2" presStyleLbl="node1" presStyleIdx="1" presStyleCnt="5">
        <dgm:presLayoutVars>
          <dgm:bulletEnabled val="1"/>
        </dgm:presLayoutVars>
      </dgm:prSet>
      <dgm:spPr/>
      <dgm:t>
        <a:bodyPr/>
        <a:lstStyle/>
        <a:p>
          <a:endParaRPr lang="sl-SI"/>
        </a:p>
      </dgm:t>
    </dgm:pt>
    <dgm:pt modelId="{50E1E3BA-FEB6-4563-BBAF-E212A92C3BAD}" type="pres">
      <dgm:prSet presAssocID="{E3028E33-80B7-4CB3-857D-1D80BB6C2734}" presName="accent_2" presStyleCnt="0"/>
      <dgm:spPr/>
    </dgm:pt>
    <dgm:pt modelId="{80395201-1D25-41F1-A1F7-58D8D611F54C}" type="pres">
      <dgm:prSet presAssocID="{E3028E33-80B7-4CB3-857D-1D80BB6C2734}" presName="accentRepeatNode" presStyleLbl="solidFgAcc1" presStyleIdx="1" presStyleCnt="5"/>
      <dgm:spPr>
        <a:solidFill>
          <a:srgbClr val="A50021"/>
        </a:solidFill>
        <a:ln>
          <a:noFill/>
        </a:ln>
      </dgm:spPr>
    </dgm:pt>
    <dgm:pt modelId="{A573719B-8A01-4420-A49C-053C0DA216FD}" type="pres">
      <dgm:prSet presAssocID="{A866BF1D-1568-4660-89B5-D5782132D7C8}" presName="text_3" presStyleLbl="node1" presStyleIdx="2" presStyleCnt="5">
        <dgm:presLayoutVars>
          <dgm:bulletEnabled val="1"/>
        </dgm:presLayoutVars>
      </dgm:prSet>
      <dgm:spPr/>
      <dgm:t>
        <a:bodyPr/>
        <a:lstStyle/>
        <a:p>
          <a:endParaRPr lang="sl-SI"/>
        </a:p>
      </dgm:t>
    </dgm:pt>
    <dgm:pt modelId="{00CBB70B-E299-48B8-9F69-3A027927B150}" type="pres">
      <dgm:prSet presAssocID="{A866BF1D-1568-4660-89B5-D5782132D7C8}" presName="accent_3" presStyleCnt="0"/>
      <dgm:spPr/>
    </dgm:pt>
    <dgm:pt modelId="{A5E1D995-4444-44FF-B69E-2C96BB9501C9}" type="pres">
      <dgm:prSet presAssocID="{A866BF1D-1568-4660-89B5-D5782132D7C8}" presName="accentRepeatNode" presStyleLbl="solidFgAcc1" presStyleIdx="2" presStyleCnt="5"/>
      <dgm:spPr>
        <a:solidFill>
          <a:srgbClr val="A50021"/>
        </a:solidFill>
        <a:ln>
          <a:noFill/>
        </a:ln>
      </dgm:spPr>
    </dgm:pt>
    <dgm:pt modelId="{3E692AC4-80E5-4C88-A71D-D1FE8A166E27}" type="pres">
      <dgm:prSet presAssocID="{EB29F59E-7B55-40F5-8F61-BA97934A0716}" presName="text_4" presStyleLbl="node1" presStyleIdx="3" presStyleCnt="5" custLinFactNeighborX="268" custLinFactNeighborY="-5952">
        <dgm:presLayoutVars>
          <dgm:bulletEnabled val="1"/>
        </dgm:presLayoutVars>
      </dgm:prSet>
      <dgm:spPr/>
      <dgm:t>
        <a:bodyPr/>
        <a:lstStyle/>
        <a:p>
          <a:endParaRPr lang="sl-SI"/>
        </a:p>
      </dgm:t>
    </dgm:pt>
    <dgm:pt modelId="{626F2B9C-8E44-4075-900C-DA7D2D4B2F58}" type="pres">
      <dgm:prSet presAssocID="{EB29F59E-7B55-40F5-8F61-BA97934A0716}" presName="accent_4" presStyleCnt="0"/>
      <dgm:spPr/>
    </dgm:pt>
    <dgm:pt modelId="{BFECEEA3-B060-4468-B430-ABCC623ECED1}" type="pres">
      <dgm:prSet presAssocID="{EB29F59E-7B55-40F5-8F61-BA97934A0716}" presName="accentRepeatNode" presStyleLbl="solidFgAcc1" presStyleIdx="3" presStyleCnt="5"/>
      <dgm:spPr>
        <a:solidFill>
          <a:srgbClr val="A50021"/>
        </a:solidFill>
        <a:ln>
          <a:noFill/>
        </a:ln>
      </dgm:spPr>
    </dgm:pt>
    <dgm:pt modelId="{0A7B9AB4-23A9-4AD7-A1D9-D2FF71C6A177}" type="pres">
      <dgm:prSet presAssocID="{79D4B4FF-D4A9-49C5-85EB-DFBA74E1B06D}" presName="text_5" presStyleLbl="node1" presStyleIdx="4" presStyleCnt="5">
        <dgm:presLayoutVars>
          <dgm:bulletEnabled val="1"/>
        </dgm:presLayoutVars>
      </dgm:prSet>
      <dgm:spPr/>
      <dgm:t>
        <a:bodyPr/>
        <a:lstStyle/>
        <a:p>
          <a:endParaRPr lang="sl-SI"/>
        </a:p>
      </dgm:t>
    </dgm:pt>
    <dgm:pt modelId="{340E8ABD-10D2-4737-AE55-93EE5AF44E8A}" type="pres">
      <dgm:prSet presAssocID="{79D4B4FF-D4A9-49C5-85EB-DFBA74E1B06D}" presName="accent_5" presStyleCnt="0"/>
      <dgm:spPr/>
    </dgm:pt>
    <dgm:pt modelId="{7497DF18-4766-498F-93FC-9097241C1C8B}" type="pres">
      <dgm:prSet presAssocID="{79D4B4FF-D4A9-49C5-85EB-DFBA74E1B06D}" presName="accentRepeatNode" presStyleLbl="solidFgAcc1" presStyleIdx="4" presStyleCnt="5"/>
      <dgm:spPr>
        <a:solidFill>
          <a:srgbClr val="A50021"/>
        </a:solidFill>
        <a:ln>
          <a:noFill/>
        </a:ln>
      </dgm:spPr>
    </dgm:pt>
  </dgm:ptLst>
  <dgm:cxnLst>
    <dgm:cxn modelId="{4EE10C0A-C21A-4D3D-9B8D-FEE5E539BFAF}" type="presOf" srcId="{A866BF1D-1568-4660-89B5-D5782132D7C8}" destId="{A573719B-8A01-4420-A49C-053C0DA216FD}" srcOrd="0" destOrd="0" presId="urn:microsoft.com/office/officeart/2008/layout/VerticalCurvedList"/>
    <dgm:cxn modelId="{090E33D1-4995-4FF2-BFDA-71D5F8B52135}" type="presOf" srcId="{4EE0FDD6-ED8A-4B7D-9378-39111D8E7345}" destId="{D45D53A5-373F-44DE-BEBF-DB4D4D2830EC}" srcOrd="0" destOrd="0" presId="urn:microsoft.com/office/officeart/2008/layout/VerticalCurvedList"/>
    <dgm:cxn modelId="{C67E1D9E-A7C1-4557-95B1-4CD686C4A0C7}" srcId="{E46DEAC8-2FF3-4BBD-80C6-B7218F399A83}" destId="{96B90489-A321-4916-A1CB-503618D558B3}" srcOrd="0" destOrd="0" parTransId="{76F18C8F-5736-421F-92E7-9FADA4DD77D7}" sibTransId="{4EE0FDD6-ED8A-4B7D-9378-39111D8E7345}"/>
    <dgm:cxn modelId="{F7BAF9EB-3C31-4FCA-BEE6-8800175C763D}" type="presOf" srcId="{E46DEAC8-2FF3-4BBD-80C6-B7218F399A83}" destId="{5014509A-9EA4-4528-8983-7C6F8E88853F}" srcOrd="0" destOrd="0" presId="urn:microsoft.com/office/officeart/2008/layout/VerticalCurvedList"/>
    <dgm:cxn modelId="{FC93E382-45DD-41D6-B127-07BD6AD935EB}" type="presOf" srcId="{E3028E33-80B7-4CB3-857D-1D80BB6C2734}" destId="{62F74C3F-8DF9-47B7-BA5D-9084ABE77E83}" srcOrd="0" destOrd="0" presId="urn:microsoft.com/office/officeart/2008/layout/VerticalCurvedList"/>
    <dgm:cxn modelId="{1D03A430-E868-4799-B7C2-9299A07204D7}" srcId="{E46DEAC8-2FF3-4BBD-80C6-B7218F399A83}" destId="{79D4B4FF-D4A9-49C5-85EB-DFBA74E1B06D}" srcOrd="4" destOrd="0" parTransId="{6959BD27-DA1F-4604-B13B-E80F2FD52107}" sibTransId="{B63FC776-737B-4970-A8A6-9E265BE6D3F4}"/>
    <dgm:cxn modelId="{4EA79188-F51B-4A47-96B9-1678F911D9BE}" srcId="{E46DEAC8-2FF3-4BBD-80C6-B7218F399A83}" destId="{EB29F59E-7B55-40F5-8F61-BA97934A0716}" srcOrd="3" destOrd="0" parTransId="{F835375A-0118-42F2-BD0A-9A28C855ADDA}" sibTransId="{F41A715F-70D9-4C07-ABD6-DBBA24338058}"/>
    <dgm:cxn modelId="{80E0A0A6-4737-4209-A8EC-B774DC8A8D7A}" srcId="{E46DEAC8-2FF3-4BBD-80C6-B7218F399A83}" destId="{E3028E33-80B7-4CB3-857D-1D80BB6C2734}" srcOrd="1" destOrd="0" parTransId="{BD2EC5C8-6B83-40CA-AD8C-66247A2654BC}" sibTransId="{21C47AA4-E2A2-4324-B500-90DDEA8B95A7}"/>
    <dgm:cxn modelId="{AEE424BB-3152-4602-BA46-9D217D75AAFC}" srcId="{E46DEAC8-2FF3-4BBD-80C6-B7218F399A83}" destId="{A866BF1D-1568-4660-89B5-D5782132D7C8}" srcOrd="2" destOrd="0" parTransId="{29148577-0BEC-4ECB-8ECE-91A66DD0DBB5}" sibTransId="{93E09D0F-3028-4170-B347-DE2576C62456}"/>
    <dgm:cxn modelId="{96E86E5E-78A9-4D7A-99F3-A3E1E158E158}" type="presOf" srcId="{79D4B4FF-D4A9-49C5-85EB-DFBA74E1B06D}" destId="{0A7B9AB4-23A9-4AD7-A1D9-D2FF71C6A177}" srcOrd="0" destOrd="0" presId="urn:microsoft.com/office/officeart/2008/layout/VerticalCurvedList"/>
    <dgm:cxn modelId="{CB144C35-3E23-410D-9F60-56EBBAFD18AA}" type="presOf" srcId="{EB29F59E-7B55-40F5-8F61-BA97934A0716}" destId="{3E692AC4-80E5-4C88-A71D-D1FE8A166E27}" srcOrd="0" destOrd="0" presId="urn:microsoft.com/office/officeart/2008/layout/VerticalCurvedList"/>
    <dgm:cxn modelId="{10989AFA-5A13-467B-8420-42F11130386E}" type="presOf" srcId="{96B90489-A321-4916-A1CB-503618D558B3}" destId="{02CFCC11-EA18-40EC-94A3-834B7109187D}" srcOrd="0" destOrd="0" presId="urn:microsoft.com/office/officeart/2008/layout/VerticalCurvedList"/>
    <dgm:cxn modelId="{36BCDB84-12AE-4450-9EEA-B956B8EDD640}" type="presParOf" srcId="{5014509A-9EA4-4528-8983-7C6F8E88853F}" destId="{3A2B6DCC-617C-42AC-874A-F977F8BA1EBE}" srcOrd="0" destOrd="0" presId="urn:microsoft.com/office/officeart/2008/layout/VerticalCurvedList"/>
    <dgm:cxn modelId="{62353EBD-FC8B-43AB-8E6D-49DD24AC991C}" type="presParOf" srcId="{3A2B6DCC-617C-42AC-874A-F977F8BA1EBE}" destId="{CA1739C1-4FCA-470D-9300-606FB0889A68}" srcOrd="0" destOrd="0" presId="urn:microsoft.com/office/officeart/2008/layout/VerticalCurvedList"/>
    <dgm:cxn modelId="{40C72ECB-B947-4256-8E06-4F924AD88120}" type="presParOf" srcId="{CA1739C1-4FCA-470D-9300-606FB0889A68}" destId="{B4A0870D-E5EC-4272-85B6-B7D5DB09F5DC}" srcOrd="0" destOrd="0" presId="urn:microsoft.com/office/officeart/2008/layout/VerticalCurvedList"/>
    <dgm:cxn modelId="{0D9D72AC-A220-41C9-B35A-76CA074D64D4}" type="presParOf" srcId="{CA1739C1-4FCA-470D-9300-606FB0889A68}" destId="{D45D53A5-373F-44DE-BEBF-DB4D4D2830EC}" srcOrd="1" destOrd="0" presId="urn:microsoft.com/office/officeart/2008/layout/VerticalCurvedList"/>
    <dgm:cxn modelId="{F1042110-AD2D-4FD5-96A5-DA007ABB5181}" type="presParOf" srcId="{CA1739C1-4FCA-470D-9300-606FB0889A68}" destId="{90767D02-F385-40CE-BC67-DA311AC076FE}" srcOrd="2" destOrd="0" presId="urn:microsoft.com/office/officeart/2008/layout/VerticalCurvedList"/>
    <dgm:cxn modelId="{C5DC0D1A-8672-40FA-9592-57DCCBEA6FAD}" type="presParOf" srcId="{CA1739C1-4FCA-470D-9300-606FB0889A68}" destId="{EFF547BB-DA6F-45E6-9CCB-74EF921E7357}" srcOrd="3" destOrd="0" presId="urn:microsoft.com/office/officeart/2008/layout/VerticalCurvedList"/>
    <dgm:cxn modelId="{C816231B-1870-4E05-8628-DF99F7C3FC96}" type="presParOf" srcId="{3A2B6DCC-617C-42AC-874A-F977F8BA1EBE}" destId="{02CFCC11-EA18-40EC-94A3-834B7109187D}" srcOrd="1" destOrd="0" presId="urn:microsoft.com/office/officeart/2008/layout/VerticalCurvedList"/>
    <dgm:cxn modelId="{A3CE9ADC-77B5-4E33-B956-71A8529DE4D7}" type="presParOf" srcId="{3A2B6DCC-617C-42AC-874A-F977F8BA1EBE}" destId="{2E3641FA-BB48-42EB-94F1-51C9DFFA9D30}" srcOrd="2" destOrd="0" presId="urn:microsoft.com/office/officeart/2008/layout/VerticalCurvedList"/>
    <dgm:cxn modelId="{73FD06EE-D8D0-440D-AA75-2F5614C34D7B}" type="presParOf" srcId="{2E3641FA-BB48-42EB-94F1-51C9DFFA9D30}" destId="{6076F818-0BE8-45C8-B1AA-C237FCBFBDEE}" srcOrd="0" destOrd="0" presId="urn:microsoft.com/office/officeart/2008/layout/VerticalCurvedList"/>
    <dgm:cxn modelId="{EF4AE4E8-3FAA-4967-97D4-CF5F16D2E763}" type="presParOf" srcId="{3A2B6DCC-617C-42AC-874A-F977F8BA1EBE}" destId="{62F74C3F-8DF9-47B7-BA5D-9084ABE77E83}" srcOrd="3" destOrd="0" presId="urn:microsoft.com/office/officeart/2008/layout/VerticalCurvedList"/>
    <dgm:cxn modelId="{98CBDCFB-E2C2-47FB-9C1E-868A50E7342D}" type="presParOf" srcId="{3A2B6DCC-617C-42AC-874A-F977F8BA1EBE}" destId="{50E1E3BA-FEB6-4563-BBAF-E212A92C3BAD}" srcOrd="4" destOrd="0" presId="urn:microsoft.com/office/officeart/2008/layout/VerticalCurvedList"/>
    <dgm:cxn modelId="{9F773D22-8024-4A22-A084-1A4911549586}" type="presParOf" srcId="{50E1E3BA-FEB6-4563-BBAF-E212A92C3BAD}" destId="{80395201-1D25-41F1-A1F7-58D8D611F54C}" srcOrd="0" destOrd="0" presId="urn:microsoft.com/office/officeart/2008/layout/VerticalCurvedList"/>
    <dgm:cxn modelId="{87D2F215-C504-452E-92BA-398D6A447127}" type="presParOf" srcId="{3A2B6DCC-617C-42AC-874A-F977F8BA1EBE}" destId="{A573719B-8A01-4420-A49C-053C0DA216FD}" srcOrd="5" destOrd="0" presId="urn:microsoft.com/office/officeart/2008/layout/VerticalCurvedList"/>
    <dgm:cxn modelId="{499A5DCF-A2F7-432C-BDD2-4DBFE543A460}" type="presParOf" srcId="{3A2B6DCC-617C-42AC-874A-F977F8BA1EBE}" destId="{00CBB70B-E299-48B8-9F69-3A027927B150}" srcOrd="6" destOrd="0" presId="urn:microsoft.com/office/officeart/2008/layout/VerticalCurvedList"/>
    <dgm:cxn modelId="{D3B65D55-F202-4358-AC91-963A9D4A1D17}" type="presParOf" srcId="{00CBB70B-E299-48B8-9F69-3A027927B150}" destId="{A5E1D995-4444-44FF-B69E-2C96BB9501C9}" srcOrd="0" destOrd="0" presId="urn:microsoft.com/office/officeart/2008/layout/VerticalCurvedList"/>
    <dgm:cxn modelId="{9769D928-8CE9-4E9B-B1B2-60D18C93113E}" type="presParOf" srcId="{3A2B6DCC-617C-42AC-874A-F977F8BA1EBE}" destId="{3E692AC4-80E5-4C88-A71D-D1FE8A166E27}" srcOrd="7" destOrd="0" presId="urn:microsoft.com/office/officeart/2008/layout/VerticalCurvedList"/>
    <dgm:cxn modelId="{E59DBDA9-ABA5-4744-97D2-CD94FB6C3203}" type="presParOf" srcId="{3A2B6DCC-617C-42AC-874A-F977F8BA1EBE}" destId="{626F2B9C-8E44-4075-900C-DA7D2D4B2F58}" srcOrd="8" destOrd="0" presId="urn:microsoft.com/office/officeart/2008/layout/VerticalCurvedList"/>
    <dgm:cxn modelId="{2AD48572-ED53-4EA9-8586-56330A84A758}" type="presParOf" srcId="{626F2B9C-8E44-4075-900C-DA7D2D4B2F58}" destId="{BFECEEA3-B060-4468-B430-ABCC623ECED1}" srcOrd="0" destOrd="0" presId="urn:microsoft.com/office/officeart/2008/layout/VerticalCurvedList"/>
    <dgm:cxn modelId="{852322FF-14D5-416E-AA5E-EF115D3090B9}" type="presParOf" srcId="{3A2B6DCC-617C-42AC-874A-F977F8BA1EBE}" destId="{0A7B9AB4-23A9-4AD7-A1D9-D2FF71C6A177}" srcOrd="9" destOrd="0" presId="urn:microsoft.com/office/officeart/2008/layout/VerticalCurvedList"/>
    <dgm:cxn modelId="{7E306CFA-DAD8-40AE-8B0F-066F059448A1}" type="presParOf" srcId="{3A2B6DCC-617C-42AC-874A-F977F8BA1EBE}" destId="{340E8ABD-10D2-4737-AE55-93EE5AF44E8A}" srcOrd="10" destOrd="0" presId="urn:microsoft.com/office/officeart/2008/layout/VerticalCurvedList"/>
    <dgm:cxn modelId="{DFBE67EA-4C04-440F-AAB1-FC1968F395C3}" type="presParOf" srcId="{340E8ABD-10D2-4737-AE55-93EE5AF44E8A}" destId="{7497DF18-4766-498F-93FC-9097241C1C8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D53A5-373F-44DE-BEBF-DB4D4D2830EC}">
      <dsp:nvSpPr>
        <dsp:cNvPr id="0" name=""/>
        <dsp:cNvSpPr/>
      </dsp:nvSpPr>
      <dsp:spPr>
        <a:xfrm>
          <a:off x="-5615658" y="-951141"/>
          <a:ext cx="6686074" cy="6686074"/>
        </a:xfrm>
        <a:prstGeom prst="blockArc">
          <a:avLst>
            <a:gd name="adj1" fmla="val 18900000"/>
            <a:gd name="adj2" fmla="val 2700000"/>
            <a:gd name="adj3" fmla="val 323"/>
          </a:avLst>
        </a:prstGeom>
        <a:solidFill>
          <a:schemeClr val="bg1"/>
        </a:solidFill>
        <a:ln w="12700" cap="flat" cmpd="sng" algn="ctr">
          <a:solidFill>
            <a:srgbClr val="A50021"/>
          </a:solidFill>
          <a:prstDash val="solid"/>
          <a:miter lim="800000"/>
        </a:ln>
        <a:effectLst/>
      </dsp:spPr>
      <dsp:style>
        <a:lnRef idx="2">
          <a:scrgbClr r="0" g="0" b="0"/>
        </a:lnRef>
        <a:fillRef idx="0">
          <a:scrgbClr r="0" g="0" b="0"/>
        </a:fillRef>
        <a:effectRef idx="0">
          <a:scrgbClr r="0" g="0" b="0"/>
        </a:effectRef>
        <a:fontRef idx="minor"/>
      </dsp:style>
    </dsp:sp>
    <dsp:sp modelId="{02CFCC11-EA18-40EC-94A3-834B7109187D}">
      <dsp:nvSpPr>
        <dsp:cNvPr id="0" name=""/>
        <dsp:cNvSpPr/>
      </dsp:nvSpPr>
      <dsp:spPr>
        <a:xfrm>
          <a:off x="467955" y="310320"/>
          <a:ext cx="7513240" cy="621038"/>
        </a:xfrm>
        <a:prstGeom prst="rect">
          <a:avLst/>
        </a:prstGeom>
        <a:solidFill>
          <a:srgbClr val="EAE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950" tIns="91440" rIns="91440" bIns="91440" numCol="1" spcCol="1270" anchor="ctr" anchorCtr="0">
          <a:noAutofit/>
        </a:bodyPr>
        <a:lstStyle/>
        <a:p>
          <a:pPr lvl="0" algn="l" defTabSz="1600200">
            <a:lnSpc>
              <a:spcPct val="90000"/>
            </a:lnSpc>
            <a:spcBef>
              <a:spcPct val="0"/>
            </a:spcBef>
            <a:spcAft>
              <a:spcPct val="35000"/>
            </a:spcAft>
          </a:pPr>
          <a:r>
            <a:rPr lang="it-IT" sz="3600" b="1" kern="1200" dirty="0">
              <a:solidFill>
                <a:srgbClr val="595959"/>
              </a:solidFill>
              <a:latin typeface="Calibri Light (Titoli)"/>
            </a:rPr>
            <a:t>Background</a:t>
          </a:r>
        </a:p>
      </dsp:txBody>
      <dsp:txXfrm>
        <a:off x="467955" y="310320"/>
        <a:ext cx="7513240" cy="621038"/>
      </dsp:txXfrm>
    </dsp:sp>
    <dsp:sp modelId="{6076F818-0BE8-45C8-B1AA-C237FCBFBDEE}">
      <dsp:nvSpPr>
        <dsp:cNvPr id="0" name=""/>
        <dsp:cNvSpPr/>
      </dsp:nvSpPr>
      <dsp:spPr>
        <a:xfrm>
          <a:off x="79805" y="232690"/>
          <a:ext cx="776298" cy="776298"/>
        </a:xfrm>
        <a:prstGeom prst="ellipse">
          <a:avLst/>
        </a:prstGeom>
        <a:solidFill>
          <a:srgbClr val="A5002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F74C3F-8DF9-47B7-BA5D-9084ABE77E83}">
      <dsp:nvSpPr>
        <dsp:cNvPr id="0" name=""/>
        <dsp:cNvSpPr/>
      </dsp:nvSpPr>
      <dsp:spPr>
        <a:xfrm>
          <a:off x="912973" y="1241581"/>
          <a:ext cx="7068222" cy="621038"/>
        </a:xfrm>
        <a:prstGeom prst="rect">
          <a:avLst/>
        </a:prstGeom>
        <a:solidFill>
          <a:srgbClr val="EAE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950" tIns="91440" rIns="91440" bIns="91440" numCol="1" spcCol="1270" anchor="ctr" anchorCtr="0">
          <a:noAutofit/>
        </a:bodyPr>
        <a:lstStyle/>
        <a:p>
          <a:pPr lvl="0" algn="l" defTabSz="1600200">
            <a:lnSpc>
              <a:spcPct val="90000"/>
            </a:lnSpc>
            <a:spcBef>
              <a:spcPct val="0"/>
            </a:spcBef>
            <a:spcAft>
              <a:spcPct val="35000"/>
            </a:spcAft>
          </a:pPr>
          <a:r>
            <a:rPr lang="it-IT" sz="3600" b="1" kern="1200" dirty="0" err="1">
              <a:solidFill>
                <a:prstClr val="black">
                  <a:lumMod val="65000"/>
                  <a:lumOff val="35000"/>
                </a:prstClr>
              </a:solidFill>
              <a:latin typeface="Calibri Light (Titoli)"/>
              <a:ea typeface="+mn-ea"/>
              <a:cs typeface="+mn-cs"/>
            </a:rPr>
            <a:t>A</a:t>
          </a:r>
          <a:r>
            <a:rPr lang="it-IT" sz="3600" b="1" kern="1200" dirty="0" err="1">
              <a:solidFill>
                <a:schemeClr val="tx1">
                  <a:lumMod val="65000"/>
                  <a:lumOff val="35000"/>
                </a:schemeClr>
              </a:solidFill>
              <a:latin typeface="Calibri Light (Titoli)"/>
              <a:ea typeface="+mn-ea"/>
              <a:cs typeface="+mn-cs"/>
            </a:rPr>
            <a:t>ims</a:t>
          </a:r>
          <a:endParaRPr lang="it-IT" sz="3600" b="1" kern="1200" dirty="0">
            <a:solidFill>
              <a:prstClr val="black">
                <a:lumMod val="65000"/>
                <a:lumOff val="35000"/>
              </a:prstClr>
            </a:solidFill>
            <a:latin typeface="Calibri Light (Titoli)"/>
            <a:ea typeface="+mn-ea"/>
            <a:cs typeface="+mn-cs"/>
          </a:endParaRPr>
        </a:p>
      </dsp:txBody>
      <dsp:txXfrm>
        <a:off x="912973" y="1241581"/>
        <a:ext cx="7068222" cy="621038"/>
      </dsp:txXfrm>
    </dsp:sp>
    <dsp:sp modelId="{80395201-1D25-41F1-A1F7-58D8D611F54C}">
      <dsp:nvSpPr>
        <dsp:cNvPr id="0" name=""/>
        <dsp:cNvSpPr/>
      </dsp:nvSpPr>
      <dsp:spPr>
        <a:xfrm>
          <a:off x="524824" y="1163951"/>
          <a:ext cx="776298" cy="776298"/>
        </a:xfrm>
        <a:prstGeom prst="ellipse">
          <a:avLst/>
        </a:prstGeom>
        <a:solidFill>
          <a:srgbClr val="A5002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73719B-8A01-4420-A49C-053C0DA216FD}">
      <dsp:nvSpPr>
        <dsp:cNvPr id="0" name=""/>
        <dsp:cNvSpPr/>
      </dsp:nvSpPr>
      <dsp:spPr>
        <a:xfrm>
          <a:off x="1049558" y="2172841"/>
          <a:ext cx="6931637" cy="621038"/>
        </a:xfrm>
        <a:prstGeom prst="rect">
          <a:avLst/>
        </a:prstGeom>
        <a:solidFill>
          <a:srgbClr val="EAE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950" tIns="91440" rIns="91440" bIns="91440" numCol="1" spcCol="1270" anchor="ctr" anchorCtr="0">
          <a:noAutofit/>
        </a:bodyPr>
        <a:lstStyle/>
        <a:p>
          <a:pPr marL="0" lvl="0" indent="0" algn="l" defTabSz="1555750">
            <a:lnSpc>
              <a:spcPct val="90000"/>
            </a:lnSpc>
            <a:spcBef>
              <a:spcPct val="0"/>
            </a:spcBef>
            <a:spcAft>
              <a:spcPct val="35000"/>
            </a:spcAft>
            <a:buNone/>
          </a:pPr>
          <a:r>
            <a:rPr lang="it-IT" sz="3600" b="1" kern="1200">
              <a:solidFill>
                <a:prstClr val="black">
                  <a:lumMod val="65000"/>
                  <a:lumOff val="35000"/>
                </a:prstClr>
              </a:solidFill>
              <a:latin typeface="Calibri Light (Titoli)"/>
              <a:ea typeface="+mn-ea"/>
              <a:cs typeface="+mn-cs"/>
            </a:rPr>
            <a:t>Data and </a:t>
          </a:r>
          <a:r>
            <a:rPr lang="it-IT" sz="3600" b="1" kern="1200" err="1">
              <a:solidFill>
                <a:prstClr val="black">
                  <a:lumMod val="65000"/>
                  <a:lumOff val="35000"/>
                </a:prstClr>
              </a:solidFill>
              <a:latin typeface="Calibri Light (Titoli)"/>
              <a:ea typeface="+mn-ea"/>
              <a:cs typeface="+mn-cs"/>
            </a:rPr>
            <a:t>Methodology</a:t>
          </a:r>
          <a:endParaRPr lang="it-IT" sz="3600" b="1" kern="1200">
            <a:solidFill>
              <a:prstClr val="black">
                <a:lumMod val="65000"/>
                <a:lumOff val="35000"/>
              </a:prstClr>
            </a:solidFill>
            <a:latin typeface="Calibri Light (Titoli)"/>
            <a:ea typeface="+mn-ea"/>
            <a:cs typeface="+mn-cs"/>
          </a:endParaRPr>
        </a:p>
      </dsp:txBody>
      <dsp:txXfrm>
        <a:off x="1049558" y="2172841"/>
        <a:ext cx="6931637" cy="621038"/>
      </dsp:txXfrm>
    </dsp:sp>
    <dsp:sp modelId="{A5E1D995-4444-44FF-B69E-2C96BB9501C9}">
      <dsp:nvSpPr>
        <dsp:cNvPr id="0" name=""/>
        <dsp:cNvSpPr/>
      </dsp:nvSpPr>
      <dsp:spPr>
        <a:xfrm>
          <a:off x="661409" y="2095211"/>
          <a:ext cx="776298" cy="776298"/>
        </a:xfrm>
        <a:prstGeom prst="ellipse">
          <a:avLst/>
        </a:prstGeom>
        <a:solidFill>
          <a:srgbClr val="A5002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692AC4-80E5-4C88-A71D-D1FE8A166E27}">
      <dsp:nvSpPr>
        <dsp:cNvPr id="0" name=""/>
        <dsp:cNvSpPr/>
      </dsp:nvSpPr>
      <dsp:spPr>
        <a:xfrm>
          <a:off x="931916" y="3067137"/>
          <a:ext cx="7068222" cy="621038"/>
        </a:xfrm>
        <a:prstGeom prst="rect">
          <a:avLst/>
        </a:prstGeom>
        <a:solidFill>
          <a:srgbClr val="EAE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950" tIns="91440" rIns="91440" bIns="91440" numCol="1" spcCol="1270" anchor="ctr" anchorCtr="0">
          <a:noAutofit/>
        </a:bodyPr>
        <a:lstStyle/>
        <a:p>
          <a:pPr lvl="0" algn="l" defTabSz="1600200">
            <a:lnSpc>
              <a:spcPct val="90000"/>
            </a:lnSpc>
            <a:spcBef>
              <a:spcPct val="0"/>
            </a:spcBef>
            <a:spcAft>
              <a:spcPct val="35000"/>
            </a:spcAft>
          </a:pPr>
          <a:r>
            <a:rPr lang="it-IT" sz="3600" b="1" kern="1200" err="1">
              <a:solidFill>
                <a:schemeClr val="tx1">
                  <a:lumMod val="65000"/>
                  <a:lumOff val="35000"/>
                </a:schemeClr>
              </a:solidFill>
              <a:latin typeface="Calibri Light (Titoli)"/>
            </a:rPr>
            <a:t>Empirical</a:t>
          </a:r>
          <a:r>
            <a:rPr lang="it-IT" sz="3600" b="1" kern="1200">
              <a:solidFill>
                <a:schemeClr val="tx1">
                  <a:lumMod val="65000"/>
                  <a:lumOff val="35000"/>
                </a:schemeClr>
              </a:solidFill>
              <a:latin typeface="Calibri Light (Titoli)"/>
            </a:rPr>
            <a:t> </a:t>
          </a:r>
          <a:r>
            <a:rPr lang="it-IT" sz="3600" b="1" kern="1200" err="1">
              <a:solidFill>
                <a:schemeClr val="tx1">
                  <a:lumMod val="65000"/>
                  <a:lumOff val="35000"/>
                </a:schemeClr>
              </a:solidFill>
              <a:latin typeface="Calibri Light (Titoli)"/>
            </a:rPr>
            <a:t>Results</a:t>
          </a:r>
          <a:endParaRPr lang="it-IT" sz="3600" b="1" kern="1200">
            <a:solidFill>
              <a:schemeClr val="tx1">
                <a:lumMod val="65000"/>
                <a:lumOff val="35000"/>
              </a:schemeClr>
            </a:solidFill>
            <a:latin typeface="Calibri Light (Titoli)"/>
          </a:endParaRPr>
        </a:p>
      </dsp:txBody>
      <dsp:txXfrm>
        <a:off x="931916" y="3067137"/>
        <a:ext cx="7068222" cy="621038"/>
      </dsp:txXfrm>
    </dsp:sp>
    <dsp:sp modelId="{BFECEEA3-B060-4468-B430-ABCC623ECED1}">
      <dsp:nvSpPr>
        <dsp:cNvPr id="0" name=""/>
        <dsp:cNvSpPr/>
      </dsp:nvSpPr>
      <dsp:spPr>
        <a:xfrm>
          <a:off x="524824" y="3026472"/>
          <a:ext cx="776298" cy="776298"/>
        </a:xfrm>
        <a:prstGeom prst="ellipse">
          <a:avLst/>
        </a:prstGeom>
        <a:solidFill>
          <a:srgbClr val="A5002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A7B9AB4-23A9-4AD7-A1D9-D2FF71C6A177}">
      <dsp:nvSpPr>
        <dsp:cNvPr id="0" name=""/>
        <dsp:cNvSpPr/>
      </dsp:nvSpPr>
      <dsp:spPr>
        <a:xfrm>
          <a:off x="467955" y="4035362"/>
          <a:ext cx="7513240" cy="621038"/>
        </a:xfrm>
        <a:prstGeom prst="rect">
          <a:avLst/>
        </a:prstGeom>
        <a:solidFill>
          <a:srgbClr val="EAEA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950" tIns="91440" rIns="91440" bIns="91440" numCol="1" spcCol="1270" anchor="ctr" anchorCtr="0">
          <a:noAutofit/>
        </a:bodyPr>
        <a:lstStyle/>
        <a:p>
          <a:pPr lvl="0" algn="l" defTabSz="1600200">
            <a:lnSpc>
              <a:spcPct val="90000"/>
            </a:lnSpc>
            <a:spcBef>
              <a:spcPct val="0"/>
            </a:spcBef>
            <a:spcAft>
              <a:spcPct val="35000"/>
            </a:spcAft>
          </a:pPr>
          <a:r>
            <a:rPr lang="it-IT" sz="3600" b="1" kern="1200" dirty="0" err="1">
              <a:solidFill>
                <a:schemeClr val="tx1">
                  <a:lumMod val="65000"/>
                  <a:lumOff val="35000"/>
                </a:schemeClr>
              </a:solidFill>
              <a:latin typeface="Calibri Light (Titoli)"/>
            </a:rPr>
            <a:t>Remarks</a:t>
          </a:r>
          <a:endParaRPr lang="it-IT" sz="3600" b="1" kern="1200" dirty="0">
            <a:solidFill>
              <a:schemeClr val="tx1">
                <a:lumMod val="65000"/>
                <a:lumOff val="35000"/>
              </a:schemeClr>
            </a:solidFill>
            <a:latin typeface="Calibri Light (Titoli)"/>
          </a:endParaRPr>
        </a:p>
      </dsp:txBody>
      <dsp:txXfrm>
        <a:off x="467955" y="4035362"/>
        <a:ext cx="7513240" cy="621038"/>
      </dsp:txXfrm>
    </dsp:sp>
    <dsp:sp modelId="{7497DF18-4766-498F-93FC-9097241C1C8B}">
      <dsp:nvSpPr>
        <dsp:cNvPr id="0" name=""/>
        <dsp:cNvSpPr/>
      </dsp:nvSpPr>
      <dsp:spPr>
        <a:xfrm>
          <a:off x="79805" y="3957732"/>
          <a:ext cx="776298" cy="776298"/>
        </a:xfrm>
        <a:prstGeom prst="ellipse">
          <a:avLst/>
        </a:prstGeom>
        <a:solidFill>
          <a:srgbClr val="A5002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5EA73041-92FD-4CB9-90FD-D118C35DBE6D}" type="datetimeFigureOut">
              <a:rPr lang="it-IT" smtClean="0"/>
              <a:t>05/07/2022</a:t>
            </a:fld>
            <a:endParaRPr lang="it-IT"/>
          </a:p>
        </p:txBody>
      </p:sp>
      <p:sp>
        <p:nvSpPr>
          <p:cNvPr id="4" name="Segnaposto immagine diapositiva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DBC00C51-AEEA-4606-BB24-8CB7FAB0844D}" type="slidenum">
              <a:rPr lang="it-IT" smtClean="0"/>
              <a:t>‹#›</a:t>
            </a:fld>
            <a:endParaRPr lang="it-IT"/>
          </a:p>
        </p:txBody>
      </p:sp>
    </p:spTree>
    <p:extLst>
      <p:ext uri="{BB962C8B-B14F-4D97-AF65-F5344CB8AC3E}">
        <p14:creationId xmlns:p14="http://schemas.microsoft.com/office/powerpoint/2010/main" val="39757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DBC00C51-AEEA-4606-BB24-8CB7FAB0844D}" type="slidenum">
              <a:rPr lang="it-IT" smtClean="0"/>
              <a:t>1</a:t>
            </a:fld>
            <a:endParaRPr lang="it-IT"/>
          </a:p>
        </p:txBody>
      </p:sp>
    </p:spTree>
    <p:extLst>
      <p:ext uri="{BB962C8B-B14F-4D97-AF65-F5344CB8AC3E}">
        <p14:creationId xmlns:p14="http://schemas.microsoft.com/office/powerpoint/2010/main" val="272700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10</a:t>
            </a:fld>
            <a:endParaRPr lang="it-IT"/>
          </a:p>
        </p:txBody>
      </p:sp>
    </p:spTree>
    <p:extLst>
      <p:ext uri="{BB962C8B-B14F-4D97-AF65-F5344CB8AC3E}">
        <p14:creationId xmlns:p14="http://schemas.microsoft.com/office/powerpoint/2010/main" val="282091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4444"/>
                </a:solidFill>
                <a:ea typeface="Times New Roman" panose="02020603050405020304" pitchFamily="18" charset="0"/>
                <a:cs typeface="Times New Roman" panose="02020603050405020304" pitchFamily="18" charset="0"/>
              </a:rPr>
              <a:t> </a:t>
            </a:r>
            <a:r>
              <a:rPr lang="en-US" sz="1200" dirty="0"/>
              <a:t>closely connected with key actions of the European Green Deal as well as the European Digital Agenda and “An economy that works for people”.  </a:t>
            </a:r>
            <a:r>
              <a:rPr lang="en-GB" sz="1200" dirty="0">
                <a:effectLst/>
                <a:ea typeface="Times New Roman" panose="02020603050405020304" pitchFamily="18" charset="0"/>
              </a:rPr>
              <a:t/>
            </a:r>
            <a:br>
              <a:rPr lang="en-GB" sz="1200" dirty="0">
                <a:effectLst/>
                <a:ea typeface="Times New Roman" panose="02020603050405020304" pitchFamily="18" charset="0"/>
              </a:rPr>
            </a:br>
            <a:r>
              <a:rPr lang="en-GB" sz="1400" dirty="0">
                <a:solidFill>
                  <a:srgbClr val="444444"/>
                </a:solidFill>
                <a:ea typeface="Times New Roman" panose="02020603050405020304" pitchFamily="18" charset="0"/>
                <a:cs typeface="Times New Roman" panose="02020603050405020304" pitchFamily="18" charset="0"/>
              </a:rPr>
              <a:t>                                                             </a:t>
            </a:r>
            <a:r>
              <a:rPr lang="en-GB" sz="1000" dirty="0">
                <a:solidFill>
                  <a:srgbClr val="444444"/>
                </a:solidFill>
                <a:ea typeface="Times New Roman" panose="02020603050405020304" pitchFamily="18" charset="0"/>
                <a:cs typeface="Times New Roman" panose="02020603050405020304" pitchFamily="18" charset="0"/>
              </a:rPr>
              <a:t>EU COMMISSION. COM(2020) 578 final. </a:t>
            </a:r>
            <a:endParaRPr lang="it-IT" sz="1400" dirty="0"/>
          </a:p>
          <a:p>
            <a:r>
              <a:rPr lang="it-IT" dirty="0">
                <a:highlight>
                  <a:srgbClr val="FFFF00"/>
                </a:highlight>
              </a:rPr>
              <a:t>+ North Macedonia</a:t>
            </a:r>
          </a:p>
          <a:p>
            <a:pPr algn="just" fontAlgn="base">
              <a:lnSpc>
                <a:spcPct val="150000"/>
              </a:lnSpc>
              <a:spcBef>
                <a:spcPts val="1200"/>
              </a:spcBef>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the three, broad, interconnected priorities that all four MRS have in common</a:t>
            </a:r>
            <a:endParaRPr lang="en-GB" sz="1200" dirty="0">
              <a:effectLst/>
              <a:latin typeface="Times New Roman" panose="02020603050405020304" pitchFamily="18" charset="0"/>
              <a:ea typeface="Times New Roman" panose="02020603050405020304" pitchFamily="18" charset="0"/>
            </a:endParaRPr>
          </a:p>
          <a:p>
            <a:pPr algn="just" fontAlgn="base">
              <a:lnSpc>
                <a:spcPct val="150000"/>
              </a:lnSpc>
              <a:spcBef>
                <a:spcPts val="1200"/>
              </a:spcBef>
            </a:pPr>
            <a:r>
              <a:rPr lang="en-US" sz="1200" spc="35" dirty="0">
                <a:solidFill>
                  <a:srgbClr val="3B464D"/>
                </a:solidFill>
                <a:effectLst/>
                <a:latin typeface="Calibri Light" panose="020F0302020204030204" pitchFamily="34" charset="0"/>
                <a:ea typeface="Times New Roman" panose="02020603050405020304" pitchFamily="18" charset="0"/>
              </a:rPr>
              <a:t>These three priorities are closely connected with key actions of the European Green Deal as well as the European Digital Agenda and “An economy that works for people”.  </a:t>
            </a:r>
            <a:endParaRPr lang="en-GB" sz="1200" dirty="0">
              <a:effectLst/>
              <a:latin typeface="Times New Roman" panose="02020603050405020304" pitchFamily="18" charset="0"/>
              <a:ea typeface="Times New Roman" panose="02020603050405020304" pitchFamily="18" charset="0"/>
            </a:endParaRPr>
          </a:p>
          <a:p>
            <a:endParaRPr lang="it-IT" dirty="0">
              <a:highlight>
                <a:srgbClr val="FFFF00"/>
              </a:highlight>
            </a:endParaRPr>
          </a:p>
        </p:txBody>
      </p:sp>
      <p:sp>
        <p:nvSpPr>
          <p:cNvPr id="4" name="Segnaposto numero diapositiva 3"/>
          <p:cNvSpPr>
            <a:spLocks noGrp="1"/>
          </p:cNvSpPr>
          <p:nvPr>
            <p:ph type="sldNum" sz="quarter" idx="10"/>
          </p:nvPr>
        </p:nvSpPr>
        <p:spPr/>
        <p:txBody>
          <a:bodyPr/>
          <a:lstStyle/>
          <a:p>
            <a:fld id="{4B13F0CC-29E8-4B84-AA30-5795D829E4F6}" type="slidenum">
              <a:rPr lang="it-IT" smtClean="0"/>
              <a:pPr/>
              <a:t>11</a:t>
            </a:fld>
            <a:endParaRPr lang="it-IT"/>
          </a:p>
        </p:txBody>
      </p:sp>
    </p:spTree>
    <p:extLst>
      <p:ext uri="{BB962C8B-B14F-4D97-AF65-F5344CB8AC3E}">
        <p14:creationId xmlns:p14="http://schemas.microsoft.com/office/powerpoint/2010/main" val="379866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a:solidFill>
                  <a:srgbClr val="424753"/>
                </a:solidFill>
                <a:effectLst/>
                <a:latin typeface="Lato"/>
              </a:rPr>
              <a:t>The </a:t>
            </a:r>
            <a:r>
              <a:rPr lang="en-US" b="0" i="0" dirty="0" err="1">
                <a:solidFill>
                  <a:srgbClr val="424753"/>
                </a:solidFill>
                <a:effectLst/>
                <a:latin typeface="Lato"/>
              </a:rPr>
              <a:t>Macroregion</a:t>
            </a:r>
            <a:r>
              <a:rPr lang="en-US" b="0" i="0" dirty="0">
                <a:solidFill>
                  <a:srgbClr val="424753"/>
                </a:solidFill>
                <a:effectLst/>
                <a:latin typeface="Lato"/>
              </a:rPr>
              <a:t> which is based on the EU Strategy for the Adriatic Ionian Region (EUSAIR) is not a geographical entity, but a functional area, composed of national, regional, and local bodies pooling their energies to tackle a number of shared issues</a:t>
            </a:r>
            <a:endParaRPr lang="en-GB"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12</a:t>
            </a:fld>
            <a:endParaRPr lang="it-IT"/>
          </a:p>
        </p:txBody>
      </p:sp>
    </p:spTree>
    <p:extLst>
      <p:ext uri="{BB962C8B-B14F-4D97-AF65-F5344CB8AC3E}">
        <p14:creationId xmlns:p14="http://schemas.microsoft.com/office/powerpoint/2010/main" val="354142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23431F-3DB7-4676-89F9-F6467B747223}" type="slidenum">
              <a:rPr lang="it-IT" smtClean="0"/>
              <a:t>13</a:t>
            </a:fld>
            <a:endParaRPr lang="it-IT"/>
          </a:p>
        </p:txBody>
      </p:sp>
    </p:spTree>
    <p:extLst>
      <p:ext uri="{BB962C8B-B14F-4D97-AF65-F5344CB8AC3E}">
        <p14:creationId xmlns:p14="http://schemas.microsoft.com/office/powerpoint/2010/main" val="20904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14</a:t>
            </a:fld>
            <a:endParaRPr lang="it-IT"/>
          </a:p>
        </p:txBody>
      </p:sp>
    </p:spTree>
    <p:extLst>
      <p:ext uri="{BB962C8B-B14F-4D97-AF65-F5344CB8AC3E}">
        <p14:creationId xmlns:p14="http://schemas.microsoft.com/office/powerpoint/2010/main" val="427434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27163" y="1179513"/>
            <a:ext cx="4248150" cy="3186112"/>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to classify EUSAIR pillars and how to map them into the S3 specialisation areas?</a:t>
            </a:r>
            <a:endParaRPr lang="en-GB" dirty="0"/>
          </a:p>
          <a:p>
            <a:r>
              <a:rPr lang="en-GB" sz="1200" dirty="0">
                <a:latin typeface="Calibri" panose="020F0502020204030204" pitchFamily="34" charset="0"/>
                <a:cs typeface="Times New Roman" panose="02020603050405020304" pitchFamily="18" charset="0"/>
              </a:rPr>
              <a:t>The table provides the list of EUSAIR pillars and topics as they were specified at the setting of the strategy and as indicated in its action plan</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15</a:t>
            </a:fld>
            <a:endParaRPr lang="it-IT"/>
          </a:p>
        </p:txBody>
      </p:sp>
    </p:spTree>
    <p:extLst>
      <p:ext uri="{BB962C8B-B14F-4D97-AF65-F5344CB8AC3E}">
        <p14:creationId xmlns:p14="http://schemas.microsoft.com/office/powerpoint/2010/main" val="79599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4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territorial</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entities</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not</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adopted</a:t>
            </a:r>
            <a:r>
              <a:rPr lang="it-IT" sz="1200" dirty="0">
                <a:effectLst/>
                <a:latin typeface="Calibri" panose="020F0502020204030204" pitchFamily="34" charset="0"/>
                <a:ea typeface="Calibri" panose="020F0502020204030204" pitchFamily="34" charset="0"/>
                <a:cs typeface="Times New Roman" panose="02020603050405020304" pitchFamily="18" charset="0"/>
              </a:rPr>
              <a:t> an S3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presents</a:t>
            </a:r>
            <a:r>
              <a:rPr lang="it-IT" sz="1200" dirty="0">
                <a:effectLst/>
                <a:latin typeface="Calibri" panose="020F0502020204030204" pitchFamily="34" charset="0"/>
                <a:ea typeface="Calibri" panose="020F0502020204030204" pitchFamily="34" charset="0"/>
                <a:cs typeface="Times New Roman" panose="02020603050405020304" pitchFamily="18" charset="0"/>
              </a:rPr>
              <a:t> common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200" dirty="0">
                <a:effectLst/>
                <a:latin typeface="Calibri" panose="020F0502020204030204" pitchFamily="34" charset="0"/>
                <a:ea typeface="Calibri" panose="020F0502020204030204" pitchFamily="34" charset="0"/>
                <a:cs typeface="Times New Roman" panose="02020603050405020304" pitchFamily="18" charset="0"/>
              </a:rPr>
              <a:t> with EUSAIR -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there</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200" dirty="0">
                <a:effectLst/>
                <a:latin typeface="Calibri" panose="020F0502020204030204" pitchFamily="34" charset="0"/>
                <a:ea typeface="Calibri" panose="020F0502020204030204" pitchFamily="34" charset="0"/>
                <a:cs typeface="Times New Roman" panose="02020603050405020304" pitchFamily="18" charset="0"/>
              </a:rPr>
              <a:t> no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appearing</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overlap</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For no EUSAIR NUTS 2  S3 covers the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200" dirty="0">
                <a:effectLst/>
                <a:latin typeface="Calibri" panose="020F0502020204030204" pitchFamily="34" charset="0"/>
                <a:ea typeface="Calibri" panose="020F0502020204030204" pitchFamily="34" charset="0"/>
                <a:cs typeface="Times New Roman" panose="02020603050405020304" pitchFamily="18" charset="0"/>
              </a:rPr>
              <a:t> of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all</a:t>
            </a:r>
            <a:r>
              <a:rPr lang="it-IT" sz="1200" dirty="0">
                <a:effectLst/>
                <a:latin typeface="Calibri" panose="020F0502020204030204" pitchFamily="34" charset="0"/>
                <a:ea typeface="Calibri" panose="020F0502020204030204" pitchFamily="34" charset="0"/>
                <a:cs typeface="Times New Roman" panose="02020603050405020304" pitchFamily="18" charset="0"/>
              </a:rPr>
              <a:t> 4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pillars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16</a:t>
            </a:fld>
            <a:endParaRPr lang="it-IT"/>
          </a:p>
        </p:txBody>
      </p:sp>
    </p:spTree>
    <p:extLst>
      <p:ext uri="{BB962C8B-B14F-4D97-AF65-F5344CB8AC3E}">
        <p14:creationId xmlns:p14="http://schemas.microsoft.com/office/powerpoint/2010/main" val="386214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pPr defTabSz="913535" fontAlgn="base">
              <a:lnSpc>
                <a:spcPct val="150000"/>
              </a:lnSpc>
              <a:spcBef>
                <a:spcPct val="0"/>
              </a:spcBef>
              <a:spcAft>
                <a:spcPct val="0"/>
              </a:spcAft>
              <a:buClr>
                <a:srgbClr val="3B83C1"/>
              </a:buClr>
            </a:pPr>
            <a:r>
              <a:rPr lang="en-US" sz="1200" b="1" dirty="0">
                <a:latin typeface="+mj-lt"/>
                <a:ea typeface="ＭＳ Ｐゴシック"/>
              </a:rPr>
              <a:t>IT, GR </a:t>
            </a:r>
            <a:r>
              <a:rPr lang="en-US" sz="1200" dirty="0">
                <a:latin typeface="+mj-lt"/>
                <a:ea typeface="ＭＳ Ｐゴシック"/>
              </a:rPr>
              <a:t>– at regional level;</a:t>
            </a:r>
          </a:p>
          <a:p>
            <a:pPr defTabSz="913535" fontAlgn="base">
              <a:lnSpc>
                <a:spcPct val="150000"/>
              </a:lnSpc>
              <a:spcBef>
                <a:spcPct val="0"/>
              </a:spcBef>
              <a:spcAft>
                <a:spcPct val="0"/>
              </a:spcAft>
              <a:buClr>
                <a:srgbClr val="3B83C1"/>
              </a:buClr>
            </a:pPr>
            <a:r>
              <a:rPr lang="en-US" sz="1200" b="1" dirty="0">
                <a:latin typeface="+mj-lt"/>
                <a:ea typeface="ＭＳ Ｐゴシック"/>
              </a:rPr>
              <a:t>SI, HR, AL &amp; BA </a:t>
            </a:r>
            <a:r>
              <a:rPr lang="en-US" sz="1200" dirty="0">
                <a:latin typeface="+mj-lt"/>
                <a:ea typeface="ＭＳ Ｐゴシック"/>
              </a:rPr>
              <a:t>(only R&amp;I)</a:t>
            </a:r>
            <a:r>
              <a:rPr lang="en-US" sz="1200" b="1" dirty="0">
                <a:latin typeface="+mj-lt"/>
                <a:ea typeface="ＭＳ Ｐゴシック"/>
              </a:rPr>
              <a:t>,</a:t>
            </a:r>
            <a:r>
              <a:rPr lang="en-US" sz="1200" dirty="0">
                <a:latin typeface="+mj-lt"/>
                <a:ea typeface="ＭＳ Ｐゴシック"/>
              </a:rPr>
              <a:t> </a:t>
            </a:r>
            <a:r>
              <a:rPr lang="en-US" sz="1200" b="1" dirty="0">
                <a:latin typeface="+mj-lt"/>
                <a:ea typeface="ＭＳ Ｐゴシック"/>
              </a:rPr>
              <a:t>RS</a:t>
            </a:r>
            <a:r>
              <a:rPr lang="en-US" sz="1200" dirty="0">
                <a:latin typeface="+mj-lt"/>
                <a:ea typeface="ＭＳ Ｐゴシック"/>
              </a:rPr>
              <a:t> and</a:t>
            </a:r>
            <a:r>
              <a:rPr lang="en-US" sz="1200" b="1" dirty="0">
                <a:latin typeface="+mj-lt"/>
                <a:ea typeface="ＭＳ Ｐゴシック"/>
              </a:rPr>
              <a:t> ME </a:t>
            </a:r>
            <a:r>
              <a:rPr lang="en-US" sz="1200" dirty="0">
                <a:latin typeface="+mj-lt"/>
                <a:ea typeface="ＭＳ Ｐゴシック"/>
              </a:rPr>
              <a:t>– at national level;</a:t>
            </a:r>
          </a:p>
          <a:p>
            <a:pPr marL="285750" indent="-285750" defTabSz="913535" fontAlgn="base">
              <a:lnSpc>
                <a:spcPct val="150000"/>
              </a:lnSpc>
              <a:spcBef>
                <a:spcPct val="0"/>
              </a:spcBef>
              <a:spcAft>
                <a:spcPct val="0"/>
              </a:spcAft>
              <a:buClr>
                <a:srgbClr val="3B83C1"/>
              </a:buClr>
              <a:buFontTx/>
              <a:buChar char="-"/>
            </a:pPr>
            <a:r>
              <a:rPr lang="en-US" sz="1200" b="1" dirty="0">
                <a:latin typeface="+mj-lt"/>
                <a:ea typeface="ＭＳ Ｐゴシック"/>
              </a:rPr>
              <a:t>MK</a:t>
            </a:r>
            <a:r>
              <a:rPr lang="en-US" sz="1200" dirty="0">
                <a:latin typeface="+mj-lt"/>
                <a:ea typeface="ＭＳ Ｐゴシック"/>
              </a:rPr>
              <a:t> – only info at the quantitative mapping of economic, research and innovation potentials in the S3 process at</a:t>
            </a:r>
          </a:p>
          <a:p>
            <a:pPr defTabSz="913535" fontAlgn="base">
              <a:lnSpc>
                <a:spcPct val="150000"/>
              </a:lnSpc>
              <a:spcBef>
                <a:spcPct val="0"/>
              </a:spcBef>
              <a:spcAft>
                <a:spcPct val="0"/>
              </a:spcAft>
              <a:buClr>
                <a:srgbClr val="3B83C1"/>
              </a:buClr>
            </a:pPr>
            <a:r>
              <a:rPr lang="en-US" sz="1200" dirty="0">
                <a:latin typeface="+mj-lt"/>
                <a:ea typeface="ＭＳ Ｐゴシック"/>
              </a:rPr>
              <a:t>                    national level!</a:t>
            </a:r>
            <a:endParaRPr lang="en-GB" sz="1200" dirty="0">
              <a:latin typeface="+mj-lt"/>
              <a:ea typeface="ＭＳ Ｐゴシック"/>
            </a:endParaRPr>
          </a:p>
          <a:p>
            <a:r>
              <a:rPr lang="en-GB" sz="1800" b="0" i="0" dirty="0">
                <a:solidFill>
                  <a:srgbClr val="000000"/>
                </a:solidFill>
                <a:effectLst/>
                <a:latin typeface="Calibri Light" panose="020F0302020204030204" pitchFamily="34" charset="0"/>
              </a:rPr>
              <a:t>In most cases RIS3 has been implemented at NUTS 2 level (as the Italian regions); in some other cases, it has been implemented at country level (NUTS 0)</a:t>
            </a:r>
            <a:r>
              <a:rPr lang="en-GB" sz="1800" b="0" i="0" baseline="30000" dirty="0">
                <a:solidFill>
                  <a:srgbClr val="000000"/>
                </a:solidFill>
                <a:effectLst/>
                <a:latin typeface="Calibri Light" panose="020F0302020204030204" pitchFamily="34" charset="0"/>
              </a:rPr>
              <a:t>2</a:t>
            </a:r>
            <a:r>
              <a:rPr lang="en-GB" sz="1800" b="0" i="0" dirty="0">
                <a:solidFill>
                  <a:srgbClr val="000000"/>
                </a:solidFill>
                <a:effectLst/>
                <a:latin typeface="Calibri Light" panose="020F0302020204030204" pitchFamily="34" charset="0"/>
              </a:rPr>
              <a:t>. The Territorial level responsible for the development of RIS3 is only national in Albania, Bosnia and Herzegovina, Montenegro and Serbia (</a:t>
            </a:r>
            <a:r>
              <a:rPr lang="en-GB" sz="1800" b="1" i="0" dirty="0">
                <a:solidFill>
                  <a:srgbClr val="000000"/>
                </a:solidFill>
                <a:effectLst/>
                <a:latin typeface="Calibri Light" panose="020F0302020204030204" pitchFamily="34" charset="0"/>
              </a:rPr>
              <a:t>North Macedonia entered EUSAIR in March 2020 and actually is not censed</a:t>
            </a:r>
            <a:r>
              <a:rPr lang="en-GB" sz="1800" b="0" i="0" dirty="0">
                <a:solidFill>
                  <a:srgbClr val="000000"/>
                </a:solidFill>
                <a:effectLst/>
                <a:latin typeface="Calibri Light" panose="020F0302020204030204" pitchFamily="34" charset="0"/>
              </a:rPr>
              <a:t>) Croatia and Slovenia and both national and regional for Greece (13 +1) and Italy (21+1).  The implementation of 9 national and 34 regional S3 is carried out by national and regional operation programs. So that, in theory the quantitative analysis could be referred to 34 territorial entities in the EUSAIR  (including the national level for Greece and Italy).  </a:t>
            </a:r>
            <a:endParaRPr lang="en-GB"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17</a:t>
            </a:fld>
            <a:endParaRPr lang="it-IT"/>
          </a:p>
        </p:txBody>
      </p:sp>
    </p:spTree>
    <p:extLst>
      <p:ext uri="{BB962C8B-B14F-4D97-AF65-F5344CB8AC3E}">
        <p14:creationId xmlns:p14="http://schemas.microsoft.com/office/powerpoint/2010/main" val="143144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4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territorial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entities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adopted</a:t>
            </a:r>
            <a:r>
              <a:rPr lang="it-IT" sz="1800" dirty="0">
                <a:effectLst/>
                <a:latin typeface="Calibri" panose="020F0502020204030204" pitchFamily="34" charset="0"/>
                <a:ea typeface="Calibri" panose="020F0502020204030204" pitchFamily="34" charset="0"/>
                <a:cs typeface="Times New Roman" panose="02020603050405020304" pitchFamily="18" charset="0"/>
              </a:rPr>
              <a:t> an S3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presents</a:t>
            </a:r>
            <a:r>
              <a:rPr lang="it-IT" sz="1800" dirty="0">
                <a:effectLst/>
                <a:latin typeface="Calibri" panose="020F0502020204030204" pitchFamily="34" charset="0"/>
                <a:ea typeface="Calibri" panose="020F0502020204030204" pitchFamily="34" charset="0"/>
                <a:cs typeface="Times New Roman" panose="02020603050405020304" pitchFamily="18" charset="0"/>
              </a:rPr>
              <a:t> common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800" dirty="0">
                <a:effectLst/>
                <a:latin typeface="Calibri" panose="020F0502020204030204" pitchFamily="34" charset="0"/>
                <a:ea typeface="Calibri" panose="020F0502020204030204" pitchFamily="34" charset="0"/>
                <a:cs typeface="Times New Roman" panose="02020603050405020304" pitchFamily="18" charset="0"/>
              </a:rPr>
              <a:t> with EUSAIR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800" dirty="0">
                <a:effectLst/>
                <a:latin typeface="Calibri" panose="020F0502020204030204" pitchFamily="34" charset="0"/>
                <a:ea typeface="Calibri" panose="020F0502020204030204" pitchFamily="34" charset="0"/>
                <a:cs typeface="Times New Roman" panose="02020603050405020304" pitchFamily="18" charset="0"/>
              </a:rPr>
              <a:t> no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appearing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overlap</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no EUSAIR NUTS 2  S3 covers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800" dirty="0">
                <a:effectLst/>
                <a:latin typeface="Calibri" panose="020F0502020204030204" pitchFamily="34" charset="0"/>
                <a:ea typeface="Calibri" panose="020F0502020204030204" pitchFamily="34" charset="0"/>
                <a:cs typeface="Times New Roman" panose="02020603050405020304" pitchFamily="18" charset="0"/>
              </a:rPr>
              <a:t> of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it-IT" sz="1800" dirty="0">
                <a:effectLst/>
                <a:latin typeface="Calibri" panose="020F0502020204030204" pitchFamily="34" charset="0"/>
                <a:ea typeface="Calibri" panose="020F0502020204030204" pitchFamily="34" charset="0"/>
                <a:cs typeface="Times New Roman" panose="02020603050405020304" pitchFamily="18" charset="0"/>
              </a:rPr>
              <a:t> 4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pillars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Times New Roman" panose="02020603050405020304" pitchFamily="18"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 In the case of the blue growth pillar only two regions, i.e. Friuli Venezia Giulia and Veneto, show a significant share of projects and funds dedicated to the topics of this EUSAIR pillar. In the case of Friuli Venezia Giulia this is coherent with the S3 priorities while Veneto did not explicitly prioritise blue pillar topics in its S3 document. On the contrary, the other two regions that indicated blue growth topics in their S3 documents (Puglia and Sicilia) allocated a very small share of funds to these topics.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Topics associated with Pillar 4 (Sustainable tourism) were indicated by almost all the regions. However, only some of them allocated a significant share of funds to these topics: Basilicata, Sicilia, Molise, Friuli Venezia Giulia and Veneto. Here too the regions with no projects are Marche and Trentino Alto Adige.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Overall, three regions, Friuli Venezia Giulia, Veneto and Sicilia show a significant share of their S3 projects with the two pillars considered. Basilicata and Molise show a significant share only in pillar 4 (Sustainable tourism). All the other regions show a percentage of funds around or under 1% of total funds.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18</a:t>
            </a:fld>
            <a:endParaRPr lang="it-IT"/>
          </a:p>
        </p:txBody>
      </p:sp>
    </p:spTree>
    <p:extLst>
      <p:ext uri="{BB962C8B-B14F-4D97-AF65-F5344CB8AC3E}">
        <p14:creationId xmlns:p14="http://schemas.microsoft.com/office/powerpoint/2010/main" val="16784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3288" y="749300"/>
            <a:ext cx="4991100" cy="3743325"/>
          </a:xfrm>
        </p:spPr>
      </p:sp>
      <p:sp>
        <p:nvSpPr>
          <p:cNvPr id="3" name="Segnaposto note 2"/>
          <p:cNvSpPr>
            <a:spLocks noGrp="1"/>
          </p:cNvSpPr>
          <p:nvPr>
            <p:ph type="body" idx="1"/>
          </p:nvPr>
        </p:nvSpPr>
        <p:spPr/>
        <p:txBody>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4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territorial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entities</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adopted</a:t>
            </a:r>
            <a:r>
              <a:rPr lang="it-IT" sz="1800" dirty="0">
                <a:effectLst/>
                <a:latin typeface="Calibri" panose="020F0502020204030204" pitchFamily="34" charset="0"/>
                <a:ea typeface="Calibri" panose="020F0502020204030204" pitchFamily="34" charset="0"/>
                <a:cs typeface="Times New Roman" panose="02020603050405020304" pitchFamily="18" charset="0"/>
              </a:rPr>
              <a:t> an S3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presents</a:t>
            </a:r>
            <a:r>
              <a:rPr lang="it-IT" sz="1800" dirty="0">
                <a:effectLst/>
                <a:latin typeface="Calibri" panose="020F0502020204030204" pitchFamily="34" charset="0"/>
                <a:ea typeface="Calibri" panose="020F0502020204030204" pitchFamily="34" charset="0"/>
                <a:cs typeface="Times New Roman" panose="02020603050405020304" pitchFamily="18" charset="0"/>
              </a:rPr>
              <a:t> common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800" dirty="0">
                <a:effectLst/>
                <a:latin typeface="Calibri" panose="020F0502020204030204" pitchFamily="34" charset="0"/>
                <a:ea typeface="Calibri" panose="020F0502020204030204" pitchFamily="34" charset="0"/>
                <a:cs typeface="Times New Roman" panose="02020603050405020304" pitchFamily="18" charset="0"/>
              </a:rPr>
              <a:t> with EUSAIR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800" dirty="0">
                <a:effectLst/>
                <a:latin typeface="Calibri" panose="020F0502020204030204" pitchFamily="34" charset="0"/>
                <a:ea typeface="Calibri" panose="020F0502020204030204" pitchFamily="34" charset="0"/>
                <a:cs typeface="Times New Roman" panose="02020603050405020304" pitchFamily="18" charset="0"/>
              </a:rPr>
              <a:t> no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appearing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overlap</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no EUSAIR NUTS 2  S3 covers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themes</a:t>
            </a:r>
            <a:r>
              <a:rPr lang="it-IT" sz="1800" dirty="0">
                <a:effectLst/>
                <a:latin typeface="Calibri" panose="020F0502020204030204" pitchFamily="34" charset="0"/>
                <a:ea typeface="Calibri" panose="020F0502020204030204" pitchFamily="34" charset="0"/>
                <a:cs typeface="Times New Roman" panose="02020603050405020304" pitchFamily="18" charset="0"/>
              </a:rPr>
              <a:t> of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it-IT" sz="1800" dirty="0">
                <a:effectLst/>
                <a:latin typeface="Calibri" panose="020F0502020204030204" pitchFamily="34" charset="0"/>
                <a:ea typeface="Calibri" panose="020F0502020204030204" pitchFamily="34" charset="0"/>
                <a:cs typeface="Times New Roman" panose="02020603050405020304" pitchFamily="18" charset="0"/>
              </a:rPr>
              <a:t> 4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pillars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Times New Roman" panose="02020603050405020304" pitchFamily="18"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 In the case of the blue growth pillar only two regions, i.e. Friuli Venezia Giulia and Veneto, show a significant share of projects and funds dedicated to the topics of this EUSAIR pillar. In the case of Friuli Venezia Giulia this is coherent with the S3 priorities while Veneto did not explicitly prioritise blue pillar topics in its S3 document. On the contrary, the other two regions that indicated blue growth topics in their S3 documents (Puglia and Sicilia) allocated a very small share of funds to these topics.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Topics associated with Pillar 4 (Sustainable tourism) were indicated by almost all the regions. However, only some of them allocated a significant share of funds to these topics: Basilicata, Sicilia, Molise, Friuli Venezia Giulia and Veneto. Here too the regions with no projects are Marche and Trentino Alto Adige.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Overall, three regions, Friuli Venezia Giulia, Veneto and Sicilia show a significant share of their S3 projects with the two pillars considered. Basilicata and Molise show a significant share only in pillar 4 (Sustainable tourism). All the other regions show a percentage of funds around or under 1% of total funds.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8323431F-3DB7-4676-89F9-F6467B747223}" type="slidenum">
              <a:rPr lang="it-IT" smtClean="0"/>
              <a:t>19</a:t>
            </a:fld>
            <a:endParaRPr lang="it-IT"/>
          </a:p>
        </p:txBody>
      </p:sp>
    </p:spTree>
    <p:extLst>
      <p:ext uri="{BB962C8B-B14F-4D97-AF65-F5344CB8AC3E}">
        <p14:creationId xmlns:p14="http://schemas.microsoft.com/office/powerpoint/2010/main" val="327291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BC00C51-AEEA-4606-BB24-8CB7FAB0844D}" type="slidenum">
              <a:rPr lang="it-IT" smtClean="0"/>
              <a:t>2</a:t>
            </a:fld>
            <a:endParaRPr lang="it-IT"/>
          </a:p>
        </p:txBody>
      </p:sp>
    </p:spTree>
    <p:extLst>
      <p:ext uri="{BB962C8B-B14F-4D97-AF65-F5344CB8AC3E}">
        <p14:creationId xmlns:p14="http://schemas.microsoft.com/office/powerpoint/2010/main" val="414262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247775"/>
            <a:ext cx="4489450" cy="3368675"/>
          </a:xfrm>
        </p:spPr>
      </p:sp>
      <p:sp>
        <p:nvSpPr>
          <p:cNvPr id="3" name="Notes Placeholder 2"/>
          <p:cNvSpPr>
            <a:spLocks noGrp="1"/>
          </p:cNvSpPr>
          <p:nvPr>
            <p:ph type="body" idx="1"/>
          </p:nvPr>
        </p:nvSpPr>
        <p:spPr/>
        <p:txBody>
          <a:bodyPr/>
          <a:lstStyle/>
          <a:p>
            <a:pPr algn="just"/>
            <a:r>
              <a:rPr lang="en-US" dirty="0">
                <a:effectLst/>
              </a:rPr>
              <a:t>Macro-regions are not strictly an instrument of territorial cohesion, if we compare to Ris3 ex ante conditionality or enabling conditions for funds (TO1 “Strengthening research, technological development and innovation”), but EUSAIR is unique in that it involves countries states (Albania, Bosnia - Herzegovina, Montenegro, Serbia, North Macedonia -from April 2020), potentially eligible to join EU  and it expressly aims “to contribute to the Western Balkans’ process of integration into the EU” (European Commission 2014a) </a:t>
            </a:r>
          </a:p>
        </p:txBody>
      </p:sp>
      <p:sp>
        <p:nvSpPr>
          <p:cNvPr id="4" name="Slide Number Placeholder 3"/>
          <p:cNvSpPr>
            <a:spLocks noGrp="1"/>
          </p:cNvSpPr>
          <p:nvPr>
            <p:ph type="sldNum" sz="quarter" idx="5"/>
          </p:nvPr>
        </p:nvSpPr>
        <p:spPr/>
        <p:txBody>
          <a:bodyPr/>
          <a:lstStyle/>
          <a:p>
            <a:fld id="{F58EAE0D-1B73-4A05-9975-D1D651899F90}" type="slidenum">
              <a:rPr lang="en-GB" smtClean="0"/>
              <a:t>20</a:t>
            </a:fld>
            <a:endParaRPr lang="en-GB"/>
          </a:p>
        </p:txBody>
      </p:sp>
    </p:spTree>
    <p:extLst>
      <p:ext uri="{BB962C8B-B14F-4D97-AF65-F5344CB8AC3E}">
        <p14:creationId xmlns:p14="http://schemas.microsoft.com/office/powerpoint/2010/main" val="389410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247775"/>
            <a:ext cx="4489450" cy="3368675"/>
          </a:xfrm>
        </p:spPr>
      </p:sp>
      <p:sp>
        <p:nvSpPr>
          <p:cNvPr id="3" name="Notes Placeholder 2"/>
          <p:cNvSpPr>
            <a:spLocks noGrp="1"/>
          </p:cNvSpPr>
          <p:nvPr>
            <p:ph type="body" idx="1"/>
          </p:nvPr>
        </p:nvSpPr>
        <p:spPr/>
        <p:txBody>
          <a:bodyPr/>
          <a:lstStyle/>
          <a:p>
            <a:pPr algn="just"/>
            <a:r>
              <a:rPr lang="en-US">
                <a:effectLst/>
              </a:rPr>
              <a:t>Macro-regions are not strictly an instrument of territorial cohesion, if we compare to Ris3 ex ante conditionality or enabling conditions for funds (TO1 “Strengthening research, technological development and innovation”), but EUSAIR is unique in that it involves countries states (Albania, Bosnia - Herzegovina, Montenegro, Serbia, North Macedonia -from April 2020), potentially eligible to join EU  and it expressly aims “to contribute to the Western Balkans’ process of integration into the EU” (European Commission 2014a) </a:t>
            </a:r>
          </a:p>
        </p:txBody>
      </p:sp>
      <p:sp>
        <p:nvSpPr>
          <p:cNvPr id="4" name="Slide Number Placeholder 3"/>
          <p:cNvSpPr>
            <a:spLocks noGrp="1"/>
          </p:cNvSpPr>
          <p:nvPr>
            <p:ph type="sldNum" sz="quarter" idx="5"/>
          </p:nvPr>
        </p:nvSpPr>
        <p:spPr/>
        <p:txBody>
          <a:bodyPr/>
          <a:lstStyle/>
          <a:p>
            <a:fld id="{F58EAE0D-1B73-4A05-9975-D1D651899F90}" type="slidenum">
              <a:rPr lang="en-GB" smtClean="0"/>
              <a:t>21</a:t>
            </a:fld>
            <a:endParaRPr lang="en-GB"/>
          </a:p>
        </p:txBody>
      </p:sp>
    </p:spTree>
    <p:extLst>
      <p:ext uri="{BB962C8B-B14F-4D97-AF65-F5344CB8AC3E}">
        <p14:creationId xmlns:p14="http://schemas.microsoft.com/office/powerpoint/2010/main" val="250975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methodological approaches adopted to delimit the perimeter of the priorities seem to be gradually moving from the “specialisation logic" to a "diversification" one. A diversification of priority investment made within the Region rather than between regions. </a:t>
            </a:r>
            <a:r>
              <a:rPr lang="en-US"/>
              <a:t> </a:t>
            </a:r>
            <a:r>
              <a:rPr lang="en-GB"/>
              <a:t>Indeed, almost all the investigated Italian regions modified the foreseen development trajectories set in 2021-2027 programming period. </a:t>
            </a:r>
          </a:p>
          <a:p>
            <a:endParaRPr lang="en-GB">
              <a:cs typeface="Calibri"/>
            </a:endParaRPr>
          </a:p>
          <a:p>
            <a:r>
              <a:rPr lang="en-GB"/>
              <a:t>Generally, a preliminary indication of the specialisation domains in relatively broad terms is provided. At the first level, the specialisation domains are limited in number (generally less than 10), even for large regions. Several other branching then specifies the priority fields included in the general priority definition. In this respect, while in the 2014 – 2020 programming period, the reference to a technology-driven approach meant a certain degree of comparable standardisation, in 2021, the reference to key enabling technologies is only residual and practically seems to have been lost.  Also, the  effort the EU made using the Eye@RIS3 platform and classifying each S3 domain according to three dimensions: the economic, the scientific and the policy dimension seems to have been unsuccessful. A lack of quantitative approaches in S3 documents is still present due to a non-standardized language .(D’Adda et al., 2019). The difficulty of harmonizing language was already existent and at the here and now confirmed. </a:t>
            </a:r>
          </a:p>
          <a:p>
            <a:endParaRPr lang="en-GB">
              <a:cs typeface="Calibri"/>
            </a:endParaRPr>
          </a:p>
          <a:p>
            <a:pPr algn="just"/>
            <a:r>
              <a:rPr lang="en-US"/>
              <a:t>S3 was conceived even before the crisis of 2008/2009 in a completely different context:</a:t>
            </a:r>
            <a:r>
              <a:rPr lang="en-GB"/>
              <a:t> </a:t>
            </a:r>
          </a:p>
          <a:p>
            <a:pPr algn="just"/>
            <a:r>
              <a:rPr lang="en-US"/>
              <a:t>post-covid context  </a:t>
            </a:r>
            <a:endParaRPr lang="en-GB"/>
          </a:p>
          <a:p>
            <a:pPr marL="171450" indent="-171450" algn="just">
              <a:buFont typeface="Arial"/>
              <a:buChar char="•"/>
            </a:pPr>
            <a:r>
              <a:rPr lang="en-US"/>
              <a:t>instable geopolitical. </a:t>
            </a:r>
            <a:endParaRPr lang="en-GB"/>
          </a:p>
          <a:p>
            <a:pPr algn="just"/>
            <a:r>
              <a:rPr lang="en-US"/>
              <a:t>new scenarios and the European priority, in particular related to the green and digital transition</a:t>
            </a:r>
            <a:r>
              <a:rPr lang="en-GB"/>
              <a:t> </a:t>
            </a:r>
            <a:endParaRPr lang="en-GB">
              <a:cs typeface="Calibri"/>
            </a:endParaRPr>
          </a:p>
          <a:p>
            <a:pPr algn="just"/>
            <a:r>
              <a:rPr lang="en-US"/>
              <a:t>context in which the very focused policy was imagined no longer exists </a:t>
            </a:r>
            <a:endParaRPr lang="en-GB"/>
          </a:p>
          <a:p>
            <a:r>
              <a:rPr lang="en-US"/>
              <a:t>very selective policies do not seem to be favorable to all regions, regardless of the regional dimension</a:t>
            </a:r>
            <a:r>
              <a:rPr lang="en-GB"/>
              <a:t>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DBC00C51-AEEA-4606-BB24-8CB7FAB0844D}" type="slidenum">
              <a:rPr lang="it-IT" smtClean="0"/>
              <a:t>24</a:t>
            </a:fld>
            <a:endParaRPr lang="it-IT"/>
          </a:p>
        </p:txBody>
      </p:sp>
    </p:spTree>
    <p:extLst>
      <p:ext uri="{BB962C8B-B14F-4D97-AF65-F5344CB8AC3E}">
        <p14:creationId xmlns:p14="http://schemas.microsoft.com/office/powerpoint/2010/main" val="278158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3</a:t>
            </a:fld>
            <a:endParaRPr lang="it-IT"/>
          </a:p>
        </p:txBody>
      </p:sp>
    </p:spTree>
    <p:extLst>
      <p:ext uri="{BB962C8B-B14F-4D97-AF65-F5344CB8AC3E}">
        <p14:creationId xmlns:p14="http://schemas.microsoft.com/office/powerpoint/2010/main" val="333988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4</a:t>
            </a:fld>
            <a:endParaRPr lang="it-IT"/>
          </a:p>
        </p:txBody>
      </p:sp>
    </p:spTree>
    <p:extLst>
      <p:ext uri="{BB962C8B-B14F-4D97-AF65-F5344CB8AC3E}">
        <p14:creationId xmlns:p14="http://schemas.microsoft.com/office/powerpoint/2010/main" val="110223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5</a:t>
            </a:fld>
            <a:endParaRPr lang="it-IT"/>
          </a:p>
        </p:txBody>
      </p:sp>
    </p:spTree>
    <p:extLst>
      <p:ext uri="{BB962C8B-B14F-4D97-AF65-F5344CB8AC3E}">
        <p14:creationId xmlns:p14="http://schemas.microsoft.com/office/powerpoint/2010/main" val="389771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6</a:t>
            </a:fld>
            <a:endParaRPr lang="it-IT"/>
          </a:p>
        </p:txBody>
      </p:sp>
    </p:spTree>
    <p:extLst>
      <p:ext uri="{BB962C8B-B14F-4D97-AF65-F5344CB8AC3E}">
        <p14:creationId xmlns:p14="http://schemas.microsoft.com/office/powerpoint/2010/main" val="321877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7</a:t>
            </a:fld>
            <a:endParaRPr lang="it-IT"/>
          </a:p>
        </p:txBody>
      </p:sp>
    </p:spTree>
    <p:extLst>
      <p:ext uri="{BB962C8B-B14F-4D97-AF65-F5344CB8AC3E}">
        <p14:creationId xmlns:p14="http://schemas.microsoft.com/office/powerpoint/2010/main" val="298863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8</a:t>
            </a:fld>
            <a:endParaRPr lang="it-IT"/>
          </a:p>
        </p:txBody>
      </p:sp>
    </p:spTree>
    <p:extLst>
      <p:ext uri="{BB962C8B-B14F-4D97-AF65-F5344CB8AC3E}">
        <p14:creationId xmlns:p14="http://schemas.microsoft.com/office/powerpoint/2010/main" val="371889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a:t>
            </a:r>
            <a:r>
              <a:rPr lang="it-IT" dirty="0" err="1"/>
              <a:t>will</a:t>
            </a:r>
            <a:r>
              <a:rPr lang="it-IT" dirty="0"/>
              <a:t> </a:t>
            </a:r>
            <a:r>
              <a:rPr lang="it-IT" dirty="0" err="1"/>
              <a:t>not</a:t>
            </a:r>
            <a:r>
              <a:rPr lang="it-IT" dirty="0"/>
              <a:t> illustrate</a:t>
            </a:r>
            <a:r>
              <a:rPr lang="it-IT" baseline="0" dirty="0"/>
              <a:t> the S3, </a:t>
            </a:r>
            <a:r>
              <a:rPr lang="it-IT" baseline="0" dirty="0" err="1"/>
              <a:t>that</a:t>
            </a:r>
            <a:r>
              <a:rPr lang="it-IT" baseline="0" dirty="0"/>
              <a:t> </a:t>
            </a:r>
            <a:r>
              <a:rPr lang="it-IT" baseline="0" dirty="0" err="1"/>
              <a:t>will</a:t>
            </a:r>
            <a:r>
              <a:rPr lang="it-IT" baseline="0" dirty="0"/>
              <a:t> take </a:t>
            </a:r>
            <a:r>
              <a:rPr lang="it-IT" baseline="0" dirty="0" err="1"/>
              <a:t>much</a:t>
            </a:r>
            <a:r>
              <a:rPr lang="it-IT" baseline="0" dirty="0"/>
              <a:t> time. I know the audience  know </a:t>
            </a:r>
            <a:r>
              <a:rPr lang="it-IT" baseline="0" dirty="0" err="1"/>
              <a:t>well</a:t>
            </a:r>
            <a:r>
              <a:rPr lang="it-IT" baseline="0" dirty="0"/>
              <a:t> the </a:t>
            </a:r>
            <a:r>
              <a:rPr lang="it-IT" baseline="0" dirty="0" err="1"/>
              <a:t>approach</a:t>
            </a:r>
            <a:r>
              <a:rPr lang="it-IT" baseline="0" dirty="0"/>
              <a:t>.</a:t>
            </a:r>
            <a:endParaRPr lang="fr-F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02124"/>
                </a:solidFill>
                <a:effectLst/>
                <a:latin typeface="Calibri" panose="020F0502020204030204" pitchFamily="34" charset="0"/>
                <a:ea typeface="Times New Roman" panose="02020603050405020304" pitchFamily="18" charset="0"/>
              </a:rPr>
              <a:t>According to the EU Commission Taking into account national contributions and other private investment, the impact of </a:t>
            </a:r>
            <a:r>
              <a:rPr lang="en-GB" sz="1200" b="1" dirty="0">
                <a:effectLst/>
                <a:latin typeface="Times New Roman" panose="02020603050405020304" pitchFamily="18" charset="0"/>
                <a:ea typeface="Times New Roman" panose="02020603050405020304" pitchFamily="18" charset="0"/>
              </a:rPr>
              <a:t>Cohesion Policy</a:t>
            </a:r>
            <a:r>
              <a:rPr lang="en-GB" sz="1200" dirty="0">
                <a:effectLst/>
                <a:latin typeface="Times New Roman" panose="02020603050405020304" pitchFamily="18" charset="0"/>
                <a:ea typeface="Times New Roman" panose="02020603050405020304" pitchFamily="18" charset="0"/>
              </a:rPr>
              <a:t> for </a:t>
            </a:r>
            <a:r>
              <a:rPr lang="en-GB" sz="1200" b="1" dirty="0">
                <a:effectLst/>
                <a:latin typeface="Times New Roman" panose="02020603050405020304" pitchFamily="18" charset="0"/>
                <a:ea typeface="Times New Roman" panose="02020603050405020304" pitchFamily="18" charset="0"/>
              </a:rPr>
              <a:t>2014-2020</a:t>
            </a:r>
            <a:r>
              <a:rPr lang="en-GB" sz="1200" dirty="0">
                <a:effectLst/>
                <a:latin typeface="Times New Roman" panose="02020603050405020304" pitchFamily="18" charset="0"/>
                <a:ea typeface="Times New Roman" panose="02020603050405020304" pitchFamily="18" charset="0"/>
              </a:rPr>
              <a:t> is expected to be about EUR 450 billion. </a:t>
            </a:r>
            <a:r>
              <a:rPr lang="en-US" sz="1100" dirty="0"/>
              <a:t>I</a:t>
            </a:r>
            <a:r>
              <a:rPr lang="en-US" sz="1200" dirty="0"/>
              <a:t>ntended to meet the goals of the Europe 2020 strategy for smart,  sustainable and inclusive growth in the EU</a:t>
            </a:r>
            <a:endParaRPr lang="en-GB"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endParaRPr lang="fr-FR" altLang="en-US" dirty="0"/>
          </a:p>
          <a:p>
            <a:endParaRPr lang="fr-FR" altLang="en-US" dirty="0"/>
          </a:p>
          <a:p>
            <a:endParaRPr lang="fr-FR" altLang="en-US" dirty="0"/>
          </a:p>
          <a:p>
            <a:r>
              <a:rPr lang="fr-FR" altLang="en-US" dirty="0"/>
              <a:t>AT	12.35</a:t>
            </a:r>
          </a:p>
          <a:p>
            <a:r>
              <a:rPr lang="fr-FR" altLang="en-US" dirty="0"/>
              <a:t>BE	22.84</a:t>
            </a:r>
          </a:p>
          <a:p>
            <a:r>
              <a:rPr lang="fr-FR" altLang="en-US" dirty="0"/>
              <a:t>BG	75.88</a:t>
            </a:r>
          </a:p>
          <a:p>
            <a:r>
              <a:rPr lang="fr-FR" altLang="en-US" dirty="0"/>
              <a:t>CY	7.36</a:t>
            </a:r>
          </a:p>
          <a:p>
            <a:r>
              <a:rPr lang="fr-FR" altLang="en-US" dirty="0"/>
              <a:t>CZ	219.83</a:t>
            </a:r>
          </a:p>
          <a:p>
            <a:r>
              <a:rPr lang="fr-FR" altLang="en-US" dirty="0"/>
              <a:t>DE	192.35</a:t>
            </a:r>
          </a:p>
          <a:p>
            <a:r>
              <a:rPr lang="fr-FR" altLang="en-US" dirty="0"/>
              <a:t>DK	5.53</a:t>
            </a:r>
          </a:p>
          <a:p>
            <a:r>
              <a:rPr lang="fr-FR" altLang="en-US" dirty="0"/>
              <a:t>EE	35.90</a:t>
            </a:r>
          </a:p>
          <a:p>
            <a:r>
              <a:rPr lang="fr-FR" altLang="en-US" dirty="0"/>
              <a:t>EL	155.22</a:t>
            </a:r>
          </a:p>
          <a:p>
            <a:r>
              <a:rPr lang="fr-FR" altLang="en-US" dirty="0"/>
              <a:t>ES	285.59</a:t>
            </a:r>
          </a:p>
          <a:p>
            <a:r>
              <a:rPr lang="fr-FR" altLang="en-US" dirty="0"/>
              <a:t>FI	14.66</a:t>
            </a:r>
          </a:p>
          <a:p>
            <a:r>
              <a:rPr lang="fr-FR" altLang="en-US" dirty="0"/>
              <a:t>FR	158.53</a:t>
            </a:r>
          </a:p>
          <a:p>
            <a:r>
              <a:rPr lang="fr-FR" altLang="en-US" dirty="0"/>
              <a:t>HR	86.09</a:t>
            </a:r>
          </a:p>
          <a:p>
            <a:r>
              <a:rPr lang="fr-FR" altLang="en-US" dirty="0"/>
              <a:t>HU	219.06</a:t>
            </a:r>
          </a:p>
          <a:p>
            <a:r>
              <a:rPr lang="fr-FR" altLang="en-US" dirty="0"/>
              <a:t>IE	11.89</a:t>
            </a:r>
          </a:p>
          <a:p>
            <a:r>
              <a:rPr lang="fr-FR" altLang="en-US" dirty="0"/>
              <a:t>IT	328.23</a:t>
            </a:r>
          </a:p>
          <a:p>
            <a:r>
              <a:rPr lang="fr-FR" altLang="en-US" dirty="0"/>
              <a:t>LT	68.23</a:t>
            </a:r>
          </a:p>
          <a:p>
            <a:r>
              <a:rPr lang="fr-FR" altLang="en-US" dirty="0"/>
              <a:t>LU	0.60</a:t>
            </a:r>
          </a:p>
          <a:p>
            <a:r>
              <a:rPr lang="fr-FR" altLang="en-US" dirty="0"/>
              <a:t>LV	45.12</a:t>
            </a:r>
          </a:p>
          <a:p>
            <a:r>
              <a:rPr lang="fr-FR" altLang="en-US" dirty="0"/>
              <a:t>MT	7.25</a:t>
            </a:r>
          </a:p>
          <a:p>
            <a:r>
              <a:rPr lang="fr-FR" altLang="en-US" dirty="0"/>
              <a:t>NL	14.04</a:t>
            </a:r>
          </a:p>
          <a:p>
            <a:r>
              <a:rPr lang="fr-FR" altLang="en-US" dirty="0"/>
              <a:t>PL	775.67</a:t>
            </a:r>
          </a:p>
          <a:p>
            <a:r>
              <a:rPr lang="fr-FR" altLang="en-US" dirty="0"/>
              <a:t>PT	214.65</a:t>
            </a:r>
          </a:p>
          <a:p>
            <a:r>
              <a:rPr lang="fr-FR" altLang="en-US" dirty="0"/>
              <a:t>RO	229.94</a:t>
            </a:r>
          </a:p>
          <a:p>
            <a:r>
              <a:rPr lang="fr-FR" altLang="en-US" dirty="0"/>
              <a:t>SE	21.06</a:t>
            </a:r>
          </a:p>
          <a:p>
            <a:r>
              <a:rPr lang="fr-FR" altLang="en-US" dirty="0"/>
              <a:t>SI	30.75</a:t>
            </a:r>
          </a:p>
          <a:p>
            <a:r>
              <a:rPr lang="fr-FR" altLang="en-US" dirty="0"/>
              <a:t>SK	139.92</a:t>
            </a:r>
          </a:p>
          <a:p>
            <a:r>
              <a:rPr lang="fr-FR" altLang="en-US" dirty="0"/>
              <a:t>UK	118.40</a:t>
            </a:r>
          </a:p>
          <a:p>
            <a:endParaRPr lang="it-IT" dirty="0"/>
          </a:p>
        </p:txBody>
      </p:sp>
      <p:sp>
        <p:nvSpPr>
          <p:cNvPr id="4" name="Segnaposto numero diapositiva 3"/>
          <p:cNvSpPr>
            <a:spLocks noGrp="1"/>
          </p:cNvSpPr>
          <p:nvPr>
            <p:ph type="sldNum" sz="quarter" idx="10"/>
          </p:nvPr>
        </p:nvSpPr>
        <p:spPr/>
        <p:txBody>
          <a:bodyPr/>
          <a:lstStyle/>
          <a:p>
            <a:fld id="{4B13F0CC-29E8-4B84-AA30-5795D829E4F6}" type="slidenum">
              <a:rPr lang="it-IT" smtClean="0"/>
              <a:pPr/>
              <a:t>9</a:t>
            </a:fld>
            <a:endParaRPr lang="it-IT"/>
          </a:p>
        </p:txBody>
      </p:sp>
    </p:spTree>
    <p:extLst>
      <p:ext uri="{BB962C8B-B14F-4D97-AF65-F5344CB8AC3E}">
        <p14:creationId xmlns:p14="http://schemas.microsoft.com/office/powerpoint/2010/main" val="367228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r>
              <a:rPr lang="it-IT"/>
              <a:t>17/06/2022</a:t>
            </a:r>
          </a:p>
        </p:txBody>
      </p:sp>
      <p:sp>
        <p:nvSpPr>
          <p:cNvPr id="5" name="Footer Placeholder 4"/>
          <p:cNvSpPr>
            <a:spLocks noGrp="1"/>
          </p:cNvSpPr>
          <p:nvPr>
            <p:ph type="ftr" sz="quarter" idx="11"/>
          </p:nvPr>
        </p:nvSpPr>
        <p:spPr/>
        <p:txBody>
          <a:bodyPr/>
          <a:lstStyle/>
          <a:p>
            <a:r>
              <a:rPr lang="it-IT"/>
              <a:t>Siepi Conference 2022</a:t>
            </a:r>
          </a:p>
        </p:txBody>
      </p:sp>
      <p:sp>
        <p:nvSpPr>
          <p:cNvPr id="6" name="Slide Number Placeholder 5"/>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191961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17/06/2022</a:t>
            </a:r>
          </a:p>
        </p:txBody>
      </p:sp>
      <p:sp>
        <p:nvSpPr>
          <p:cNvPr id="6" name="Footer Placeholder 5"/>
          <p:cNvSpPr>
            <a:spLocks noGrp="1"/>
          </p:cNvSpPr>
          <p:nvPr>
            <p:ph type="ftr" sz="quarter" idx="11"/>
          </p:nvPr>
        </p:nvSpPr>
        <p:spPr/>
        <p:txBody>
          <a:bodyPr/>
          <a:lstStyle/>
          <a:p>
            <a:r>
              <a:rPr lang="it-IT"/>
              <a:t>Siepi Conference 2022</a:t>
            </a:r>
          </a:p>
        </p:txBody>
      </p:sp>
      <p:sp>
        <p:nvSpPr>
          <p:cNvPr id="7" name="Slide Number Placeholder 6"/>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162929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r>
              <a:rPr lang="it-IT"/>
              <a:t>17/06/2022</a:t>
            </a:r>
          </a:p>
        </p:txBody>
      </p:sp>
      <p:sp>
        <p:nvSpPr>
          <p:cNvPr id="5" name="Footer Placeholder 4"/>
          <p:cNvSpPr>
            <a:spLocks noGrp="1"/>
          </p:cNvSpPr>
          <p:nvPr>
            <p:ph type="ftr" sz="quarter" idx="11"/>
          </p:nvPr>
        </p:nvSpPr>
        <p:spPr/>
        <p:txBody>
          <a:bodyPr/>
          <a:lstStyle/>
          <a:p>
            <a:r>
              <a:rPr lang="it-IT"/>
              <a:t>Siepi Conference 2022</a:t>
            </a:r>
          </a:p>
        </p:txBody>
      </p:sp>
      <p:sp>
        <p:nvSpPr>
          <p:cNvPr id="6" name="Slide Number Placeholder 5"/>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344109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r>
              <a:rPr lang="it-IT"/>
              <a:t>17/06/2022</a:t>
            </a:r>
          </a:p>
        </p:txBody>
      </p:sp>
      <p:sp>
        <p:nvSpPr>
          <p:cNvPr id="5" name="Footer Placeholder 4"/>
          <p:cNvSpPr>
            <a:spLocks noGrp="1"/>
          </p:cNvSpPr>
          <p:nvPr>
            <p:ph type="ftr" sz="quarter" idx="11"/>
          </p:nvPr>
        </p:nvSpPr>
        <p:spPr/>
        <p:txBody>
          <a:bodyPr/>
          <a:lstStyle/>
          <a:p>
            <a:r>
              <a:rPr lang="it-IT"/>
              <a:t>Siepi Conference 2022</a:t>
            </a:r>
          </a:p>
        </p:txBody>
      </p:sp>
      <p:sp>
        <p:nvSpPr>
          <p:cNvPr id="6" name="Slide Number Placeholder 5"/>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281690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05/07/2022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8530" y="6583362"/>
            <a:ext cx="9144000" cy="274637"/>
          </a:xfrm>
          <a:prstGeom prst="rect">
            <a:avLst/>
          </a:prstGeom>
          <a:solidFill>
            <a:srgbClr val="DDDDDD"/>
          </a:solidFill>
          <a:ln w="9525">
            <a:solidFill>
              <a:schemeClr val="tx1"/>
            </a:solidFill>
            <a:miter lim="800000"/>
            <a:headEnd/>
            <a:tailEnd/>
          </a:ln>
        </p:spPr>
        <p:txBody>
          <a:bodyPr wrap="none" anchor="ctr"/>
          <a:lstStyle/>
          <a:p>
            <a:endParaRPr lang="it-IT"/>
          </a:p>
        </p:txBody>
      </p:sp>
      <p:sp>
        <p:nvSpPr>
          <p:cNvPr id="2" name="Titolo 1"/>
          <p:cNvSpPr>
            <a:spLocks noGrp="1"/>
          </p:cNvSpPr>
          <p:nvPr>
            <p:ph type="title"/>
          </p:nvPr>
        </p:nvSpPr>
        <p:spPr>
          <a:xfrm>
            <a:off x="457200" y="1"/>
            <a:ext cx="8229600" cy="692695"/>
          </a:xfrm>
        </p:spPr>
        <p:txBody>
          <a:bodyPr>
            <a:noAutofit/>
          </a:bodyPr>
          <a:lstStyle>
            <a:lvl1pPr>
              <a:defRPr sz="3600"/>
            </a:lvl1p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Text Box 6"/>
          <p:cNvSpPr txBox="1">
            <a:spLocks noChangeArrowheads="1"/>
          </p:cNvSpPr>
          <p:nvPr userDrawn="1"/>
        </p:nvSpPr>
        <p:spPr bwMode="auto">
          <a:xfrm>
            <a:off x="26089" y="6583363"/>
            <a:ext cx="4373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defRPr/>
            </a:pPr>
            <a:r>
              <a:rPr lang="it-IT" dirty="0"/>
              <a:t>© Donato Iacobucci – Università Politecnica delle Marche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
            <a:ext cx="8229600" cy="692695"/>
          </a:xfrm>
        </p:spPr>
        <p:txBody>
          <a:bodyPr>
            <a:noAutofit/>
          </a:bodyPr>
          <a:lstStyle>
            <a:lvl1pPr>
              <a:defRPr sz="2700"/>
            </a:lvl1p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692695"/>
          </a:xfrm>
        </p:spPr>
        <p:txBody>
          <a:bodyPr>
            <a:noAutofit/>
          </a:bodyPr>
          <a:lstStyle>
            <a:lvl1pPr>
              <a:defRPr sz="3600"/>
            </a:lvl1p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A570-BBF1-4524-B375-253AA8AF8535}"/>
              </a:ext>
            </a:extLst>
          </p:cNvPr>
          <p:cNvSpPr>
            <a:spLocks noGrp="1"/>
          </p:cNvSpPr>
          <p:nvPr>
            <p:ph type="title"/>
          </p:nvPr>
        </p:nvSpPr>
        <p:spPr>
          <a:xfrm>
            <a:off x="628650" y="410369"/>
            <a:ext cx="7886700" cy="1325563"/>
          </a:xfrm>
        </p:spPr>
        <p:txBody>
          <a:bodyPr/>
          <a:lstStyle>
            <a:lvl1pPr>
              <a:defRPr b="1">
                <a:solidFill>
                  <a:srgbClr val="FF0000"/>
                </a:solidFill>
                <a:effectLst>
                  <a:outerShdw blurRad="38100" dist="38100" dir="2700000" algn="tl">
                    <a:srgbClr val="000000">
                      <a:alpha val="43137"/>
                    </a:srgbClr>
                  </a:outerShdw>
                </a:effectLst>
                <a:latin typeface="Franklin Gothic Medium" panose="020B06030201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3DEE81-A2D6-4D7E-92E5-7EC121B3C6EC}"/>
              </a:ext>
            </a:extLst>
          </p:cNvPr>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02307D-FCA0-48D1-AF23-9931E7C24C16}"/>
              </a:ext>
            </a:extLst>
          </p:cNvPr>
          <p:cNvSpPr>
            <a:spLocks noGrp="1"/>
          </p:cNvSpPr>
          <p:nvPr>
            <p:ph type="dt" sz="half" idx="10"/>
          </p:nvPr>
        </p:nvSpPr>
        <p:spPr/>
        <p:txBody>
          <a:bodyPr/>
          <a:lstStyle>
            <a:lvl1pPr>
              <a:defRPr/>
            </a:lvl1pPr>
          </a:lstStyle>
          <a:p>
            <a:r>
              <a:rPr lang="en-US"/>
              <a:t>27/10/20</a:t>
            </a:r>
            <a:endParaRPr lang="en-GB"/>
          </a:p>
        </p:txBody>
      </p:sp>
      <p:sp>
        <p:nvSpPr>
          <p:cNvPr id="5" name="Footer Placeholder 4">
            <a:extLst>
              <a:ext uri="{FF2B5EF4-FFF2-40B4-BE49-F238E27FC236}">
                <a16:creationId xmlns:a16="http://schemas.microsoft.com/office/drawing/2014/main" id="{6C75E803-D836-4F30-AB83-4ADEB797001B}"/>
              </a:ext>
            </a:extLst>
          </p:cNvPr>
          <p:cNvSpPr>
            <a:spLocks noGrp="1"/>
          </p:cNvSpPr>
          <p:nvPr>
            <p:ph type="ftr" sz="quarter" idx="11"/>
          </p:nvPr>
        </p:nvSpPr>
        <p:spPr/>
        <p:txBody>
          <a:bodyPr/>
          <a:lstStyle/>
          <a:p>
            <a:r>
              <a:rPr lang="en-GB"/>
              <a:t>FoSS</a:t>
            </a:r>
            <a:r>
              <a:rPr lang="en-GB" baseline="30000"/>
              <a:t>©</a:t>
            </a:r>
          </a:p>
        </p:txBody>
      </p:sp>
      <p:sp>
        <p:nvSpPr>
          <p:cNvPr id="6" name="Slide Number Placeholder 5">
            <a:extLst>
              <a:ext uri="{FF2B5EF4-FFF2-40B4-BE49-F238E27FC236}">
                <a16:creationId xmlns:a16="http://schemas.microsoft.com/office/drawing/2014/main" id="{DD94CD9A-FEF5-4F9E-92C4-90C7483C4CC3}"/>
              </a:ext>
            </a:extLst>
          </p:cNvPr>
          <p:cNvSpPr>
            <a:spLocks noGrp="1"/>
          </p:cNvSpPr>
          <p:nvPr>
            <p:ph type="sldNum" sz="quarter" idx="12"/>
          </p:nvPr>
        </p:nvSpPr>
        <p:spPr/>
        <p:txBody>
          <a:bodyPr/>
          <a:lstStyle/>
          <a:p>
            <a:fld id="{BD3FEECB-5658-40C0-A16A-8C5A7EED71A5}" type="slidenum">
              <a:rPr lang="en-GB" smtClean="0"/>
              <a:t>‹#›</a:t>
            </a:fld>
            <a:endParaRPr lang="en-GB"/>
          </a:p>
        </p:txBody>
      </p:sp>
    </p:spTree>
    <p:extLst>
      <p:ext uri="{BB962C8B-B14F-4D97-AF65-F5344CB8AC3E}">
        <p14:creationId xmlns:p14="http://schemas.microsoft.com/office/powerpoint/2010/main" val="411775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C65FE-9839-534C-1F53-583A90245B7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6CB21A-E043-0D7C-4B37-D476AE849897}"/>
              </a:ext>
            </a:extLst>
          </p:cNvPr>
          <p:cNvSpPr>
            <a:spLocks noGrp="1"/>
          </p:cNvSpPr>
          <p:nvPr>
            <p:ph type="dt" sz="half" idx="10"/>
          </p:nvPr>
        </p:nvSpPr>
        <p:spPr/>
        <p:txBody>
          <a:bodyPr/>
          <a:lstStyle/>
          <a:p>
            <a:r>
              <a:rPr lang="it-IT"/>
              <a:t>17/06/2022</a:t>
            </a:r>
          </a:p>
        </p:txBody>
      </p:sp>
      <p:sp>
        <p:nvSpPr>
          <p:cNvPr id="4" name="Segnaposto piè di pagina 3">
            <a:extLst>
              <a:ext uri="{FF2B5EF4-FFF2-40B4-BE49-F238E27FC236}">
                <a16:creationId xmlns:a16="http://schemas.microsoft.com/office/drawing/2014/main" id="{88D769D6-DF6A-8535-3C61-E8D363EDAF33}"/>
              </a:ext>
            </a:extLst>
          </p:cNvPr>
          <p:cNvSpPr>
            <a:spLocks noGrp="1"/>
          </p:cNvSpPr>
          <p:nvPr>
            <p:ph type="ftr" sz="quarter" idx="11"/>
          </p:nvPr>
        </p:nvSpPr>
        <p:spPr/>
        <p:txBody>
          <a:bodyPr/>
          <a:lstStyle/>
          <a:p>
            <a:r>
              <a:rPr lang="it-IT"/>
              <a:t>Siepi Conference 2022</a:t>
            </a:r>
          </a:p>
        </p:txBody>
      </p:sp>
      <p:sp>
        <p:nvSpPr>
          <p:cNvPr id="5" name="Segnaposto numero diapositiva 4">
            <a:extLst>
              <a:ext uri="{FF2B5EF4-FFF2-40B4-BE49-F238E27FC236}">
                <a16:creationId xmlns:a16="http://schemas.microsoft.com/office/drawing/2014/main" id="{4ED46FB0-F58D-987D-FC5C-163B701C78E5}"/>
              </a:ext>
            </a:extLst>
          </p:cNvPr>
          <p:cNvSpPr>
            <a:spLocks noGrp="1"/>
          </p:cNvSpPr>
          <p:nvPr>
            <p:ph type="sldNum" sz="quarter" idx="12"/>
          </p:nvPr>
        </p:nvSpPr>
        <p:spPr/>
        <p:txBody>
          <a:bodyPr/>
          <a:lstStyle/>
          <a:p>
            <a:fld id="{50B044CC-B844-4D95-81A8-6998E1C3B3D9}" type="slidenum">
              <a:rPr lang="it-IT" smtClean="0"/>
              <a:t>‹#›</a:t>
            </a:fld>
            <a:endParaRPr lang="it-IT"/>
          </a:p>
        </p:txBody>
      </p:sp>
      <p:sp>
        <p:nvSpPr>
          <p:cNvPr id="6" name="Rettangolo 5">
            <a:extLst>
              <a:ext uri="{FF2B5EF4-FFF2-40B4-BE49-F238E27FC236}">
                <a16:creationId xmlns:a16="http://schemas.microsoft.com/office/drawing/2014/main" id="{CC368CCA-2703-6898-355D-D2A4E1891D81}"/>
              </a:ext>
            </a:extLst>
          </p:cNvPr>
          <p:cNvSpPr/>
          <p:nvPr userDrawn="1"/>
        </p:nvSpPr>
        <p:spPr>
          <a:xfrm>
            <a:off x="0" y="0"/>
            <a:ext cx="9144000" cy="941696"/>
          </a:xfrm>
          <a:prstGeom prst="rect">
            <a:avLst/>
          </a:prstGeom>
          <a:solidFill>
            <a:srgbClr val="A50021">
              <a:alpha val="44000"/>
            </a:srgbClr>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E72F8089-A387-A35D-38C6-9CE992309FDC}"/>
              </a:ext>
            </a:extLst>
          </p:cNvPr>
          <p:cNvPicPr>
            <a:picLocks noChangeAspect="1"/>
          </p:cNvPicPr>
          <p:nvPr userDrawn="1"/>
        </p:nvPicPr>
        <p:blipFill rotWithShape="1">
          <a:blip r:embed="rId2">
            <a:alphaModFix amt="82000"/>
          </a:blip>
          <a:srcRect b="16302"/>
          <a:stretch/>
        </p:blipFill>
        <p:spPr>
          <a:xfrm>
            <a:off x="8189893" y="0"/>
            <a:ext cx="954107" cy="961854"/>
          </a:xfrm>
          <a:prstGeom prst="flowChartConnector">
            <a:avLst/>
          </a:prstGeom>
        </p:spPr>
      </p:pic>
    </p:spTree>
    <p:extLst>
      <p:ext uri="{BB962C8B-B14F-4D97-AF65-F5344CB8AC3E}">
        <p14:creationId xmlns:p14="http://schemas.microsoft.com/office/powerpoint/2010/main" val="178033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r>
              <a:rPr lang="it-IT"/>
              <a:t>17/06/2022</a:t>
            </a:r>
          </a:p>
        </p:txBody>
      </p:sp>
      <p:sp>
        <p:nvSpPr>
          <p:cNvPr id="5" name="Footer Placeholder 4"/>
          <p:cNvSpPr>
            <a:spLocks noGrp="1"/>
          </p:cNvSpPr>
          <p:nvPr>
            <p:ph type="ftr" sz="quarter" idx="11"/>
          </p:nvPr>
        </p:nvSpPr>
        <p:spPr/>
        <p:txBody>
          <a:bodyPr/>
          <a:lstStyle/>
          <a:p>
            <a:r>
              <a:rPr lang="it-IT"/>
              <a:t>Siepi Conference 2022</a:t>
            </a:r>
          </a:p>
        </p:txBody>
      </p:sp>
      <p:sp>
        <p:nvSpPr>
          <p:cNvPr id="6" name="Slide Number Placeholder 5"/>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294687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r>
              <a:rPr lang="it-IT"/>
              <a:t>17/06/2022</a:t>
            </a:r>
          </a:p>
        </p:txBody>
      </p:sp>
      <p:sp>
        <p:nvSpPr>
          <p:cNvPr id="5" name="Footer Placeholder 4"/>
          <p:cNvSpPr>
            <a:spLocks noGrp="1"/>
          </p:cNvSpPr>
          <p:nvPr>
            <p:ph type="ftr" sz="quarter" idx="11"/>
          </p:nvPr>
        </p:nvSpPr>
        <p:spPr/>
        <p:txBody>
          <a:bodyPr/>
          <a:lstStyle/>
          <a:p>
            <a:r>
              <a:rPr lang="it-IT"/>
              <a:t>Siepi Conference 2022</a:t>
            </a:r>
          </a:p>
        </p:txBody>
      </p:sp>
      <p:sp>
        <p:nvSpPr>
          <p:cNvPr id="6" name="Slide Number Placeholder 5"/>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112897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r>
              <a:rPr lang="it-IT"/>
              <a:t>17/06/2022</a:t>
            </a:r>
          </a:p>
        </p:txBody>
      </p:sp>
      <p:sp>
        <p:nvSpPr>
          <p:cNvPr id="6" name="Footer Placeholder 5"/>
          <p:cNvSpPr>
            <a:spLocks noGrp="1"/>
          </p:cNvSpPr>
          <p:nvPr>
            <p:ph type="ftr" sz="quarter" idx="11"/>
          </p:nvPr>
        </p:nvSpPr>
        <p:spPr/>
        <p:txBody>
          <a:bodyPr/>
          <a:lstStyle/>
          <a:p>
            <a:r>
              <a:rPr lang="it-IT"/>
              <a:t>Siepi Conference 2022</a:t>
            </a:r>
          </a:p>
        </p:txBody>
      </p:sp>
      <p:sp>
        <p:nvSpPr>
          <p:cNvPr id="7" name="Slide Number Placeholder 6"/>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392599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r>
              <a:rPr lang="it-IT"/>
              <a:t>17/06/2022</a:t>
            </a:r>
          </a:p>
        </p:txBody>
      </p:sp>
      <p:sp>
        <p:nvSpPr>
          <p:cNvPr id="8" name="Footer Placeholder 7"/>
          <p:cNvSpPr>
            <a:spLocks noGrp="1"/>
          </p:cNvSpPr>
          <p:nvPr>
            <p:ph type="ftr" sz="quarter" idx="11"/>
          </p:nvPr>
        </p:nvSpPr>
        <p:spPr/>
        <p:txBody>
          <a:bodyPr/>
          <a:lstStyle/>
          <a:p>
            <a:r>
              <a:rPr lang="it-IT"/>
              <a:t>Siepi Conference 2022</a:t>
            </a:r>
          </a:p>
        </p:txBody>
      </p:sp>
      <p:sp>
        <p:nvSpPr>
          <p:cNvPr id="9" name="Slide Number Placeholder 8"/>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269581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r>
              <a:rPr lang="it-IT"/>
              <a:t>17/06/2022</a:t>
            </a:r>
          </a:p>
        </p:txBody>
      </p:sp>
      <p:sp>
        <p:nvSpPr>
          <p:cNvPr id="4" name="Footer Placeholder 3"/>
          <p:cNvSpPr>
            <a:spLocks noGrp="1"/>
          </p:cNvSpPr>
          <p:nvPr>
            <p:ph type="ftr" sz="quarter" idx="11"/>
          </p:nvPr>
        </p:nvSpPr>
        <p:spPr/>
        <p:txBody>
          <a:bodyPr/>
          <a:lstStyle/>
          <a:p>
            <a:r>
              <a:rPr lang="it-IT"/>
              <a:t>Siepi Conference 2022</a:t>
            </a:r>
          </a:p>
        </p:txBody>
      </p:sp>
      <p:sp>
        <p:nvSpPr>
          <p:cNvPr id="5" name="Slide Number Placeholder 4"/>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573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a:t>17/06/2022</a:t>
            </a:r>
          </a:p>
        </p:txBody>
      </p:sp>
      <p:sp>
        <p:nvSpPr>
          <p:cNvPr id="3" name="Footer Placeholder 2"/>
          <p:cNvSpPr>
            <a:spLocks noGrp="1"/>
          </p:cNvSpPr>
          <p:nvPr>
            <p:ph type="ftr" sz="quarter" idx="11"/>
          </p:nvPr>
        </p:nvSpPr>
        <p:spPr/>
        <p:txBody>
          <a:bodyPr/>
          <a:lstStyle/>
          <a:p>
            <a:r>
              <a:rPr lang="it-IT"/>
              <a:t>Siepi Conference 2022</a:t>
            </a:r>
          </a:p>
        </p:txBody>
      </p:sp>
      <p:sp>
        <p:nvSpPr>
          <p:cNvPr id="4" name="Slide Number Placeholder 3"/>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325707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r>
              <a:rPr lang="it-IT"/>
              <a:t>17/06/2022</a:t>
            </a:r>
          </a:p>
        </p:txBody>
      </p:sp>
      <p:sp>
        <p:nvSpPr>
          <p:cNvPr id="6" name="Footer Placeholder 5"/>
          <p:cNvSpPr>
            <a:spLocks noGrp="1"/>
          </p:cNvSpPr>
          <p:nvPr>
            <p:ph type="ftr" sz="quarter" idx="11"/>
          </p:nvPr>
        </p:nvSpPr>
        <p:spPr/>
        <p:txBody>
          <a:bodyPr/>
          <a:lstStyle/>
          <a:p>
            <a:r>
              <a:rPr lang="it-IT"/>
              <a:t>Siepi Conference 2022</a:t>
            </a:r>
          </a:p>
        </p:txBody>
      </p:sp>
      <p:sp>
        <p:nvSpPr>
          <p:cNvPr id="7" name="Slide Number Placeholder 6"/>
          <p:cNvSpPr>
            <a:spLocks noGrp="1"/>
          </p:cNvSpPr>
          <p:nvPr>
            <p:ph type="sldNum" sz="quarter" idx="12"/>
          </p:nvPr>
        </p:nvSpPr>
        <p:spPr/>
        <p:txBody>
          <a:bodyPr/>
          <a:lstStyle/>
          <a:p>
            <a:fld id="{50B044CC-B844-4D95-81A8-6998E1C3B3D9}" type="slidenum">
              <a:rPr lang="it-IT" smtClean="0"/>
              <a:t>‹#›</a:t>
            </a:fld>
            <a:endParaRPr lang="it-IT"/>
          </a:p>
        </p:txBody>
      </p:sp>
    </p:spTree>
    <p:extLst>
      <p:ext uri="{BB962C8B-B14F-4D97-AF65-F5344CB8AC3E}">
        <p14:creationId xmlns:p14="http://schemas.microsoft.com/office/powerpoint/2010/main" val="346818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17/06/2022</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Siepi Conference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044CC-B844-4D95-81A8-6998E1C3B3D9}" type="slidenum">
              <a:rPr lang="it-IT" smtClean="0"/>
              <a:t>‹#›</a:t>
            </a:fld>
            <a:endParaRPr lang="it-IT"/>
          </a:p>
        </p:txBody>
      </p:sp>
    </p:spTree>
    <p:extLst>
      <p:ext uri="{BB962C8B-B14F-4D97-AF65-F5344CB8AC3E}">
        <p14:creationId xmlns:p14="http://schemas.microsoft.com/office/powerpoint/2010/main" val="80954991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54" r:id="rId1"/>
    <p:sldLayoutId id="2147483650" r:id="rId2"/>
    <p:sldLayoutId id="2147483716" r:id="rId3"/>
    <p:sldLayoutId id="2147483715" r:id="rId4"/>
    <p:sldLayoutId id="2147483649" r:id="rId5"/>
    <p:sldLayoutId id="214748371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8B5A5-B1A5-4A54-8766-13FB47CD43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01FFC7-EA90-4767-9543-E72C924F5E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4BD5B-2F26-4FBB-B142-1545A66054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27/10/20</a:t>
            </a:r>
            <a:endParaRPr lang="en-GB"/>
          </a:p>
        </p:txBody>
      </p:sp>
      <p:sp>
        <p:nvSpPr>
          <p:cNvPr id="5" name="Footer Placeholder 4">
            <a:extLst>
              <a:ext uri="{FF2B5EF4-FFF2-40B4-BE49-F238E27FC236}">
                <a16:creationId xmlns:a16="http://schemas.microsoft.com/office/drawing/2014/main" id="{E9045E49-EE6C-4A34-BCA9-E7460843B1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FoSS©</a:t>
            </a:r>
          </a:p>
        </p:txBody>
      </p:sp>
      <p:sp>
        <p:nvSpPr>
          <p:cNvPr id="6" name="Slide Number Placeholder 5">
            <a:extLst>
              <a:ext uri="{FF2B5EF4-FFF2-40B4-BE49-F238E27FC236}">
                <a16:creationId xmlns:a16="http://schemas.microsoft.com/office/drawing/2014/main" id="{3E29C512-3D68-4C51-978B-076AE1A842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3FEECB-5658-40C0-A16A-8C5A7EED71A5}" type="slidenum">
              <a:rPr lang="en-GB" smtClean="0"/>
              <a:t>‹#›</a:t>
            </a:fld>
            <a:endParaRPr lang="en-GB"/>
          </a:p>
        </p:txBody>
      </p:sp>
    </p:spTree>
    <p:extLst>
      <p:ext uri="{BB962C8B-B14F-4D97-AF65-F5344CB8AC3E}">
        <p14:creationId xmlns:p14="http://schemas.microsoft.com/office/powerpoint/2010/main" val="3205696223"/>
      </p:ext>
    </p:extLst>
  </p:cSld>
  <p:clrMap bg1="lt1" tx1="dk1" bg2="lt2" tx2="dk2" accent1="accent1" accent2="accent2" accent3="accent3" accent4="accent4" accent5="accent5" accent6="accent6" hlink="hlink" folHlink="folHlink"/>
  <p:sldLayoutIdLst>
    <p:sldLayoutId id="214748371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2i.dii.univpm.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See%20https:/s3platform.jrc.ec.europa.eu/en/map"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c2i.dii.univpm.i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418657A-025B-460C-BC6D-4826D7F72D4B}"/>
              </a:ext>
            </a:extLst>
          </p:cNvPr>
          <p:cNvSpPr/>
          <p:nvPr/>
        </p:nvSpPr>
        <p:spPr>
          <a:xfrm>
            <a:off x="9939" y="857250"/>
            <a:ext cx="11927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aphicFrame>
        <p:nvGraphicFramePr>
          <p:cNvPr id="7" name="Tabella 6">
            <a:extLst>
              <a:ext uri="{FF2B5EF4-FFF2-40B4-BE49-F238E27FC236}">
                <a16:creationId xmlns:a16="http://schemas.microsoft.com/office/drawing/2014/main" id="{E73FCF8E-B187-41D3-83B4-06CF24200A78}"/>
              </a:ext>
            </a:extLst>
          </p:cNvPr>
          <p:cNvGraphicFramePr>
            <a:graphicFrameLocks noGrp="1"/>
          </p:cNvGraphicFramePr>
          <p:nvPr>
            <p:extLst>
              <p:ext uri="{D42A27DB-BD31-4B8C-83A1-F6EECF244321}">
                <p14:modId xmlns:p14="http://schemas.microsoft.com/office/powerpoint/2010/main" val="2249936"/>
              </p:ext>
            </p:extLst>
          </p:nvPr>
        </p:nvGraphicFramePr>
        <p:xfrm>
          <a:off x="365263" y="1950156"/>
          <a:ext cx="8288286" cy="708660"/>
        </p:xfrm>
        <a:graphic>
          <a:graphicData uri="http://schemas.openxmlformats.org/drawingml/2006/table">
            <a:tbl>
              <a:tblPr firstRow="1" bandRow="1">
                <a:tableStyleId>{5C22544A-7EE6-4342-B048-85BDC9FD1C3A}</a:tableStyleId>
              </a:tblPr>
              <a:tblGrid>
                <a:gridCol w="8288286">
                  <a:extLst>
                    <a:ext uri="{9D8B030D-6E8A-4147-A177-3AD203B41FA5}">
                      <a16:colId xmlns:a16="http://schemas.microsoft.com/office/drawing/2014/main" val="417287997"/>
                    </a:ext>
                  </a:extLst>
                </a:gridCol>
              </a:tblGrid>
              <a:tr h="589929">
                <a:tc>
                  <a:txBody>
                    <a:bodyPr/>
                    <a:lstStyle/>
                    <a:p>
                      <a:r>
                        <a:rPr lang="en-GB" sz="1800" b="1" kern="1200" dirty="0">
                          <a:solidFill>
                            <a:schemeClr val="tx1"/>
                          </a:solidFill>
                          <a:effectLst/>
                          <a:latin typeface="+mn-lt"/>
                          <a:ea typeface="+mn-ea"/>
                          <a:cs typeface="+mn-cs"/>
                        </a:rPr>
                        <a:t>Regional Innovation Strategy for Smart Specialisation Strategies (S3) in the EUSAIR </a:t>
                      </a:r>
                      <a:endParaRPr lang="it-IT"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baseline="0" dirty="0">
                        <a:solidFill>
                          <a:schemeClr val="tx1"/>
                        </a:solidFill>
                        <a:latin typeface="+mn-lt"/>
                        <a:ea typeface="+mn-ea"/>
                        <a:cs typeface="+mn-cs"/>
                      </a:endParaRPr>
                    </a:p>
                  </a:txBody>
                  <a:tcPr marL="68580" marR="68580" marT="34290" marB="3429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374760"/>
                  </a:ext>
                </a:extLst>
              </a:tr>
            </a:tbl>
          </a:graphicData>
        </a:graphic>
      </p:graphicFrame>
      <p:pic>
        <p:nvPicPr>
          <p:cNvPr id="8" name="Immagine 7">
            <a:extLst>
              <a:ext uri="{FF2B5EF4-FFF2-40B4-BE49-F238E27FC236}">
                <a16:creationId xmlns:a16="http://schemas.microsoft.com/office/drawing/2014/main" id="{D7CCF9D0-CA2E-46CC-B9C7-CAA07A38230E}"/>
              </a:ext>
            </a:extLst>
          </p:cNvPr>
          <p:cNvPicPr>
            <a:picLocks noChangeAspect="1"/>
          </p:cNvPicPr>
          <p:nvPr/>
        </p:nvPicPr>
        <p:blipFill>
          <a:blip r:embed="rId3"/>
          <a:stretch>
            <a:fillRect/>
          </a:stretch>
        </p:blipFill>
        <p:spPr>
          <a:xfrm>
            <a:off x="3716284" y="231177"/>
            <a:ext cx="1293989" cy="1298561"/>
          </a:xfrm>
          <a:prstGeom prst="rect">
            <a:avLst/>
          </a:prstGeom>
        </p:spPr>
      </p:pic>
      <p:sp>
        <p:nvSpPr>
          <p:cNvPr id="10" name="Sottotitolo 2">
            <a:extLst>
              <a:ext uri="{FF2B5EF4-FFF2-40B4-BE49-F238E27FC236}">
                <a16:creationId xmlns:a16="http://schemas.microsoft.com/office/drawing/2014/main" id="{DE1628F3-020B-4FA5-A668-CAF3A707ED52}"/>
              </a:ext>
            </a:extLst>
          </p:cNvPr>
          <p:cNvSpPr txBox="1">
            <a:spLocks/>
          </p:cNvSpPr>
          <p:nvPr/>
        </p:nvSpPr>
        <p:spPr>
          <a:xfrm>
            <a:off x="365263" y="3503226"/>
            <a:ext cx="7906541" cy="12899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it-IT" sz="2400" dirty="0">
              <a:solidFill>
                <a:schemeClr val="bg2">
                  <a:lumMod val="50000"/>
                </a:schemeClr>
              </a:solidFill>
              <a:cs typeface="Calibri"/>
            </a:endParaRPr>
          </a:p>
        </p:txBody>
      </p:sp>
      <p:sp>
        <p:nvSpPr>
          <p:cNvPr id="5" name="Segnaposto data 4">
            <a:extLst>
              <a:ext uri="{FF2B5EF4-FFF2-40B4-BE49-F238E27FC236}">
                <a16:creationId xmlns:a16="http://schemas.microsoft.com/office/drawing/2014/main" id="{8829A0E9-3893-48C5-B4AC-01CD4AB12593}"/>
              </a:ext>
            </a:extLst>
          </p:cNvPr>
          <p:cNvSpPr>
            <a:spLocks noGrp="1"/>
          </p:cNvSpPr>
          <p:nvPr>
            <p:ph type="dt" sz="half" idx="10"/>
          </p:nvPr>
        </p:nvSpPr>
        <p:spPr/>
        <p:txBody>
          <a:bodyPr/>
          <a:lstStyle/>
          <a:p>
            <a:r>
              <a:rPr lang="it-IT" dirty="0"/>
              <a:t>05/07/2022</a:t>
            </a:r>
          </a:p>
        </p:txBody>
      </p:sp>
      <p:sp>
        <p:nvSpPr>
          <p:cNvPr id="12" name="Segnaposto numero diapositiva 11">
            <a:extLst>
              <a:ext uri="{FF2B5EF4-FFF2-40B4-BE49-F238E27FC236}">
                <a16:creationId xmlns:a16="http://schemas.microsoft.com/office/drawing/2014/main" id="{19009C68-0F60-467B-83C3-F16FAB8153B4}"/>
              </a:ext>
            </a:extLst>
          </p:cNvPr>
          <p:cNvSpPr>
            <a:spLocks noGrp="1"/>
          </p:cNvSpPr>
          <p:nvPr>
            <p:ph type="sldNum" sz="quarter" idx="12"/>
          </p:nvPr>
        </p:nvSpPr>
        <p:spPr/>
        <p:txBody>
          <a:bodyPr/>
          <a:lstStyle/>
          <a:p>
            <a:fld id="{50B044CC-B844-4D95-81A8-6998E1C3B3D9}" type="slidenum">
              <a:rPr lang="it-IT" smtClean="0"/>
              <a:t>1</a:t>
            </a:fld>
            <a:endParaRPr lang="it-IT"/>
          </a:p>
        </p:txBody>
      </p:sp>
      <p:sp>
        <p:nvSpPr>
          <p:cNvPr id="4" name="Rettangolo 3">
            <a:extLst>
              <a:ext uri="{FF2B5EF4-FFF2-40B4-BE49-F238E27FC236}">
                <a16:creationId xmlns:a16="http://schemas.microsoft.com/office/drawing/2014/main" id="{6939B089-8DBE-4FDE-8A2A-8EADC8404322}"/>
              </a:ext>
            </a:extLst>
          </p:cNvPr>
          <p:cNvSpPr/>
          <p:nvPr/>
        </p:nvSpPr>
        <p:spPr>
          <a:xfrm>
            <a:off x="2952604" y="4583401"/>
            <a:ext cx="3346310" cy="1631216"/>
          </a:xfrm>
          <a:prstGeom prst="rect">
            <a:avLst/>
          </a:prstGeom>
        </p:spPr>
        <p:txBody>
          <a:bodyPr wrap="square" lIns="91440" tIns="45720" rIns="91440" bIns="45720" anchor="t">
            <a:spAutoFit/>
          </a:bodyPr>
          <a:lstStyle/>
          <a:p>
            <a:pPr algn="ctr"/>
            <a:r>
              <a:rPr lang="en-GB" sz="2000" dirty="0">
                <a:ea typeface="+mn-lt"/>
                <a:cs typeface="+mn-lt"/>
              </a:rPr>
              <a:t>Roberta Ruggeri</a:t>
            </a:r>
          </a:p>
          <a:p>
            <a:pPr algn="ctr"/>
            <a:endParaRPr lang="en-GB" sz="2000" dirty="0">
              <a:ea typeface="+mn-lt"/>
              <a:cs typeface="+mn-lt"/>
            </a:endParaRPr>
          </a:p>
          <a:p>
            <a:pPr algn="ctr"/>
            <a:r>
              <a:rPr lang="en-GB" sz="2000" dirty="0">
                <a:ea typeface="+mn-lt"/>
                <a:cs typeface="+mn-lt"/>
              </a:rPr>
              <a:t>Centre for Innovation and Entrepreneurship: </a:t>
            </a:r>
            <a:r>
              <a:rPr lang="en-GB" sz="2000" b="1" dirty="0">
                <a:ea typeface="+mn-lt"/>
                <a:cs typeface="+mn-lt"/>
                <a:hlinkClick r:id="rId4"/>
              </a:rPr>
              <a:t>http://c2i.dii.univpm.it</a:t>
            </a:r>
            <a:r>
              <a:rPr lang="it-IT" sz="2000" dirty="0">
                <a:ea typeface="+mn-lt"/>
                <a:cs typeface="+mn-lt"/>
              </a:rPr>
              <a:t> </a:t>
            </a:r>
            <a:endParaRPr lang="en-US" sz="2000" dirty="0"/>
          </a:p>
        </p:txBody>
      </p:sp>
      <p:sp>
        <p:nvSpPr>
          <p:cNvPr id="11" name="TextBox 10">
            <a:extLst>
              <a:ext uri="{FF2B5EF4-FFF2-40B4-BE49-F238E27FC236}">
                <a16:creationId xmlns:a16="http://schemas.microsoft.com/office/drawing/2014/main" id="{3A0DC31F-0FFA-49DD-C0F8-AED070F01A22}"/>
              </a:ext>
            </a:extLst>
          </p:cNvPr>
          <p:cNvSpPr txBox="1"/>
          <p:nvPr/>
        </p:nvSpPr>
        <p:spPr>
          <a:xfrm>
            <a:off x="1428750" y="2966392"/>
            <a:ext cx="6617970" cy="1155701"/>
          </a:xfrm>
          <a:prstGeom prst="rect">
            <a:avLst/>
          </a:prstGeom>
          <a:noFill/>
        </p:spPr>
        <p:txBody>
          <a:bodyPr wrap="square">
            <a:spAutoFit/>
          </a:bodyPr>
          <a:lstStyle/>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ADRIATIC-IONAIN REGION (EUSAIR) S3 NETWORK A PUSH FOR STRENGTHENED INTERNATIONALISATION: </a:t>
            </a:r>
          </a:p>
          <a:p>
            <a:pPr algn="ctr">
              <a:lnSpc>
                <a:spcPct val="115000"/>
              </a:lnSpc>
              <a:spcAft>
                <a:spcPts val="10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Third EUSAIR Innovation Community Meeting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59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10</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7" name="Titolo 1">
            <a:extLst>
              <a:ext uri="{FF2B5EF4-FFF2-40B4-BE49-F238E27FC236}">
                <a16:creationId xmlns:a16="http://schemas.microsoft.com/office/drawing/2014/main" id="{DC7FA50A-53A5-9466-C8AF-E1D5672D8C00}"/>
              </a:ext>
            </a:extLst>
          </p:cNvPr>
          <p:cNvSpPr>
            <a:spLocks noGrp="1"/>
          </p:cNvSpPr>
          <p:nvPr>
            <p:ph type="title"/>
          </p:nvPr>
        </p:nvSpPr>
        <p:spPr>
          <a:xfrm>
            <a:off x="320040" y="1056174"/>
            <a:ext cx="4743450" cy="429726"/>
          </a:xfrm>
        </p:spPr>
        <p:txBody>
          <a:bodyPr>
            <a:normAutofit fontScale="90000"/>
          </a:bodyPr>
          <a:lstStyle/>
          <a:p>
            <a:r>
              <a:rPr lang="en-US" sz="2800" b="1" dirty="0"/>
              <a:t>Entrepreneurial discovery process</a:t>
            </a:r>
            <a:endParaRPr lang="it-IT" sz="2800" b="1" dirty="0"/>
          </a:p>
        </p:txBody>
      </p:sp>
      <p:sp>
        <p:nvSpPr>
          <p:cNvPr id="8" name="CasellaDiTesto 10">
            <a:extLst>
              <a:ext uri="{FF2B5EF4-FFF2-40B4-BE49-F238E27FC236}">
                <a16:creationId xmlns:a16="http://schemas.microsoft.com/office/drawing/2014/main" id="{04CA8515-AEC0-C80A-A563-62211CADE687}"/>
              </a:ext>
            </a:extLst>
          </p:cNvPr>
          <p:cNvSpPr txBox="1"/>
          <p:nvPr/>
        </p:nvSpPr>
        <p:spPr>
          <a:xfrm>
            <a:off x="320040" y="2146588"/>
            <a:ext cx="8126730" cy="3108543"/>
          </a:xfrm>
          <a:prstGeom prst="rect">
            <a:avLst/>
          </a:prstGeom>
          <a:noFill/>
        </p:spPr>
        <p:txBody>
          <a:bodyPr wrap="square" rtlCol="0">
            <a:spAutoFit/>
          </a:bodyPr>
          <a:lstStyle/>
          <a:p>
            <a:pPr algn="just"/>
            <a:r>
              <a:rPr lang="en-US" sz="2000" dirty="0">
                <a:solidFill>
                  <a:schemeClr val="tx2"/>
                </a:solidFill>
              </a:rPr>
              <a:t>should be the result of a </a:t>
            </a:r>
            <a:r>
              <a:rPr lang="en-US" sz="2000" b="1" dirty="0">
                <a:solidFill>
                  <a:schemeClr val="tx2"/>
                </a:solidFill>
              </a:rPr>
              <a:t>bottom-up</a:t>
            </a:r>
            <a:r>
              <a:rPr lang="en-US" sz="2000" dirty="0">
                <a:solidFill>
                  <a:schemeClr val="tx2"/>
                </a:solidFill>
              </a:rPr>
              <a:t> process to involve all the main private and public stakeholders according to the 4 helix approach</a:t>
            </a:r>
          </a:p>
          <a:p>
            <a:endParaRPr lang="en-US" sz="2000" dirty="0">
              <a:solidFill>
                <a:schemeClr val="tx2"/>
              </a:solidFill>
            </a:endParaRPr>
          </a:p>
          <a:p>
            <a:pPr marL="354013"/>
            <a:endParaRPr lang="en-US" sz="2000" dirty="0">
              <a:solidFill>
                <a:schemeClr val="tx2"/>
              </a:solidFill>
            </a:endParaRPr>
          </a:p>
          <a:p>
            <a:pPr marL="354013"/>
            <a:r>
              <a:rPr lang="en-US" sz="2000" dirty="0">
                <a:solidFill>
                  <a:schemeClr val="tx2"/>
                </a:solidFill>
              </a:rPr>
              <a:t>“… entrepreneurs must be understood in a broad sense (firms, higher education institutions, public research institutes, independent inventors and innovators) and include </a:t>
            </a:r>
            <a:r>
              <a:rPr lang="en-US" sz="2000" b="1" dirty="0">
                <a:solidFill>
                  <a:schemeClr val="tx2"/>
                </a:solidFill>
              </a:rPr>
              <a:t>whoever is in the best position to discover the domains of R&amp;D and innovation in which a region is likely to excel </a:t>
            </a:r>
            <a:r>
              <a:rPr lang="en-US" sz="2000" dirty="0">
                <a:solidFill>
                  <a:schemeClr val="tx2"/>
                </a:solidFill>
              </a:rPr>
              <a:t>given its existing capabilities and productive assets”</a:t>
            </a:r>
          </a:p>
          <a:p>
            <a:pPr marL="354013" algn="r"/>
            <a:r>
              <a:rPr lang="en-US" sz="1600" dirty="0">
                <a:solidFill>
                  <a:schemeClr val="tx2"/>
                </a:solidFill>
              </a:rPr>
              <a:t> S3 Guide(Foray et al. 2012).</a:t>
            </a:r>
            <a:endParaRPr lang="it-IT" sz="1600" dirty="0">
              <a:solidFill>
                <a:schemeClr val="tx2"/>
              </a:solidFill>
            </a:endParaRPr>
          </a:p>
        </p:txBody>
      </p:sp>
    </p:spTree>
    <p:extLst>
      <p:ext uri="{BB962C8B-B14F-4D97-AF65-F5344CB8AC3E}">
        <p14:creationId xmlns:p14="http://schemas.microsoft.com/office/powerpoint/2010/main" val="413135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642" y="814628"/>
            <a:ext cx="4899660" cy="401759"/>
          </a:xfrm>
        </p:spPr>
        <p:txBody>
          <a:bodyPr>
            <a:normAutofit fontScale="90000"/>
          </a:bodyPr>
          <a:lstStyle/>
          <a:p>
            <a:pPr algn="l"/>
            <a:r>
              <a:rPr lang="en-GB" dirty="0">
                <a:solidFill>
                  <a:srgbClr val="000000"/>
                </a:solidFill>
                <a:latin typeface="+mn-lt"/>
              </a:rPr>
              <a:t/>
            </a:r>
            <a:br>
              <a:rPr lang="en-GB" dirty="0">
                <a:solidFill>
                  <a:srgbClr val="000000"/>
                </a:solidFill>
                <a:latin typeface="+mn-lt"/>
              </a:rPr>
            </a:br>
            <a:r>
              <a:rPr lang="en-GB" dirty="0">
                <a:solidFill>
                  <a:srgbClr val="000000"/>
                </a:solidFill>
                <a:latin typeface="+mn-lt"/>
              </a:rPr>
              <a:t/>
            </a:r>
            <a:br>
              <a:rPr lang="en-GB" dirty="0">
                <a:solidFill>
                  <a:srgbClr val="000000"/>
                </a:solidFill>
                <a:latin typeface="+mn-lt"/>
              </a:rPr>
            </a:br>
            <a:r>
              <a:rPr lang="it-IT" sz="2200" b="1" dirty="0">
                <a:latin typeface="+mn-lt"/>
                <a:ea typeface="+mn-ea"/>
                <a:cs typeface="+mn-cs"/>
              </a:rPr>
              <a:t>EU Macro-</a:t>
            </a:r>
            <a:r>
              <a:rPr lang="it-IT" sz="2200" b="1" dirty="0" err="1">
                <a:latin typeface="+mn-lt"/>
                <a:ea typeface="+mn-ea"/>
                <a:cs typeface="+mn-cs"/>
              </a:rPr>
              <a:t>Regional</a:t>
            </a:r>
            <a:r>
              <a:rPr lang="it-IT" sz="2200" b="1" dirty="0">
                <a:latin typeface="+mn-lt"/>
                <a:ea typeface="+mn-ea"/>
                <a:cs typeface="+mn-cs"/>
              </a:rPr>
              <a:t> Strategies</a:t>
            </a:r>
            <a:r>
              <a:rPr lang="en-GB" sz="2700" b="0" i="0" u="none" strike="noStrike" baseline="0" dirty="0">
                <a:latin typeface="+mn-lt"/>
              </a:rPr>
              <a:t/>
            </a:r>
            <a:br>
              <a:rPr lang="en-GB" sz="2700" b="0" i="0" u="none" strike="noStrike" baseline="0" dirty="0">
                <a:latin typeface="+mn-lt"/>
              </a:rPr>
            </a:br>
            <a:r>
              <a:rPr lang="en-GB" dirty="0">
                <a:solidFill>
                  <a:srgbClr val="000000"/>
                </a:solidFill>
                <a:latin typeface="+mn-lt"/>
              </a:rPr>
              <a:t/>
            </a:r>
            <a:br>
              <a:rPr lang="en-GB" dirty="0">
                <a:solidFill>
                  <a:srgbClr val="000000"/>
                </a:solidFill>
                <a:latin typeface="+mn-lt"/>
              </a:rPr>
            </a:br>
            <a:endParaRPr lang="it-IT" sz="2700" dirty="0">
              <a:latin typeface="+mn-lt"/>
            </a:endParaRPr>
          </a:p>
        </p:txBody>
      </p:sp>
      <p:grpSp>
        <p:nvGrpSpPr>
          <p:cNvPr id="3" name="Gruppo 2">
            <a:extLst>
              <a:ext uri="{FF2B5EF4-FFF2-40B4-BE49-F238E27FC236}">
                <a16:creationId xmlns:a16="http://schemas.microsoft.com/office/drawing/2014/main" id="{A18B9155-503B-4C40-AFCC-8597B7D3DBD2}"/>
              </a:ext>
            </a:extLst>
          </p:cNvPr>
          <p:cNvGrpSpPr/>
          <p:nvPr/>
        </p:nvGrpSpPr>
        <p:grpSpPr>
          <a:xfrm>
            <a:off x="0" y="1236905"/>
            <a:ext cx="6592928" cy="3615208"/>
            <a:chOff x="221436" y="2186629"/>
            <a:chExt cx="8602704" cy="3840868"/>
          </a:xfrm>
        </p:grpSpPr>
        <p:pic>
          <p:nvPicPr>
            <p:cNvPr id="10" name="Picture 10" descr="http://www.adriatic-ionian.eu/images/macroregionallogos/eusalp_logo.jpg">
              <a:extLst>
                <a:ext uri="{FF2B5EF4-FFF2-40B4-BE49-F238E27FC236}">
                  <a16:creationId xmlns:a16="http://schemas.microsoft.com/office/drawing/2014/main" id="{D48EDDEF-5C22-4B0F-B09A-FB47EA4DD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36" y="2186629"/>
              <a:ext cx="2078883" cy="124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www.nextworkforum.it/images/Logo%20danube%20macroregion.jpg">
              <a:extLst>
                <a:ext uri="{FF2B5EF4-FFF2-40B4-BE49-F238E27FC236}">
                  <a16:creationId xmlns:a16="http://schemas.microsoft.com/office/drawing/2014/main" id="{3BC2976C-21FA-4E8D-A3DD-B6B863FC40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5128" y="4513548"/>
              <a:ext cx="2139012" cy="116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isultati immagini per logos macroregion">
              <a:extLst>
                <a:ext uri="{FF2B5EF4-FFF2-40B4-BE49-F238E27FC236}">
                  <a16:creationId xmlns:a16="http://schemas.microsoft.com/office/drawing/2014/main" id="{D156181C-EC0B-427E-85AA-F87E3B1C8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192338"/>
              <a:ext cx="2232250" cy="111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Risultati immagini per logos macroregion">
              <a:extLst>
                <a:ext uri="{FF2B5EF4-FFF2-40B4-BE49-F238E27FC236}">
                  <a16:creationId xmlns:a16="http://schemas.microsoft.com/office/drawing/2014/main" id="{92F436B8-1B11-4A3B-926E-C547CFCE0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956" y="4227516"/>
              <a:ext cx="1933364" cy="15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egnaposto contenuto 2">
              <a:extLst>
                <a:ext uri="{FF2B5EF4-FFF2-40B4-BE49-F238E27FC236}">
                  <a16:creationId xmlns:a16="http://schemas.microsoft.com/office/drawing/2014/main" id="{32587CB1-2276-46F9-AF2D-2E8CEBA9D58B}"/>
                </a:ext>
              </a:extLst>
            </p:cNvPr>
            <p:cNvSpPr txBox="1">
              <a:spLocks/>
            </p:cNvSpPr>
            <p:nvPr/>
          </p:nvSpPr>
          <p:spPr bwMode="auto">
            <a:xfrm>
              <a:off x="6742371" y="3349248"/>
              <a:ext cx="1140259" cy="24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it-IT" altLang="it-IT" sz="1200" dirty="0">
                  <a:latin typeface="+mn-lt"/>
                </a:rPr>
                <a:t>2009</a:t>
              </a:r>
            </a:p>
          </p:txBody>
        </p:sp>
        <p:sp>
          <p:nvSpPr>
            <p:cNvPr id="15" name="Segnaposto contenuto 2">
              <a:extLst>
                <a:ext uri="{FF2B5EF4-FFF2-40B4-BE49-F238E27FC236}">
                  <a16:creationId xmlns:a16="http://schemas.microsoft.com/office/drawing/2014/main" id="{84DCC73F-9D05-4464-A9C7-3E558EE9981B}"/>
                </a:ext>
              </a:extLst>
            </p:cNvPr>
            <p:cNvSpPr txBox="1">
              <a:spLocks/>
            </p:cNvSpPr>
            <p:nvPr/>
          </p:nvSpPr>
          <p:spPr bwMode="auto">
            <a:xfrm>
              <a:off x="6644345" y="5682983"/>
              <a:ext cx="1110288" cy="32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it-IT" altLang="it-IT" sz="1200" dirty="0">
                  <a:latin typeface="+mn-lt"/>
                </a:rPr>
                <a:t>2011</a:t>
              </a:r>
            </a:p>
          </p:txBody>
        </p:sp>
        <p:sp>
          <p:nvSpPr>
            <p:cNvPr id="16" name="Segnaposto contenuto 2">
              <a:extLst>
                <a:ext uri="{FF2B5EF4-FFF2-40B4-BE49-F238E27FC236}">
                  <a16:creationId xmlns:a16="http://schemas.microsoft.com/office/drawing/2014/main" id="{6A9784AD-A11F-4A61-90E9-B1639C33AD54}"/>
                </a:ext>
              </a:extLst>
            </p:cNvPr>
            <p:cNvSpPr txBox="1">
              <a:spLocks/>
            </p:cNvSpPr>
            <p:nvPr/>
          </p:nvSpPr>
          <p:spPr bwMode="auto">
            <a:xfrm>
              <a:off x="420568" y="3416039"/>
              <a:ext cx="201829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it-IT" altLang="it-IT" sz="1200" dirty="0">
                  <a:latin typeface="+mn-lt"/>
                </a:rPr>
                <a:t>2015</a:t>
              </a:r>
            </a:p>
          </p:txBody>
        </p:sp>
        <p:sp>
          <p:nvSpPr>
            <p:cNvPr id="17" name="Segnaposto contenuto 2">
              <a:extLst>
                <a:ext uri="{FF2B5EF4-FFF2-40B4-BE49-F238E27FC236}">
                  <a16:creationId xmlns:a16="http://schemas.microsoft.com/office/drawing/2014/main" id="{A5DC4AB7-5D47-46F6-AA1E-323B1C772D15}"/>
                </a:ext>
              </a:extLst>
            </p:cNvPr>
            <p:cNvSpPr txBox="1">
              <a:spLocks/>
            </p:cNvSpPr>
            <p:nvPr/>
          </p:nvSpPr>
          <p:spPr bwMode="auto">
            <a:xfrm>
              <a:off x="366953" y="5739465"/>
              <a:ext cx="201829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it-IT" altLang="it-IT" sz="1200" dirty="0">
                  <a:latin typeface="+mn-lt"/>
                </a:rPr>
                <a:t>2014</a:t>
              </a:r>
            </a:p>
          </p:txBody>
        </p:sp>
      </p:grpSp>
      <p:sp>
        <p:nvSpPr>
          <p:cNvPr id="21" name="Content Placeholder 2">
            <a:extLst>
              <a:ext uri="{FF2B5EF4-FFF2-40B4-BE49-F238E27FC236}">
                <a16:creationId xmlns:a16="http://schemas.microsoft.com/office/drawing/2014/main" id="{3EC81D63-1756-405B-91A6-AA883F55EE6F}"/>
              </a:ext>
            </a:extLst>
          </p:cNvPr>
          <p:cNvSpPr>
            <a:spLocks noGrp="1"/>
          </p:cNvSpPr>
          <p:nvPr>
            <p:ph idx="1"/>
          </p:nvPr>
        </p:nvSpPr>
        <p:spPr>
          <a:xfrm>
            <a:off x="6299720" y="2243267"/>
            <a:ext cx="2732758" cy="2656569"/>
          </a:xfrm>
        </p:spPr>
        <p:txBody>
          <a:bodyPr>
            <a:noAutofit/>
          </a:bodyPr>
          <a:lstStyle/>
          <a:p>
            <a:pPr marL="0" indent="0" fontAlgn="base">
              <a:lnSpc>
                <a:spcPct val="150000"/>
              </a:lnSpc>
              <a:buNone/>
            </a:pPr>
            <a:r>
              <a:rPr lang="en-US" sz="2000" dirty="0">
                <a:solidFill>
                  <a:srgbClr val="212529"/>
                </a:solidFill>
                <a:cs typeface="Times New Roman" panose="02020603050405020304" pitchFamily="18" charset="0"/>
              </a:rPr>
              <a:t>emerged as </a:t>
            </a:r>
            <a:r>
              <a:rPr lang="en-GB" sz="2000" dirty="0">
                <a:solidFill>
                  <a:srgbClr val="212529"/>
                </a:solidFill>
                <a:cs typeface="Times New Roman" panose="02020603050405020304" pitchFamily="18" charset="0"/>
              </a:rPr>
              <a:t>“integrated framework(s) during </a:t>
            </a:r>
            <a:r>
              <a:rPr lang="en-US" sz="2000" dirty="0">
                <a:solidFill>
                  <a:srgbClr val="212529"/>
                </a:solidFill>
                <a:cs typeface="Times New Roman" panose="02020603050405020304" pitchFamily="18" charset="0"/>
              </a:rPr>
              <a:t>the same time span</a:t>
            </a:r>
            <a:r>
              <a:rPr lang="en-GB" sz="2000" dirty="0">
                <a:solidFill>
                  <a:srgbClr val="212529"/>
                </a:solidFill>
                <a:cs typeface="Times New Roman" panose="02020603050405020304" pitchFamily="18" charset="0"/>
              </a:rPr>
              <a:t> </a:t>
            </a:r>
            <a:r>
              <a:rPr lang="en-GB" sz="1800" dirty="0">
                <a:solidFill>
                  <a:srgbClr val="212529"/>
                </a:solidFill>
                <a:cs typeface="Times New Roman" panose="02020603050405020304" pitchFamily="18" charset="0"/>
              </a:rPr>
              <a:t> </a:t>
            </a:r>
            <a:r>
              <a:rPr lang="en-GB" sz="1400" dirty="0"/>
              <a:t>    </a:t>
            </a:r>
            <a:r>
              <a:rPr lang="en-GB" sz="1800" dirty="0"/>
              <a:t>                                                                                                                                 </a:t>
            </a:r>
            <a:r>
              <a:rPr lang="en-GB" sz="1800" dirty="0">
                <a:solidFill>
                  <a:srgbClr val="000000"/>
                </a:solidFill>
                <a:effectLst/>
              </a:rPr>
              <a:t>                                                                                                           </a:t>
            </a:r>
            <a:r>
              <a:rPr lang="en-GB" sz="1800" dirty="0">
                <a:solidFill>
                  <a:srgbClr val="000000"/>
                </a:solidFill>
                <a:effectLst/>
                <a:ea typeface="Times New Roman" panose="02020603050405020304" pitchFamily="18" charset="0"/>
              </a:rPr>
              <a:t>                                                                                                                                                   </a:t>
            </a:r>
            <a:endParaRPr lang="en-GB" sz="1800" dirty="0">
              <a:effectLst/>
              <a:ea typeface="Times New Roman" panose="02020603050405020304" pitchFamily="18" charset="0"/>
            </a:endParaRPr>
          </a:p>
        </p:txBody>
      </p:sp>
      <p:sp>
        <p:nvSpPr>
          <p:cNvPr id="22" name="CasellaDiTesto 21">
            <a:extLst>
              <a:ext uri="{FF2B5EF4-FFF2-40B4-BE49-F238E27FC236}">
                <a16:creationId xmlns:a16="http://schemas.microsoft.com/office/drawing/2014/main" id="{F3DC4CEC-CEE3-48FB-9D2A-6A73E4FECA30}"/>
              </a:ext>
            </a:extLst>
          </p:cNvPr>
          <p:cNvSpPr txBox="1"/>
          <p:nvPr/>
        </p:nvSpPr>
        <p:spPr>
          <a:xfrm>
            <a:off x="240722" y="5725093"/>
            <a:ext cx="5245678" cy="923330"/>
          </a:xfrm>
          <a:prstGeom prst="rect">
            <a:avLst/>
          </a:prstGeom>
          <a:noFill/>
        </p:spPr>
        <p:txBody>
          <a:bodyPr wrap="square">
            <a:spAutoFit/>
          </a:bodyPr>
          <a:lstStyle/>
          <a:p>
            <a:pPr>
              <a:buAutoNum type="arabicParenR"/>
            </a:pPr>
            <a:r>
              <a:rPr lang="en-GB" dirty="0"/>
              <a:t> environment and climate change </a:t>
            </a:r>
          </a:p>
          <a:p>
            <a:pPr>
              <a:buAutoNum type="arabicParenR"/>
            </a:pPr>
            <a:r>
              <a:rPr lang="en-GB" dirty="0"/>
              <a:t> </a:t>
            </a:r>
            <a:r>
              <a:rPr lang="en-GB" b="1" dirty="0"/>
              <a:t>research &amp; innovation and economic development </a:t>
            </a:r>
          </a:p>
          <a:p>
            <a:pPr>
              <a:buAutoNum type="arabicParenR"/>
            </a:pPr>
            <a:r>
              <a:rPr lang="en-GB" dirty="0"/>
              <a:t> connectivity (transport, energy, digital networks)</a:t>
            </a:r>
          </a:p>
        </p:txBody>
      </p:sp>
      <p:sp>
        <p:nvSpPr>
          <p:cNvPr id="23" name="CasellaDiTesto 22">
            <a:extLst>
              <a:ext uri="{FF2B5EF4-FFF2-40B4-BE49-F238E27FC236}">
                <a16:creationId xmlns:a16="http://schemas.microsoft.com/office/drawing/2014/main" id="{535E2A1F-4895-4C72-A4D0-09F03CEC7DAC}"/>
              </a:ext>
            </a:extLst>
          </p:cNvPr>
          <p:cNvSpPr txBox="1"/>
          <p:nvPr/>
        </p:nvSpPr>
        <p:spPr>
          <a:xfrm>
            <a:off x="-7455" y="5220249"/>
            <a:ext cx="5319871" cy="369332"/>
          </a:xfrm>
          <a:prstGeom prst="rect">
            <a:avLst/>
          </a:prstGeom>
          <a:noFill/>
        </p:spPr>
        <p:txBody>
          <a:bodyPr wrap="square">
            <a:spAutoFit/>
          </a:bodyPr>
          <a:lstStyle/>
          <a:p>
            <a:r>
              <a:rPr lang="en-GB" b="1" dirty="0">
                <a:cs typeface="Times New Roman" panose="02020603050405020304" pitchFamily="18" charset="0"/>
              </a:rPr>
              <a:t>3 main, broad, interconnected priorities in common: </a:t>
            </a:r>
            <a:endParaRPr lang="it-IT" dirty="0"/>
          </a:p>
        </p:txBody>
      </p:sp>
      <p:sp>
        <p:nvSpPr>
          <p:cNvPr id="24" name="Rettangolo 8">
            <a:extLst>
              <a:ext uri="{FF2B5EF4-FFF2-40B4-BE49-F238E27FC236}">
                <a16:creationId xmlns:a16="http://schemas.microsoft.com/office/drawing/2014/main" id="{9FC249B3-EE51-E10F-249E-19B6CB37D7CD}"/>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pic>
        <p:nvPicPr>
          <p:cNvPr id="7" name="Picture 6">
            <a:extLst>
              <a:ext uri="{FF2B5EF4-FFF2-40B4-BE49-F238E27FC236}">
                <a16:creationId xmlns:a16="http://schemas.microsoft.com/office/drawing/2014/main" id="{CCD37F7F-C992-854B-D074-8AEA6528E772}"/>
              </a:ext>
            </a:extLst>
          </p:cNvPr>
          <p:cNvPicPr>
            <a:picLocks noChangeAspect="1"/>
          </p:cNvPicPr>
          <p:nvPr/>
        </p:nvPicPr>
        <p:blipFill rotWithShape="1">
          <a:blip r:embed="rId7"/>
          <a:srcRect l="15591" t="2273"/>
          <a:stretch/>
        </p:blipFill>
        <p:spPr>
          <a:xfrm>
            <a:off x="1550403" y="1321740"/>
            <a:ext cx="3198913" cy="3580859"/>
          </a:xfrm>
          <a:prstGeom prst="rect">
            <a:avLst/>
          </a:prstGeom>
        </p:spPr>
      </p:pic>
    </p:spTree>
    <p:extLst>
      <p:ext uri="{BB962C8B-B14F-4D97-AF65-F5344CB8AC3E}">
        <p14:creationId xmlns:p14="http://schemas.microsoft.com/office/powerpoint/2010/main" val="403030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5D80D-1E57-F238-D6E6-1BC288C5B9BE}"/>
              </a:ext>
            </a:extLst>
          </p:cNvPr>
          <p:cNvPicPr>
            <a:picLocks noChangeAspect="1"/>
          </p:cNvPicPr>
          <p:nvPr/>
        </p:nvPicPr>
        <p:blipFill>
          <a:blip r:embed="rId3"/>
          <a:stretch>
            <a:fillRect/>
          </a:stretch>
        </p:blipFill>
        <p:spPr>
          <a:xfrm>
            <a:off x="2702837" y="2719868"/>
            <a:ext cx="5896583" cy="4063272"/>
          </a:xfrm>
          <a:prstGeom prst="rect">
            <a:avLst/>
          </a:prstGeom>
        </p:spPr>
      </p:pic>
      <p:sp>
        <p:nvSpPr>
          <p:cNvPr id="2" name="Titolo 1">
            <a:extLst>
              <a:ext uri="{FF2B5EF4-FFF2-40B4-BE49-F238E27FC236}">
                <a16:creationId xmlns:a16="http://schemas.microsoft.com/office/drawing/2014/main" id="{4CE14D7C-682B-45B6-9A47-50DB2C44F627}"/>
              </a:ext>
            </a:extLst>
          </p:cNvPr>
          <p:cNvSpPr>
            <a:spLocks noGrp="1"/>
          </p:cNvSpPr>
          <p:nvPr>
            <p:ph type="ctrTitle"/>
          </p:nvPr>
        </p:nvSpPr>
        <p:spPr>
          <a:xfrm>
            <a:off x="2747075" y="737419"/>
            <a:ext cx="5527128" cy="521277"/>
          </a:xfrm>
        </p:spPr>
        <p:txBody>
          <a:bodyPr>
            <a:noAutofit/>
          </a:bodyPr>
          <a:lstStyle/>
          <a:p>
            <a:pPr algn="l"/>
            <a:r>
              <a:rPr lang="en-GB" sz="3000" dirty="0">
                <a:latin typeface="+mn-lt"/>
                <a:ea typeface="+mn-ea"/>
                <a:cs typeface="+mn-cs"/>
              </a:rPr>
              <a:t>EUSAIR – aims and pillars</a:t>
            </a:r>
          </a:p>
        </p:txBody>
      </p:sp>
      <p:pic>
        <p:nvPicPr>
          <p:cNvPr id="5" name="Immagine 5">
            <a:extLst>
              <a:ext uri="{FF2B5EF4-FFF2-40B4-BE49-F238E27FC236}">
                <a16:creationId xmlns:a16="http://schemas.microsoft.com/office/drawing/2014/main" id="{234C1019-40F2-401B-98ED-8BB099721976}"/>
              </a:ext>
            </a:extLst>
          </p:cNvPr>
          <p:cNvPicPr>
            <a:picLocks noChangeAspect="1"/>
          </p:cNvPicPr>
          <p:nvPr/>
        </p:nvPicPr>
        <p:blipFill>
          <a:blip r:embed="rId4"/>
          <a:stretch>
            <a:fillRect/>
          </a:stretch>
        </p:blipFill>
        <p:spPr>
          <a:xfrm>
            <a:off x="3875" y="557051"/>
            <a:ext cx="2743200" cy="2083279"/>
          </a:xfrm>
          <a:prstGeom prst="rect">
            <a:avLst/>
          </a:prstGeom>
        </p:spPr>
      </p:pic>
      <p:sp>
        <p:nvSpPr>
          <p:cNvPr id="99" name="CasellaDiTesto 98">
            <a:extLst>
              <a:ext uri="{FF2B5EF4-FFF2-40B4-BE49-F238E27FC236}">
                <a16:creationId xmlns:a16="http://schemas.microsoft.com/office/drawing/2014/main" id="{91F4B581-6595-4E17-868E-37C4969018AE}"/>
              </a:ext>
            </a:extLst>
          </p:cNvPr>
          <p:cNvSpPr txBox="1"/>
          <p:nvPr/>
        </p:nvSpPr>
        <p:spPr>
          <a:xfrm>
            <a:off x="2987824" y="1291188"/>
            <a:ext cx="6152301" cy="1200329"/>
          </a:xfrm>
          <a:prstGeom prst="rect">
            <a:avLst/>
          </a:prstGeom>
        </p:spPr>
        <p:txBody>
          <a:bodyPr wrap="square">
            <a:spAutoFit/>
          </a:bodyPr>
          <a:lstStyle/>
          <a:p>
            <a:pPr algn="just"/>
            <a:r>
              <a:rPr lang="en-GB" b="0" i="0" dirty="0">
                <a:effectLst/>
              </a:rPr>
              <a:t>To promote economic and social prosperity and growth in the region by improving its attractiveness, competitiveness and connectivity. ….will contribute to the </a:t>
            </a:r>
            <a:r>
              <a:rPr lang="en-GB" b="1" i="0" dirty="0">
                <a:effectLst/>
              </a:rPr>
              <a:t>further integration of the Western Balkans</a:t>
            </a:r>
            <a:r>
              <a:rPr lang="en-GB" b="0" i="0" dirty="0">
                <a:effectLst/>
              </a:rPr>
              <a:t>.</a:t>
            </a:r>
            <a:endParaRPr lang="en-GB" dirty="0"/>
          </a:p>
        </p:txBody>
      </p:sp>
      <p:sp>
        <p:nvSpPr>
          <p:cNvPr id="12" name="CasellaDiTesto 11">
            <a:extLst>
              <a:ext uri="{FF2B5EF4-FFF2-40B4-BE49-F238E27FC236}">
                <a16:creationId xmlns:a16="http://schemas.microsoft.com/office/drawing/2014/main" id="{6122772D-C8CB-47FC-9D2A-41BC16BB7051}"/>
              </a:ext>
            </a:extLst>
          </p:cNvPr>
          <p:cNvSpPr txBox="1"/>
          <p:nvPr/>
        </p:nvSpPr>
        <p:spPr>
          <a:xfrm>
            <a:off x="0" y="2882673"/>
            <a:ext cx="2867450" cy="335059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it-IT" dirty="0"/>
              <a:t>Covers 10 countries </a:t>
            </a:r>
          </a:p>
          <a:p>
            <a:pPr marL="285750" indent="-285750">
              <a:lnSpc>
                <a:spcPct val="107000"/>
              </a:lnSpc>
              <a:spcAft>
                <a:spcPts val="800"/>
              </a:spcAft>
              <a:buFont typeface="Arial" panose="020B0604020202020204" pitchFamily="34" charset="0"/>
              <a:buChar char="•"/>
            </a:pPr>
            <a:r>
              <a:rPr lang="it-IT" dirty="0"/>
              <a:t>4 EU </a:t>
            </a:r>
            <a:r>
              <a:rPr lang="it-IT" dirty="0" err="1"/>
              <a:t>Member</a:t>
            </a:r>
            <a:r>
              <a:rPr lang="it-IT" dirty="0"/>
              <a:t> States (</a:t>
            </a:r>
            <a:r>
              <a:rPr lang="it-IT" dirty="0" err="1"/>
              <a:t>Croatia</a:t>
            </a:r>
            <a:r>
              <a:rPr lang="it-IT" dirty="0"/>
              <a:t>, </a:t>
            </a:r>
            <a:r>
              <a:rPr lang="it-IT" dirty="0" err="1"/>
              <a:t>Greece</a:t>
            </a:r>
            <a:r>
              <a:rPr lang="it-IT" dirty="0"/>
              <a:t>, </a:t>
            </a:r>
            <a:r>
              <a:rPr lang="it-IT" dirty="0" err="1"/>
              <a:t>Italy</a:t>
            </a:r>
            <a:r>
              <a:rPr lang="it-IT" dirty="0"/>
              <a:t>, Slovenia)</a:t>
            </a:r>
          </a:p>
          <a:p>
            <a:pPr marL="285750" indent="-285750">
              <a:lnSpc>
                <a:spcPct val="107000"/>
              </a:lnSpc>
              <a:spcAft>
                <a:spcPts val="800"/>
              </a:spcAft>
              <a:buFont typeface="Arial" panose="020B0604020202020204" pitchFamily="34" charset="0"/>
              <a:buChar char="•"/>
            </a:pPr>
            <a:r>
              <a:rPr lang="it-IT" dirty="0"/>
              <a:t>6 non –EU </a:t>
            </a:r>
            <a:r>
              <a:rPr lang="it-IT" dirty="0" err="1"/>
              <a:t>Contries</a:t>
            </a:r>
            <a:r>
              <a:rPr lang="it-IT" dirty="0"/>
              <a:t> (Bosnia and </a:t>
            </a:r>
            <a:r>
              <a:rPr lang="it-IT" dirty="0" err="1"/>
              <a:t>Herzegovina</a:t>
            </a:r>
            <a:r>
              <a:rPr lang="it-IT" dirty="0"/>
              <a:t>, Montenegro, Serbia North Macedonia- 2020, San Marino -2022)</a:t>
            </a:r>
          </a:p>
          <a:p>
            <a:pPr marL="285750" indent="-285750">
              <a:lnSpc>
                <a:spcPct val="107000"/>
              </a:lnSpc>
              <a:spcAft>
                <a:spcPts val="800"/>
              </a:spcAft>
              <a:buFont typeface="Arial" panose="020B0604020202020204" pitchFamily="34" charset="0"/>
              <a:buChar char="•"/>
            </a:pPr>
            <a:r>
              <a:rPr lang="it-IT" dirty="0"/>
              <a:t>14</a:t>
            </a:r>
            <a:r>
              <a:rPr lang="it-IT" dirty="0">
                <a:effectLst/>
                <a:ea typeface="Calibri" panose="020F0502020204030204" pitchFamily="34" charset="0"/>
                <a:cs typeface="Times New Roman" panose="02020603050405020304" pitchFamily="18" charset="0"/>
              </a:rPr>
              <a:t> </a:t>
            </a:r>
            <a:r>
              <a:rPr lang="it-IT" dirty="0" err="1"/>
              <a:t>Italian</a:t>
            </a:r>
            <a:r>
              <a:rPr lang="it-IT" dirty="0">
                <a:effectLst/>
                <a:ea typeface="Calibri" panose="020F0502020204030204" pitchFamily="34" charset="0"/>
                <a:cs typeface="Times New Roman" panose="02020603050405020304" pitchFamily="18" charset="0"/>
              </a:rPr>
              <a:t> </a:t>
            </a:r>
            <a:r>
              <a:rPr lang="it-IT" dirty="0" err="1"/>
              <a:t>regions</a:t>
            </a:r>
            <a:endParaRPr lang="it-IT" dirty="0"/>
          </a:p>
        </p:txBody>
      </p:sp>
      <p:sp>
        <p:nvSpPr>
          <p:cNvPr id="14" name="Flowchart: Connector 14">
            <a:extLst>
              <a:ext uri="{FF2B5EF4-FFF2-40B4-BE49-F238E27FC236}">
                <a16:creationId xmlns:a16="http://schemas.microsoft.com/office/drawing/2014/main" id="{6D832680-0999-4AB1-94A0-49CF77755A64}"/>
              </a:ext>
            </a:extLst>
          </p:cNvPr>
          <p:cNvSpPr/>
          <p:nvPr/>
        </p:nvSpPr>
        <p:spPr>
          <a:xfrm rot="18538932">
            <a:off x="3757436" y="1755298"/>
            <a:ext cx="3284517" cy="585869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200" b="0">
              <a:solidFill>
                <a:srgbClr val="000000"/>
              </a:solidFill>
            </a:endParaRPr>
          </a:p>
        </p:txBody>
      </p:sp>
      <p:sp>
        <p:nvSpPr>
          <p:cNvPr id="15" name="Rettangolo 8">
            <a:extLst>
              <a:ext uri="{FF2B5EF4-FFF2-40B4-BE49-F238E27FC236}">
                <a16:creationId xmlns:a16="http://schemas.microsoft.com/office/drawing/2014/main" id="{9FEB9CEC-78BE-A6BE-DEB6-51FD29632302}"/>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Tree>
    <p:extLst>
      <p:ext uri="{BB962C8B-B14F-4D97-AF65-F5344CB8AC3E}">
        <p14:creationId xmlns:p14="http://schemas.microsoft.com/office/powerpoint/2010/main" val="1030153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210174A-214C-4C18-9EE0-EAC306D0A55F}"/>
              </a:ext>
            </a:extLst>
          </p:cNvPr>
          <p:cNvSpPr txBox="1"/>
          <p:nvPr/>
        </p:nvSpPr>
        <p:spPr>
          <a:xfrm>
            <a:off x="978962" y="4874428"/>
            <a:ext cx="7508904" cy="1429622"/>
          </a:xfrm>
          <a:prstGeom prst="rect">
            <a:avLst/>
          </a:prstGeom>
          <a:noFill/>
        </p:spPr>
        <p:txBody>
          <a:bodyPr wrap="square">
            <a:spAutoFit/>
          </a:bodyPr>
          <a:lstStyle/>
          <a:p>
            <a:pPr algn="just" fontAlgn="base">
              <a:lnSpc>
                <a:spcPct val="150000"/>
              </a:lnSpc>
            </a:pPr>
            <a:r>
              <a:rPr lang="en-US" sz="2000" dirty="0">
                <a:latin typeface="+mj-lt"/>
              </a:rPr>
              <a:t>2 Cross-Cutting aspects (capacity-building; research and innovation)</a:t>
            </a:r>
          </a:p>
          <a:p>
            <a:pPr algn="just" fontAlgn="base">
              <a:lnSpc>
                <a:spcPct val="150000"/>
              </a:lnSpc>
            </a:pPr>
            <a:r>
              <a:rPr lang="en-US" sz="2000" dirty="0">
                <a:latin typeface="+mj-lt"/>
              </a:rPr>
              <a:t>2 horizontal principles for all the four pillars (climate change mitigation and adaptation, disaster risk management)</a:t>
            </a:r>
            <a:endParaRPr lang="en-GB" sz="2000" dirty="0">
              <a:latin typeface="+mj-lt"/>
            </a:endParaRPr>
          </a:p>
        </p:txBody>
      </p:sp>
      <p:sp>
        <p:nvSpPr>
          <p:cNvPr id="65" name="Titolo 1">
            <a:extLst>
              <a:ext uri="{FF2B5EF4-FFF2-40B4-BE49-F238E27FC236}">
                <a16:creationId xmlns:a16="http://schemas.microsoft.com/office/drawing/2014/main" id="{EFBC2D2C-A93A-456D-8105-AD5B9F5F038A}"/>
              </a:ext>
            </a:extLst>
          </p:cNvPr>
          <p:cNvSpPr>
            <a:spLocks noGrp="1"/>
          </p:cNvSpPr>
          <p:nvPr>
            <p:ph type="ctrTitle"/>
          </p:nvPr>
        </p:nvSpPr>
        <p:spPr>
          <a:xfrm>
            <a:off x="3069600" y="1268761"/>
            <a:ext cx="4145346" cy="325859"/>
          </a:xfrm>
        </p:spPr>
        <p:txBody>
          <a:bodyPr>
            <a:noAutofit/>
          </a:bodyPr>
          <a:lstStyle/>
          <a:p>
            <a:r>
              <a:rPr lang="en-GB" sz="2250" dirty="0">
                <a:latin typeface="+mn-lt"/>
                <a:ea typeface="+mn-ea"/>
                <a:cs typeface="+mn-cs"/>
              </a:rPr>
              <a:t>EUSAIR – aims and pillars</a:t>
            </a:r>
          </a:p>
        </p:txBody>
      </p:sp>
      <p:sp>
        <p:nvSpPr>
          <p:cNvPr id="36" name="CasellaDiTesto 35">
            <a:extLst>
              <a:ext uri="{FF2B5EF4-FFF2-40B4-BE49-F238E27FC236}">
                <a16:creationId xmlns:a16="http://schemas.microsoft.com/office/drawing/2014/main" id="{21B3E62C-1B99-4EEC-AF53-F50BBA850685}"/>
              </a:ext>
            </a:extLst>
          </p:cNvPr>
          <p:cNvSpPr txBox="1"/>
          <p:nvPr/>
        </p:nvSpPr>
        <p:spPr>
          <a:xfrm>
            <a:off x="861596" y="2408553"/>
            <a:ext cx="1742001" cy="506292"/>
          </a:xfrm>
          <a:prstGeom prst="rect">
            <a:avLst/>
          </a:prstGeom>
          <a:noFill/>
        </p:spPr>
        <p:txBody>
          <a:bodyPr wrap="square">
            <a:spAutoFit/>
          </a:bodyPr>
          <a:lstStyle/>
          <a:p>
            <a:pPr algn="just" fontAlgn="base">
              <a:lnSpc>
                <a:spcPct val="150000"/>
              </a:lnSpc>
            </a:pPr>
            <a:r>
              <a:rPr lang="en-US" sz="2000" dirty="0">
                <a:latin typeface="+mj-lt"/>
                <a:ea typeface="Times New Roman" panose="02020603050405020304" pitchFamily="18" charset="0"/>
              </a:rPr>
              <a:t>4 main pillars</a:t>
            </a:r>
          </a:p>
        </p:txBody>
      </p:sp>
      <p:grpSp>
        <p:nvGrpSpPr>
          <p:cNvPr id="5" name="Gruppo 4">
            <a:extLst>
              <a:ext uri="{FF2B5EF4-FFF2-40B4-BE49-F238E27FC236}">
                <a16:creationId xmlns:a16="http://schemas.microsoft.com/office/drawing/2014/main" id="{6801B25B-626E-49A6-B1D5-4E91101964EB}"/>
              </a:ext>
            </a:extLst>
          </p:cNvPr>
          <p:cNvGrpSpPr/>
          <p:nvPr/>
        </p:nvGrpSpPr>
        <p:grpSpPr>
          <a:xfrm>
            <a:off x="4034105" y="1971915"/>
            <a:ext cx="3942438" cy="2525217"/>
            <a:chOff x="872176" y="1402527"/>
            <a:chExt cx="7399648" cy="5617794"/>
          </a:xfrm>
        </p:grpSpPr>
        <p:pic>
          <p:nvPicPr>
            <p:cNvPr id="6" name="Immagine 5">
              <a:extLst>
                <a:ext uri="{FF2B5EF4-FFF2-40B4-BE49-F238E27FC236}">
                  <a16:creationId xmlns:a16="http://schemas.microsoft.com/office/drawing/2014/main" id="{90284CA7-E36C-4280-B4D3-5263D4BC12F3}"/>
                </a:ext>
              </a:extLst>
            </p:cNvPr>
            <p:cNvPicPr>
              <a:picLocks noChangeAspect="1"/>
            </p:cNvPicPr>
            <p:nvPr/>
          </p:nvPicPr>
          <p:blipFill rotWithShape="1">
            <a:blip r:embed="rId3"/>
            <a:srcRect l="13870" t="7882" r="11284" b="3617"/>
            <a:stretch/>
          </p:blipFill>
          <p:spPr>
            <a:xfrm>
              <a:off x="899592" y="1402527"/>
              <a:ext cx="7372232" cy="5617794"/>
            </a:xfrm>
            <a:prstGeom prst="rect">
              <a:avLst/>
            </a:prstGeom>
          </p:spPr>
        </p:pic>
        <p:sp>
          <p:nvSpPr>
            <p:cNvPr id="4" name="Rettangolo 3">
              <a:extLst>
                <a:ext uri="{FF2B5EF4-FFF2-40B4-BE49-F238E27FC236}">
                  <a16:creationId xmlns:a16="http://schemas.microsoft.com/office/drawing/2014/main" id="{B7B2CC50-EB2D-4678-8F0B-2DD1AE2213FF}"/>
                </a:ext>
              </a:extLst>
            </p:cNvPr>
            <p:cNvSpPr/>
            <p:nvPr/>
          </p:nvSpPr>
          <p:spPr>
            <a:xfrm>
              <a:off x="5580112" y="2636912"/>
              <a:ext cx="2304256" cy="80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bg1"/>
                </a:solidFill>
                <a:highlight>
                  <a:srgbClr val="C0C0C0"/>
                </a:highlight>
              </a:endParaRPr>
            </a:p>
          </p:txBody>
        </p:sp>
        <p:sp>
          <p:nvSpPr>
            <p:cNvPr id="10" name="Rettangolo 9">
              <a:extLst>
                <a:ext uri="{FF2B5EF4-FFF2-40B4-BE49-F238E27FC236}">
                  <a16:creationId xmlns:a16="http://schemas.microsoft.com/office/drawing/2014/main" id="{31A4BA4F-F462-48A3-B536-17237FAF4EF9}"/>
                </a:ext>
              </a:extLst>
            </p:cNvPr>
            <p:cNvSpPr/>
            <p:nvPr/>
          </p:nvSpPr>
          <p:spPr>
            <a:xfrm>
              <a:off x="5580112" y="5469523"/>
              <a:ext cx="2456656" cy="1064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bg1"/>
                </a:solidFill>
                <a:highlight>
                  <a:srgbClr val="C0C0C0"/>
                </a:highlight>
              </a:endParaRPr>
            </a:p>
          </p:txBody>
        </p:sp>
        <p:sp>
          <p:nvSpPr>
            <p:cNvPr id="11" name="Rettangolo 10">
              <a:extLst>
                <a:ext uri="{FF2B5EF4-FFF2-40B4-BE49-F238E27FC236}">
                  <a16:creationId xmlns:a16="http://schemas.microsoft.com/office/drawing/2014/main" id="{5EB66C8F-DFDD-4E3A-B52A-41E814629104}"/>
                </a:ext>
              </a:extLst>
            </p:cNvPr>
            <p:cNvSpPr/>
            <p:nvPr/>
          </p:nvSpPr>
          <p:spPr>
            <a:xfrm>
              <a:off x="872176" y="5455472"/>
              <a:ext cx="2403680" cy="9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bg1"/>
                </a:solidFill>
                <a:highlight>
                  <a:srgbClr val="C0C0C0"/>
                </a:highlight>
              </a:endParaRPr>
            </a:p>
          </p:txBody>
        </p:sp>
        <p:sp>
          <p:nvSpPr>
            <p:cNvPr id="12" name="Rettangolo 11">
              <a:extLst>
                <a:ext uri="{FF2B5EF4-FFF2-40B4-BE49-F238E27FC236}">
                  <a16:creationId xmlns:a16="http://schemas.microsoft.com/office/drawing/2014/main" id="{EBB28BF9-AE93-4DC6-9460-942E4BB1D621}"/>
                </a:ext>
              </a:extLst>
            </p:cNvPr>
            <p:cNvSpPr/>
            <p:nvPr/>
          </p:nvSpPr>
          <p:spPr>
            <a:xfrm>
              <a:off x="872176" y="2636912"/>
              <a:ext cx="2403680" cy="1074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bg1"/>
                </a:solidFill>
                <a:highlight>
                  <a:srgbClr val="C0C0C0"/>
                </a:highlight>
              </a:endParaRPr>
            </a:p>
          </p:txBody>
        </p:sp>
      </p:grpSp>
      <p:sp>
        <p:nvSpPr>
          <p:cNvPr id="14" name="Rettangolo 8">
            <a:extLst>
              <a:ext uri="{FF2B5EF4-FFF2-40B4-BE49-F238E27FC236}">
                <a16:creationId xmlns:a16="http://schemas.microsoft.com/office/drawing/2014/main" id="{5021C3D2-6894-1323-9E7F-679E52DD9A76}"/>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Tree>
    <p:extLst>
      <p:ext uri="{BB962C8B-B14F-4D97-AF65-F5344CB8AC3E}">
        <p14:creationId xmlns:p14="http://schemas.microsoft.com/office/powerpoint/2010/main" val="109700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14</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5" name="TextBox 4">
            <a:extLst>
              <a:ext uri="{FF2B5EF4-FFF2-40B4-BE49-F238E27FC236}">
                <a16:creationId xmlns:a16="http://schemas.microsoft.com/office/drawing/2014/main" id="{1C55F0BC-742B-EFCD-6C02-C29A1AAF4FD9}"/>
              </a:ext>
            </a:extLst>
          </p:cNvPr>
          <p:cNvSpPr txBox="1"/>
          <p:nvPr/>
        </p:nvSpPr>
        <p:spPr>
          <a:xfrm>
            <a:off x="137160" y="1025452"/>
            <a:ext cx="8654712" cy="5539145"/>
          </a:xfrm>
          <a:prstGeom prst="rect">
            <a:avLst/>
          </a:prstGeom>
          <a:noFill/>
        </p:spPr>
        <p:txBody>
          <a:bodyPr wrap="square">
            <a:spAutoFit/>
          </a:bodyPr>
          <a:lstStyle/>
          <a:p>
            <a:pPr algn="just">
              <a:lnSpc>
                <a:spcPct val="107000"/>
              </a:lnSpc>
              <a:spcAft>
                <a:spcPts val="80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Ex-ante conditionality </a:t>
            </a:r>
          </a:p>
          <a:p>
            <a:pPr algn="just">
              <a:lnSpc>
                <a:spcPct val="107000"/>
              </a:lnSpc>
              <a:spcAft>
                <a:spcPts val="800"/>
              </a:spcAft>
            </a:pPr>
            <a:endParaRPr lang="en-US" dirty="0">
              <a:latin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cs typeface="Times New Roman" panose="02020603050405020304" pitchFamily="18" charset="0"/>
              </a:rPr>
              <a:t>2014-2020  within Europe’s 2020 strategy  S3 represented the key feature of reformed Cohesion Policy (</a:t>
            </a:r>
            <a:r>
              <a:rPr lang="en-US" dirty="0" err="1">
                <a:latin typeface="Calibri" panose="020F0502020204030204" pitchFamily="34" charset="0"/>
                <a:cs typeface="Times New Roman" panose="02020603050405020304" pitchFamily="18" charset="0"/>
              </a:rPr>
              <a:t>Radosevic</a:t>
            </a:r>
            <a:r>
              <a:rPr lang="en-US" dirty="0">
                <a:latin typeface="Calibri" panose="020F0502020204030204" pitchFamily="34" charset="0"/>
                <a:cs typeface="Times New Roman" panose="02020603050405020304" pitchFamily="18" charset="0"/>
              </a:rPr>
              <a:t>, 2017)</a:t>
            </a: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a major novelty for the allocation of cohesion funds; specifically, funds addressed to foster research and innovation TO1 (research and innovation) </a:t>
            </a:r>
            <a:endParaRPr lang="it-IT" dirty="0">
              <a:latin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S3 required countries and regions to choose key areas on which to concentrate resources. Public and private investment in R&amp;D and innovation should be focused (Foray, 2014). </a:t>
            </a:r>
          </a:p>
          <a:p>
            <a:pPr marL="285750" indent="-285750" algn="just">
              <a:lnSpc>
                <a:spcPct val="107000"/>
              </a:lnSpc>
              <a:spcAft>
                <a:spcPts val="800"/>
              </a:spcAft>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Non-EU countries were not required to design S3 to access TO1 ERDF funds. But given the transformative approach of S3 and the interest for the pre-accession countries to align their policies with the “acquis communautaire”, some of them designed development strategies following the requirements of S3 (i.e. Montenegro, Serbia (Capello et al., 2020; </a:t>
            </a:r>
            <a:r>
              <a:rPr lang="en-US" dirty="0" err="1">
                <a:latin typeface="Calibri" panose="020F0502020204030204" pitchFamily="34" charset="0"/>
                <a:cs typeface="Times New Roman" panose="02020603050405020304" pitchFamily="18" charset="0"/>
              </a:rPr>
              <a:t>Matusiak</a:t>
            </a:r>
            <a:r>
              <a:rPr lang="en-US" dirty="0">
                <a:latin typeface="Calibri" panose="020F0502020204030204" pitchFamily="34" charset="0"/>
                <a:cs typeface="Times New Roman" panose="02020603050405020304" pitchFamily="18" charset="0"/>
              </a:rPr>
              <a:t> and </a:t>
            </a:r>
            <a:r>
              <a:rPr lang="en-US" dirty="0" err="1">
                <a:latin typeface="Calibri" panose="020F0502020204030204" pitchFamily="34" charset="0"/>
                <a:cs typeface="Times New Roman" panose="02020603050405020304" pitchFamily="18" charset="0"/>
              </a:rPr>
              <a:t>Kleibrink</a:t>
            </a:r>
            <a:r>
              <a:rPr lang="en-US" dirty="0">
                <a:latin typeface="Calibri" panose="020F0502020204030204" pitchFamily="34" charset="0"/>
                <a:cs typeface="Times New Roman" panose="02020603050405020304" pitchFamily="18" charset="0"/>
              </a:rPr>
              <a:t>, 2018). </a:t>
            </a:r>
            <a:endParaRPr lang="it-IT"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2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A7BF0-7DE6-4D41-A66A-806C31A29517}"/>
              </a:ext>
            </a:extLst>
          </p:cNvPr>
          <p:cNvSpPr>
            <a:spLocks noGrp="1"/>
          </p:cNvSpPr>
          <p:nvPr>
            <p:ph type="ctrTitle"/>
          </p:nvPr>
        </p:nvSpPr>
        <p:spPr>
          <a:xfrm>
            <a:off x="5976156" y="2132856"/>
            <a:ext cx="1890210" cy="1944216"/>
          </a:xfrm>
        </p:spPr>
        <p:txBody>
          <a:bodyPr>
            <a:normAutofit/>
          </a:bodyPr>
          <a:lstStyle/>
          <a:p>
            <a:pPr algn="l">
              <a:lnSpc>
                <a:spcPct val="107000"/>
              </a:lnSpc>
              <a:spcAft>
                <a:spcPts val="600"/>
              </a:spcAft>
            </a:pPr>
            <a:r>
              <a:rPr lang="en-GB" sz="1350">
                <a:latin typeface="Calibri" panose="020F0502020204030204" pitchFamily="34" charset="0"/>
                <a:ea typeface="Calibri" panose="020F0502020204030204" pitchFamily="34" charset="0"/>
                <a:cs typeface="Times New Roman" panose="02020603050405020304" pitchFamily="18" charset="0"/>
              </a:rPr>
              <a:t/>
            </a:r>
            <a:br>
              <a:rPr lang="en-GB" sz="1350">
                <a:latin typeface="Calibri" panose="020F0502020204030204" pitchFamily="34" charset="0"/>
                <a:ea typeface="Calibri" panose="020F0502020204030204" pitchFamily="34" charset="0"/>
                <a:cs typeface="Times New Roman" panose="02020603050405020304" pitchFamily="18" charset="0"/>
              </a:rPr>
            </a:br>
            <a:r>
              <a:rPr lang="en-GB" sz="1350">
                <a:latin typeface="Calibri" panose="020F0502020204030204" pitchFamily="34" charset="0"/>
                <a:ea typeface="Calibri" panose="020F0502020204030204" pitchFamily="34" charset="0"/>
                <a:cs typeface="Times New Roman" panose="02020603050405020304" pitchFamily="18" charset="0"/>
              </a:rPr>
              <a:t/>
            </a:r>
            <a:br>
              <a:rPr lang="en-GB" sz="1350">
                <a:latin typeface="Calibri" panose="020F0502020204030204" pitchFamily="34" charset="0"/>
                <a:ea typeface="Calibri" panose="020F0502020204030204" pitchFamily="34" charset="0"/>
                <a:cs typeface="Times New Roman" panose="02020603050405020304" pitchFamily="18" charset="0"/>
              </a:rPr>
            </a:br>
            <a:r>
              <a:rPr lang="en-GB" sz="1350">
                <a:latin typeface="Calibri" panose="020F0502020204030204" pitchFamily="34" charset="0"/>
                <a:ea typeface="Calibri" panose="020F0502020204030204" pitchFamily="34" charset="0"/>
                <a:cs typeface="Times New Roman" panose="02020603050405020304" pitchFamily="18" charset="0"/>
              </a:rPr>
              <a:t/>
            </a:r>
            <a:br>
              <a:rPr lang="en-GB" sz="1350">
                <a:latin typeface="Calibri" panose="020F0502020204030204" pitchFamily="34" charset="0"/>
                <a:ea typeface="Calibri" panose="020F0502020204030204" pitchFamily="34" charset="0"/>
                <a:cs typeface="Times New Roman" panose="02020603050405020304" pitchFamily="18" charset="0"/>
              </a:rPr>
            </a:br>
            <a:r>
              <a:rPr lang="en-GB" sz="1350">
                <a:latin typeface="Calibri" panose="020F0502020204030204" pitchFamily="34" charset="0"/>
                <a:ea typeface="Calibri" panose="020F0502020204030204" pitchFamily="34" charset="0"/>
                <a:cs typeface="Times New Roman" panose="02020603050405020304" pitchFamily="18" charset="0"/>
              </a:rPr>
              <a:t/>
            </a:r>
            <a:br>
              <a:rPr lang="en-GB" sz="135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6" name="Titolo 1">
            <a:extLst>
              <a:ext uri="{FF2B5EF4-FFF2-40B4-BE49-F238E27FC236}">
                <a16:creationId xmlns:a16="http://schemas.microsoft.com/office/drawing/2014/main" id="{AEBCCAB9-867F-4367-A95B-F07ED0808EFD}"/>
              </a:ext>
            </a:extLst>
          </p:cNvPr>
          <p:cNvSpPr txBox="1">
            <a:spLocks/>
          </p:cNvSpPr>
          <p:nvPr/>
        </p:nvSpPr>
        <p:spPr>
          <a:xfrm>
            <a:off x="3437874" y="944725"/>
            <a:ext cx="4220226" cy="378041"/>
          </a:xfrm>
          <a:prstGeom prst="rect">
            <a:avLst/>
          </a:prstGeom>
        </p:spPr>
        <p:txBody>
          <a:bodyPr vert="horz" lIns="68580" tIns="34290" rIns="68580" bIns="3429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300">
                <a:solidFill>
                  <a:srgbClr val="000000"/>
                </a:solidFill>
                <a:latin typeface="CIDFont+F4"/>
              </a:rPr>
              <a:t/>
            </a:r>
            <a:br>
              <a:rPr lang="en-GB" sz="3300">
                <a:solidFill>
                  <a:srgbClr val="000000"/>
                </a:solidFill>
                <a:latin typeface="CIDFont+F4"/>
              </a:rPr>
            </a:br>
            <a:r>
              <a:rPr lang="en-GB" sz="3300">
                <a:solidFill>
                  <a:srgbClr val="000000"/>
                </a:solidFill>
                <a:latin typeface="CIDFont+F4"/>
              </a:rPr>
              <a:t/>
            </a:r>
            <a:br>
              <a:rPr lang="en-GB" sz="3300">
                <a:solidFill>
                  <a:srgbClr val="000000"/>
                </a:solidFill>
                <a:latin typeface="CIDFont+F4"/>
              </a:rPr>
            </a:br>
            <a:endParaRPr lang="it-IT" sz="2700"/>
          </a:p>
        </p:txBody>
      </p:sp>
      <p:graphicFrame>
        <p:nvGraphicFramePr>
          <p:cNvPr id="7" name="Tabella 6">
            <a:extLst>
              <a:ext uri="{FF2B5EF4-FFF2-40B4-BE49-F238E27FC236}">
                <a16:creationId xmlns:a16="http://schemas.microsoft.com/office/drawing/2014/main" id="{961705B3-EB3F-42E3-9019-13D67110CD2F}"/>
              </a:ext>
            </a:extLst>
          </p:cNvPr>
          <p:cNvGraphicFramePr>
            <a:graphicFrameLocks noGrp="1"/>
          </p:cNvGraphicFramePr>
          <p:nvPr>
            <p:extLst>
              <p:ext uri="{D42A27DB-BD31-4B8C-83A1-F6EECF244321}">
                <p14:modId xmlns:p14="http://schemas.microsoft.com/office/powerpoint/2010/main" val="2610972060"/>
              </p:ext>
            </p:extLst>
          </p:nvPr>
        </p:nvGraphicFramePr>
        <p:xfrm>
          <a:off x="125642" y="840245"/>
          <a:ext cx="8778327" cy="6017755"/>
        </p:xfrm>
        <a:graphic>
          <a:graphicData uri="http://schemas.openxmlformats.org/drawingml/2006/table">
            <a:tbl>
              <a:tblPr firstRow="1" firstCol="1" bandRow="1">
                <a:tableStyleId>{5940675A-B579-460E-94D1-54222C63F5DA}</a:tableStyleId>
              </a:tblPr>
              <a:tblGrid>
                <a:gridCol w="2588175">
                  <a:extLst>
                    <a:ext uri="{9D8B030D-6E8A-4147-A177-3AD203B41FA5}">
                      <a16:colId xmlns:a16="http://schemas.microsoft.com/office/drawing/2014/main" val="1250518182"/>
                    </a:ext>
                  </a:extLst>
                </a:gridCol>
                <a:gridCol w="3339581">
                  <a:extLst>
                    <a:ext uri="{9D8B030D-6E8A-4147-A177-3AD203B41FA5}">
                      <a16:colId xmlns:a16="http://schemas.microsoft.com/office/drawing/2014/main" val="1141870490"/>
                    </a:ext>
                  </a:extLst>
                </a:gridCol>
                <a:gridCol w="2850571">
                  <a:extLst>
                    <a:ext uri="{9D8B030D-6E8A-4147-A177-3AD203B41FA5}">
                      <a16:colId xmlns:a16="http://schemas.microsoft.com/office/drawing/2014/main" val="186854129"/>
                    </a:ext>
                  </a:extLst>
                </a:gridCol>
              </a:tblGrid>
              <a:tr h="215581">
                <a:tc>
                  <a:txBody>
                    <a:bodyPr/>
                    <a:lstStyle/>
                    <a:p>
                      <a:pPr marL="0" algn="l" defTabSz="914400" rtl="0" eaLnBrk="1" latinLnBrk="0" hangingPunct="1">
                        <a:lnSpc>
                          <a:spcPct val="150000"/>
                        </a:lnSpc>
                      </a:pPr>
                      <a:r>
                        <a:rPr lang="it-IT" sz="1050" b="1" kern="1200" dirty="0" err="1">
                          <a:solidFill>
                            <a:schemeClr val="tx1"/>
                          </a:solidFill>
                          <a:effectLst/>
                        </a:rPr>
                        <a:t>Pillars</a:t>
                      </a:r>
                      <a:endParaRPr lang="en-GB" sz="1050" b="1"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b="1" kern="1200" err="1">
                          <a:solidFill>
                            <a:schemeClr val="tx1"/>
                          </a:solidFill>
                          <a:effectLst/>
                        </a:rPr>
                        <a:t>Topics</a:t>
                      </a:r>
                      <a:endParaRPr lang="en-GB" sz="1050" b="1" kern="120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b="1" kern="1200">
                          <a:solidFill>
                            <a:schemeClr val="tx1"/>
                          </a:solidFill>
                          <a:effectLst/>
                        </a:rPr>
                        <a:t>Key-words</a:t>
                      </a:r>
                      <a:endParaRPr lang="en-GB" sz="1050" b="1" kern="120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1371020145"/>
                  </a:ext>
                </a:extLst>
              </a:tr>
              <a:tr h="686523">
                <a:tc rowSpan="3">
                  <a:txBody>
                    <a:bodyPr/>
                    <a:lstStyle/>
                    <a:p>
                      <a:pPr algn="just">
                        <a:lnSpc>
                          <a:spcPct val="150000"/>
                        </a:lnSpc>
                      </a:pPr>
                      <a:r>
                        <a:rPr lang="it-IT" sz="1050" dirty="0">
                          <a:solidFill>
                            <a:schemeClr val="tx1"/>
                          </a:solidFill>
                          <a:effectLst/>
                        </a:rPr>
                        <a:t>1. Blue </a:t>
                      </a:r>
                      <a:r>
                        <a:rPr lang="it-IT" sz="1050" dirty="0" err="1">
                          <a:solidFill>
                            <a:schemeClr val="tx1"/>
                          </a:solidFill>
                          <a:effectLst/>
                        </a:rPr>
                        <a:t>Growth</a:t>
                      </a:r>
                      <a:endParaRPr lang="en-GB"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nchor="ctr"/>
                </a:tc>
                <a:tc>
                  <a:txBody>
                    <a:bodyPr/>
                    <a:lstStyle/>
                    <a:p>
                      <a:pPr algn="just">
                        <a:lnSpc>
                          <a:spcPct val="150000"/>
                        </a:lnSpc>
                      </a:pPr>
                      <a:r>
                        <a:rPr lang="it-IT" sz="1050" kern="1200" dirty="0">
                          <a:solidFill>
                            <a:schemeClr val="tx1"/>
                          </a:solidFill>
                          <a:effectLst/>
                        </a:rPr>
                        <a:t>1.1 Blue </a:t>
                      </a:r>
                      <a:r>
                        <a:rPr lang="it-IT" sz="1050" kern="1200" dirty="0" err="1">
                          <a:solidFill>
                            <a:schemeClr val="tx1"/>
                          </a:solidFill>
                          <a:effectLst/>
                        </a:rPr>
                        <a:t>tehnologies</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en-GB" sz="1050" kern="1200">
                          <a:solidFill>
                            <a:schemeClr val="tx1"/>
                          </a:solidFill>
                          <a:effectLst/>
                        </a:rPr>
                        <a:t>Shipbuilding</a:t>
                      </a:r>
                      <a:br>
                        <a:rPr lang="en-GB" sz="1050" kern="1200">
                          <a:solidFill>
                            <a:schemeClr val="tx1"/>
                          </a:solidFill>
                          <a:effectLst/>
                        </a:rPr>
                      </a:br>
                      <a:r>
                        <a:rPr lang="en-GB" sz="1050" kern="1200">
                          <a:solidFill>
                            <a:schemeClr val="tx1"/>
                          </a:solidFill>
                          <a:effectLst/>
                        </a:rPr>
                        <a:t>Marine technologies</a:t>
                      </a:r>
                    </a:p>
                    <a:p>
                      <a:pPr algn="l">
                        <a:lnSpc>
                          <a:spcPct val="150000"/>
                        </a:lnSpc>
                      </a:pPr>
                      <a:r>
                        <a:rPr lang="en-GB" sz="1050" kern="1200">
                          <a:solidFill>
                            <a:schemeClr val="tx1"/>
                          </a:solidFill>
                          <a:effectLst/>
                        </a:rPr>
                        <a:t>Blue economy sectors</a:t>
                      </a:r>
                      <a:endParaRPr lang="en-GB" sz="1050" kern="120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1551229223"/>
                  </a:ext>
                </a:extLst>
              </a:tr>
              <a:tr h="921994">
                <a:tc vMerge="1">
                  <a:txBody>
                    <a:bodyPr/>
                    <a:lstStyle/>
                    <a:p>
                      <a:endParaRPr lang="en-GB"/>
                    </a:p>
                  </a:txBody>
                  <a:tcPr/>
                </a:tc>
                <a:tc>
                  <a:txBody>
                    <a:bodyPr/>
                    <a:lstStyle/>
                    <a:p>
                      <a:pPr algn="just">
                        <a:lnSpc>
                          <a:spcPct val="150000"/>
                        </a:lnSpc>
                      </a:pPr>
                      <a:r>
                        <a:rPr lang="it-IT" sz="1050" kern="1200" dirty="0">
                          <a:solidFill>
                            <a:schemeClr val="tx1"/>
                          </a:solidFill>
                          <a:effectLst/>
                        </a:rPr>
                        <a:t>1.2 </a:t>
                      </a:r>
                      <a:r>
                        <a:rPr lang="it-IT" sz="1050" kern="1200" dirty="0" err="1">
                          <a:solidFill>
                            <a:schemeClr val="tx1"/>
                          </a:solidFill>
                          <a:effectLst/>
                        </a:rPr>
                        <a:t>Fisheries</a:t>
                      </a:r>
                      <a:r>
                        <a:rPr lang="it-IT" sz="1050" kern="1200" dirty="0">
                          <a:solidFill>
                            <a:schemeClr val="tx1"/>
                          </a:solidFill>
                          <a:effectLst/>
                        </a:rPr>
                        <a:t> and </a:t>
                      </a:r>
                      <a:r>
                        <a:rPr lang="it-IT" sz="1050" kern="1200" dirty="0" err="1">
                          <a:solidFill>
                            <a:schemeClr val="tx1"/>
                          </a:solidFill>
                          <a:effectLst/>
                        </a:rPr>
                        <a:t>Aquaculture</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en-GB" sz="1050" kern="1200">
                          <a:solidFill>
                            <a:schemeClr val="tx1"/>
                          </a:solidFill>
                          <a:effectLst/>
                        </a:rPr>
                        <a:t>Fisheries</a:t>
                      </a:r>
                    </a:p>
                    <a:p>
                      <a:pPr algn="l">
                        <a:lnSpc>
                          <a:spcPct val="150000"/>
                        </a:lnSpc>
                      </a:pPr>
                      <a:r>
                        <a:rPr lang="en-GB" sz="1050" kern="1200">
                          <a:solidFill>
                            <a:schemeClr val="tx1"/>
                          </a:solidFill>
                          <a:effectLst/>
                        </a:rPr>
                        <a:t>Aquaculture</a:t>
                      </a:r>
                      <a:br>
                        <a:rPr lang="en-GB" sz="1050" kern="1200">
                          <a:solidFill>
                            <a:schemeClr val="tx1"/>
                          </a:solidFill>
                          <a:effectLst/>
                        </a:rPr>
                      </a:br>
                      <a:r>
                        <a:rPr lang="en-GB" sz="1050" kern="1200">
                          <a:solidFill>
                            <a:schemeClr val="tx1"/>
                          </a:solidFill>
                          <a:effectLst/>
                        </a:rPr>
                        <a:t>Aquatic ecosystems</a:t>
                      </a:r>
                    </a:p>
                    <a:p>
                      <a:pPr algn="l">
                        <a:lnSpc>
                          <a:spcPct val="150000"/>
                        </a:lnSpc>
                      </a:pPr>
                      <a:r>
                        <a:rPr lang="en-GB" sz="1050" kern="1200" err="1">
                          <a:solidFill>
                            <a:schemeClr val="tx1"/>
                          </a:solidFill>
                          <a:effectLst/>
                        </a:rPr>
                        <a:t>Seadfood</a:t>
                      </a:r>
                      <a:r>
                        <a:rPr lang="en-GB" sz="1050" kern="1200">
                          <a:solidFill>
                            <a:schemeClr val="tx1"/>
                          </a:solidFill>
                          <a:effectLst/>
                        </a:rPr>
                        <a:t> production</a:t>
                      </a:r>
                      <a:endParaRPr lang="en-GB" sz="1050" kern="120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2602417814"/>
                  </a:ext>
                </a:extLst>
              </a:tr>
              <a:tr h="686523">
                <a:tc vMerge="1">
                  <a:txBody>
                    <a:bodyPr/>
                    <a:lstStyle/>
                    <a:p>
                      <a:endParaRPr lang="en-GB"/>
                    </a:p>
                  </a:txBody>
                  <a:tcPr/>
                </a:tc>
                <a:tc>
                  <a:txBody>
                    <a:bodyPr/>
                    <a:lstStyle/>
                    <a:p>
                      <a:pPr algn="just">
                        <a:lnSpc>
                          <a:spcPct val="150000"/>
                        </a:lnSpc>
                      </a:pPr>
                      <a:r>
                        <a:rPr lang="en-GB" sz="1050" kern="1200" dirty="0">
                          <a:solidFill>
                            <a:schemeClr val="tx1"/>
                          </a:solidFill>
                          <a:effectLst/>
                        </a:rPr>
                        <a:t>1.3 Maritime and marine governance and services</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kern="1200" dirty="0">
                          <a:solidFill>
                            <a:schemeClr val="tx1"/>
                          </a:solidFill>
                          <a:effectLst/>
                        </a:rPr>
                        <a:t>Marine services</a:t>
                      </a:r>
                      <a:br>
                        <a:rPr lang="it-IT" sz="1050" kern="1200" dirty="0">
                          <a:solidFill>
                            <a:schemeClr val="tx1"/>
                          </a:solidFill>
                          <a:effectLst/>
                        </a:rPr>
                      </a:br>
                      <a:r>
                        <a:rPr lang="it-IT" sz="1050" kern="1200" dirty="0">
                          <a:solidFill>
                            <a:schemeClr val="tx1"/>
                          </a:solidFill>
                          <a:effectLst/>
                        </a:rPr>
                        <a:t>Marine governance</a:t>
                      </a:r>
                      <a:endParaRPr lang="en-GB" sz="1050" kern="1200" dirty="0">
                        <a:solidFill>
                          <a:schemeClr val="tx1"/>
                        </a:solidFill>
                        <a:effectLst/>
                      </a:endParaRPr>
                    </a:p>
                    <a:p>
                      <a:pPr algn="l">
                        <a:lnSpc>
                          <a:spcPct val="150000"/>
                        </a:lnSpc>
                      </a:pPr>
                      <a:r>
                        <a:rPr lang="it-IT" sz="1050" kern="1200" dirty="0">
                          <a:solidFill>
                            <a:schemeClr val="tx1"/>
                          </a:solidFill>
                          <a:effectLst/>
                        </a:rPr>
                        <a:t>Sea </a:t>
                      </a:r>
                      <a:r>
                        <a:rPr lang="it-IT" sz="1050" kern="1200" dirty="0" err="1">
                          <a:solidFill>
                            <a:schemeClr val="tx1"/>
                          </a:solidFill>
                          <a:effectLst/>
                        </a:rPr>
                        <a:t>basin</a:t>
                      </a:r>
                      <a:r>
                        <a:rPr lang="it-IT" sz="1050" kern="1200" dirty="0">
                          <a:solidFill>
                            <a:schemeClr val="tx1"/>
                          </a:solidFill>
                          <a:effectLst/>
                        </a:rPr>
                        <a:t> governance</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1390553838"/>
                  </a:ext>
                </a:extLst>
              </a:tr>
              <a:tr h="451052">
                <a:tc rowSpan="3">
                  <a:txBody>
                    <a:bodyPr/>
                    <a:lstStyle/>
                    <a:p>
                      <a:pPr marL="0" algn="just" defTabSz="914400" rtl="0" eaLnBrk="1" latinLnBrk="0" hangingPunct="1">
                        <a:lnSpc>
                          <a:spcPct val="150000"/>
                        </a:lnSpc>
                      </a:pPr>
                      <a:r>
                        <a:rPr lang="it-IT" sz="1050" b="1" kern="1200" dirty="0">
                          <a:solidFill>
                            <a:schemeClr val="tx1"/>
                          </a:solidFill>
                          <a:effectLst/>
                        </a:rPr>
                        <a:t>2.Connecting the </a:t>
                      </a:r>
                      <a:r>
                        <a:rPr lang="it-IT" sz="1050" b="1" kern="1200" dirty="0" err="1">
                          <a:solidFill>
                            <a:schemeClr val="tx1"/>
                          </a:solidFill>
                          <a:effectLst/>
                        </a:rPr>
                        <a:t>region</a:t>
                      </a:r>
                      <a:endParaRPr lang="en-GB" sz="1050" b="1" kern="1200" dirty="0">
                        <a:solidFill>
                          <a:schemeClr val="tx1"/>
                        </a:solidFill>
                        <a:effectLst/>
                        <a:latin typeface="+mn-lt"/>
                        <a:ea typeface="+mn-ea"/>
                        <a:cs typeface="+mn-cs"/>
                      </a:endParaRPr>
                    </a:p>
                  </a:txBody>
                  <a:tcPr marL="68580" marR="68580" marT="34290" marB="34290" anchor="ctr"/>
                </a:tc>
                <a:tc>
                  <a:txBody>
                    <a:bodyPr/>
                    <a:lstStyle/>
                    <a:p>
                      <a:pPr algn="just">
                        <a:lnSpc>
                          <a:spcPct val="150000"/>
                        </a:lnSpc>
                      </a:pPr>
                      <a:r>
                        <a:rPr lang="it-IT" sz="1050" kern="1200" dirty="0">
                          <a:solidFill>
                            <a:schemeClr val="tx1"/>
                          </a:solidFill>
                          <a:effectLst/>
                        </a:rPr>
                        <a:t>2.1 Maritime </a:t>
                      </a:r>
                      <a:r>
                        <a:rPr lang="it-IT" sz="1050" kern="1200" dirty="0" err="1">
                          <a:solidFill>
                            <a:schemeClr val="tx1"/>
                          </a:solidFill>
                          <a:effectLst/>
                        </a:rPr>
                        <a:t>transport</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kern="1200">
                          <a:solidFill>
                            <a:schemeClr val="tx1"/>
                          </a:solidFill>
                          <a:effectLst/>
                        </a:rPr>
                        <a:t>Maritime security</a:t>
                      </a:r>
                      <a:endParaRPr lang="en-GB" sz="1050" kern="1200">
                        <a:solidFill>
                          <a:schemeClr val="tx1"/>
                        </a:solidFill>
                        <a:effectLst/>
                      </a:endParaRPr>
                    </a:p>
                    <a:p>
                      <a:pPr algn="l">
                        <a:lnSpc>
                          <a:spcPct val="150000"/>
                        </a:lnSpc>
                      </a:pPr>
                      <a:r>
                        <a:rPr lang="it-IT" sz="1050" kern="1200">
                          <a:solidFill>
                            <a:schemeClr val="tx1"/>
                          </a:solidFill>
                          <a:effectLst/>
                        </a:rPr>
                        <a:t>Marine </a:t>
                      </a:r>
                      <a:r>
                        <a:rPr lang="it-IT" sz="1050" kern="1200" err="1">
                          <a:solidFill>
                            <a:schemeClr val="tx1"/>
                          </a:solidFill>
                          <a:effectLst/>
                        </a:rPr>
                        <a:t>transports</a:t>
                      </a:r>
                      <a:endParaRPr lang="en-GB" sz="1050" kern="120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2035686340"/>
                  </a:ext>
                </a:extLst>
              </a:tr>
              <a:tr h="451052">
                <a:tc vMerge="1">
                  <a:txBody>
                    <a:bodyPr/>
                    <a:lstStyle/>
                    <a:p>
                      <a:endParaRPr lang="en-GB"/>
                    </a:p>
                  </a:txBody>
                  <a:tcPr/>
                </a:tc>
                <a:tc>
                  <a:txBody>
                    <a:bodyPr/>
                    <a:lstStyle/>
                    <a:p>
                      <a:pPr algn="just">
                        <a:lnSpc>
                          <a:spcPct val="150000"/>
                        </a:lnSpc>
                      </a:pPr>
                      <a:r>
                        <a:rPr lang="en-GB" sz="1050" kern="1200" dirty="0">
                          <a:solidFill>
                            <a:schemeClr val="tx1"/>
                          </a:solidFill>
                          <a:effectLst/>
                        </a:rPr>
                        <a:t>2.2 Intermodal connections to the hinterland</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kern="1200" err="1">
                          <a:solidFill>
                            <a:schemeClr val="tx1"/>
                          </a:solidFill>
                          <a:effectLst/>
                        </a:rPr>
                        <a:t>Terrestrial</a:t>
                      </a:r>
                      <a:r>
                        <a:rPr lang="it-IT" sz="1050" kern="1200">
                          <a:solidFill>
                            <a:schemeClr val="tx1"/>
                          </a:solidFill>
                          <a:effectLst/>
                        </a:rPr>
                        <a:t> </a:t>
                      </a:r>
                      <a:r>
                        <a:rPr lang="it-IT" sz="1050" kern="1200" err="1">
                          <a:solidFill>
                            <a:schemeClr val="tx1"/>
                          </a:solidFill>
                          <a:effectLst/>
                        </a:rPr>
                        <a:t>transports</a:t>
                      </a:r>
                      <a:endParaRPr lang="en-GB" sz="1050" kern="1200">
                        <a:solidFill>
                          <a:schemeClr val="tx1"/>
                        </a:solidFill>
                        <a:effectLst/>
                      </a:endParaRPr>
                    </a:p>
                    <a:p>
                      <a:pPr algn="l">
                        <a:lnSpc>
                          <a:spcPct val="150000"/>
                        </a:lnSpc>
                      </a:pPr>
                      <a:r>
                        <a:rPr lang="it-IT" sz="1050" kern="1200" err="1">
                          <a:solidFill>
                            <a:schemeClr val="tx1"/>
                          </a:solidFill>
                          <a:effectLst/>
                        </a:rPr>
                        <a:t>Intermodal</a:t>
                      </a:r>
                      <a:r>
                        <a:rPr lang="it-IT" sz="1050" kern="1200">
                          <a:solidFill>
                            <a:schemeClr val="tx1"/>
                          </a:solidFill>
                          <a:effectLst/>
                        </a:rPr>
                        <a:t> connections</a:t>
                      </a:r>
                      <a:endParaRPr lang="en-GB" sz="1050" kern="120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1399718966"/>
                  </a:ext>
                </a:extLst>
              </a:tr>
              <a:tr h="215581">
                <a:tc vMerge="1">
                  <a:txBody>
                    <a:bodyPr/>
                    <a:lstStyle/>
                    <a:p>
                      <a:endParaRPr lang="en-GB"/>
                    </a:p>
                  </a:txBody>
                  <a:tcPr/>
                </a:tc>
                <a:tc>
                  <a:txBody>
                    <a:bodyPr/>
                    <a:lstStyle/>
                    <a:p>
                      <a:pPr algn="just">
                        <a:lnSpc>
                          <a:spcPct val="150000"/>
                        </a:lnSpc>
                      </a:pPr>
                      <a:r>
                        <a:rPr lang="it-IT" sz="1050" kern="1200" dirty="0">
                          <a:solidFill>
                            <a:schemeClr val="tx1"/>
                          </a:solidFill>
                          <a:effectLst/>
                        </a:rPr>
                        <a:t>2.3 Energy networks</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kern="1200" dirty="0">
                          <a:solidFill>
                            <a:schemeClr val="tx1"/>
                          </a:solidFill>
                          <a:effectLst/>
                        </a:rPr>
                        <a:t>Gas and power networks</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341967299"/>
                  </a:ext>
                </a:extLst>
              </a:tr>
              <a:tr h="921994">
                <a:tc rowSpan="2">
                  <a:txBody>
                    <a:bodyPr/>
                    <a:lstStyle/>
                    <a:p>
                      <a:pPr marL="0" algn="just" defTabSz="914400" rtl="0" eaLnBrk="1" latinLnBrk="0" hangingPunct="1">
                        <a:lnSpc>
                          <a:spcPct val="150000"/>
                        </a:lnSpc>
                      </a:pPr>
                      <a:r>
                        <a:rPr lang="it-IT" sz="1050" b="1" kern="1200" dirty="0">
                          <a:solidFill>
                            <a:schemeClr val="tx1"/>
                          </a:solidFill>
                          <a:effectLst/>
                        </a:rPr>
                        <a:t>3.Environmental Quality</a:t>
                      </a:r>
                      <a:endParaRPr lang="en-GB" sz="1050" b="1" kern="1200" dirty="0">
                        <a:solidFill>
                          <a:schemeClr val="tx1"/>
                        </a:solidFill>
                        <a:effectLst/>
                        <a:latin typeface="+mn-lt"/>
                        <a:ea typeface="+mn-ea"/>
                        <a:cs typeface="+mn-cs"/>
                      </a:endParaRPr>
                    </a:p>
                  </a:txBody>
                  <a:tcPr marL="68580" marR="68580" marT="34290" marB="34290" anchor="ctr"/>
                </a:tc>
                <a:tc>
                  <a:txBody>
                    <a:bodyPr/>
                    <a:lstStyle/>
                    <a:p>
                      <a:pPr algn="just">
                        <a:lnSpc>
                          <a:spcPct val="150000"/>
                        </a:lnSpc>
                      </a:pPr>
                      <a:r>
                        <a:rPr lang="it-IT" sz="1050" kern="1200" dirty="0">
                          <a:solidFill>
                            <a:schemeClr val="tx1"/>
                          </a:solidFill>
                          <a:effectLst/>
                        </a:rPr>
                        <a:t>3.1 The marine </a:t>
                      </a:r>
                      <a:r>
                        <a:rPr lang="it-IT" sz="1050" kern="1200" dirty="0" err="1">
                          <a:solidFill>
                            <a:schemeClr val="tx1"/>
                          </a:solidFill>
                          <a:effectLst/>
                        </a:rPr>
                        <a:t>environment</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en-GB" sz="1050" kern="1200" dirty="0">
                          <a:solidFill>
                            <a:schemeClr val="tx1"/>
                          </a:solidFill>
                          <a:effectLst/>
                        </a:rPr>
                        <a:t>Aquatic ecosystems</a:t>
                      </a:r>
                      <a:br>
                        <a:rPr lang="en-GB" sz="1050" kern="1200" dirty="0">
                          <a:solidFill>
                            <a:schemeClr val="tx1"/>
                          </a:solidFill>
                          <a:effectLst/>
                        </a:rPr>
                      </a:br>
                      <a:r>
                        <a:rPr lang="en-GB" sz="1050" kern="1200" dirty="0">
                          <a:solidFill>
                            <a:schemeClr val="tx1"/>
                          </a:solidFill>
                          <a:effectLst/>
                        </a:rPr>
                        <a:t>Marine environment</a:t>
                      </a:r>
                      <a:br>
                        <a:rPr lang="en-GB" sz="1050" kern="1200" dirty="0">
                          <a:solidFill>
                            <a:schemeClr val="tx1"/>
                          </a:solidFill>
                          <a:effectLst/>
                        </a:rPr>
                      </a:br>
                      <a:r>
                        <a:rPr lang="en-GB" sz="1050" kern="1200" dirty="0">
                          <a:solidFill>
                            <a:schemeClr val="tx1"/>
                          </a:solidFill>
                          <a:effectLst/>
                        </a:rPr>
                        <a:t>Water pollution</a:t>
                      </a:r>
                    </a:p>
                    <a:p>
                      <a:pPr algn="l">
                        <a:lnSpc>
                          <a:spcPct val="150000"/>
                        </a:lnSpc>
                      </a:pPr>
                      <a:r>
                        <a:rPr lang="en-GB" sz="1050" kern="1200" dirty="0">
                          <a:solidFill>
                            <a:schemeClr val="tx1"/>
                          </a:solidFill>
                          <a:effectLst/>
                        </a:rPr>
                        <a:t>Waste management</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2349235935"/>
                  </a:ext>
                </a:extLst>
              </a:tr>
              <a:tr h="451052">
                <a:tc vMerge="1">
                  <a:txBody>
                    <a:bodyPr/>
                    <a:lstStyle/>
                    <a:p>
                      <a:endParaRPr lang="en-GB"/>
                    </a:p>
                  </a:txBody>
                  <a:tcPr/>
                </a:tc>
                <a:tc>
                  <a:txBody>
                    <a:bodyPr/>
                    <a:lstStyle/>
                    <a:p>
                      <a:pPr algn="just">
                        <a:lnSpc>
                          <a:spcPct val="150000"/>
                        </a:lnSpc>
                      </a:pPr>
                      <a:r>
                        <a:rPr lang="en-GB" sz="1050" kern="1200" dirty="0">
                          <a:solidFill>
                            <a:schemeClr val="tx1"/>
                          </a:solidFill>
                          <a:effectLst/>
                        </a:rPr>
                        <a:t>3.2 Transnational terrestrial Habitats and Biodiversity</a:t>
                      </a:r>
                      <a:endParaRPr lang="en-GB" sz="1050" kern="1200" dirty="0">
                        <a:solidFill>
                          <a:schemeClr val="tx1"/>
                        </a:solidFill>
                        <a:effectLst/>
                        <a:latin typeface="+mn-lt"/>
                        <a:ea typeface="+mn-ea"/>
                        <a:cs typeface="+mn-cs"/>
                      </a:endParaRPr>
                    </a:p>
                  </a:txBody>
                  <a:tcPr marL="21246" marR="21246" marT="4553" marB="0" anchor="ctr"/>
                </a:tc>
                <a:tc>
                  <a:txBody>
                    <a:bodyPr/>
                    <a:lstStyle/>
                    <a:p>
                      <a:pPr algn="l">
                        <a:lnSpc>
                          <a:spcPct val="150000"/>
                        </a:lnSpc>
                      </a:pPr>
                      <a:r>
                        <a:rPr lang="en-GB" sz="1050" kern="1200" dirty="0">
                          <a:solidFill>
                            <a:schemeClr val="tx1"/>
                          </a:solidFill>
                          <a:effectLst/>
                        </a:rPr>
                        <a:t>Coastal environment</a:t>
                      </a:r>
                    </a:p>
                    <a:p>
                      <a:pPr algn="l">
                        <a:lnSpc>
                          <a:spcPct val="150000"/>
                        </a:lnSpc>
                      </a:pPr>
                      <a:r>
                        <a:rPr lang="en-GB" sz="1050" kern="1200" dirty="0">
                          <a:solidFill>
                            <a:schemeClr val="tx1"/>
                          </a:solidFill>
                          <a:effectLst/>
                        </a:rPr>
                        <a:t>Marine and terrestrial biodiversity</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4280882203"/>
                  </a:ext>
                </a:extLst>
              </a:tr>
              <a:tr h="451052">
                <a:tc rowSpan="2">
                  <a:txBody>
                    <a:bodyPr/>
                    <a:lstStyle/>
                    <a:p>
                      <a:pPr marL="0" algn="just" defTabSz="914400" rtl="0" eaLnBrk="1" latinLnBrk="0" hangingPunct="1">
                        <a:lnSpc>
                          <a:spcPct val="150000"/>
                        </a:lnSpc>
                      </a:pPr>
                      <a:r>
                        <a:rPr lang="it-IT" sz="1050" b="1" kern="1200">
                          <a:solidFill>
                            <a:schemeClr val="tx1"/>
                          </a:solidFill>
                          <a:effectLst/>
                        </a:rPr>
                        <a:t>4.  </a:t>
                      </a:r>
                      <a:r>
                        <a:rPr lang="it-IT" sz="1050" b="1" kern="1200" err="1">
                          <a:solidFill>
                            <a:schemeClr val="tx1"/>
                          </a:solidFill>
                          <a:effectLst/>
                        </a:rPr>
                        <a:t>Sustainable</a:t>
                      </a:r>
                      <a:r>
                        <a:rPr lang="it-IT" sz="1050" b="1" kern="1200">
                          <a:solidFill>
                            <a:schemeClr val="tx1"/>
                          </a:solidFill>
                          <a:effectLst/>
                        </a:rPr>
                        <a:t> </a:t>
                      </a:r>
                      <a:r>
                        <a:rPr lang="it-IT" sz="1050" b="1" kern="1200" err="1">
                          <a:solidFill>
                            <a:schemeClr val="tx1"/>
                          </a:solidFill>
                          <a:effectLst/>
                        </a:rPr>
                        <a:t>Tourism</a:t>
                      </a:r>
                      <a:endParaRPr lang="en-GB" sz="1050" b="1" kern="1200">
                        <a:solidFill>
                          <a:schemeClr val="tx1"/>
                        </a:solidFill>
                        <a:effectLst/>
                        <a:latin typeface="+mn-lt"/>
                        <a:ea typeface="+mn-ea"/>
                        <a:cs typeface="+mn-cs"/>
                      </a:endParaRPr>
                    </a:p>
                  </a:txBody>
                  <a:tcPr marL="68580" marR="68580" marT="34290" marB="34290" anchor="ctr"/>
                </a:tc>
                <a:tc>
                  <a:txBody>
                    <a:bodyPr/>
                    <a:lstStyle/>
                    <a:p>
                      <a:pPr algn="just">
                        <a:lnSpc>
                          <a:spcPct val="150000"/>
                        </a:lnSpc>
                      </a:pPr>
                      <a:r>
                        <a:rPr lang="en-GB" sz="1050" kern="1200">
                          <a:solidFill>
                            <a:schemeClr val="tx1"/>
                          </a:solidFill>
                          <a:effectLst/>
                        </a:rPr>
                        <a:t>4.1 Diversified tourism (Products and Services)</a:t>
                      </a:r>
                      <a:endParaRPr lang="en-GB" sz="1050" kern="1200">
                        <a:solidFill>
                          <a:schemeClr val="tx1"/>
                        </a:solidFill>
                        <a:effectLst/>
                        <a:latin typeface="+mn-lt"/>
                        <a:ea typeface="+mn-ea"/>
                        <a:cs typeface="+mn-cs"/>
                      </a:endParaRPr>
                    </a:p>
                  </a:txBody>
                  <a:tcPr marL="21246" marR="21246" marT="4553" marB="0" anchor="ctr"/>
                </a:tc>
                <a:tc>
                  <a:txBody>
                    <a:bodyPr/>
                    <a:lstStyle/>
                    <a:p>
                      <a:pPr algn="l">
                        <a:lnSpc>
                          <a:spcPct val="150000"/>
                        </a:lnSpc>
                      </a:pPr>
                      <a:r>
                        <a:rPr lang="en-GB" sz="1050" kern="1200" dirty="0">
                          <a:solidFill>
                            <a:schemeClr val="tx1"/>
                          </a:solidFill>
                          <a:effectLst/>
                        </a:rPr>
                        <a:t>Demand seasonality</a:t>
                      </a:r>
                    </a:p>
                    <a:p>
                      <a:pPr algn="l">
                        <a:lnSpc>
                          <a:spcPct val="150000"/>
                        </a:lnSpc>
                      </a:pPr>
                      <a:r>
                        <a:rPr lang="en-GB" sz="1050" kern="1200" dirty="0">
                          <a:solidFill>
                            <a:schemeClr val="tx1"/>
                          </a:solidFill>
                          <a:effectLst/>
                        </a:rPr>
                        <a:t>Cultural industry</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2524412785"/>
                  </a:ext>
                </a:extLst>
              </a:tr>
              <a:tr h="451052">
                <a:tc vMerge="1">
                  <a:txBody>
                    <a:bodyPr/>
                    <a:lstStyle/>
                    <a:p>
                      <a:endParaRPr lang="en-GB"/>
                    </a:p>
                  </a:txBody>
                  <a:tcPr/>
                </a:tc>
                <a:tc>
                  <a:txBody>
                    <a:bodyPr/>
                    <a:lstStyle/>
                    <a:p>
                      <a:pPr algn="just">
                        <a:lnSpc>
                          <a:spcPct val="150000"/>
                        </a:lnSpc>
                      </a:pPr>
                      <a:r>
                        <a:rPr lang="it-IT" sz="1050" kern="1200">
                          <a:solidFill>
                            <a:schemeClr val="tx1"/>
                          </a:solidFill>
                          <a:effectLst/>
                        </a:rPr>
                        <a:t>4.2 </a:t>
                      </a:r>
                      <a:r>
                        <a:rPr lang="it-IT" sz="1050" kern="1200" err="1">
                          <a:solidFill>
                            <a:schemeClr val="tx1"/>
                          </a:solidFill>
                          <a:effectLst/>
                        </a:rPr>
                        <a:t>Sustainable</a:t>
                      </a:r>
                      <a:r>
                        <a:rPr lang="it-IT" sz="1050" kern="1200">
                          <a:solidFill>
                            <a:schemeClr val="tx1"/>
                          </a:solidFill>
                          <a:effectLst/>
                        </a:rPr>
                        <a:t> and </a:t>
                      </a:r>
                      <a:r>
                        <a:rPr lang="it-IT" sz="1050" kern="1200" err="1">
                          <a:solidFill>
                            <a:schemeClr val="tx1"/>
                          </a:solidFill>
                          <a:effectLst/>
                        </a:rPr>
                        <a:t>Responsable</a:t>
                      </a:r>
                      <a:r>
                        <a:rPr lang="it-IT" sz="1050" kern="1200">
                          <a:solidFill>
                            <a:schemeClr val="tx1"/>
                          </a:solidFill>
                          <a:effectLst/>
                        </a:rPr>
                        <a:t> </a:t>
                      </a:r>
                      <a:r>
                        <a:rPr lang="it-IT" sz="1050" kern="1200" err="1">
                          <a:solidFill>
                            <a:schemeClr val="tx1"/>
                          </a:solidFill>
                          <a:effectLst/>
                        </a:rPr>
                        <a:t>Tourism</a:t>
                      </a:r>
                      <a:endParaRPr lang="en-GB" sz="1050" kern="1200">
                        <a:solidFill>
                          <a:schemeClr val="tx1"/>
                        </a:solidFill>
                        <a:effectLst/>
                        <a:latin typeface="+mn-lt"/>
                        <a:ea typeface="+mn-ea"/>
                        <a:cs typeface="+mn-cs"/>
                      </a:endParaRPr>
                    </a:p>
                  </a:txBody>
                  <a:tcPr marL="21246" marR="21246" marT="4553" marB="0" anchor="ctr"/>
                </a:tc>
                <a:tc>
                  <a:txBody>
                    <a:bodyPr/>
                    <a:lstStyle/>
                    <a:p>
                      <a:pPr algn="l">
                        <a:lnSpc>
                          <a:spcPct val="150000"/>
                        </a:lnSpc>
                      </a:pPr>
                      <a:r>
                        <a:rPr lang="it-IT" sz="1050" kern="1200" dirty="0">
                          <a:solidFill>
                            <a:schemeClr val="tx1"/>
                          </a:solidFill>
                          <a:effectLst/>
                        </a:rPr>
                        <a:t> </a:t>
                      </a:r>
                      <a:r>
                        <a:rPr lang="it-IT" sz="1050" kern="1200" dirty="0" err="1">
                          <a:solidFill>
                            <a:schemeClr val="tx1"/>
                          </a:solidFill>
                          <a:effectLst/>
                        </a:rPr>
                        <a:t>Sustainable</a:t>
                      </a:r>
                      <a:r>
                        <a:rPr lang="it-IT" sz="1050" kern="1200" dirty="0">
                          <a:solidFill>
                            <a:schemeClr val="tx1"/>
                          </a:solidFill>
                          <a:effectLst/>
                        </a:rPr>
                        <a:t> </a:t>
                      </a:r>
                      <a:r>
                        <a:rPr lang="it-IT" sz="1050" kern="1200" dirty="0" err="1">
                          <a:solidFill>
                            <a:schemeClr val="tx1"/>
                          </a:solidFill>
                          <a:effectLst/>
                        </a:rPr>
                        <a:t>tourism</a:t>
                      </a:r>
                      <a:endParaRPr lang="en-GB" sz="1050" kern="1200" dirty="0">
                        <a:solidFill>
                          <a:schemeClr val="tx1"/>
                        </a:solidFill>
                        <a:effectLst/>
                      </a:endParaRPr>
                    </a:p>
                    <a:p>
                      <a:pPr algn="l">
                        <a:lnSpc>
                          <a:spcPct val="150000"/>
                        </a:lnSpc>
                      </a:pPr>
                      <a:r>
                        <a:rPr lang="it-IT" sz="1050" kern="1200" dirty="0">
                          <a:solidFill>
                            <a:schemeClr val="tx1"/>
                          </a:solidFill>
                          <a:effectLst/>
                        </a:rPr>
                        <a:t>Cultural </a:t>
                      </a:r>
                      <a:r>
                        <a:rPr lang="it-IT" sz="1050" kern="1200" dirty="0" err="1">
                          <a:solidFill>
                            <a:schemeClr val="tx1"/>
                          </a:solidFill>
                          <a:effectLst/>
                        </a:rPr>
                        <a:t>heritage</a:t>
                      </a:r>
                      <a:endParaRPr lang="en-GB" sz="1050" kern="1200" dirty="0">
                        <a:solidFill>
                          <a:schemeClr val="tx1"/>
                        </a:solidFill>
                        <a:effectLst/>
                        <a:latin typeface="+mn-lt"/>
                        <a:ea typeface="+mn-ea"/>
                        <a:cs typeface="+mn-cs"/>
                      </a:endParaRPr>
                    </a:p>
                  </a:txBody>
                  <a:tcPr marL="21246" marR="21246" marT="4553" marB="0" anchor="ctr"/>
                </a:tc>
                <a:extLst>
                  <a:ext uri="{0D108BD9-81ED-4DB2-BD59-A6C34878D82A}">
                    <a16:rowId xmlns:a16="http://schemas.microsoft.com/office/drawing/2014/main" val="4035449643"/>
                  </a:ext>
                </a:extLst>
              </a:tr>
            </a:tbl>
          </a:graphicData>
        </a:graphic>
      </p:graphicFrame>
      <p:sp>
        <p:nvSpPr>
          <p:cNvPr id="11" name="CasellaDiTesto 10">
            <a:extLst>
              <a:ext uri="{FF2B5EF4-FFF2-40B4-BE49-F238E27FC236}">
                <a16:creationId xmlns:a16="http://schemas.microsoft.com/office/drawing/2014/main" id="{D5E11F15-00D1-4FD2-9689-259FECEAA7D0}"/>
              </a:ext>
            </a:extLst>
          </p:cNvPr>
          <p:cNvSpPr txBox="1"/>
          <p:nvPr/>
        </p:nvSpPr>
        <p:spPr>
          <a:xfrm>
            <a:off x="891809" y="415133"/>
            <a:ext cx="6139529" cy="464871"/>
          </a:xfrm>
          <a:prstGeom prst="rect">
            <a:avLst/>
          </a:prstGeom>
          <a:noFill/>
        </p:spPr>
        <p:txBody>
          <a:bodyPr wrap="square">
            <a:spAutoFit/>
          </a:bodyPr>
          <a:lstStyle/>
          <a:p>
            <a:pPr>
              <a:lnSpc>
                <a:spcPct val="150000"/>
              </a:lnSpc>
              <a:spcBef>
                <a:spcPts val="900"/>
              </a:spcBef>
            </a:pPr>
            <a:r>
              <a:rPr lang="en-GB" dirty="0">
                <a:latin typeface="Calibri" panose="020F0502020204030204" pitchFamily="34" charset="0"/>
                <a:ea typeface="Calibri" panose="020F0502020204030204" pitchFamily="34" charset="0"/>
                <a:cs typeface="Times New Roman" panose="02020603050405020304" pitchFamily="18" charset="0"/>
              </a:rPr>
              <a:t>Classification and mapping of EUSAIR pillars</a:t>
            </a:r>
            <a:endParaRPr lang="en-GB" dirty="0">
              <a:latin typeface="+mj-lt"/>
              <a:ea typeface="+mj-ea"/>
              <a:cs typeface="+mj-cs"/>
            </a:endParaRPr>
          </a:p>
        </p:txBody>
      </p:sp>
      <p:sp>
        <p:nvSpPr>
          <p:cNvPr id="13" name="CasellaDiTesto 12">
            <a:extLst>
              <a:ext uri="{FF2B5EF4-FFF2-40B4-BE49-F238E27FC236}">
                <a16:creationId xmlns:a16="http://schemas.microsoft.com/office/drawing/2014/main" id="{A7D6E598-0867-4885-9765-27E6E20E01A3}"/>
              </a:ext>
            </a:extLst>
          </p:cNvPr>
          <p:cNvSpPr txBox="1"/>
          <p:nvPr/>
        </p:nvSpPr>
        <p:spPr>
          <a:xfrm>
            <a:off x="7438166" y="1775652"/>
            <a:ext cx="1580191" cy="715581"/>
          </a:xfrm>
          <a:prstGeom prst="rect">
            <a:avLst/>
          </a:prstGeom>
          <a:noFill/>
        </p:spPr>
        <p:txBody>
          <a:bodyPr wrap="square">
            <a:spAutoFit/>
          </a:bodyPr>
          <a:lstStyle/>
          <a:p>
            <a:r>
              <a:rPr lang="en-GB" sz="1350" dirty="0">
                <a:latin typeface="Calibri" panose="020F0502020204030204" pitchFamily="34" charset="0"/>
                <a:ea typeface="Calibri" panose="020F0502020204030204" pitchFamily="34" charset="0"/>
                <a:cs typeface="Times New Roman" panose="02020603050405020304" pitchFamily="18" charset="0"/>
              </a:rPr>
              <a:t>Identified from the description of pillars</a:t>
            </a:r>
            <a:endParaRPr lang="en-GB" sz="1350" dirty="0"/>
          </a:p>
        </p:txBody>
      </p:sp>
      <p:sp>
        <p:nvSpPr>
          <p:cNvPr id="14" name="Flowchart: Connector 14">
            <a:extLst>
              <a:ext uri="{FF2B5EF4-FFF2-40B4-BE49-F238E27FC236}">
                <a16:creationId xmlns:a16="http://schemas.microsoft.com/office/drawing/2014/main" id="{B35FDA96-E660-4639-8E86-B9DF094C5ADC}"/>
              </a:ext>
            </a:extLst>
          </p:cNvPr>
          <p:cNvSpPr/>
          <p:nvPr/>
        </p:nvSpPr>
        <p:spPr>
          <a:xfrm>
            <a:off x="7213667" y="1520784"/>
            <a:ext cx="1939323" cy="102611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900">
              <a:solidFill>
                <a:srgbClr val="000000"/>
              </a:solidFill>
            </a:endParaRPr>
          </a:p>
        </p:txBody>
      </p:sp>
      <p:cxnSp>
        <p:nvCxnSpPr>
          <p:cNvPr id="17" name="Connettore 2 16">
            <a:extLst>
              <a:ext uri="{FF2B5EF4-FFF2-40B4-BE49-F238E27FC236}">
                <a16:creationId xmlns:a16="http://schemas.microsoft.com/office/drawing/2014/main" id="{96E478D5-2342-450D-807A-90503B74CD01}"/>
              </a:ext>
            </a:extLst>
          </p:cNvPr>
          <p:cNvCxnSpPr>
            <a:cxnSpLocks/>
          </p:cNvCxnSpPr>
          <p:nvPr/>
        </p:nvCxnSpPr>
        <p:spPr>
          <a:xfrm>
            <a:off x="6710152" y="1026021"/>
            <a:ext cx="881256" cy="37745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0" name="Rettangolo 8">
            <a:extLst>
              <a:ext uri="{FF2B5EF4-FFF2-40B4-BE49-F238E27FC236}">
                <a16:creationId xmlns:a16="http://schemas.microsoft.com/office/drawing/2014/main" id="{EFDAADA3-75A3-F956-6FB0-0B4E075F3AB4}"/>
              </a:ext>
            </a:extLst>
          </p:cNvPr>
          <p:cNvSpPr/>
          <p:nvPr/>
        </p:nvSpPr>
        <p:spPr>
          <a:xfrm>
            <a:off x="-7455" y="-225471"/>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Data and methodology</a:t>
            </a:r>
            <a:endParaRPr lang="it-IT" sz="3200" b="1" i="1" dirty="0">
              <a:solidFill>
                <a:schemeClr val="bg1"/>
              </a:solidFill>
            </a:endParaRPr>
          </a:p>
        </p:txBody>
      </p:sp>
    </p:spTree>
    <p:extLst>
      <p:ext uri="{BB962C8B-B14F-4D97-AF65-F5344CB8AC3E}">
        <p14:creationId xmlns:p14="http://schemas.microsoft.com/office/powerpoint/2010/main" val="126970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B9B15-2359-497E-BB3C-D553B03E4851}"/>
              </a:ext>
            </a:extLst>
          </p:cNvPr>
          <p:cNvSpPr>
            <a:spLocks noGrp="1"/>
          </p:cNvSpPr>
          <p:nvPr>
            <p:ph type="title"/>
          </p:nvPr>
        </p:nvSpPr>
        <p:spPr/>
        <p:txBody>
          <a:bodyPr/>
          <a:lstStyle/>
          <a:p>
            <a:endParaRPr lang="it-IT" dirty="0"/>
          </a:p>
        </p:txBody>
      </p:sp>
      <p:pic>
        <p:nvPicPr>
          <p:cNvPr id="11" name="Picture 10">
            <a:extLst>
              <a:ext uri="{FF2B5EF4-FFF2-40B4-BE49-F238E27FC236}">
                <a16:creationId xmlns:a16="http://schemas.microsoft.com/office/drawing/2014/main" id="{EC888072-C7A5-4F25-92DF-55D91EE99509}"/>
              </a:ext>
            </a:extLst>
          </p:cNvPr>
          <p:cNvPicPr>
            <a:picLocks noChangeAspect="1"/>
          </p:cNvPicPr>
          <p:nvPr/>
        </p:nvPicPr>
        <p:blipFill>
          <a:blip r:embed="rId4"/>
          <a:stretch>
            <a:fillRect/>
          </a:stretch>
        </p:blipFill>
        <p:spPr>
          <a:xfrm>
            <a:off x="169616" y="856349"/>
            <a:ext cx="3712445" cy="3837863"/>
          </a:xfrm>
          <a:prstGeom prst="rect">
            <a:avLst/>
          </a:prstGeom>
        </p:spPr>
      </p:pic>
      <p:pic>
        <p:nvPicPr>
          <p:cNvPr id="13" name="Picture 12">
            <a:extLst>
              <a:ext uri="{FF2B5EF4-FFF2-40B4-BE49-F238E27FC236}">
                <a16:creationId xmlns:a16="http://schemas.microsoft.com/office/drawing/2014/main" id="{FA0A5C4D-146F-4CA3-A151-2E60036CF221}"/>
              </a:ext>
            </a:extLst>
          </p:cNvPr>
          <p:cNvPicPr>
            <a:picLocks noChangeAspect="1"/>
          </p:cNvPicPr>
          <p:nvPr/>
        </p:nvPicPr>
        <p:blipFill>
          <a:blip r:embed="rId5"/>
          <a:stretch>
            <a:fillRect/>
          </a:stretch>
        </p:blipFill>
        <p:spPr>
          <a:xfrm>
            <a:off x="3940921" y="1279305"/>
            <a:ext cx="5203079" cy="3166965"/>
          </a:xfrm>
          <a:prstGeom prst="rect">
            <a:avLst/>
          </a:prstGeom>
        </p:spPr>
      </p:pic>
      <p:sp>
        <p:nvSpPr>
          <p:cNvPr id="15" name="TextBox 14">
            <a:extLst>
              <a:ext uri="{FF2B5EF4-FFF2-40B4-BE49-F238E27FC236}">
                <a16:creationId xmlns:a16="http://schemas.microsoft.com/office/drawing/2014/main" id="{A07C9182-88E7-4E67-A89C-A98E9E8AD659}"/>
              </a:ext>
            </a:extLst>
          </p:cNvPr>
          <p:cNvSpPr txBox="1"/>
          <p:nvPr/>
        </p:nvSpPr>
        <p:spPr>
          <a:xfrm>
            <a:off x="169616" y="4835220"/>
            <a:ext cx="8691176" cy="1754326"/>
          </a:xfrm>
          <a:prstGeom prst="rect">
            <a:avLst/>
          </a:prstGeom>
          <a:noFill/>
        </p:spPr>
        <p:txBody>
          <a:bodyPr wrap="square">
            <a:spAutoFit/>
          </a:bodyPr>
          <a:lstStyle/>
          <a:p>
            <a:pPr algn="just"/>
            <a:r>
              <a:rPr lang="en-GB" dirty="0">
                <a:effectLst/>
                <a:latin typeface="Calibri"/>
                <a:ea typeface="Times New Roman" panose="02020603050405020304" pitchFamily="18" charset="0"/>
                <a:cs typeface="Calibri"/>
              </a:rPr>
              <a:t>About a quarter of the specialisation areas indicated by regions and countries in their S3 documents are related to EUSAIR pillars.</a:t>
            </a:r>
          </a:p>
          <a:p>
            <a:pPr algn="just"/>
            <a:endParaRPr lang="en-GB" dirty="0">
              <a:latin typeface="Calibri"/>
              <a:cs typeface="Calibri"/>
            </a:endParaRPr>
          </a:p>
          <a:p>
            <a:pPr algn="just"/>
            <a:r>
              <a:rPr lang="en-GB" dirty="0">
                <a:effectLst/>
                <a:latin typeface="Calibri"/>
                <a:ea typeface="Times New Roman" panose="02020603050405020304" pitchFamily="18" charset="0"/>
                <a:cs typeface="Calibri"/>
              </a:rPr>
              <a:t>The overlapping is mostly observed for the pillars referring to sustainable tourism and connecting the regions (energy and transportations) while blue growth and environmental quality show a low presence in S3 specialization areas.</a:t>
            </a:r>
            <a:endParaRPr lang="it-IT" dirty="0">
              <a:latin typeface="Calibri"/>
              <a:cs typeface="Calibri"/>
            </a:endParaRPr>
          </a:p>
        </p:txBody>
      </p:sp>
      <p:sp>
        <p:nvSpPr>
          <p:cNvPr id="7" name="Rettangolo 8">
            <a:extLst>
              <a:ext uri="{FF2B5EF4-FFF2-40B4-BE49-F238E27FC236}">
                <a16:creationId xmlns:a16="http://schemas.microsoft.com/office/drawing/2014/main" id="{3A7470A6-52F2-DFF6-77A3-2972B51F4426}"/>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Empirical Results</a:t>
            </a:r>
            <a:endParaRPr lang="it-IT" sz="3200" b="1" i="1" dirty="0">
              <a:solidFill>
                <a:schemeClr val="bg1"/>
              </a:solidFill>
            </a:endParaRPr>
          </a:p>
        </p:txBody>
      </p:sp>
    </p:spTree>
    <p:extLst>
      <p:ext uri="{BB962C8B-B14F-4D97-AF65-F5344CB8AC3E}">
        <p14:creationId xmlns:p14="http://schemas.microsoft.com/office/powerpoint/2010/main" val="143272516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B466006A-CA56-496A-94F8-539B1776AD13}"/>
              </a:ext>
            </a:extLst>
          </p:cNvPr>
          <p:cNvSpPr txBox="1"/>
          <p:nvPr/>
        </p:nvSpPr>
        <p:spPr>
          <a:xfrm>
            <a:off x="156239" y="839550"/>
            <a:ext cx="8309758" cy="1429622"/>
          </a:xfrm>
          <a:prstGeom prst="rect">
            <a:avLst/>
          </a:prstGeom>
          <a:noFill/>
        </p:spPr>
        <p:txBody>
          <a:bodyPr wrap="square">
            <a:spAutoFit/>
          </a:bodyPr>
          <a:lstStyle/>
          <a:p>
            <a:pPr algn="just">
              <a:lnSpc>
                <a:spcPct val="150000"/>
              </a:lnSpc>
            </a:pPr>
            <a:r>
              <a:rPr lang="en-US" sz="2000" dirty="0"/>
              <a:t>The analysis covers 33 territorial units (countries/regions) with info at relevant territorial level NUTS 2 </a:t>
            </a:r>
          </a:p>
          <a:p>
            <a:pPr algn="just">
              <a:lnSpc>
                <a:spcPct val="150000"/>
              </a:lnSpc>
            </a:pPr>
            <a:endParaRPr lang="en-US" sz="2000" dirty="0"/>
          </a:p>
        </p:txBody>
      </p:sp>
      <p:sp>
        <p:nvSpPr>
          <p:cNvPr id="16" name="TextBox 15">
            <a:extLst>
              <a:ext uri="{FF2B5EF4-FFF2-40B4-BE49-F238E27FC236}">
                <a16:creationId xmlns:a16="http://schemas.microsoft.com/office/drawing/2014/main" id="{34DBF9AC-233E-4F98-9968-D8BBCC81BB47}"/>
              </a:ext>
            </a:extLst>
          </p:cNvPr>
          <p:cNvSpPr txBox="1"/>
          <p:nvPr/>
        </p:nvSpPr>
        <p:spPr>
          <a:xfrm>
            <a:off x="156239" y="2762625"/>
            <a:ext cx="8501055" cy="1429622"/>
          </a:xfrm>
          <a:prstGeom prst="rect">
            <a:avLst/>
          </a:prstGeom>
          <a:noFill/>
        </p:spPr>
        <p:txBody>
          <a:bodyPr wrap="square">
            <a:spAutoFit/>
          </a:bodyPr>
          <a:lstStyle/>
          <a:p>
            <a:pPr algn="just">
              <a:lnSpc>
                <a:spcPct val="150000"/>
              </a:lnSpc>
              <a:spcAft>
                <a:spcPts val="0"/>
              </a:spcAft>
            </a:pPr>
            <a:r>
              <a:rPr lang="en-GB" sz="2000" dirty="0"/>
              <a:t>Two main limitations in collecting information</a:t>
            </a:r>
            <a:endParaRPr lang="it-IT" sz="2000" dirty="0"/>
          </a:p>
          <a:p>
            <a:pPr lvl="0" indent="-257175" algn="just">
              <a:lnSpc>
                <a:spcPct val="150000"/>
              </a:lnSpc>
              <a:spcAft>
                <a:spcPts val="0"/>
              </a:spcAft>
              <a:buFont typeface="Symbol" panose="05050102010706020507" pitchFamily="18" charset="2"/>
              <a:buChar char=""/>
            </a:pPr>
            <a:r>
              <a:rPr lang="en-US" sz="2000" dirty="0"/>
              <a:t>no common way to indicate S3 areas of specialisation</a:t>
            </a:r>
            <a:r>
              <a:rPr lang="en-GB" sz="2000" dirty="0"/>
              <a:t>. </a:t>
            </a:r>
            <a:endParaRPr lang="it-IT" sz="2000" dirty="0"/>
          </a:p>
          <a:p>
            <a:pPr lvl="0" indent="-257175" algn="just">
              <a:lnSpc>
                <a:spcPct val="150000"/>
              </a:lnSpc>
              <a:spcAft>
                <a:spcPts val="0"/>
              </a:spcAft>
              <a:buFont typeface="Symbol" panose="05050102010706020507" pitchFamily="18" charset="2"/>
              <a:buChar char=""/>
            </a:pPr>
            <a:r>
              <a:rPr lang="en-GB" sz="2000" dirty="0"/>
              <a:t>no homogeneity in the definition and classification </a:t>
            </a:r>
            <a:endParaRPr lang="it-IT" sz="2000" dirty="0"/>
          </a:p>
        </p:txBody>
      </p:sp>
      <p:sp>
        <p:nvSpPr>
          <p:cNvPr id="19" name="TextBox 18">
            <a:extLst>
              <a:ext uri="{FF2B5EF4-FFF2-40B4-BE49-F238E27FC236}">
                <a16:creationId xmlns:a16="http://schemas.microsoft.com/office/drawing/2014/main" id="{A4F4B930-74EC-4F17-8180-C603AA4C3F0A}"/>
              </a:ext>
            </a:extLst>
          </p:cNvPr>
          <p:cNvSpPr txBox="1"/>
          <p:nvPr/>
        </p:nvSpPr>
        <p:spPr>
          <a:xfrm>
            <a:off x="317744" y="1839873"/>
            <a:ext cx="7971311" cy="967957"/>
          </a:xfrm>
          <a:prstGeom prst="rect">
            <a:avLst/>
          </a:prstGeom>
          <a:noFill/>
        </p:spPr>
        <p:txBody>
          <a:bodyPr wrap="square">
            <a:spAutoFit/>
          </a:bodyPr>
          <a:lstStyle/>
          <a:p>
            <a:pPr algn="just">
              <a:lnSpc>
                <a:spcPct val="150000"/>
              </a:lnSpc>
              <a:spcAft>
                <a:spcPts val="0"/>
              </a:spcAft>
            </a:pPr>
            <a:r>
              <a:rPr lang="en-GB" sz="2000" dirty="0">
                <a:hlinkClick r:id="rId3">
                  <a:extLst>
                    <a:ext uri="{A12FA001-AC4F-418D-AE19-62706E023703}">
                      <ahyp:hlinkClr xmlns:ahyp="http://schemas.microsoft.com/office/drawing/2018/hyperlinkcolor" xmlns="" val="tx"/>
                    </a:ext>
                  </a:extLst>
                </a:hlinkClick>
              </a:rPr>
              <a:t>S3 Platform</a:t>
            </a:r>
            <a:r>
              <a:rPr lang="en-GB" sz="2000" dirty="0"/>
              <a:t> + direct examination of S3 documents and the identification of specialisation areas</a:t>
            </a:r>
            <a:r>
              <a:rPr lang="en-GB" sz="2000" dirty="0">
                <a:cs typeface="Times New Roman" panose="02020603050405020304" pitchFamily="18" charset="0"/>
              </a:rPr>
              <a:t> </a:t>
            </a:r>
            <a:endParaRPr lang="it-IT" sz="2000" dirty="0">
              <a:cs typeface="Times New Roman" panose="02020603050405020304" pitchFamily="18" charset="0"/>
            </a:endParaRPr>
          </a:p>
        </p:txBody>
      </p:sp>
      <p:sp>
        <p:nvSpPr>
          <p:cNvPr id="6" name="Rettangolo 8">
            <a:extLst>
              <a:ext uri="{FF2B5EF4-FFF2-40B4-BE49-F238E27FC236}">
                <a16:creationId xmlns:a16="http://schemas.microsoft.com/office/drawing/2014/main" id="{BA9314A7-2A9F-9C10-7C85-934CB373E105}"/>
              </a:ext>
            </a:extLst>
          </p:cNvPr>
          <p:cNvSpPr/>
          <p:nvPr/>
        </p:nvSpPr>
        <p:spPr>
          <a:xfrm>
            <a:off x="-7455" y="-225471"/>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Data and methodology</a:t>
            </a:r>
            <a:endParaRPr lang="it-IT" sz="3200" b="1" i="1" dirty="0">
              <a:solidFill>
                <a:schemeClr val="bg1"/>
              </a:solidFill>
            </a:endParaRPr>
          </a:p>
        </p:txBody>
      </p:sp>
      <p:sp>
        <p:nvSpPr>
          <p:cNvPr id="7" name="TextBox 6">
            <a:extLst>
              <a:ext uri="{FF2B5EF4-FFF2-40B4-BE49-F238E27FC236}">
                <a16:creationId xmlns:a16="http://schemas.microsoft.com/office/drawing/2014/main" id="{F19FE748-C43B-28A8-765C-311244585759}"/>
              </a:ext>
            </a:extLst>
          </p:cNvPr>
          <p:cNvSpPr txBox="1"/>
          <p:nvPr/>
        </p:nvSpPr>
        <p:spPr>
          <a:xfrm>
            <a:off x="317744" y="4622632"/>
            <a:ext cx="8631946" cy="1877437"/>
          </a:xfrm>
          <a:prstGeom prst="rect">
            <a:avLst/>
          </a:prstGeom>
          <a:noFill/>
        </p:spPr>
        <p:txBody>
          <a:bodyPr wrap="square">
            <a:spAutoFit/>
          </a:bodyPr>
          <a:lstStyle/>
          <a:p>
            <a:pPr algn="just">
              <a:spcAft>
                <a:spcPts val="0"/>
              </a:spcAft>
            </a:pPr>
            <a:r>
              <a:rPr lang="en-GB" sz="2000" dirty="0">
                <a:effectLst/>
                <a:latin typeface="+mj-lt"/>
                <a:ea typeface="Calibri" panose="020F0502020204030204" pitchFamily="34" charset="0"/>
                <a:cs typeface="Arial" panose="020B0604020202020204" pitchFamily="34" charset="0"/>
              </a:rPr>
              <a:t>Further check for </a:t>
            </a:r>
            <a:r>
              <a:rPr lang="en-GB" sz="2000" dirty="0">
                <a:latin typeface="+mj-lt"/>
                <a:ea typeface="Calibri" panose="020F0502020204030204" pitchFamily="34" charset="0"/>
                <a:cs typeface="Arial" panose="020B0604020202020204" pitchFamily="34" charset="0"/>
              </a:rPr>
              <a:t>validation </a:t>
            </a:r>
            <a:r>
              <a:rPr lang="en-GB" sz="2000" dirty="0">
                <a:effectLst/>
                <a:latin typeface="+mj-lt"/>
                <a:ea typeface="Calibri" panose="020F0502020204030204" pitchFamily="34" charset="0"/>
                <a:cs typeface="Arial" panose="020B0604020202020204" pitchFamily="34" charset="0"/>
              </a:rPr>
              <a:t>of the previous analysis; </a:t>
            </a:r>
            <a:endParaRPr lang="it-IT" sz="2000" dirty="0">
              <a:effectLst/>
              <a:latin typeface="+mj-lt"/>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dirty="0" err="1">
                <a:latin typeface="+mj-lt"/>
                <a:ea typeface="+mj-ea"/>
                <a:cs typeface="Calibri"/>
              </a:rPr>
              <a:t>Opencoesione</a:t>
            </a:r>
            <a:r>
              <a:rPr lang="en-GB" sz="2000" dirty="0">
                <a:latin typeface="+mj-lt"/>
                <a:ea typeface="+mj-ea"/>
                <a:cs typeface="Calibri"/>
              </a:rPr>
              <a:t> database - </a:t>
            </a:r>
            <a:r>
              <a:rPr lang="en-GB" sz="2000" dirty="0">
                <a:effectLst/>
                <a:latin typeface="+mj-lt"/>
                <a:ea typeface="Calibri" panose="020F0502020204030204" pitchFamily="34" charset="0"/>
                <a:cs typeface="Arial" panose="020B0604020202020204" pitchFamily="34" charset="0"/>
              </a:rPr>
              <a:t>consider the actual allocation of funds rather than the initial intentions declared in S3 documents.</a:t>
            </a:r>
            <a:r>
              <a:rPr lang="en-GB" sz="2000" dirty="0">
                <a:latin typeface="+mj-lt"/>
                <a:ea typeface="+mj-ea"/>
                <a:cs typeface="Calibri"/>
              </a:rPr>
              <a:t> Collected information on the actual projects financed under TO1. For Italian regions. </a:t>
            </a:r>
            <a:endParaRPr lang="it-IT" sz="2000" dirty="0">
              <a:latin typeface="+mj-lt"/>
              <a:ea typeface="+mj-ea"/>
              <a:cs typeface="Calibri"/>
            </a:endParaRPr>
          </a:p>
          <a:p>
            <a:pPr marL="342900" indent="-342900" algn="just">
              <a:spcAft>
                <a:spcPts val="0"/>
              </a:spcAft>
              <a:buFont typeface="+mj-lt"/>
              <a:buAutoNum type="arabicPeriod"/>
            </a:pPr>
            <a:endParaRPr lang="en-GB" dirty="0">
              <a:effectLst/>
              <a:latin typeface="+mj-lt"/>
              <a:ea typeface="Calibri" panose="020F0502020204030204" pitchFamily="34" charset="0"/>
              <a:cs typeface="Arial" panose="020B0604020202020204" pitchFamily="34" charset="0"/>
            </a:endParaRPr>
          </a:p>
          <a:p>
            <a:pPr algn="just"/>
            <a:endParaRPr lang="en-GB" sz="1800" dirty="0">
              <a:latin typeface="+mj-lt"/>
              <a:ea typeface="+mj-ea"/>
              <a:cs typeface="Calibri"/>
            </a:endParaRPr>
          </a:p>
        </p:txBody>
      </p:sp>
    </p:spTree>
    <p:extLst>
      <p:ext uri="{BB962C8B-B14F-4D97-AF65-F5344CB8AC3E}">
        <p14:creationId xmlns:p14="http://schemas.microsoft.com/office/powerpoint/2010/main" val="327991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B2EEED0-711F-4981-BE6C-D9CF36ECB2EF}"/>
              </a:ext>
            </a:extLst>
          </p:cNvPr>
          <p:cNvSpPr txBox="1"/>
          <p:nvPr/>
        </p:nvSpPr>
        <p:spPr>
          <a:xfrm>
            <a:off x="56823" y="814814"/>
            <a:ext cx="8805553" cy="1615827"/>
          </a:xfrm>
          <a:prstGeom prst="rect">
            <a:avLst/>
          </a:prstGeom>
          <a:noFill/>
        </p:spPr>
        <p:txBody>
          <a:bodyPr wrap="square">
            <a:spAutoFit/>
          </a:bodyPr>
          <a:lstStyle/>
          <a:p>
            <a:pPr algn="just">
              <a:lnSpc>
                <a:spcPct val="150000"/>
              </a:lnSpc>
            </a:pPr>
            <a:r>
              <a:rPr lang="en-GB" dirty="0">
                <a:effectLst/>
                <a:latin typeface="+mj-lt"/>
                <a:ea typeface="Calibri" panose="020F0502020204030204" pitchFamily="34" charset="0"/>
                <a:cs typeface="Arial" panose="020B0604020202020204" pitchFamily="34" charset="0"/>
              </a:rPr>
              <a:t>Italian regions - </a:t>
            </a:r>
            <a:r>
              <a:rPr lang="en-GB" b="1" dirty="0">
                <a:effectLst/>
                <a:latin typeface="+mj-lt"/>
                <a:ea typeface="Calibri" panose="020F0502020204030204" pitchFamily="34" charset="0"/>
                <a:cs typeface="Arial" panose="020B0604020202020204" pitchFamily="34" charset="0"/>
              </a:rPr>
              <a:t>14 EUSAIR territorial units out of 33 - </a:t>
            </a:r>
            <a:r>
              <a:rPr lang="en-GB" dirty="0">
                <a:effectLst/>
                <a:ea typeface="Times New Roman" panose="02020603050405020304" pitchFamily="18" charset="0"/>
              </a:rPr>
              <a:t>The empirical analysis refers to slightly less than 20,000 projects with an overall amount of more than 7 billion euros.</a:t>
            </a:r>
            <a:endParaRPr lang="it-IT" dirty="0"/>
          </a:p>
          <a:p>
            <a:pPr algn="just">
              <a:lnSpc>
                <a:spcPct val="150000"/>
              </a:lnSpc>
              <a:spcAft>
                <a:spcPts val="0"/>
              </a:spcAft>
            </a:pPr>
            <a:endParaRPr lang="en-GB" b="1" dirty="0">
              <a:effectLst/>
              <a:latin typeface="+mj-lt"/>
              <a:ea typeface="Calibri" panose="020F0502020204030204" pitchFamily="34" charset="0"/>
              <a:cs typeface="Arial" panose="020B0604020202020204" pitchFamily="34" charset="0"/>
            </a:endParaRPr>
          </a:p>
          <a:p>
            <a:pPr algn="just">
              <a:spcAft>
                <a:spcPts val="0"/>
              </a:spcAft>
            </a:pPr>
            <a:r>
              <a:rPr lang="en-US" b="0" i="0" dirty="0">
                <a:solidFill>
                  <a:srgbClr val="000000"/>
                </a:solidFill>
                <a:effectLst/>
                <a:latin typeface="+mj-lt"/>
              </a:rPr>
              <a:t>two pillars: pillar 1 (Blue Growth) and Pillar 4 (</a:t>
            </a:r>
            <a:endParaRPr lang="it-IT" dirty="0">
              <a:effectLst/>
              <a:latin typeface="+mj-lt"/>
              <a:ea typeface="Calibri" panose="020F050202020403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FAD31BA3-098B-4A20-918C-C4ABADA5B224}"/>
              </a:ext>
            </a:extLst>
          </p:cNvPr>
          <p:cNvSpPr>
            <a:spLocks noChangeArrowheads="1"/>
          </p:cNvSpPr>
          <p:nvPr/>
        </p:nvSpPr>
        <p:spPr bwMode="auto">
          <a:xfrm>
            <a:off x="56823" y="1892292"/>
            <a:ext cx="4348386"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GB" altLang="it-IT" sz="1600" b="0" i="1" u="none" strike="noStrike" cap="none" normalizeH="0" baseline="0" dirty="0">
                <a:ln>
                  <a:noFill/>
                </a:ln>
                <a:solidFill>
                  <a:srgbClr val="44546A"/>
                </a:solidFill>
                <a:effectLst/>
                <a:latin typeface="Times New Roman" panose="02020603050405020304" pitchFamily="18" charset="0"/>
                <a:cs typeface="Times New Roman" panose="02020603050405020304" pitchFamily="18" charset="0"/>
              </a:rPr>
              <a:t>Number of projects financed with ERDF-TO1 funds by regions 2014-2020 </a:t>
            </a:r>
            <a:endParaRPr kumimoji="0" lang="en-GB" altLang="it-IT" sz="1600" b="0" i="0" u="none" strike="noStrike" cap="none" normalizeH="0" baseline="0" dirty="0">
              <a:ln>
                <a:noFill/>
              </a:ln>
              <a:solidFill>
                <a:schemeClr val="tx1"/>
              </a:solidFill>
              <a:effectLst/>
            </a:endParaRPr>
          </a:p>
        </p:txBody>
      </p:sp>
      <p:pic>
        <p:nvPicPr>
          <p:cNvPr id="14" name="Picture 13">
            <a:extLst>
              <a:ext uri="{FF2B5EF4-FFF2-40B4-BE49-F238E27FC236}">
                <a16:creationId xmlns:a16="http://schemas.microsoft.com/office/drawing/2014/main" id="{E0DAB076-DFB2-4613-92BC-6FC76AAFFA2D}"/>
              </a:ext>
            </a:extLst>
          </p:cNvPr>
          <p:cNvPicPr>
            <a:picLocks noChangeAspect="1"/>
          </p:cNvPicPr>
          <p:nvPr/>
        </p:nvPicPr>
        <p:blipFill>
          <a:blip r:embed="rId3"/>
          <a:stretch>
            <a:fillRect/>
          </a:stretch>
        </p:blipFill>
        <p:spPr>
          <a:xfrm>
            <a:off x="56823" y="2640329"/>
            <a:ext cx="4577910" cy="3352477"/>
          </a:xfrm>
          <a:prstGeom prst="rect">
            <a:avLst/>
          </a:prstGeom>
        </p:spPr>
      </p:pic>
      <p:pic>
        <p:nvPicPr>
          <p:cNvPr id="17" name="Picture 16">
            <a:extLst>
              <a:ext uri="{FF2B5EF4-FFF2-40B4-BE49-F238E27FC236}">
                <a16:creationId xmlns:a16="http://schemas.microsoft.com/office/drawing/2014/main" id="{043FFC43-9F9D-41CF-848C-AADEAF0EDAEF}"/>
              </a:ext>
            </a:extLst>
          </p:cNvPr>
          <p:cNvPicPr>
            <a:picLocks noChangeAspect="1"/>
          </p:cNvPicPr>
          <p:nvPr/>
        </p:nvPicPr>
        <p:blipFill>
          <a:blip r:embed="rId4"/>
          <a:stretch>
            <a:fillRect/>
          </a:stretch>
        </p:blipFill>
        <p:spPr>
          <a:xfrm>
            <a:off x="4600023" y="2640330"/>
            <a:ext cx="4434495" cy="3200400"/>
          </a:xfrm>
          <a:prstGeom prst="rect">
            <a:avLst/>
          </a:prstGeom>
        </p:spPr>
      </p:pic>
      <p:sp>
        <p:nvSpPr>
          <p:cNvPr id="20" name="TextBox 19">
            <a:extLst>
              <a:ext uri="{FF2B5EF4-FFF2-40B4-BE49-F238E27FC236}">
                <a16:creationId xmlns:a16="http://schemas.microsoft.com/office/drawing/2014/main" id="{FF8FF478-141E-4585-B0B2-E5B7F65FAFCD}"/>
              </a:ext>
            </a:extLst>
          </p:cNvPr>
          <p:cNvSpPr txBox="1"/>
          <p:nvPr/>
        </p:nvSpPr>
        <p:spPr>
          <a:xfrm>
            <a:off x="4738793" y="1892292"/>
            <a:ext cx="4573484" cy="584775"/>
          </a:xfrm>
          <a:prstGeom prst="rect">
            <a:avLst/>
          </a:prstGeom>
          <a:noFill/>
        </p:spPr>
        <p:txBody>
          <a:bodyPr wrap="square">
            <a:spAutoFit/>
          </a:bodyPr>
          <a:lstStyle/>
          <a:p>
            <a:r>
              <a:rPr lang="en-US" sz="1600" b="0" i="1" dirty="0">
                <a:solidFill>
                  <a:srgbClr val="44546A"/>
                </a:solidFill>
                <a:effectLst/>
                <a:latin typeface="Times New Roman" panose="02020603050405020304" pitchFamily="18" charset="0"/>
              </a:rPr>
              <a:t>Amount of public funds allocated to project under ERDF TO1 2014-2020 (million Euros) </a:t>
            </a:r>
            <a:endParaRPr lang="it-IT" sz="1600" dirty="0"/>
          </a:p>
        </p:txBody>
      </p:sp>
      <p:sp>
        <p:nvSpPr>
          <p:cNvPr id="11" name="Rettangolo 8">
            <a:extLst>
              <a:ext uri="{FF2B5EF4-FFF2-40B4-BE49-F238E27FC236}">
                <a16:creationId xmlns:a16="http://schemas.microsoft.com/office/drawing/2014/main" id="{9192D159-FEC3-B963-7EFF-C0271F47F2FE}"/>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Empirical Results</a:t>
            </a:r>
            <a:endParaRPr lang="it-IT" sz="3200" b="1" i="1" dirty="0">
              <a:solidFill>
                <a:schemeClr val="bg1"/>
              </a:solidFill>
            </a:endParaRPr>
          </a:p>
        </p:txBody>
      </p:sp>
    </p:spTree>
    <p:extLst>
      <p:ext uri="{BB962C8B-B14F-4D97-AF65-F5344CB8AC3E}">
        <p14:creationId xmlns:p14="http://schemas.microsoft.com/office/powerpoint/2010/main" val="89094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B2BE30-EFA2-4790-8CA7-7D999E35F9DC}"/>
              </a:ext>
            </a:extLst>
          </p:cNvPr>
          <p:cNvPicPr>
            <a:picLocks noChangeAspect="1"/>
          </p:cNvPicPr>
          <p:nvPr/>
        </p:nvPicPr>
        <p:blipFill>
          <a:blip r:embed="rId3"/>
          <a:stretch>
            <a:fillRect/>
          </a:stretch>
        </p:blipFill>
        <p:spPr>
          <a:xfrm>
            <a:off x="108156" y="1144805"/>
            <a:ext cx="5685151" cy="3997211"/>
          </a:xfrm>
          <a:prstGeom prst="rect">
            <a:avLst/>
          </a:prstGeom>
        </p:spPr>
      </p:pic>
      <p:sp>
        <p:nvSpPr>
          <p:cNvPr id="13" name="TextBox 12">
            <a:extLst>
              <a:ext uri="{FF2B5EF4-FFF2-40B4-BE49-F238E27FC236}">
                <a16:creationId xmlns:a16="http://schemas.microsoft.com/office/drawing/2014/main" id="{C9135845-BF23-47D0-971F-40F83BCD16CD}"/>
              </a:ext>
            </a:extLst>
          </p:cNvPr>
          <p:cNvSpPr txBox="1"/>
          <p:nvPr/>
        </p:nvSpPr>
        <p:spPr>
          <a:xfrm>
            <a:off x="0" y="867806"/>
            <a:ext cx="7747590" cy="276999"/>
          </a:xfrm>
          <a:prstGeom prst="rect">
            <a:avLst/>
          </a:prstGeom>
          <a:noFill/>
        </p:spPr>
        <p:txBody>
          <a:bodyPr wrap="square">
            <a:spAutoFit/>
          </a:bodyPr>
          <a:lstStyle/>
          <a:p>
            <a:r>
              <a:rPr lang="en-US" sz="1200" b="0" i="1" dirty="0">
                <a:solidFill>
                  <a:srgbClr val="44546A"/>
                </a:solidFill>
                <a:effectLst/>
                <a:latin typeface="Times New Roman" panose="02020603050405020304" pitchFamily="18" charset="0"/>
              </a:rPr>
              <a:t>Share of projects and funds referring to EUEAIR pillars 1 and 4 under ERDF TO1 2014-2020 (% on total) </a:t>
            </a:r>
            <a:endParaRPr lang="it-IT" sz="1200" dirty="0"/>
          </a:p>
        </p:txBody>
      </p:sp>
      <p:sp>
        <p:nvSpPr>
          <p:cNvPr id="15" name="TextBox 14">
            <a:extLst>
              <a:ext uri="{FF2B5EF4-FFF2-40B4-BE49-F238E27FC236}">
                <a16:creationId xmlns:a16="http://schemas.microsoft.com/office/drawing/2014/main" id="{FF79B419-009F-4AFC-AB77-2C522D676EDD}"/>
              </a:ext>
            </a:extLst>
          </p:cNvPr>
          <p:cNvSpPr txBox="1"/>
          <p:nvPr/>
        </p:nvSpPr>
        <p:spPr>
          <a:xfrm>
            <a:off x="5687191" y="1297266"/>
            <a:ext cx="3224626" cy="5551200"/>
          </a:xfrm>
          <a:prstGeom prst="rect">
            <a:avLst/>
          </a:prstGeom>
          <a:noFill/>
        </p:spPr>
        <p:txBody>
          <a:bodyPr wrap="square">
            <a:spAutoFit/>
          </a:bodyPr>
          <a:lstStyle/>
          <a:p>
            <a:pPr marL="214313" indent="-214313" algn="just">
              <a:lnSpc>
                <a:spcPct val="150000"/>
              </a:lnSpc>
              <a:spcAft>
                <a:spcPts val="0"/>
              </a:spcAft>
              <a:buFontTx/>
              <a:buChar char="-"/>
            </a:pPr>
            <a:r>
              <a:rPr lang="en-GB" sz="1400" dirty="0">
                <a:effectLst/>
                <a:ea typeface="Calibri" panose="020F0502020204030204" pitchFamily="34" charset="0"/>
                <a:cs typeface="Arial" panose="020B0604020202020204" pitchFamily="34" charset="0"/>
              </a:rPr>
              <a:t>blue growth pillar 1 only two regions, Friuli Venezia Giulia and Veneto, show a significant share of projects and funds. In the case of FVG this is coherent with the S3 priorities. Veneto did not explicitly prioritise blue pillar topics in its S3 document. </a:t>
            </a:r>
            <a:r>
              <a:rPr lang="en-GB" sz="1400" dirty="0">
                <a:ea typeface="Calibri" panose="020F0502020204030204" pitchFamily="34" charset="0"/>
                <a:cs typeface="Arial" panose="020B0604020202020204" pitchFamily="34" charset="0"/>
              </a:rPr>
              <a:t>Puglia and Sicilia </a:t>
            </a:r>
            <a:r>
              <a:rPr lang="en-GB" sz="1400" dirty="0">
                <a:effectLst/>
                <a:ea typeface="Calibri" panose="020F0502020204030204" pitchFamily="34" charset="0"/>
                <a:cs typeface="Arial" panose="020B0604020202020204" pitchFamily="34" charset="0"/>
              </a:rPr>
              <a:t>indicated blue growth topics in their S3 documents but  allocated a very small share of funds to them.</a:t>
            </a:r>
            <a:endParaRPr lang="it-IT" sz="1400" dirty="0">
              <a:ea typeface="Calibri" panose="020F0502020204030204" pitchFamily="34" charset="0"/>
              <a:cs typeface="Arial" panose="020B0604020202020204" pitchFamily="34" charset="0"/>
            </a:endParaRPr>
          </a:p>
          <a:p>
            <a:pPr marL="214313" indent="-214313" algn="just">
              <a:lnSpc>
                <a:spcPct val="150000"/>
              </a:lnSpc>
              <a:spcAft>
                <a:spcPts val="0"/>
              </a:spcAft>
              <a:buFontTx/>
              <a:buChar char="-"/>
            </a:pPr>
            <a:r>
              <a:rPr lang="en-GB" sz="1400" dirty="0">
                <a:ea typeface="Calibri" panose="020F0502020204030204" pitchFamily="34" charset="0"/>
                <a:cs typeface="Arial" panose="020B0604020202020204" pitchFamily="34" charset="0"/>
              </a:rPr>
              <a:t>Sustainable tourism pillar </a:t>
            </a:r>
            <a:r>
              <a:rPr lang="en-GB" sz="1400" dirty="0">
                <a:effectLst/>
                <a:ea typeface="Calibri" panose="020F0502020204030204" pitchFamily="34" charset="0"/>
                <a:cs typeface="Arial" panose="020B0604020202020204" pitchFamily="34" charset="0"/>
              </a:rPr>
              <a:t>4 indicated by almost all regions. But only some of them allocated a significant share of funds: Basilicata, Sicilia, Molise, Friuli Venezia Giulia, and Veneto. No projects for Marche and Trentino Alto Adige. </a:t>
            </a:r>
            <a:r>
              <a:rPr lang="en-GB" sz="1400" dirty="0">
                <a:effectLst/>
                <a:latin typeface="Arial Narrow" panose="020B0606020202030204" pitchFamily="34" charset="0"/>
                <a:ea typeface="Calibri" panose="020F0502020204030204" pitchFamily="34" charset="0"/>
                <a:cs typeface="Arial" panose="020B0604020202020204" pitchFamily="34" charset="0"/>
              </a:rPr>
              <a:t>. </a:t>
            </a:r>
            <a:endParaRPr lang="it-IT" sz="1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58D8E30-D762-4A67-889D-B36F0E86CDE6}"/>
              </a:ext>
            </a:extLst>
          </p:cNvPr>
          <p:cNvSpPr txBox="1"/>
          <p:nvPr/>
        </p:nvSpPr>
        <p:spPr>
          <a:xfrm>
            <a:off x="232183" y="5234965"/>
            <a:ext cx="4996008" cy="1323439"/>
          </a:xfrm>
          <a:prstGeom prst="rect">
            <a:avLst/>
          </a:prstGeom>
          <a:noFill/>
        </p:spPr>
        <p:txBody>
          <a:bodyPr wrap="square">
            <a:spAutoFit/>
          </a:bodyPr>
          <a:lstStyle/>
          <a:p>
            <a:pPr algn="just"/>
            <a:r>
              <a:rPr lang="en-GB" sz="1600" dirty="0">
                <a:cs typeface="Arial" panose="020B0604020202020204" pitchFamily="34" charset="0"/>
              </a:rPr>
              <a:t>3 regions, Friuli Venezia Giulia, Veneto, and Sicilia show a significant share of their S3 projects with the two pillars considered. Basilicata and Molise show a significant share only in pillar 4. All the other regions show a percentage of funds around or under 1% of total funds</a:t>
            </a:r>
            <a:endParaRPr lang="it-IT" sz="1600" dirty="0">
              <a:cs typeface="Arial" panose="020B0604020202020204" pitchFamily="34" charset="0"/>
            </a:endParaRPr>
          </a:p>
        </p:txBody>
      </p:sp>
      <p:sp>
        <p:nvSpPr>
          <p:cNvPr id="7" name="Rettangolo 8">
            <a:extLst>
              <a:ext uri="{FF2B5EF4-FFF2-40B4-BE49-F238E27FC236}">
                <a16:creationId xmlns:a16="http://schemas.microsoft.com/office/drawing/2014/main" id="{041185C2-F758-E322-6827-3F8B0B7A49D1}"/>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Empirical Results</a:t>
            </a:r>
            <a:endParaRPr lang="it-IT" sz="3200" b="1" i="1" dirty="0">
              <a:solidFill>
                <a:schemeClr val="bg1"/>
              </a:solidFill>
            </a:endParaRPr>
          </a:p>
        </p:txBody>
      </p:sp>
    </p:spTree>
    <p:extLst>
      <p:ext uri="{BB962C8B-B14F-4D97-AF65-F5344CB8AC3E}">
        <p14:creationId xmlns:p14="http://schemas.microsoft.com/office/powerpoint/2010/main" val="4360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418657A-025B-460C-BC6D-4826D7F72D4B}"/>
              </a:ext>
            </a:extLst>
          </p:cNvPr>
          <p:cNvSpPr/>
          <p:nvPr/>
        </p:nvSpPr>
        <p:spPr>
          <a:xfrm>
            <a:off x="9939" y="857250"/>
            <a:ext cx="11927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8" name="Segnaposto data 7">
            <a:extLst>
              <a:ext uri="{FF2B5EF4-FFF2-40B4-BE49-F238E27FC236}">
                <a16:creationId xmlns:a16="http://schemas.microsoft.com/office/drawing/2014/main" id="{3BA28BAA-D58A-478C-8A15-6CA51FB7EC3F}"/>
              </a:ext>
            </a:extLst>
          </p:cNvPr>
          <p:cNvSpPr>
            <a:spLocks noGrp="1"/>
          </p:cNvSpPr>
          <p:nvPr>
            <p:ph type="dt" sz="half" idx="10"/>
          </p:nvPr>
        </p:nvSpPr>
        <p:spPr>
          <a:xfrm>
            <a:off x="628650" y="6313642"/>
            <a:ext cx="2057400" cy="365125"/>
          </a:xfrm>
        </p:spPr>
        <p:txBody>
          <a:bodyPr/>
          <a:lstStyle/>
          <a:p>
            <a:r>
              <a:rPr lang="it-IT">
                <a:solidFill>
                  <a:schemeClr val="bg1"/>
                </a:solidFill>
              </a:rPr>
              <a:t>17/06/2022</a:t>
            </a:r>
          </a:p>
        </p:txBody>
      </p:sp>
      <p:sp>
        <p:nvSpPr>
          <p:cNvPr id="2" name="Segnaposto piè di pagina 1">
            <a:extLst>
              <a:ext uri="{FF2B5EF4-FFF2-40B4-BE49-F238E27FC236}">
                <a16:creationId xmlns:a16="http://schemas.microsoft.com/office/drawing/2014/main" id="{6C44D2C5-C234-4774-8BE3-F7C25210CD1D}"/>
              </a:ext>
            </a:extLst>
          </p:cNvPr>
          <p:cNvSpPr>
            <a:spLocks noGrp="1"/>
          </p:cNvSpPr>
          <p:nvPr>
            <p:ph type="ftr" sz="quarter" idx="11"/>
          </p:nvPr>
        </p:nvSpPr>
        <p:spPr>
          <a:xfrm>
            <a:off x="3028950" y="6313642"/>
            <a:ext cx="3086100" cy="365125"/>
          </a:xfrm>
        </p:spPr>
        <p:txBody>
          <a:bodyPr/>
          <a:lstStyle/>
          <a:p>
            <a:r>
              <a:rPr lang="it-IT">
                <a:solidFill>
                  <a:schemeClr val="bg1"/>
                </a:solidFill>
              </a:rPr>
              <a:t>Siepi Conference 2022</a:t>
            </a:r>
          </a:p>
        </p:txBody>
      </p:sp>
      <p:sp>
        <p:nvSpPr>
          <p:cNvPr id="4" name="Segnaposto numero diapositiva 3">
            <a:extLst>
              <a:ext uri="{FF2B5EF4-FFF2-40B4-BE49-F238E27FC236}">
                <a16:creationId xmlns:a16="http://schemas.microsoft.com/office/drawing/2014/main" id="{7CC15311-F8AD-46B7-95CB-6E29D87E2B83}"/>
              </a:ext>
            </a:extLst>
          </p:cNvPr>
          <p:cNvSpPr>
            <a:spLocks noGrp="1"/>
          </p:cNvSpPr>
          <p:nvPr>
            <p:ph type="sldNum" sz="quarter" idx="12"/>
          </p:nvPr>
        </p:nvSpPr>
        <p:spPr/>
        <p:txBody>
          <a:bodyPr/>
          <a:lstStyle/>
          <a:p>
            <a:fld id="{50B044CC-B844-4D95-81A8-6998E1C3B3D9}" type="slidenum">
              <a:rPr lang="it-IT" smtClean="0">
                <a:solidFill>
                  <a:schemeClr val="bg1"/>
                </a:solidFill>
              </a:rPr>
              <a:t>2</a:t>
            </a:fld>
            <a:endParaRPr lang="it-IT">
              <a:solidFill>
                <a:schemeClr val="bg1"/>
              </a:solidFill>
            </a:endParaRPr>
          </a:p>
        </p:txBody>
      </p:sp>
      <p:graphicFrame>
        <p:nvGraphicFramePr>
          <p:cNvPr id="5" name="Diagramma 4">
            <a:extLst>
              <a:ext uri="{FF2B5EF4-FFF2-40B4-BE49-F238E27FC236}">
                <a16:creationId xmlns:a16="http://schemas.microsoft.com/office/drawing/2014/main" id="{638AD7B1-CC71-4377-A8F6-DECE16EE9A7B}"/>
              </a:ext>
            </a:extLst>
          </p:cNvPr>
          <p:cNvGraphicFramePr/>
          <p:nvPr>
            <p:extLst>
              <p:ext uri="{D42A27DB-BD31-4B8C-83A1-F6EECF244321}">
                <p14:modId xmlns:p14="http://schemas.microsoft.com/office/powerpoint/2010/main" val="721446578"/>
              </p:ext>
            </p:extLst>
          </p:nvPr>
        </p:nvGraphicFramePr>
        <p:xfrm>
          <a:off x="1093359" y="945639"/>
          <a:ext cx="8050640" cy="496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a:extLst>
              <a:ext uri="{FF2B5EF4-FFF2-40B4-BE49-F238E27FC236}">
                <a16:creationId xmlns:a16="http://schemas.microsoft.com/office/drawing/2014/main" id="{B91115CA-9183-B674-0F8B-1A7335DE1A9C}"/>
              </a:ext>
            </a:extLst>
          </p:cNvPr>
          <p:cNvSpPr/>
          <p:nvPr/>
        </p:nvSpPr>
        <p:spPr>
          <a:xfrm>
            <a:off x="-7455" y="0"/>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Regional Innovation Strategy for Smart Specialisation Strategies (S3) in the EUSAIR </a:t>
            </a:r>
            <a:endParaRPr lang="it-IT" b="1" dirty="0">
              <a:solidFill>
                <a:schemeClr val="bg1"/>
              </a:solidFill>
            </a:endParaRPr>
          </a:p>
        </p:txBody>
      </p:sp>
      <p:pic>
        <p:nvPicPr>
          <p:cNvPr id="11" name="Immagine 10">
            <a:extLst>
              <a:ext uri="{FF2B5EF4-FFF2-40B4-BE49-F238E27FC236}">
                <a16:creationId xmlns:a16="http://schemas.microsoft.com/office/drawing/2014/main" id="{79839731-DC58-B683-E527-7F12B745533A}"/>
              </a:ext>
            </a:extLst>
          </p:cNvPr>
          <p:cNvPicPr>
            <a:picLocks noChangeAspect="1"/>
          </p:cNvPicPr>
          <p:nvPr/>
        </p:nvPicPr>
        <p:blipFill>
          <a:blip r:embed="rId8">
            <a:alphaModFix amt="76000"/>
          </a:blip>
          <a:stretch>
            <a:fillRect/>
          </a:stretch>
        </p:blipFill>
        <p:spPr>
          <a:xfrm>
            <a:off x="8213180" y="35852"/>
            <a:ext cx="663370" cy="665714"/>
          </a:xfrm>
          <a:prstGeom prst="flowChartConnector">
            <a:avLst/>
          </a:prstGeom>
        </p:spPr>
      </p:pic>
    </p:spTree>
    <p:extLst>
      <p:ext uri="{BB962C8B-B14F-4D97-AF65-F5344CB8AC3E}">
        <p14:creationId xmlns:p14="http://schemas.microsoft.com/office/powerpoint/2010/main" val="202563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947DBF-02AB-4C93-BD66-9CBD26C16B1F}"/>
              </a:ext>
            </a:extLst>
          </p:cNvPr>
          <p:cNvSpPr>
            <a:spLocks noGrp="1"/>
          </p:cNvSpPr>
          <p:nvPr>
            <p:ph type="sldNum" sz="quarter" idx="12"/>
          </p:nvPr>
        </p:nvSpPr>
        <p:spPr/>
        <p:txBody>
          <a:bodyPr/>
          <a:lstStyle/>
          <a:p>
            <a:fld id="{BD3FEECB-5658-40C0-A16A-8C5A7EED71A5}" type="slidenum">
              <a:rPr lang="en-GB" smtClean="0"/>
              <a:t>20</a:t>
            </a:fld>
            <a:endParaRPr lang="en-GB"/>
          </a:p>
        </p:txBody>
      </p:sp>
      <p:sp>
        <p:nvSpPr>
          <p:cNvPr id="37" name="CasellaDiTesto 36">
            <a:extLst>
              <a:ext uri="{FF2B5EF4-FFF2-40B4-BE49-F238E27FC236}">
                <a16:creationId xmlns:a16="http://schemas.microsoft.com/office/drawing/2014/main" id="{342285EC-3BEE-496B-A122-6ED9FA7E6B3A}"/>
              </a:ext>
            </a:extLst>
          </p:cNvPr>
          <p:cNvSpPr txBox="1"/>
          <p:nvPr/>
        </p:nvSpPr>
        <p:spPr>
          <a:xfrm>
            <a:off x="320040" y="912834"/>
            <a:ext cx="8332469" cy="2267737"/>
          </a:xfrm>
          <a:prstGeom prst="rect">
            <a:avLst/>
          </a:prstGeom>
          <a:noFill/>
        </p:spPr>
        <p:txBody>
          <a:bodyPr wrap="square" lIns="91440" tIns="45720" rIns="91440" bIns="45720" anchor="t">
            <a:spAutoFit/>
          </a:bodyPr>
          <a:lstStyle/>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Both the implementation of S3 and MRSs are based on a complex architecture of multilevel governance.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Both S3 and MRSs are based on the identification of sectoral priorities - embedding</a:t>
            </a:r>
          </a:p>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EUSAIR - has a predefined set of themes (pillars) </a:t>
            </a:r>
          </a:p>
          <a:p>
            <a:pPr marL="342900" lvl="0" indent="-342900">
              <a:lnSpc>
                <a:spcPct val="107000"/>
              </a:lnSpc>
              <a:spcAft>
                <a:spcPts val="800"/>
              </a:spcAft>
              <a:buFont typeface="Arial" panose="020B0604020202020204" pitchFamily="34" charset="0"/>
              <a:buChar char="•"/>
              <a:tabLst>
                <a:tab pos="457200" algn="l"/>
              </a:tabLst>
            </a:pPr>
            <a:r>
              <a:rPr lang="en-GB" dirty="0">
                <a:effectLst/>
                <a:latin typeface="Calibri" panose="020F0502020204030204" pitchFamily="34" charset="0"/>
                <a:ea typeface="Calibri" panose="020F0502020204030204" pitchFamily="34" charset="0"/>
                <a:cs typeface="Times New Roman" panose="02020603050405020304" pitchFamily="18" charset="0"/>
              </a:rPr>
              <a:t>S3 - countries and regions are free to choose their specialisation areas</a:t>
            </a:r>
          </a:p>
          <a:p>
            <a:pPr marL="342900" lvl="0" indent="-342900">
              <a:lnSpc>
                <a:spcPct val="107000"/>
              </a:lnSpc>
              <a:spcAft>
                <a:spcPts val="800"/>
              </a:spcAft>
              <a:buFont typeface="Arial" panose="020B0604020202020204" pitchFamily="34" charset="0"/>
              <a:buChar char="•"/>
              <a:tabLst>
                <a:tab pos="457200" algn="l"/>
              </a:tabLst>
            </a:pPr>
            <a:r>
              <a:rPr kumimoji="0" lang="en-GB" altLang="it-IT" b="0" i="0" u="none" strike="noStrike" cap="none" normalizeH="0" baseline="0" dirty="0">
                <a:ln>
                  <a:noFill/>
                </a:ln>
                <a:solidFill>
                  <a:srgbClr val="000000"/>
                </a:solidFill>
                <a:latin typeface="Calibri" panose="020F0502020204030204" pitchFamily="34" charset="0"/>
                <a:ea typeface="Times New Roman" panose="02020603050405020304" pitchFamily="18" charset="0"/>
                <a:cs typeface="Times New Roman" panose="02020603050405020304" pitchFamily="18" charset="0"/>
              </a:rPr>
              <a:t>EUSAIR already consolidated framework to develop S3 </a:t>
            </a:r>
            <a:endParaRPr kumimoji="0" lang="en-GB" altLang="it-IT" b="0" i="0" u="none" strike="noStrike" cap="none" normalizeH="0" baseline="0" dirty="0">
              <a:ln>
                <a:noFill/>
              </a:ln>
              <a:solidFill>
                <a:srgbClr val="000000"/>
              </a:solidFill>
              <a:effectLst/>
              <a:ea typeface="Times New Roman" panose="02020603050405020304" pitchFamily="18" charset="0"/>
              <a:cs typeface="Calibri" panose="020F0502020204030204" pitchFamily="34" charset="0"/>
            </a:endParaRPr>
          </a:p>
        </p:txBody>
      </p:sp>
      <p:sp>
        <p:nvSpPr>
          <p:cNvPr id="7" name="CasellaDiTesto 6">
            <a:extLst>
              <a:ext uri="{FF2B5EF4-FFF2-40B4-BE49-F238E27FC236}">
                <a16:creationId xmlns:a16="http://schemas.microsoft.com/office/drawing/2014/main" id="{52C5D6E8-67B7-4D81-B963-A1BC744ABD66}"/>
              </a:ext>
            </a:extLst>
          </p:cNvPr>
          <p:cNvSpPr txBox="1"/>
          <p:nvPr/>
        </p:nvSpPr>
        <p:spPr>
          <a:xfrm>
            <a:off x="4137" y="104980"/>
            <a:ext cx="9139863" cy="338554"/>
          </a:xfrm>
          <a:prstGeom prst="rect">
            <a:avLst/>
          </a:prstGeom>
          <a:noFill/>
        </p:spPr>
        <p:txBody>
          <a:bodyPr wrap="square" lIns="91440" tIns="45720" rIns="91440" bIns="45720" anchor="t">
            <a:spAutoFit/>
          </a:bodyPr>
          <a:lstStyle/>
          <a:p>
            <a:pPr algn="ctr"/>
            <a:r>
              <a:rPr lang="en-GB" sz="1600" dirty="0">
                <a:solidFill>
                  <a:schemeClr val="bg1">
                    <a:lumMod val="50000"/>
                  </a:schemeClr>
                </a:solidFill>
                <a:ea typeface="+mn-lt"/>
                <a:cs typeface="+mn-lt"/>
              </a:rPr>
              <a:t>Research question Background Data and methodology Empirical results </a:t>
            </a:r>
            <a:r>
              <a:rPr lang="en-GB" sz="1600" b="1" dirty="0">
                <a:solidFill>
                  <a:srgbClr val="2F5496"/>
                </a:solidFill>
                <a:cs typeface="Times New Roman"/>
              </a:rPr>
              <a:t>Conclusions</a:t>
            </a:r>
            <a:r>
              <a:rPr lang="en-GB" sz="1600" dirty="0">
                <a:solidFill>
                  <a:schemeClr val="bg1">
                    <a:lumMod val="50000"/>
                  </a:schemeClr>
                </a:solidFill>
                <a:ea typeface="+mn-lt"/>
                <a:cs typeface="+mn-lt"/>
              </a:rPr>
              <a:t> </a:t>
            </a:r>
            <a:r>
              <a:rPr lang="en-GB" sz="1600" dirty="0">
                <a:solidFill>
                  <a:schemeClr val="bg1">
                    <a:lumMod val="85000"/>
                  </a:schemeClr>
                </a:solidFill>
                <a:ea typeface="+mn-lt"/>
                <a:cs typeface="+mn-lt"/>
              </a:rPr>
              <a:t> </a:t>
            </a:r>
            <a:endParaRPr lang="it-IT" sz="1600" dirty="0">
              <a:solidFill>
                <a:schemeClr val="bg1">
                  <a:lumMod val="85000"/>
                </a:schemeClr>
              </a:solidFill>
            </a:endParaRPr>
          </a:p>
        </p:txBody>
      </p:sp>
      <p:sp>
        <p:nvSpPr>
          <p:cNvPr id="9" name="CasellaDiTesto 8">
            <a:extLst>
              <a:ext uri="{FF2B5EF4-FFF2-40B4-BE49-F238E27FC236}">
                <a16:creationId xmlns:a16="http://schemas.microsoft.com/office/drawing/2014/main" id="{07415715-5290-4F1A-A622-DCEF66AA8C81}"/>
              </a:ext>
            </a:extLst>
          </p:cNvPr>
          <p:cNvSpPr txBox="1"/>
          <p:nvPr/>
        </p:nvSpPr>
        <p:spPr>
          <a:xfrm>
            <a:off x="189311" y="3275468"/>
            <a:ext cx="8757921" cy="341632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lang="en-GB" altLang="it-IT" dirty="0">
                <a:solidFill>
                  <a:srgbClr val="000000"/>
                </a:solidFill>
                <a:cs typeface="Calibri" panose="020F0502020204030204" pitchFamily="34" charset="0"/>
              </a:rPr>
              <a:t>The overlapping between S3 specialization areas and EUSAIR pillars is less widespread than expected. </a:t>
            </a:r>
          </a:p>
          <a:p>
            <a:pPr marR="0" lvl="0" algn="l" defTabSz="914400" rtl="0" eaLnBrk="0" fontAlgn="base" latinLnBrk="0" hangingPunct="0">
              <a:lnSpc>
                <a:spcPct val="100000"/>
              </a:lnSpc>
              <a:spcBef>
                <a:spcPct val="0"/>
              </a:spcBef>
              <a:spcAft>
                <a:spcPct val="0"/>
              </a:spcAft>
              <a:buClrTx/>
              <a:buSzTx/>
              <a:tabLst/>
            </a:pPr>
            <a:endParaRPr lang="en-GB" altLang="it-IT" dirty="0">
              <a:solidFill>
                <a:srgbClr val="000000"/>
              </a:solidFill>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lang="en-GB" altLang="it-IT" dirty="0">
                <a:solidFill>
                  <a:srgbClr val="000000"/>
                </a:solidFill>
                <a:cs typeface="Calibri" panose="020F0502020204030204" pitchFamily="34" charset="0"/>
              </a:rPr>
              <a:t>Only on quarter of S3 specialization areas may by associated with EUSAIR pillars and topics. Most common association to </a:t>
            </a:r>
            <a:r>
              <a:rPr lang="en-GB" altLang="it-IT" b="1" dirty="0">
                <a:solidFill>
                  <a:srgbClr val="000000"/>
                </a:solidFill>
                <a:cs typeface="Calibri" panose="020F0502020204030204" pitchFamily="34" charset="0"/>
              </a:rPr>
              <a:t>sustainable tourism </a:t>
            </a:r>
            <a:r>
              <a:rPr lang="en-GB" altLang="it-IT" dirty="0">
                <a:solidFill>
                  <a:srgbClr val="000000"/>
                </a:solidFill>
                <a:cs typeface="Calibri" panose="020F0502020204030204" pitchFamily="34" charset="0"/>
              </a:rPr>
              <a:t>(tourism and cultural heritage) and </a:t>
            </a:r>
            <a:r>
              <a:rPr lang="en-GB" altLang="it-IT" b="1" dirty="0">
                <a:solidFill>
                  <a:srgbClr val="000000"/>
                </a:solidFill>
                <a:cs typeface="Calibri" panose="020F0502020204030204" pitchFamily="34" charset="0"/>
              </a:rPr>
              <a:t>connecting the region</a:t>
            </a:r>
            <a:r>
              <a:rPr lang="en-GB" altLang="it-IT" dirty="0">
                <a:solidFill>
                  <a:srgbClr val="000000"/>
                </a:solidFill>
                <a:cs typeface="Calibri" panose="020F0502020204030204" pitchFamily="34" charset="0"/>
              </a:rPr>
              <a:t> (energy and transport). </a:t>
            </a:r>
          </a:p>
          <a:p>
            <a:pPr marR="0" lvl="0" algn="l" defTabSz="914400" rtl="0" eaLnBrk="0" fontAlgn="base" latinLnBrk="0" hangingPunct="0">
              <a:lnSpc>
                <a:spcPct val="100000"/>
              </a:lnSpc>
              <a:spcBef>
                <a:spcPct val="0"/>
              </a:spcBef>
              <a:spcAft>
                <a:spcPct val="0"/>
              </a:spcAft>
              <a:buClrTx/>
              <a:buSzTx/>
              <a:tabLst/>
            </a:pPr>
            <a:r>
              <a:rPr lang="en-GB" altLang="it-IT" dirty="0">
                <a:solidFill>
                  <a:srgbClr val="000000"/>
                </a:solidFill>
                <a:cs typeface="Calibri" panose="020F0502020204030204" pitchFamily="34" charset="0"/>
              </a:rPr>
              <a:t>Only a few of the EUSAIR regions and countries selected topics related to </a:t>
            </a:r>
            <a:r>
              <a:rPr lang="en-GB" altLang="it-IT" b="1" dirty="0">
                <a:solidFill>
                  <a:srgbClr val="000000"/>
                </a:solidFill>
                <a:cs typeface="Calibri" panose="020F0502020204030204" pitchFamily="34" charset="0"/>
              </a:rPr>
              <a:t>blue growth </a:t>
            </a:r>
            <a:r>
              <a:rPr lang="en-GB" altLang="it-IT" dirty="0">
                <a:solidFill>
                  <a:srgbClr val="000000"/>
                </a:solidFill>
                <a:cs typeface="Calibri" panose="020F0502020204030204" pitchFamily="34" charset="0"/>
              </a:rPr>
              <a:t>and </a:t>
            </a:r>
            <a:r>
              <a:rPr lang="en-GB" altLang="it-IT" b="1" dirty="0">
                <a:solidFill>
                  <a:srgbClr val="000000"/>
                </a:solidFill>
                <a:cs typeface="Calibri" panose="020F0502020204030204" pitchFamily="34" charset="0"/>
              </a:rPr>
              <a:t>environmental quality</a:t>
            </a:r>
            <a:r>
              <a:rPr lang="en-GB" altLang="it-IT" dirty="0">
                <a:solidFill>
                  <a:srgbClr val="000000"/>
                </a:solidFill>
                <a:cs typeface="Calibri" panose="020F0502020204030204" pitchFamily="34" charset="0"/>
              </a:rPr>
              <a:t>.</a:t>
            </a:r>
          </a:p>
          <a:p>
            <a:pPr marR="0" lvl="0" algn="l" defTabSz="914400" rtl="0" eaLnBrk="0" fontAlgn="base" latinLnBrk="0" hangingPunct="0">
              <a:lnSpc>
                <a:spcPct val="100000"/>
              </a:lnSpc>
              <a:spcBef>
                <a:spcPct val="0"/>
              </a:spcBef>
              <a:spcAft>
                <a:spcPct val="0"/>
              </a:spcAft>
              <a:buClrTx/>
              <a:buSzTx/>
              <a:tabLst/>
            </a:pPr>
            <a:endParaRPr lang="en-GB" altLang="it-IT" dirty="0">
              <a:solidFill>
                <a:srgbClr val="000000"/>
              </a:solidFill>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lang="en-GB" altLang="it-IT" dirty="0">
                <a:solidFill>
                  <a:srgbClr val="000000"/>
                </a:solidFill>
                <a:cs typeface="Calibri" panose="020F0502020204030204" pitchFamily="34" charset="0"/>
              </a:rPr>
              <a:t>Possible explanations:</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en-GB" altLang="it-IT" dirty="0">
                <a:solidFill>
                  <a:srgbClr val="000000"/>
                </a:solidFill>
                <a:cs typeface="Calibri" panose="020F0502020204030204" pitchFamily="34" charset="0"/>
              </a:rPr>
              <a:t>S3 was designed before the institutions of EUSAIR </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en-GB" altLang="it-IT" dirty="0">
                <a:solidFill>
                  <a:srgbClr val="000000"/>
                </a:solidFill>
                <a:cs typeface="Calibri" panose="020F0502020204030204" pitchFamily="34" charset="0"/>
              </a:rPr>
              <a:t>the attention to environmental and marine issues has raised during the last decade</a:t>
            </a:r>
            <a:endParaRPr kumimoji="0" lang="en-GB" altLang="it-IT" b="0" i="0" u="none" strike="noStrike" cap="none" normalizeH="0" baseline="0" dirty="0">
              <a:ln>
                <a:noFill/>
              </a:ln>
              <a:solidFill>
                <a:srgbClr val="000000"/>
              </a:solidFill>
              <a:effectLst/>
              <a:ea typeface="Times New Roman" panose="02020603050405020304" pitchFamily="18" charset="0"/>
              <a:cs typeface="Calibri" panose="020F0502020204030204" pitchFamily="34" charset="0"/>
            </a:endParaRPr>
          </a:p>
        </p:txBody>
      </p:sp>
      <p:sp>
        <p:nvSpPr>
          <p:cNvPr id="10" name="Rettangolo 8">
            <a:extLst>
              <a:ext uri="{FF2B5EF4-FFF2-40B4-BE49-F238E27FC236}">
                <a16:creationId xmlns:a16="http://schemas.microsoft.com/office/drawing/2014/main" id="{FC78831E-CDBB-E5B2-FF53-A97B28032229}"/>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Final remarks </a:t>
            </a:r>
            <a:endParaRPr lang="it-IT" sz="3200" b="1" i="1" dirty="0">
              <a:solidFill>
                <a:schemeClr val="bg1"/>
              </a:solidFill>
            </a:endParaRPr>
          </a:p>
        </p:txBody>
      </p:sp>
    </p:spTree>
    <p:extLst>
      <p:ext uri="{BB962C8B-B14F-4D97-AF65-F5344CB8AC3E}">
        <p14:creationId xmlns:p14="http://schemas.microsoft.com/office/powerpoint/2010/main" val="68686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947DBF-02AB-4C93-BD66-9CBD26C16B1F}"/>
              </a:ext>
            </a:extLst>
          </p:cNvPr>
          <p:cNvSpPr>
            <a:spLocks noGrp="1"/>
          </p:cNvSpPr>
          <p:nvPr>
            <p:ph type="sldNum" sz="quarter" idx="12"/>
          </p:nvPr>
        </p:nvSpPr>
        <p:spPr/>
        <p:txBody>
          <a:bodyPr/>
          <a:lstStyle/>
          <a:p>
            <a:fld id="{BD3FEECB-5658-40C0-A16A-8C5A7EED71A5}" type="slidenum">
              <a:rPr lang="en-GB" smtClean="0"/>
              <a:t>21</a:t>
            </a:fld>
            <a:endParaRPr lang="en-GB"/>
          </a:p>
        </p:txBody>
      </p:sp>
      <p:sp>
        <p:nvSpPr>
          <p:cNvPr id="8" name="CasellaDiTesto 7">
            <a:extLst>
              <a:ext uri="{FF2B5EF4-FFF2-40B4-BE49-F238E27FC236}">
                <a16:creationId xmlns:a16="http://schemas.microsoft.com/office/drawing/2014/main" id="{86E94EFE-CE99-4966-ACE4-31F3DE4948FA}"/>
              </a:ext>
            </a:extLst>
          </p:cNvPr>
          <p:cNvSpPr txBox="1"/>
          <p:nvPr/>
        </p:nvSpPr>
        <p:spPr>
          <a:xfrm>
            <a:off x="619125" y="1136717"/>
            <a:ext cx="7886700" cy="2254592"/>
          </a:xfrm>
          <a:prstGeom prst="rect">
            <a:avLst/>
          </a:prstGeom>
          <a:noFill/>
        </p:spPr>
        <p:txBody>
          <a:bodyPr wrap="square">
            <a:spAutoFit/>
          </a:bodyPr>
          <a:lstStyle/>
          <a:p>
            <a:pPr marL="285750" indent="-285750" algn="just" fontAlgn="base">
              <a:lnSpc>
                <a:spcPct val="107000"/>
              </a:lnSpc>
              <a:spcAft>
                <a:spcPts val="800"/>
              </a:spcAft>
              <a:buFont typeface="Arial" panose="020B0604020202020204" pitchFamily="34" charset="0"/>
              <a:buChar char="•"/>
            </a:pPr>
            <a:endParaRPr lang="en-GB" sz="2000">
              <a:latin typeface="Calibri" panose="020F0502020204030204" pitchFamily="34" charset="0"/>
              <a:cs typeface="Times New Roman" panose="02020603050405020304" pitchFamily="18" charset="0"/>
            </a:endParaRPr>
          </a:p>
          <a:p>
            <a:pPr lvl="0">
              <a:lnSpc>
                <a:spcPts val="1200"/>
              </a:lnSpc>
              <a:spcAft>
                <a:spcPts val="800"/>
              </a:spcAft>
              <a:tabLst>
                <a:tab pos="457200" algn="l"/>
              </a:tabLst>
            </a:pPr>
            <a:endParaRPr lang="it-IT">
              <a:latin typeface="Calibri" panose="020F0502020204030204" pitchFamily="34" charset="0"/>
              <a:cs typeface="Times New Roman" panose="02020603050405020304" pitchFamily="18" charset="0"/>
            </a:endParaRPr>
          </a:p>
          <a:p>
            <a:pPr marL="342900" indent="-342900" algn="just" fontAlgn="base">
              <a:lnSpc>
                <a:spcPct val="107000"/>
              </a:lnSpc>
              <a:spcAft>
                <a:spcPts val="800"/>
              </a:spcAft>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it-IT"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it-IT"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endParaRPr lang="en-GB">
              <a:effectLst/>
              <a:ea typeface="Times New Roman" panose="02020603050405020304" pitchFamily="18" charset="0"/>
            </a:endParaRPr>
          </a:p>
        </p:txBody>
      </p:sp>
      <p:sp>
        <p:nvSpPr>
          <p:cNvPr id="37" name="CasellaDiTesto 36">
            <a:extLst>
              <a:ext uri="{FF2B5EF4-FFF2-40B4-BE49-F238E27FC236}">
                <a16:creationId xmlns:a16="http://schemas.microsoft.com/office/drawing/2014/main" id="{342285EC-3BEE-496B-A122-6ED9FA7E6B3A}"/>
              </a:ext>
            </a:extLst>
          </p:cNvPr>
          <p:cNvSpPr txBox="1"/>
          <p:nvPr/>
        </p:nvSpPr>
        <p:spPr>
          <a:xfrm>
            <a:off x="420841" y="1136717"/>
            <a:ext cx="8074516" cy="4538550"/>
          </a:xfrm>
          <a:prstGeom prst="rect">
            <a:avLst/>
          </a:prstGeom>
          <a:noFill/>
        </p:spPr>
        <p:txBody>
          <a:bodyPr wrap="square" lIns="91440" tIns="45720" rIns="91440" bIns="45720" anchor="t">
            <a:spAutoFit/>
          </a:bodyPr>
          <a:lstStyle/>
          <a:p>
            <a:pPr marL="342900" lvl="0" indent="-342900" algn="just">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framework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3 No’s’ principle:</a:t>
            </a:r>
            <a:r>
              <a:rPr lang="en-GB" sz="1800" dirty="0">
                <a:effectLst/>
                <a:latin typeface="Calibri" panose="020F0502020204030204" pitchFamily="34" charset="0"/>
                <a:ea typeface="Calibri" panose="020F0502020204030204" pitchFamily="34" charset="0"/>
                <a:cs typeface="Times New Roman" panose="02020603050405020304" pitchFamily="18" charset="0"/>
              </a:rPr>
              <a:t> (no new EU legislation, no new EU institutions, no new EU fundings) on which macro regional strategies are based it is essential to effectively use existing instruments and funds to attain macro-regional objectives. It is important to take advantage of existing instruments and funds.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integration between macro-regional pillars and S3 specialisation areas is specifically relevant in this regard; the two strategies share important similarities in their objectives and implementation process.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EUSAIR is unique in that it involves countries states potentially eligible to join EU (soft skills – acquis communautaire)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integration between S3 and the macroregional strategy is specifically important for the non-EU EUSAIR countries to enhance their development policy and speed up the accession process to the EU – transformative logic</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ts val="1200"/>
              </a:lnSpc>
            </a:pPr>
            <a:endParaRPr lang="en-GB" sz="2000" dirty="0">
              <a:solidFill>
                <a:srgbClr val="000000"/>
              </a:solidFill>
              <a:cs typeface="Calibri" panose="020F0502020204030204" pitchFamily="34" charset="0"/>
            </a:endParaRPr>
          </a:p>
        </p:txBody>
      </p:sp>
      <p:sp>
        <p:nvSpPr>
          <p:cNvPr id="10" name="Rettangolo 8">
            <a:extLst>
              <a:ext uri="{FF2B5EF4-FFF2-40B4-BE49-F238E27FC236}">
                <a16:creationId xmlns:a16="http://schemas.microsoft.com/office/drawing/2014/main" id="{0286978A-39DB-17A2-1A93-C55E7A201ADF}"/>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Final remarks </a:t>
            </a:r>
            <a:endParaRPr lang="it-IT" sz="3200" b="1" i="1" dirty="0">
              <a:solidFill>
                <a:schemeClr val="bg1"/>
              </a:solidFill>
            </a:endParaRPr>
          </a:p>
        </p:txBody>
      </p:sp>
    </p:spTree>
    <p:extLst>
      <p:ext uri="{BB962C8B-B14F-4D97-AF65-F5344CB8AC3E}">
        <p14:creationId xmlns:p14="http://schemas.microsoft.com/office/powerpoint/2010/main" val="94623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418657A-025B-460C-BC6D-4826D7F72D4B}"/>
              </a:ext>
            </a:extLst>
          </p:cNvPr>
          <p:cNvSpPr/>
          <p:nvPr/>
        </p:nvSpPr>
        <p:spPr>
          <a:xfrm>
            <a:off x="9939" y="857250"/>
            <a:ext cx="11927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aphicFrame>
        <p:nvGraphicFramePr>
          <p:cNvPr id="7" name="Tabella 6">
            <a:extLst>
              <a:ext uri="{FF2B5EF4-FFF2-40B4-BE49-F238E27FC236}">
                <a16:creationId xmlns:a16="http://schemas.microsoft.com/office/drawing/2014/main" id="{E73FCF8E-B187-41D3-83B4-06CF24200A78}"/>
              </a:ext>
            </a:extLst>
          </p:cNvPr>
          <p:cNvGraphicFramePr>
            <a:graphicFrameLocks noGrp="1"/>
          </p:cNvGraphicFramePr>
          <p:nvPr>
            <p:extLst>
              <p:ext uri="{D42A27DB-BD31-4B8C-83A1-F6EECF244321}">
                <p14:modId xmlns:p14="http://schemas.microsoft.com/office/powerpoint/2010/main" val="1542485011"/>
              </p:ext>
            </p:extLst>
          </p:nvPr>
        </p:nvGraphicFramePr>
        <p:xfrm>
          <a:off x="827377" y="3592095"/>
          <a:ext cx="7801639" cy="891540"/>
        </p:xfrm>
        <a:graphic>
          <a:graphicData uri="http://schemas.openxmlformats.org/drawingml/2006/table">
            <a:tbl>
              <a:tblPr firstRow="1" bandRow="1">
                <a:tableStyleId>{5C22544A-7EE6-4342-B048-85BDC9FD1C3A}</a:tableStyleId>
              </a:tblPr>
              <a:tblGrid>
                <a:gridCol w="7801639">
                  <a:extLst>
                    <a:ext uri="{9D8B030D-6E8A-4147-A177-3AD203B41FA5}">
                      <a16:colId xmlns:a16="http://schemas.microsoft.com/office/drawing/2014/main" val="417287997"/>
                    </a:ext>
                  </a:extLst>
                </a:gridCol>
              </a:tblGrid>
              <a:tr h="891540">
                <a:tc>
                  <a:txBody>
                    <a:bodyPr/>
                    <a:lstStyle/>
                    <a:p>
                      <a:pPr algn="ctr"/>
                      <a:endParaRPr lang="en-US" sz="2700" dirty="0">
                        <a:solidFill>
                          <a:schemeClr val="tx1">
                            <a:lumMod val="75000"/>
                            <a:lumOff val="25000"/>
                          </a:schemeClr>
                        </a:solidFill>
                        <a:latin typeface="+mj-lt"/>
                      </a:endParaRPr>
                    </a:p>
                  </a:txBody>
                  <a:tcPr marL="68580" marR="68580" marT="34290" marB="3429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374760"/>
                  </a:ext>
                </a:extLst>
              </a:tr>
            </a:tbl>
          </a:graphicData>
        </a:graphic>
      </p:graphicFrame>
      <p:pic>
        <p:nvPicPr>
          <p:cNvPr id="8" name="Immagine 7">
            <a:extLst>
              <a:ext uri="{FF2B5EF4-FFF2-40B4-BE49-F238E27FC236}">
                <a16:creationId xmlns:a16="http://schemas.microsoft.com/office/drawing/2014/main" id="{D7CCF9D0-CA2E-46CC-B9C7-CAA07A38230E}"/>
              </a:ext>
            </a:extLst>
          </p:cNvPr>
          <p:cNvPicPr>
            <a:picLocks noChangeAspect="1"/>
          </p:cNvPicPr>
          <p:nvPr/>
        </p:nvPicPr>
        <p:blipFill>
          <a:blip r:embed="rId2"/>
          <a:stretch>
            <a:fillRect/>
          </a:stretch>
        </p:blipFill>
        <p:spPr>
          <a:xfrm>
            <a:off x="3921276" y="922237"/>
            <a:ext cx="1293989" cy="1298561"/>
          </a:xfrm>
          <a:prstGeom prst="rect">
            <a:avLst/>
          </a:prstGeom>
        </p:spPr>
      </p:pic>
      <p:sp>
        <p:nvSpPr>
          <p:cNvPr id="4" name="Rettangolo 3">
            <a:extLst>
              <a:ext uri="{FF2B5EF4-FFF2-40B4-BE49-F238E27FC236}">
                <a16:creationId xmlns:a16="http://schemas.microsoft.com/office/drawing/2014/main" id="{6939B089-8DBE-4FDE-8A2A-8EADC8404322}"/>
              </a:ext>
            </a:extLst>
          </p:cNvPr>
          <p:cNvSpPr/>
          <p:nvPr/>
        </p:nvSpPr>
        <p:spPr>
          <a:xfrm>
            <a:off x="3028950" y="5217590"/>
            <a:ext cx="3412850" cy="430887"/>
          </a:xfrm>
          <a:prstGeom prst="rect">
            <a:avLst/>
          </a:prstGeom>
        </p:spPr>
        <p:txBody>
          <a:bodyPr wrap="square" lIns="91440" tIns="45720" rIns="91440" bIns="45720" anchor="t">
            <a:spAutoFit/>
          </a:bodyPr>
          <a:lstStyle/>
          <a:p>
            <a:pPr algn="ctr"/>
            <a:r>
              <a:rPr lang="en-GB" sz="1100"/>
              <a:t>Centre for Innovation and Entrepreneurship: </a:t>
            </a:r>
          </a:p>
          <a:p>
            <a:pPr algn="ctr"/>
            <a:r>
              <a:rPr lang="en-GB" sz="1100" b="1">
                <a:hlinkClick r:id="rId3"/>
              </a:rPr>
              <a:t>http://c2i.dii.univpm.it</a:t>
            </a:r>
            <a:r>
              <a:rPr lang="it-IT" sz="1100"/>
              <a:t> </a:t>
            </a:r>
            <a:endParaRPr lang="it-IT" sz="1100">
              <a:ea typeface="+mn-lt"/>
              <a:cs typeface="+mn-lt"/>
            </a:endParaRPr>
          </a:p>
        </p:txBody>
      </p:sp>
      <p:sp>
        <p:nvSpPr>
          <p:cNvPr id="9" name="Sottotitolo 2">
            <a:extLst>
              <a:ext uri="{FF2B5EF4-FFF2-40B4-BE49-F238E27FC236}">
                <a16:creationId xmlns:a16="http://schemas.microsoft.com/office/drawing/2014/main" id="{B23FD230-417D-4A31-8D8D-BE88E8BC8081}"/>
              </a:ext>
            </a:extLst>
          </p:cNvPr>
          <p:cNvSpPr txBox="1">
            <a:spLocks/>
          </p:cNvSpPr>
          <p:nvPr/>
        </p:nvSpPr>
        <p:spPr>
          <a:xfrm>
            <a:off x="365263" y="3503227"/>
            <a:ext cx="7687356" cy="9055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sz="1350">
              <a:solidFill>
                <a:schemeClr val="bg2">
                  <a:lumMod val="50000"/>
                </a:schemeClr>
              </a:solidFill>
              <a:cs typeface="Calibri"/>
            </a:endParaRPr>
          </a:p>
          <a:p>
            <a:endParaRPr lang="it-IT" sz="1350">
              <a:solidFill>
                <a:schemeClr val="bg2">
                  <a:lumMod val="50000"/>
                </a:schemeClr>
              </a:solidFill>
              <a:cs typeface="Calibri"/>
            </a:endParaRPr>
          </a:p>
        </p:txBody>
      </p:sp>
      <p:sp>
        <p:nvSpPr>
          <p:cNvPr id="11" name="Rettangolo 10">
            <a:extLst>
              <a:ext uri="{FF2B5EF4-FFF2-40B4-BE49-F238E27FC236}">
                <a16:creationId xmlns:a16="http://schemas.microsoft.com/office/drawing/2014/main" id="{CEFA9E50-124F-5448-F2D8-5B6E1B8509AF}"/>
              </a:ext>
            </a:extLst>
          </p:cNvPr>
          <p:cNvSpPr/>
          <p:nvPr/>
        </p:nvSpPr>
        <p:spPr>
          <a:xfrm>
            <a:off x="-7455" y="0"/>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6DE38297-4207-B2D3-9BA7-C3330F0CFDAA}"/>
              </a:ext>
            </a:extLst>
          </p:cNvPr>
          <p:cNvPicPr>
            <a:picLocks noChangeAspect="1"/>
          </p:cNvPicPr>
          <p:nvPr/>
        </p:nvPicPr>
        <p:blipFill>
          <a:blip r:embed="rId2">
            <a:alphaModFix amt="76000"/>
          </a:blip>
          <a:stretch>
            <a:fillRect/>
          </a:stretch>
        </p:blipFill>
        <p:spPr>
          <a:xfrm>
            <a:off x="8213180" y="35852"/>
            <a:ext cx="663370" cy="665714"/>
          </a:xfrm>
          <a:prstGeom prst="flowChartConnector">
            <a:avLst/>
          </a:prstGeom>
        </p:spPr>
      </p:pic>
    </p:spTree>
    <p:extLst>
      <p:ext uri="{BB962C8B-B14F-4D97-AF65-F5344CB8AC3E}">
        <p14:creationId xmlns:p14="http://schemas.microsoft.com/office/powerpoint/2010/main" val="94264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C9241E75-04FD-2221-3CCF-784166666DC8}"/>
              </a:ext>
            </a:extLst>
          </p:cNvPr>
          <p:cNvSpPr/>
          <p:nvPr/>
        </p:nvSpPr>
        <p:spPr>
          <a:xfrm>
            <a:off x="-7455" y="0"/>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2418657A-025B-460C-BC6D-4826D7F72D4B}"/>
              </a:ext>
            </a:extLst>
          </p:cNvPr>
          <p:cNvSpPr/>
          <p:nvPr/>
        </p:nvSpPr>
        <p:spPr>
          <a:xfrm>
            <a:off x="9939" y="857250"/>
            <a:ext cx="11927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 name="Rettangolo 1">
            <a:extLst>
              <a:ext uri="{FF2B5EF4-FFF2-40B4-BE49-F238E27FC236}">
                <a16:creationId xmlns:a16="http://schemas.microsoft.com/office/drawing/2014/main" id="{F9296845-0DF9-4A32-8D7A-7233C4B1DF7B}"/>
              </a:ext>
            </a:extLst>
          </p:cNvPr>
          <p:cNvSpPr/>
          <p:nvPr/>
        </p:nvSpPr>
        <p:spPr>
          <a:xfrm>
            <a:off x="412375" y="1202708"/>
            <a:ext cx="8102975" cy="2751651"/>
          </a:xfrm>
          <a:prstGeom prst="rect">
            <a:avLst/>
          </a:prstGeom>
        </p:spPr>
        <p:txBody>
          <a:bodyPr wrap="square" lIns="91440" tIns="45720" rIns="91440" bIns="45720" anchor="t">
            <a:spAutoFit/>
          </a:bodyPr>
          <a:lstStyle/>
          <a:p>
            <a:pPr algn="just">
              <a:lnSpc>
                <a:spcPct val="107000"/>
              </a:lnSpc>
              <a:spcAft>
                <a:spcPts val="800"/>
              </a:spcAft>
            </a:pPr>
            <a:r>
              <a:rPr lang="en-US" dirty="0">
                <a:latin typeface="Calibri Light"/>
                <a:cs typeface="Calibri Light"/>
              </a:rPr>
              <a:t>In 2014-2020 programming period, the adoption of the S3  was an ex-ante conditionality for ERDF funding under the Thematic Objective 1 for Research and Innovation.(Regulation (EU) 1301/2021).</a:t>
            </a:r>
            <a:endParaRPr lang="en-US" dirty="0"/>
          </a:p>
          <a:p>
            <a:pPr algn="just">
              <a:lnSpc>
                <a:spcPct val="107000"/>
              </a:lnSpc>
              <a:spcAft>
                <a:spcPts val="800"/>
              </a:spcAft>
            </a:pPr>
            <a:r>
              <a:rPr lang="en-US" dirty="0">
                <a:latin typeface="Calibri Light"/>
                <a:cs typeface="Arial"/>
              </a:rPr>
              <a:t>After the first piloting phase of S3 implementation, regions are called to design an updated version of S3 for the 2021-2027 programming period </a:t>
            </a:r>
            <a:r>
              <a:rPr lang="en-US" dirty="0">
                <a:latin typeface="Calibri Light"/>
                <a:cs typeface="Calibri Light"/>
              </a:rPr>
              <a:t>(enabling condition)</a:t>
            </a:r>
            <a:r>
              <a:rPr lang="en-US" dirty="0">
                <a:latin typeface="Calibri Light"/>
                <a:cs typeface="Arial"/>
              </a:rPr>
              <a:t>. </a:t>
            </a:r>
            <a:endParaRPr lang="en-US" dirty="0"/>
          </a:p>
          <a:p>
            <a:pPr algn="just">
              <a:lnSpc>
                <a:spcPct val="107000"/>
              </a:lnSpc>
              <a:spcAft>
                <a:spcPts val="800"/>
              </a:spcAft>
            </a:pPr>
            <a:r>
              <a:rPr lang="en-US" dirty="0">
                <a:latin typeface="Calibri Light" panose="020F0302020204030204" pitchFamily="34" charset="0"/>
                <a:cs typeface="Arial" panose="020B0604020202020204" pitchFamily="34" charset="0"/>
              </a:rPr>
              <a:t>Given the  logic of S3 and the experience gained from the 2014-2020 implementation we expect a better focus on investment priorities. </a:t>
            </a:r>
          </a:p>
          <a:p>
            <a:pPr algn="just"/>
            <a:endParaRPr lang="en-US" dirty="0">
              <a:latin typeface="Calibri Light" panose="020F030202020403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505CF973-E50C-17AE-33E6-2E1271BE3E6A}"/>
              </a:ext>
            </a:extLst>
          </p:cNvPr>
          <p:cNvPicPr>
            <a:picLocks noChangeAspect="1"/>
          </p:cNvPicPr>
          <p:nvPr/>
        </p:nvPicPr>
        <p:blipFill>
          <a:blip r:embed="rId2">
            <a:alphaModFix amt="76000"/>
          </a:blip>
          <a:stretch>
            <a:fillRect/>
          </a:stretch>
        </p:blipFill>
        <p:spPr>
          <a:xfrm>
            <a:off x="8213180" y="35852"/>
            <a:ext cx="663370" cy="665714"/>
          </a:xfrm>
          <a:prstGeom prst="flowChartConnector">
            <a:avLst/>
          </a:prstGeom>
        </p:spPr>
      </p:pic>
      <p:sp>
        <p:nvSpPr>
          <p:cNvPr id="6" name="Freccia a pentagono 5">
            <a:extLst>
              <a:ext uri="{FF2B5EF4-FFF2-40B4-BE49-F238E27FC236}">
                <a16:creationId xmlns:a16="http://schemas.microsoft.com/office/drawing/2014/main" id="{DA9FD61B-6C14-4443-AE73-82AC2163AAB8}"/>
              </a:ext>
            </a:extLst>
          </p:cNvPr>
          <p:cNvSpPr/>
          <p:nvPr/>
        </p:nvSpPr>
        <p:spPr>
          <a:xfrm>
            <a:off x="-7456" y="203281"/>
            <a:ext cx="1357184" cy="378725"/>
          </a:xfrm>
          <a:prstGeom prst="homePlat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i="1" err="1"/>
              <a:t>Aims</a:t>
            </a:r>
            <a:r>
              <a:rPr lang="it-IT" sz="1600" b="1" i="1"/>
              <a:t> </a:t>
            </a:r>
          </a:p>
        </p:txBody>
      </p:sp>
    </p:spTree>
    <p:extLst>
      <p:ext uri="{BB962C8B-B14F-4D97-AF65-F5344CB8AC3E}">
        <p14:creationId xmlns:p14="http://schemas.microsoft.com/office/powerpoint/2010/main" val="1567679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418657A-025B-460C-BC6D-4826D7F72D4B}"/>
              </a:ext>
            </a:extLst>
          </p:cNvPr>
          <p:cNvSpPr/>
          <p:nvPr/>
        </p:nvSpPr>
        <p:spPr>
          <a:xfrm>
            <a:off x="9939" y="857250"/>
            <a:ext cx="11927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Segnaposto data 6">
            <a:extLst>
              <a:ext uri="{FF2B5EF4-FFF2-40B4-BE49-F238E27FC236}">
                <a16:creationId xmlns:a16="http://schemas.microsoft.com/office/drawing/2014/main" id="{80C0ADFB-D86E-47D8-835B-DC0DF0845CBE}"/>
              </a:ext>
            </a:extLst>
          </p:cNvPr>
          <p:cNvSpPr>
            <a:spLocks noGrp="1"/>
          </p:cNvSpPr>
          <p:nvPr>
            <p:ph type="dt" sz="half" idx="10"/>
          </p:nvPr>
        </p:nvSpPr>
        <p:spPr/>
        <p:txBody>
          <a:bodyPr/>
          <a:lstStyle/>
          <a:p>
            <a:r>
              <a:rPr lang="it-IT">
                <a:solidFill>
                  <a:schemeClr val="bg1"/>
                </a:solidFill>
              </a:rPr>
              <a:t>17/06/2022</a:t>
            </a:r>
          </a:p>
        </p:txBody>
      </p:sp>
      <p:sp>
        <p:nvSpPr>
          <p:cNvPr id="2" name="Segnaposto piè di pagina 1">
            <a:extLst>
              <a:ext uri="{FF2B5EF4-FFF2-40B4-BE49-F238E27FC236}">
                <a16:creationId xmlns:a16="http://schemas.microsoft.com/office/drawing/2014/main" id="{97EE4FF4-DB9C-4254-8929-A29A030AC46F}"/>
              </a:ext>
            </a:extLst>
          </p:cNvPr>
          <p:cNvSpPr>
            <a:spLocks noGrp="1"/>
          </p:cNvSpPr>
          <p:nvPr>
            <p:ph type="ftr" sz="quarter" idx="11"/>
          </p:nvPr>
        </p:nvSpPr>
        <p:spPr/>
        <p:txBody>
          <a:bodyPr/>
          <a:lstStyle/>
          <a:p>
            <a:r>
              <a:rPr lang="it-IT">
                <a:solidFill>
                  <a:schemeClr val="bg1"/>
                </a:solidFill>
              </a:rPr>
              <a:t>Siepi Conference 2022</a:t>
            </a:r>
          </a:p>
        </p:txBody>
      </p:sp>
      <p:sp>
        <p:nvSpPr>
          <p:cNvPr id="4" name="Segnaposto numero diapositiva 3">
            <a:extLst>
              <a:ext uri="{FF2B5EF4-FFF2-40B4-BE49-F238E27FC236}">
                <a16:creationId xmlns:a16="http://schemas.microsoft.com/office/drawing/2014/main" id="{5BB661FB-1A0C-428C-830C-AFF7258614C5}"/>
              </a:ext>
            </a:extLst>
          </p:cNvPr>
          <p:cNvSpPr>
            <a:spLocks noGrp="1"/>
          </p:cNvSpPr>
          <p:nvPr>
            <p:ph type="sldNum" sz="quarter" idx="12"/>
          </p:nvPr>
        </p:nvSpPr>
        <p:spPr/>
        <p:txBody>
          <a:bodyPr/>
          <a:lstStyle/>
          <a:p>
            <a:fld id="{50B044CC-B844-4D95-81A8-6998E1C3B3D9}" type="slidenum">
              <a:rPr lang="it-IT" smtClean="0">
                <a:solidFill>
                  <a:schemeClr val="bg1"/>
                </a:solidFill>
              </a:rPr>
              <a:t>24</a:t>
            </a:fld>
            <a:endParaRPr lang="it-IT">
              <a:solidFill>
                <a:schemeClr val="bg1"/>
              </a:solidFill>
            </a:endParaRPr>
          </a:p>
        </p:txBody>
      </p:sp>
      <p:sp>
        <p:nvSpPr>
          <p:cNvPr id="17" name="Rettangolo 16">
            <a:extLst>
              <a:ext uri="{FF2B5EF4-FFF2-40B4-BE49-F238E27FC236}">
                <a16:creationId xmlns:a16="http://schemas.microsoft.com/office/drawing/2014/main" id="{9FE958CC-6AE3-BF67-0F3C-F37275B5C680}"/>
              </a:ext>
            </a:extLst>
          </p:cNvPr>
          <p:cNvSpPr/>
          <p:nvPr/>
        </p:nvSpPr>
        <p:spPr>
          <a:xfrm>
            <a:off x="-7455" y="0"/>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a:extLst>
              <a:ext uri="{FF2B5EF4-FFF2-40B4-BE49-F238E27FC236}">
                <a16:creationId xmlns:a16="http://schemas.microsoft.com/office/drawing/2014/main" id="{41A97DA0-284C-F732-222A-33588484AC57}"/>
              </a:ext>
            </a:extLst>
          </p:cNvPr>
          <p:cNvPicPr>
            <a:picLocks noChangeAspect="1"/>
          </p:cNvPicPr>
          <p:nvPr/>
        </p:nvPicPr>
        <p:blipFill>
          <a:blip r:embed="rId3">
            <a:alphaModFix amt="76000"/>
          </a:blip>
          <a:stretch>
            <a:fillRect/>
          </a:stretch>
        </p:blipFill>
        <p:spPr>
          <a:xfrm>
            <a:off x="8213180" y="35852"/>
            <a:ext cx="663370" cy="665714"/>
          </a:xfrm>
          <a:prstGeom prst="flowChartConnector">
            <a:avLst/>
          </a:prstGeom>
        </p:spPr>
      </p:pic>
      <p:sp>
        <p:nvSpPr>
          <p:cNvPr id="5" name="CasellaDiTesto 4">
            <a:extLst>
              <a:ext uri="{FF2B5EF4-FFF2-40B4-BE49-F238E27FC236}">
                <a16:creationId xmlns:a16="http://schemas.microsoft.com/office/drawing/2014/main" id="{6B3CB462-7E6A-CAEB-1D80-3EF6A0301E39}"/>
              </a:ext>
            </a:extLst>
          </p:cNvPr>
          <p:cNvSpPr txBox="1"/>
          <p:nvPr/>
        </p:nvSpPr>
        <p:spPr>
          <a:xfrm>
            <a:off x="391886" y="1212953"/>
            <a:ext cx="8479608" cy="2554545"/>
          </a:xfrm>
          <a:prstGeom prst="rect">
            <a:avLst/>
          </a:prstGeom>
          <a:noFill/>
        </p:spPr>
        <p:txBody>
          <a:bodyPr wrap="square" lIns="91440" tIns="45720" rIns="91440" bIns="45720" rtlCol="0" anchor="t">
            <a:spAutoFit/>
          </a:bodyPr>
          <a:lstStyle/>
          <a:p>
            <a:pPr algn="just"/>
            <a:r>
              <a:rPr lang="en-US" sz="2000" dirty="0">
                <a:latin typeface="Calibri Light"/>
                <a:cs typeface="Calibri Light"/>
              </a:rPr>
              <a:t>“Smart but not specialized” </a:t>
            </a:r>
            <a:endParaRPr lang="en-US" sz="2000" dirty="0">
              <a:ea typeface="+mn-lt"/>
              <a:cs typeface="+mn-lt"/>
            </a:endParaRPr>
          </a:p>
          <a:p>
            <a:pPr algn="just"/>
            <a:endParaRPr lang="en-US" sz="2000" dirty="0">
              <a:solidFill>
                <a:srgbClr val="FF0000"/>
              </a:solidFill>
              <a:latin typeface="Calibri Light"/>
              <a:cs typeface="Calibri Light"/>
            </a:endParaRPr>
          </a:p>
          <a:p>
            <a:pPr marL="514350" indent="-514350" algn="just">
              <a:buFont typeface="+mj-lt"/>
              <a:buAutoNum type="alphaLcPeriod"/>
            </a:pPr>
            <a:r>
              <a:rPr lang="en-US" sz="2000" dirty="0">
                <a:latin typeface="Calibri Light"/>
                <a:cs typeface="Calibri Light"/>
              </a:rPr>
              <a:t>The design process (R&amp;D context analysis, EPD, strengths and weaknesses analysis) is well established and better implemented compared to the previous programming period </a:t>
            </a:r>
          </a:p>
          <a:p>
            <a:pPr marL="514350" indent="-514350" algn="just">
              <a:buFont typeface="+mj-lt"/>
              <a:buAutoNum type="alphaLcPeriod"/>
            </a:pPr>
            <a:endParaRPr lang="en-US" sz="2000" dirty="0">
              <a:latin typeface="Calibri Light"/>
              <a:cs typeface="Calibri Light"/>
            </a:endParaRPr>
          </a:p>
          <a:p>
            <a:pPr marL="514350" indent="-514350" algn="just">
              <a:buFont typeface="+mj-lt"/>
              <a:buAutoNum type="alphaLcPeriod"/>
            </a:pPr>
            <a:r>
              <a:rPr lang="en-US" sz="2000" dirty="0">
                <a:latin typeface="Calibri Light"/>
                <a:cs typeface="Calibri Light"/>
              </a:rPr>
              <a:t>The prioritization suffers from the enlargement of investment domains and the switch towards a systemic (inclusive) logic. </a:t>
            </a:r>
            <a:endParaRPr lang="en-US" sz="2000" dirty="0">
              <a:cs typeface="Calibri"/>
            </a:endParaRPr>
          </a:p>
        </p:txBody>
      </p:sp>
      <p:sp>
        <p:nvSpPr>
          <p:cNvPr id="10" name="CasellaDiTesto 9">
            <a:extLst>
              <a:ext uri="{FF2B5EF4-FFF2-40B4-BE49-F238E27FC236}">
                <a16:creationId xmlns:a16="http://schemas.microsoft.com/office/drawing/2014/main" id="{3A8CEDED-7C90-9959-1EC0-0866B770C6CD}"/>
              </a:ext>
            </a:extLst>
          </p:cNvPr>
          <p:cNvSpPr txBox="1"/>
          <p:nvPr/>
        </p:nvSpPr>
        <p:spPr>
          <a:xfrm>
            <a:off x="3575583" y="76321"/>
            <a:ext cx="2343586" cy="584775"/>
          </a:xfrm>
          <a:prstGeom prst="rect">
            <a:avLst/>
          </a:prstGeom>
          <a:noFill/>
        </p:spPr>
        <p:txBody>
          <a:bodyPr wrap="square">
            <a:spAutoFit/>
          </a:bodyPr>
          <a:lstStyle/>
          <a:p>
            <a:r>
              <a:rPr lang="en-GB" sz="3200" b="1" i="1" dirty="0">
                <a:solidFill>
                  <a:schemeClr val="lt1"/>
                </a:solidFill>
              </a:rPr>
              <a:t>Remarks</a:t>
            </a:r>
            <a:endParaRPr lang="it-IT" sz="3200" b="1" i="1" dirty="0">
              <a:solidFill>
                <a:schemeClr val="lt1"/>
              </a:solidFill>
            </a:endParaRPr>
          </a:p>
        </p:txBody>
      </p:sp>
    </p:spTree>
    <p:extLst>
      <p:ext uri="{BB962C8B-B14F-4D97-AF65-F5344CB8AC3E}">
        <p14:creationId xmlns:p14="http://schemas.microsoft.com/office/powerpoint/2010/main" val="381462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3</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Aims</a:t>
            </a:r>
            <a:endParaRPr lang="it-IT" sz="3200" b="1" i="1" dirty="0">
              <a:solidFill>
                <a:schemeClr val="bg1"/>
              </a:solidFill>
            </a:endParaRPr>
          </a:p>
        </p:txBody>
      </p:sp>
      <p:sp>
        <p:nvSpPr>
          <p:cNvPr id="5" name="TextBox 4">
            <a:extLst>
              <a:ext uri="{FF2B5EF4-FFF2-40B4-BE49-F238E27FC236}">
                <a16:creationId xmlns:a16="http://schemas.microsoft.com/office/drawing/2014/main" id="{CF871F34-FED8-F877-D3B5-BC1F4F4716F8}"/>
              </a:ext>
            </a:extLst>
          </p:cNvPr>
          <p:cNvSpPr txBox="1"/>
          <p:nvPr/>
        </p:nvSpPr>
        <p:spPr>
          <a:xfrm>
            <a:off x="1200150" y="2673191"/>
            <a:ext cx="7338059" cy="1569660"/>
          </a:xfrm>
          <a:prstGeom prst="rect">
            <a:avLst/>
          </a:prstGeom>
          <a:noFill/>
        </p:spPr>
        <p:txBody>
          <a:bodyPr wrap="square">
            <a:spAutoFit/>
          </a:bodyPr>
          <a:lstStyle/>
          <a:p>
            <a:pPr algn="just"/>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Provide an empirical assessment of the actual overlap between the EUSAIR pillars and the S3 areas indicated by EUSAIR countries and regions in the programming period 2014-2020. </a:t>
            </a:r>
            <a:endParaRPr lang="it-IT" sz="2400" dirty="0"/>
          </a:p>
        </p:txBody>
      </p:sp>
    </p:spTree>
    <p:extLst>
      <p:ext uri="{BB962C8B-B14F-4D97-AF65-F5344CB8AC3E}">
        <p14:creationId xmlns:p14="http://schemas.microsoft.com/office/powerpoint/2010/main" val="289792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4</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14" name="Segnaposto contenuto 2">
            <a:extLst>
              <a:ext uri="{FF2B5EF4-FFF2-40B4-BE49-F238E27FC236}">
                <a16:creationId xmlns:a16="http://schemas.microsoft.com/office/drawing/2014/main" id="{4BC74227-45E7-D4FF-8FCD-AAA26F7EA8E7}"/>
              </a:ext>
            </a:extLst>
          </p:cNvPr>
          <p:cNvSpPr>
            <a:spLocks noGrp="1"/>
          </p:cNvSpPr>
          <p:nvPr>
            <p:ph idx="1"/>
          </p:nvPr>
        </p:nvSpPr>
        <p:spPr>
          <a:xfrm>
            <a:off x="683568" y="1600200"/>
            <a:ext cx="7931224" cy="4614881"/>
          </a:xfrm>
        </p:spPr>
        <p:txBody>
          <a:bodyPr>
            <a:normAutofit lnSpcReduction="10000"/>
          </a:bodyPr>
          <a:lstStyle/>
          <a:p>
            <a:r>
              <a:rPr lang="en-US" dirty="0"/>
              <a:t>The concept of</a:t>
            </a:r>
            <a:r>
              <a:rPr lang="en-US" i="1" dirty="0"/>
              <a:t> </a:t>
            </a:r>
            <a:r>
              <a:rPr lang="en-US" b="1" i="1" dirty="0"/>
              <a:t>smart specialisation </a:t>
            </a:r>
            <a:r>
              <a:rPr lang="en-US" dirty="0"/>
              <a:t>emerged within the “Knowledge for Growth” expert group (Foray et al. 2009)</a:t>
            </a:r>
          </a:p>
          <a:p>
            <a:pPr marL="0" indent="0">
              <a:buNone/>
            </a:pPr>
            <a:endParaRPr lang="en-US" dirty="0"/>
          </a:p>
          <a:p>
            <a:r>
              <a:rPr lang="en-US" dirty="0"/>
              <a:t>It was taken by the European Commission as the central pillar of the 2014-2020 cohesion policy (European Commission, 2010). </a:t>
            </a:r>
          </a:p>
          <a:p>
            <a:r>
              <a:rPr lang="it-IT" sz="2800" dirty="0"/>
              <a:t>Ex –ante </a:t>
            </a:r>
            <a:r>
              <a:rPr lang="it-IT" sz="2800" dirty="0" err="1"/>
              <a:t>condition</a:t>
            </a:r>
            <a:r>
              <a:rPr lang="it-IT" sz="2800" dirty="0"/>
              <a:t> for the </a:t>
            </a:r>
            <a:r>
              <a:rPr lang="it-IT" sz="2800" dirty="0" err="1"/>
              <a:t>allocation</a:t>
            </a:r>
            <a:r>
              <a:rPr lang="it-IT" sz="2800" dirty="0"/>
              <a:t> of ESI funds under 2014-2020 </a:t>
            </a:r>
            <a:r>
              <a:rPr lang="en-US" sz="2800" dirty="0"/>
              <a:t>TO1 (research and innovation) </a:t>
            </a:r>
            <a:endParaRPr lang="it-IT" sz="2800" dirty="0"/>
          </a:p>
        </p:txBody>
      </p:sp>
    </p:spTree>
    <p:extLst>
      <p:ext uri="{BB962C8B-B14F-4D97-AF65-F5344CB8AC3E}">
        <p14:creationId xmlns:p14="http://schemas.microsoft.com/office/powerpoint/2010/main" val="2738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0" y="897134"/>
            <a:ext cx="4546600" cy="336465"/>
          </a:xfrm>
        </p:spPr>
        <p:txBody>
          <a:bodyPr>
            <a:noAutofit/>
          </a:bodyPr>
          <a:lstStyle/>
          <a:p>
            <a:pPr algn="l"/>
            <a:r>
              <a:rPr lang="en-GB" sz="2400" b="1" dirty="0">
                <a:solidFill>
                  <a:srgbClr val="000000"/>
                </a:solidFill>
                <a:latin typeface="CIDFont+F4"/>
              </a:rPr>
              <a:t/>
            </a:r>
            <a:br>
              <a:rPr lang="en-GB" sz="2400" b="1" dirty="0">
                <a:solidFill>
                  <a:srgbClr val="000000"/>
                </a:solidFill>
                <a:latin typeface="CIDFont+F4"/>
              </a:rPr>
            </a:br>
            <a:r>
              <a:rPr lang="en-GB" sz="2400" b="1" dirty="0">
                <a:solidFill>
                  <a:srgbClr val="000000"/>
                </a:solidFill>
                <a:latin typeface="CIDFont+F4"/>
              </a:rPr>
              <a:t/>
            </a:r>
            <a:br>
              <a:rPr lang="en-GB" sz="2400" b="1" dirty="0">
                <a:solidFill>
                  <a:srgbClr val="000000"/>
                </a:solidFill>
                <a:latin typeface="CIDFont+F4"/>
              </a:rPr>
            </a:br>
            <a:r>
              <a:rPr lang="en-GB" sz="2400" b="1" dirty="0">
                <a:latin typeface="+mn-lt"/>
                <a:ea typeface="+mn-ea"/>
                <a:cs typeface="+mn-cs"/>
              </a:rPr>
              <a:t>S3 in cohesion policy</a:t>
            </a:r>
            <a:r>
              <a:rPr lang="en-GB" sz="2400" b="1" i="0" u="none" strike="noStrike" baseline="0" dirty="0">
                <a:latin typeface="CIDFont+F4"/>
              </a:rPr>
              <a:t/>
            </a:r>
            <a:br>
              <a:rPr lang="en-GB" sz="2400" b="1" i="0" u="none" strike="noStrike" baseline="0" dirty="0">
                <a:latin typeface="CIDFont+F4"/>
              </a:rPr>
            </a:br>
            <a:r>
              <a:rPr lang="en-GB" sz="2400" b="1" dirty="0">
                <a:solidFill>
                  <a:srgbClr val="000000"/>
                </a:solidFill>
                <a:latin typeface="CIDFont+F4"/>
              </a:rPr>
              <a:t/>
            </a:r>
            <a:br>
              <a:rPr lang="en-GB" sz="2400" b="1" dirty="0">
                <a:solidFill>
                  <a:srgbClr val="000000"/>
                </a:solidFill>
                <a:latin typeface="CIDFont+F4"/>
              </a:rPr>
            </a:br>
            <a:endParaRPr lang="it-IT" sz="2400" b="1" dirty="0"/>
          </a:p>
        </p:txBody>
      </p:sp>
      <p:sp>
        <p:nvSpPr>
          <p:cNvPr id="3" name="Segnaposto contenuto 2"/>
          <p:cNvSpPr>
            <a:spLocks noGrp="1"/>
          </p:cNvSpPr>
          <p:nvPr>
            <p:ph idx="1"/>
          </p:nvPr>
        </p:nvSpPr>
        <p:spPr>
          <a:xfrm>
            <a:off x="62821" y="1493459"/>
            <a:ext cx="8955419" cy="3513819"/>
          </a:xfrm>
        </p:spPr>
        <p:txBody>
          <a:bodyPr>
            <a:noAutofit/>
          </a:bodyPr>
          <a:lstStyle/>
          <a:p>
            <a:pPr algn="just">
              <a:buFont typeface="Calibri" panose="020F0502020204030204" pitchFamily="34" charset="0"/>
              <a:buChar char="₋"/>
            </a:pPr>
            <a:r>
              <a:rPr lang="en-GB" sz="2400" dirty="0"/>
              <a:t>Dissatisfaction for the results of cohesion policy (raising inequalities among regions)</a:t>
            </a:r>
          </a:p>
          <a:p>
            <a:pPr algn="just">
              <a:buFont typeface="Calibri" panose="020F0502020204030204" pitchFamily="34" charset="0"/>
              <a:buChar char="₋"/>
            </a:pPr>
            <a:r>
              <a:rPr lang="en-GB" sz="2400" dirty="0"/>
              <a:t>Need for ‘place based’ policy at regional level (2009 - Barca report on cohesion policy)</a:t>
            </a:r>
          </a:p>
          <a:p>
            <a:pPr algn="just">
              <a:buFont typeface="Calibri" panose="020F0502020204030204" pitchFamily="34" charset="0"/>
              <a:buChar char="₋"/>
            </a:pPr>
            <a:r>
              <a:rPr lang="en-GB" sz="2400" dirty="0"/>
              <a:t>More effective link between R&amp;D and </a:t>
            </a:r>
            <a:r>
              <a:rPr lang="da-DK" sz="2400" dirty="0"/>
              <a:t>innovation (Foray et al. 2009)</a:t>
            </a:r>
          </a:p>
          <a:p>
            <a:pPr algn="just">
              <a:buFont typeface="Calibri" panose="020F0502020204030204" pitchFamily="34" charset="0"/>
              <a:buChar char="₋"/>
            </a:pPr>
            <a:r>
              <a:rPr lang="en-US" sz="2400" dirty="0"/>
              <a:t>Structural "gap" between Europe and the USA, as result of a lower economic and technological specialisation and lower ability to prioritize efforts and investments at regional level</a:t>
            </a:r>
          </a:p>
          <a:p>
            <a:pPr algn="just">
              <a:buFont typeface="Calibri" panose="020F0502020204030204" pitchFamily="34" charset="0"/>
              <a:buChar char="₋"/>
            </a:pPr>
            <a:endParaRPr lang="da-DK" sz="1800" dirty="0"/>
          </a:p>
          <a:p>
            <a:pPr algn="just">
              <a:buFont typeface="Calibri" panose="020F0502020204030204" pitchFamily="34" charset="0"/>
              <a:buChar char="₋"/>
            </a:pPr>
            <a:endParaRPr lang="da-DK" sz="1800" dirty="0"/>
          </a:p>
          <a:p>
            <a:pPr algn="just">
              <a:buFont typeface="Calibri" panose="020F0502020204030204" pitchFamily="34" charset="0"/>
              <a:buChar char="₋"/>
            </a:pPr>
            <a:endParaRPr lang="it-IT" sz="1800" dirty="0"/>
          </a:p>
        </p:txBody>
      </p:sp>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5</a:t>
            </a:fld>
            <a:endParaRPr lang="it-IT"/>
          </a:p>
        </p:txBody>
      </p:sp>
      <p:sp>
        <p:nvSpPr>
          <p:cNvPr id="9" name="CasellaDiTesto 8">
            <a:extLst>
              <a:ext uri="{FF2B5EF4-FFF2-40B4-BE49-F238E27FC236}">
                <a16:creationId xmlns:a16="http://schemas.microsoft.com/office/drawing/2014/main" id="{B6FA329D-F196-4019-A9C4-414278863711}"/>
              </a:ext>
            </a:extLst>
          </p:cNvPr>
          <p:cNvSpPr txBox="1"/>
          <p:nvPr/>
        </p:nvSpPr>
        <p:spPr>
          <a:xfrm>
            <a:off x="4779972" y="4949785"/>
            <a:ext cx="4011900" cy="1908215"/>
          </a:xfrm>
          <a:prstGeom prst="rect">
            <a:avLst/>
          </a:prstGeom>
          <a:noFill/>
        </p:spPr>
        <p:txBody>
          <a:bodyPr wrap="square">
            <a:spAutoFit/>
          </a:bodyPr>
          <a:lstStyle/>
          <a:p>
            <a:pPr lvl="0">
              <a:defRPr/>
            </a:pPr>
            <a:r>
              <a:rPr lang="en-US" sz="2000" dirty="0">
                <a:solidFill>
                  <a:srgbClr val="202124"/>
                </a:solidFill>
                <a:effectLst/>
                <a:ea typeface="Times New Roman" panose="02020603050405020304" pitchFamily="18" charset="0"/>
              </a:rPr>
              <a:t>Taking into account national contributions and other private investment, the impact of </a:t>
            </a:r>
            <a:r>
              <a:rPr lang="en-GB" sz="2000" b="1" dirty="0">
                <a:effectLst/>
                <a:ea typeface="Times New Roman" panose="02020603050405020304" pitchFamily="18" charset="0"/>
              </a:rPr>
              <a:t>Cohesion Policy</a:t>
            </a:r>
            <a:r>
              <a:rPr lang="en-GB" sz="2000" dirty="0">
                <a:effectLst/>
                <a:ea typeface="Times New Roman" panose="02020603050405020304" pitchFamily="18" charset="0"/>
              </a:rPr>
              <a:t> for </a:t>
            </a:r>
            <a:r>
              <a:rPr lang="en-GB" sz="2000" b="1" dirty="0">
                <a:effectLst/>
                <a:ea typeface="Times New Roman" panose="02020603050405020304" pitchFamily="18" charset="0"/>
              </a:rPr>
              <a:t>2014-2020</a:t>
            </a:r>
            <a:r>
              <a:rPr lang="en-GB" sz="2000" dirty="0">
                <a:effectLst/>
                <a:ea typeface="Times New Roman" panose="02020603050405020304" pitchFamily="18" charset="0"/>
              </a:rPr>
              <a:t> </a:t>
            </a:r>
            <a:r>
              <a:rPr lang="en-GB" sz="2000" dirty="0">
                <a:solidFill>
                  <a:srgbClr val="202124"/>
                </a:solidFill>
              </a:rPr>
              <a:t>is expected to be about EUR 450 billion</a:t>
            </a:r>
          </a:p>
          <a:p>
            <a:pPr lvl="0">
              <a:defRPr/>
            </a:pPr>
            <a:r>
              <a:rPr lang="en-US" dirty="0">
                <a:solidFill>
                  <a:srgbClr val="202124"/>
                </a:solidFill>
                <a:ea typeface="Times New Roman" panose="02020603050405020304" pitchFamily="18" charset="0"/>
              </a:rPr>
              <a:t>EU Commission </a:t>
            </a:r>
            <a:endParaRPr lang="en-GB" dirty="0">
              <a:effectLst/>
              <a:ea typeface="Times New Roman" panose="02020603050405020304" pitchFamily="18" charset="0"/>
            </a:endParaRPr>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Tree>
    <p:extLst>
      <p:ext uri="{BB962C8B-B14F-4D97-AF65-F5344CB8AC3E}">
        <p14:creationId xmlns:p14="http://schemas.microsoft.com/office/powerpoint/2010/main" val="249436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6</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7" name="Segnaposto contenuto 2">
            <a:extLst>
              <a:ext uri="{FF2B5EF4-FFF2-40B4-BE49-F238E27FC236}">
                <a16:creationId xmlns:a16="http://schemas.microsoft.com/office/drawing/2014/main" id="{943709D5-319B-E02E-404C-B0D2D90FE169}"/>
              </a:ext>
            </a:extLst>
          </p:cNvPr>
          <p:cNvSpPr>
            <a:spLocks noGrp="1"/>
          </p:cNvSpPr>
          <p:nvPr>
            <p:ph idx="1"/>
          </p:nvPr>
        </p:nvSpPr>
        <p:spPr>
          <a:xfrm>
            <a:off x="971600" y="1700808"/>
            <a:ext cx="7555180" cy="4298249"/>
          </a:xfrm>
        </p:spPr>
        <p:txBody>
          <a:bodyPr>
            <a:noAutofit/>
          </a:bodyPr>
          <a:lstStyle/>
          <a:p>
            <a:pPr lvl="0"/>
            <a:endParaRPr lang="en-GB" sz="2800" dirty="0"/>
          </a:p>
          <a:p>
            <a:pPr lvl="0"/>
            <a:r>
              <a:rPr lang="en-GB" sz="2800" dirty="0"/>
              <a:t>the concentration of (public and private) resources for R&amp;D and innovation in few </a:t>
            </a:r>
            <a:r>
              <a:rPr lang="en-GB" sz="2800" b="1" dirty="0"/>
              <a:t>technological domains </a:t>
            </a:r>
            <a:r>
              <a:rPr lang="en-GB" sz="2800" dirty="0"/>
              <a:t>(</a:t>
            </a:r>
            <a:r>
              <a:rPr lang="en-GB" sz="2800" b="1" dirty="0"/>
              <a:t>specialisation</a:t>
            </a:r>
            <a:r>
              <a:rPr lang="en-GB" sz="2800" dirty="0"/>
              <a:t>)</a:t>
            </a:r>
          </a:p>
          <a:p>
            <a:pPr lvl="0">
              <a:buNone/>
            </a:pPr>
            <a:endParaRPr lang="it-IT" sz="900" dirty="0"/>
          </a:p>
          <a:p>
            <a:pPr lvl="0"/>
            <a:r>
              <a:rPr lang="en-GB" sz="2800" dirty="0"/>
              <a:t>the specialisation domains must be chosen to complement the research and productive assets </a:t>
            </a:r>
            <a:r>
              <a:rPr lang="en-US" sz="2800" dirty="0"/>
              <a:t>in which regions show superior innovative capabilities</a:t>
            </a:r>
            <a:r>
              <a:rPr lang="en-GB" sz="2800" dirty="0"/>
              <a:t>(</a:t>
            </a:r>
            <a:r>
              <a:rPr lang="en-GB" sz="2800" b="1" dirty="0"/>
              <a:t>smart</a:t>
            </a:r>
            <a:r>
              <a:rPr lang="en-GB" sz="2800" dirty="0"/>
              <a:t>) </a:t>
            </a:r>
            <a:endParaRPr lang="it-IT" sz="2800" dirty="0"/>
          </a:p>
        </p:txBody>
      </p:sp>
      <p:sp>
        <p:nvSpPr>
          <p:cNvPr id="9" name="TextBox 8">
            <a:extLst>
              <a:ext uri="{FF2B5EF4-FFF2-40B4-BE49-F238E27FC236}">
                <a16:creationId xmlns:a16="http://schemas.microsoft.com/office/drawing/2014/main" id="{8B7BAD79-2F36-74CB-3DCF-1BC80DC223A3}"/>
              </a:ext>
            </a:extLst>
          </p:cNvPr>
          <p:cNvSpPr txBox="1"/>
          <p:nvPr/>
        </p:nvSpPr>
        <p:spPr>
          <a:xfrm>
            <a:off x="191452" y="1086148"/>
            <a:ext cx="7868930" cy="523220"/>
          </a:xfrm>
          <a:prstGeom prst="rect">
            <a:avLst/>
          </a:prstGeom>
          <a:noFill/>
        </p:spPr>
        <p:txBody>
          <a:bodyPr wrap="square">
            <a:spAutoFit/>
          </a:bodyPr>
          <a:lstStyle/>
          <a:p>
            <a:r>
              <a:rPr lang="it-IT" sz="2800" dirty="0"/>
              <a:t>The Smart Specialisation Strategy (S3) – «</a:t>
            </a:r>
            <a:r>
              <a:rPr lang="it-IT" sz="2800" dirty="0" err="1"/>
              <a:t>pillars</a:t>
            </a:r>
            <a:r>
              <a:rPr lang="it-IT" sz="2800" dirty="0"/>
              <a:t>»</a:t>
            </a:r>
          </a:p>
        </p:txBody>
      </p:sp>
    </p:spTree>
    <p:extLst>
      <p:ext uri="{BB962C8B-B14F-4D97-AF65-F5344CB8AC3E}">
        <p14:creationId xmlns:p14="http://schemas.microsoft.com/office/powerpoint/2010/main" val="127983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7</a:t>
            </a:fld>
            <a:endParaRPr lang="it-IT"/>
          </a:p>
        </p:txBody>
      </p:sp>
      <p:sp>
        <p:nvSpPr>
          <p:cNvPr id="12" name="Segnaposto contenuto 2">
            <a:extLst>
              <a:ext uri="{FF2B5EF4-FFF2-40B4-BE49-F238E27FC236}">
                <a16:creationId xmlns:a16="http://schemas.microsoft.com/office/drawing/2014/main" id="{AEB68710-1DFB-41FB-A114-6721F0D237AF}"/>
              </a:ext>
            </a:extLst>
          </p:cNvPr>
          <p:cNvSpPr txBox="1">
            <a:spLocks/>
          </p:cNvSpPr>
          <p:nvPr/>
        </p:nvSpPr>
        <p:spPr>
          <a:xfrm>
            <a:off x="1057492" y="2160270"/>
            <a:ext cx="6200557" cy="36118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GB" sz="2400" dirty="0"/>
              <a:t>Key issues</a:t>
            </a:r>
          </a:p>
          <a:p>
            <a:pPr lvl="1"/>
            <a:r>
              <a:rPr lang="en-GB" sz="2400" dirty="0"/>
              <a:t>R&amp;D/innovation </a:t>
            </a:r>
          </a:p>
          <a:p>
            <a:pPr lvl="1"/>
            <a:r>
              <a:rPr lang="en-GB" sz="2400" dirty="0"/>
              <a:t>Core regions/peripheral regions</a:t>
            </a:r>
          </a:p>
          <a:p>
            <a:pPr lvl="1"/>
            <a:r>
              <a:rPr lang="en-GB" sz="2400" dirty="0"/>
              <a:t>Specialisation/diversification </a:t>
            </a:r>
          </a:p>
          <a:p>
            <a:pPr lvl="1"/>
            <a:r>
              <a:rPr lang="en-GB" sz="2400" dirty="0"/>
              <a:t>Industry sectors/technological domains</a:t>
            </a:r>
          </a:p>
          <a:p>
            <a:pPr lvl="1"/>
            <a:r>
              <a:rPr lang="en-GB" sz="2400" dirty="0"/>
              <a:t>Top down/bottom up </a:t>
            </a:r>
          </a:p>
          <a:p>
            <a:pPr lvl="1"/>
            <a:r>
              <a:rPr lang="en-GB" sz="2400" dirty="0"/>
              <a:t>Coherence/relatedness s/connectivity</a:t>
            </a:r>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11" name="TextBox 10">
            <a:extLst>
              <a:ext uri="{FF2B5EF4-FFF2-40B4-BE49-F238E27FC236}">
                <a16:creationId xmlns:a16="http://schemas.microsoft.com/office/drawing/2014/main" id="{94296A5E-9D71-BA69-ABE3-2653011AEB3B}"/>
              </a:ext>
            </a:extLst>
          </p:cNvPr>
          <p:cNvSpPr txBox="1"/>
          <p:nvPr/>
        </p:nvSpPr>
        <p:spPr>
          <a:xfrm>
            <a:off x="185420" y="1388317"/>
            <a:ext cx="8832820" cy="461665"/>
          </a:xfrm>
          <a:prstGeom prst="rect">
            <a:avLst/>
          </a:prstGeom>
          <a:noFill/>
        </p:spPr>
        <p:txBody>
          <a:bodyPr wrap="square">
            <a:spAutoFit/>
          </a:bodyPr>
          <a:lstStyle/>
          <a:p>
            <a:r>
              <a:rPr lang="en-US" sz="2400" b="1" dirty="0"/>
              <a:t>S3 policies as catalyst of innovation and competitiveness.</a:t>
            </a:r>
            <a:endParaRPr lang="it-IT" sz="2400" b="1" dirty="0"/>
          </a:p>
        </p:txBody>
      </p:sp>
    </p:spTree>
    <p:extLst>
      <p:ext uri="{BB962C8B-B14F-4D97-AF65-F5344CB8AC3E}">
        <p14:creationId xmlns:p14="http://schemas.microsoft.com/office/powerpoint/2010/main" val="292081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791872" y="6331917"/>
            <a:ext cx="226368" cy="241002"/>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8</a:t>
            </a:fld>
            <a:endParaRPr lang="it-IT"/>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5" name="Segnaposto contenuto 2">
            <a:extLst>
              <a:ext uri="{FF2B5EF4-FFF2-40B4-BE49-F238E27FC236}">
                <a16:creationId xmlns:a16="http://schemas.microsoft.com/office/drawing/2014/main" id="{864331FD-45C2-416E-276C-0EF84BAEABE2}"/>
              </a:ext>
            </a:extLst>
          </p:cNvPr>
          <p:cNvSpPr>
            <a:spLocks noGrp="1"/>
          </p:cNvSpPr>
          <p:nvPr>
            <p:ph idx="1"/>
          </p:nvPr>
        </p:nvSpPr>
        <p:spPr>
          <a:xfrm>
            <a:off x="773029" y="1575816"/>
            <a:ext cx="7931224" cy="4298249"/>
          </a:xfrm>
        </p:spPr>
        <p:txBody>
          <a:bodyPr>
            <a:noAutofit/>
          </a:bodyPr>
          <a:lstStyle/>
          <a:p>
            <a:pPr lvl="0">
              <a:buNone/>
            </a:pPr>
            <a:endParaRPr lang="it-IT" sz="800" dirty="0"/>
          </a:p>
          <a:p>
            <a:pPr lvl="0">
              <a:buNone/>
            </a:pPr>
            <a:r>
              <a:rPr lang="en-GB" sz="2800" dirty="0"/>
              <a:t>The S3 guide (Foray et al., 2012) emphasizes that in designing S3 regions should consider the </a:t>
            </a:r>
            <a:r>
              <a:rPr lang="en-GB" sz="2800" b="1" dirty="0"/>
              <a:t>actual and potential links between the domains</a:t>
            </a:r>
            <a:endParaRPr lang="it-IT" sz="2400" dirty="0"/>
          </a:p>
          <a:p>
            <a:pPr lvl="0">
              <a:buNone/>
            </a:pPr>
            <a:endParaRPr lang="it-IT" sz="2400" dirty="0"/>
          </a:p>
          <a:p>
            <a:pPr lvl="1"/>
            <a:r>
              <a:rPr lang="en-GB" dirty="0"/>
              <a:t>knowledge exchanges between different domains at regional level (</a:t>
            </a:r>
            <a:r>
              <a:rPr lang="en-GB" b="1" dirty="0"/>
              <a:t>relatedness</a:t>
            </a:r>
            <a:r>
              <a:rPr lang="en-GB" dirty="0"/>
              <a:t>)</a:t>
            </a:r>
          </a:p>
          <a:p>
            <a:pPr lvl="1"/>
            <a:r>
              <a:rPr lang="en-GB" dirty="0"/>
              <a:t>knowledge exchanges between different regions specialising in similar or complementary domains (</a:t>
            </a:r>
            <a:r>
              <a:rPr lang="en-GB" b="1" dirty="0"/>
              <a:t>connectivity</a:t>
            </a:r>
            <a:r>
              <a:rPr lang="en-GB" dirty="0"/>
              <a:t>). </a:t>
            </a:r>
            <a:endParaRPr lang="it-IT" dirty="0"/>
          </a:p>
        </p:txBody>
      </p:sp>
      <p:sp>
        <p:nvSpPr>
          <p:cNvPr id="6" name="TextBox 5">
            <a:extLst>
              <a:ext uri="{FF2B5EF4-FFF2-40B4-BE49-F238E27FC236}">
                <a16:creationId xmlns:a16="http://schemas.microsoft.com/office/drawing/2014/main" id="{8A3E57DC-8950-7EC4-3C23-96B8C03D94E8}"/>
              </a:ext>
            </a:extLst>
          </p:cNvPr>
          <p:cNvSpPr txBox="1"/>
          <p:nvPr/>
        </p:nvSpPr>
        <p:spPr>
          <a:xfrm>
            <a:off x="240030" y="983935"/>
            <a:ext cx="7783829" cy="954107"/>
          </a:xfrm>
          <a:prstGeom prst="rect">
            <a:avLst/>
          </a:prstGeom>
          <a:noFill/>
        </p:spPr>
        <p:txBody>
          <a:bodyPr wrap="square">
            <a:spAutoFit/>
          </a:bodyPr>
          <a:lstStyle/>
          <a:p>
            <a:r>
              <a:rPr lang="it-IT" sz="2800" dirty="0"/>
              <a:t>The Smart Specialisation Strategy (S3):</a:t>
            </a:r>
            <a:br>
              <a:rPr lang="it-IT" sz="2800" dirty="0"/>
            </a:br>
            <a:r>
              <a:rPr lang="it-IT" sz="2800" dirty="0"/>
              <a:t>a key concept</a:t>
            </a:r>
          </a:p>
        </p:txBody>
      </p:sp>
    </p:spTree>
    <p:extLst>
      <p:ext uri="{BB962C8B-B14F-4D97-AF65-F5344CB8AC3E}">
        <p14:creationId xmlns:p14="http://schemas.microsoft.com/office/powerpoint/2010/main" val="3531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8641080" y="6257419"/>
            <a:ext cx="377160" cy="315500"/>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A58DB-AB3B-4142-83D6-2122D1F08F34}" type="slidenum">
              <a:rPr lang="it-IT" smtClean="0"/>
              <a:pPr/>
              <a:t>9</a:t>
            </a:fld>
            <a:endParaRPr lang="it-IT" dirty="0"/>
          </a:p>
        </p:txBody>
      </p:sp>
      <p:sp>
        <p:nvSpPr>
          <p:cNvPr id="15" name="Rettangolo 8">
            <a:extLst>
              <a:ext uri="{FF2B5EF4-FFF2-40B4-BE49-F238E27FC236}">
                <a16:creationId xmlns:a16="http://schemas.microsoft.com/office/drawing/2014/main" id="{3439B29E-BD41-B51A-57C7-D7AB5585A97C}"/>
              </a:ext>
            </a:extLst>
          </p:cNvPr>
          <p:cNvSpPr/>
          <p:nvPr/>
        </p:nvSpPr>
        <p:spPr>
          <a:xfrm>
            <a:off x="-7455" y="-22074"/>
            <a:ext cx="9151455" cy="737419"/>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u="none" strike="noStrike" kern="1200" baseline="0" dirty="0">
                <a:solidFill>
                  <a:schemeClr val="bg1"/>
                </a:solidFill>
                <a:latin typeface="+mn-lt"/>
                <a:ea typeface="+mn-ea"/>
                <a:cs typeface="+mn-cs"/>
              </a:rPr>
              <a:t>Background</a:t>
            </a:r>
            <a:endParaRPr lang="it-IT" sz="3200" b="1" i="1" dirty="0">
              <a:solidFill>
                <a:schemeClr val="bg1"/>
              </a:solidFill>
            </a:endParaRPr>
          </a:p>
        </p:txBody>
      </p:sp>
      <p:sp>
        <p:nvSpPr>
          <p:cNvPr id="5" name="CasellaDiTesto 10">
            <a:extLst>
              <a:ext uri="{FF2B5EF4-FFF2-40B4-BE49-F238E27FC236}">
                <a16:creationId xmlns:a16="http://schemas.microsoft.com/office/drawing/2014/main" id="{0515CBE1-D373-17C0-9A43-0E00C9C8F068}"/>
              </a:ext>
            </a:extLst>
          </p:cNvPr>
          <p:cNvSpPr txBox="1"/>
          <p:nvPr/>
        </p:nvSpPr>
        <p:spPr>
          <a:xfrm>
            <a:off x="128072" y="874192"/>
            <a:ext cx="6228978" cy="646331"/>
          </a:xfrm>
          <a:prstGeom prst="rect">
            <a:avLst/>
          </a:prstGeom>
          <a:noFill/>
        </p:spPr>
        <p:txBody>
          <a:bodyPr wrap="square">
            <a:spAutoFit/>
          </a:bodyPr>
          <a:lstStyle/>
          <a:p>
            <a:r>
              <a:rPr lang="en-GB" sz="3600" dirty="0"/>
              <a:t>The importance of connectivity</a:t>
            </a:r>
          </a:p>
        </p:txBody>
      </p:sp>
      <p:sp>
        <p:nvSpPr>
          <p:cNvPr id="7" name="Segnaposto contenuto 2">
            <a:extLst>
              <a:ext uri="{FF2B5EF4-FFF2-40B4-BE49-F238E27FC236}">
                <a16:creationId xmlns:a16="http://schemas.microsoft.com/office/drawing/2014/main" id="{C26F4069-2A80-10F1-7EF0-6A9337773A1D}"/>
              </a:ext>
            </a:extLst>
          </p:cNvPr>
          <p:cNvSpPr>
            <a:spLocks noGrp="1"/>
          </p:cNvSpPr>
          <p:nvPr>
            <p:ph idx="1"/>
          </p:nvPr>
        </p:nvSpPr>
        <p:spPr>
          <a:xfrm>
            <a:off x="278954" y="1679370"/>
            <a:ext cx="3664396" cy="4578049"/>
          </a:xfrm>
        </p:spPr>
        <p:txBody>
          <a:bodyPr>
            <a:noAutofit/>
          </a:bodyPr>
          <a:lstStyle/>
          <a:p>
            <a:pPr lvl="0">
              <a:buNone/>
            </a:pPr>
            <a:endParaRPr lang="it-IT" sz="800" dirty="0"/>
          </a:p>
          <a:p>
            <a:pPr lvl="0">
              <a:buNone/>
            </a:pPr>
            <a:r>
              <a:rPr lang="en-GB" sz="1800" dirty="0"/>
              <a:t>      </a:t>
            </a:r>
            <a:r>
              <a:rPr lang="en-GB" sz="2000" dirty="0"/>
              <a:t>In designing S3 regions they should consider the </a:t>
            </a:r>
            <a:r>
              <a:rPr lang="en-GB" sz="2000" b="1" dirty="0"/>
              <a:t>actual and potential links between the domains</a:t>
            </a:r>
            <a:endParaRPr lang="it-IT" sz="2000" dirty="0"/>
          </a:p>
          <a:p>
            <a:pPr lvl="1"/>
            <a:r>
              <a:rPr lang="en-GB" sz="2000" dirty="0"/>
              <a:t>knowledge exchange between different domains at regional level (</a:t>
            </a:r>
            <a:r>
              <a:rPr lang="en-GB" sz="2000" b="1" dirty="0"/>
              <a:t>relatedness</a:t>
            </a:r>
            <a:r>
              <a:rPr lang="en-GB" sz="2000" dirty="0"/>
              <a:t>)</a:t>
            </a:r>
          </a:p>
          <a:p>
            <a:pPr lvl="1"/>
            <a:r>
              <a:rPr lang="en-GB" sz="2000" dirty="0"/>
              <a:t>knowledge exchange between different regions specialising in similar or complementary domains (</a:t>
            </a:r>
            <a:r>
              <a:rPr lang="en-GB" sz="2000" b="1" dirty="0"/>
              <a:t>connectivity</a:t>
            </a:r>
            <a:r>
              <a:rPr lang="en-GB" sz="2000" dirty="0"/>
              <a:t>). </a:t>
            </a:r>
            <a:endParaRPr lang="it-IT" sz="2000" dirty="0"/>
          </a:p>
        </p:txBody>
      </p:sp>
      <p:sp>
        <p:nvSpPr>
          <p:cNvPr id="8" name="Segnaposto contenuto 2">
            <a:extLst>
              <a:ext uri="{FF2B5EF4-FFF2-40B4-BE49-F238E27FC236}">
                <a16:creationId xmlns:a16="http://schemas.microsoft.com/office/drawing/2014/main" id="{4CA28DFC-56D0-A3A0-633B-D11C4AA3DC8C}"/>
              </a:ext>
            </a:extLst>
          </p:cNvPr>
          <p:cNvSpPr txBox="1">
            <a:spLocks/>
          </p:cNvSpPr>
          <p:nvPr/>
        </p:nvSpPr>
        <p:spPr>
          <a:xfrm>
            <a:off x="4448838" y="1851060"/>
            <a:ext cx="4192242" cy="429619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i="1" dirty="0"/>
              <a:t>Innovation</a:t>
            </a:r>
          </a:p>
          <a:p>
            <a:pPr marL="400050" lvl="1" indent="0" algn="just">
              <a:buFont typeface="Arial" pitchFamily="34" charset="0"/>
              <a:buNone/>
            </a:pPr>
            <a:r>
              <a:rPr lang="en-GB" sz="2400" i="1" dirty="0"/>
              <a:t>“… </a:t>
            </a:r>
            <a:r>
              <a:rPr lang="en-GB" sz="2400" i="1" dirty="0">
                <a:solidFill>
                  <a:schemeClr val="accent1">
                    <a:lumMod val="50000"/>
                  </a:schemeClr>
                </a:solidFill>
              </a:rPr>
              <a:t>smart specialisation is also pointing regions towards more strategic cross-border and trans-regional cooperation to achieve more critical potential and related variety</a:t>
            </a:r>
            <a:r>
              <a:rPr lang="en-GB" sz="2400" i="1" dirty="0"/>
              <a:t>.”</a:t>
            </a:r>
            <a:endParaRPr lang="en-GB" sz="2400" dirty="0"/>
          </a:p>
          <a:p>
            <a:endParaRPr lang="en-GB" sz="2400" dirty="0"/>
          </a:p>
          <a:p>
            <a:r>
              <a:rPr lang="en-GB" sz="2400" b="1" i="1" dirty="0"/>
              <a:t>Complementarity</a:t>
            </a:r>
          </a:p>
          <a:p>
            <a:pPr marL="400050" lvl="1" indent="0" algn="just">
              <a:buFont typeface="Arial" pitchFamily="34" charset="0"/>
              <a:buNone/>
            </a:pPr>
            <a:r>
              <a:rPr lang="en-GB" sz="2400" dirty="0"/>
              <a:t>Relations between ‘core’ regions (at the frontier of technology) and ‘peripheral’ regions (applying such technology to specific domains)</a:t>
            </a:r>
          </a:p>
        </p:txBody>
      </p:sp>
      <p:sp>
        <p:nvSpPr>
          <p:cNvPr id="9" name="CasellaDiTesto 7">
            <a:extLst>
              <a:ext uri="{FF2B5EF4-FFF2-40B4-BE49-F238E27FC236}">
                <a16:creationId xmlns:a16="http://schemas.microsoft.com/office/drawing/2014/main" id="{8AFE5CE6-15E1-D9CA-01CB-A9399120BD3E}"/>
              </a:ext>
            </a:extLst>
          </p:cNvPr>
          <p:cNvSpPr txBox="1"/>
          <p:nvPr/>
        </p:nvSpPr>
        <p:spPr>
          <a:xfrm>
            <a:off x="4799474" y="6147251"/>
            <a:ext cx="3664396" cy="369332"/>
          </a:xfrm>
          <a:prstGeom prst="rect">
            <a:avLst/>
          </a:prstGeom>
          <a:noFill/>
        </p:spPr>
        <p:txBody>
          <a:bodyPr wrap="square">
            <a:spAutoFit/>
          </a:bodyPr>
          <a:lstStyle/>
          <a:p>
            <a:pPr lvl="0" algn="r">
              <a:buNone/>
            </a:pPr>
            <a:r>
              <a:rPr lang="en-GB" sz="1800" dirty="0"/>
              <a:t>The S3 guide (Foray et al., 2012)</a:t>
            </a:r>
          </a:p>
        </p:txBody>
      </p:sp>
    </p:spTree>
    <p:extLst>
      <p:ext uri="{BB962C8B-B14F-4D97-AF65-F5344CB8AC3E}">
        <p14:creationId xmlns:p14="http://schemas.microsoft.com/office/powerpoint/2010/main" val="343423139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28825A148D05447A068AD0BBEE3E964" ma:contentTypeVersion="8" ma:contentTypeDescription="Creare un nuovo documento." ma:contentTypeScope="" ma:versionID="3e4cf11a5c9c49e64bc59aed583d3c1a">
  <xsd:schema xmlns:xsd="http://www.w3.org/2001/XMLSchema" xmlns:xs="http://www.w3.org/2001/XMLSchema" xmlns:p="http://schemas.microsoft.com/office/2006/metadata/properties" xmlns:ns2="35ab6e06-0231-486c-9bcf-529777f93be3" targetNamespace="http://schemas.microsoft.com/office/2006/metadata/properties" ma:root="true" ma:fieldsID="f91e5822ffaeb553552f9537f2bc73e4" ns2:_="">
    <xsd:import namespace="35ab6e06-0231-486c-9bcf-529777f93b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b6e06-0231-486c-9bcf-529777f93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4E25B-6819-4B6A-A6CC-488DA787698B}">
  <ds:schemaRefs>
    <ds:schemaRef ds:uri="http://schemas.microsoft.com/sharepoint/v3/contenttype/forms"/>
  </ds:schemaRefs>
</ds:datastoreItem>
</file>

<file path=customXml/itemProps2.xml><?xml version="1.0" encoding="utf-8"?>
<ds:datastoreItem xmlns:ds="http://schemas.openxmlformats.org/officeDocument/2006/customXml" ds:itemID="{10082513-B5B0-44EC-98E2-755682734D85}">
  <ds:schemaRefs>
    <ds:schemaRef ds:uri="http://purl.org/dc/elements/1.1/"/>
    <ds:schemaRef ds:uri="http://schemas.microsoft.com/office/2006/metadata/properties"/>
    <ds:schemaRef ds:uri="http://purl.org/dc/terms/"/>
    <ds:schemaRef ds:uri="35ab6e06-0231-486c-9bcf-529777f93be3"/>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19982E2-4A90-494C-8857-74287D4B1F6E}">
  <ds:schemaRefs>
    <ds:schemaRef ds:uri="35ab6e06-0231-486c-9bcf-529777f93b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822</TotalTime>
  <Words>2964</Words>
  <Application>Microsoft Office PowerPoint</Application>
  <PresentationFormat>Diaprojekcija na zaslonu (4:3)</PresentationFormat>
  <Paragraphs>588</Paragraphs>
  <Slides>24</Slides>
  <Notes>22</Notes>
  <HiddenSlides>3</HiddenSlides>
  <MMClips>0</MMClips>
  <ScaleCrop>false</ScaleCrop>
  <HeadingPairs>
    <vt:vector size="6" baseType="variant">
      <vt:variant>
        <vt:lpstr>Uporabljene pisave</vt:lpstr>
      </vt:variant>
      <vt:variant>
        <vt:i4>11</vt:i4>
      </vt:variant>
      <vt:variant>
        <vt:lpstr>Tema</vt:lpstr>
      </vt:variant>
      <vt:variant>
        <vt:i4>3</vt:i4>
      </vt:variant>
      <vt:variant>
        <vt:lpstr>Naslovi diapozitivov</vt:lpstr>
      </vt:variant>
      <vt:variant>
        <vt:i4>24</vt:i4>
      </vt:variant>
    </vt:vector>
  </HeadingPairs>
  <TitlesOfParts>
    <vt:vector size="38" baseType="lpstr">
      <vt:lpstr>ＭＳ Ｐゴシック</vt:lpstr>
      <vt:lpstr>Arial</vt:lpstr>
      <vt:lpstr>Arial Narrow</vt:lpstr>
      <vt:lpstr>Calibri</vt:lpstr>
      <vt:lpstr>Calibri Light</vt:lpstr>
      <vt:lpstr>Calibri Light (Titoli)</vt:lpstr>
      <vt:lpstr>CIDFont+F4</vt:lpstr>
      <vt:lpstr>Franklin Gothic Medium</vt:lpstr>
      <vt:lpstr>Lato</vt:lpstr>
      <vt:lpstr>Symbol</vt:lpstr>
      <vt:lpstr>Times New Roman</vt:lpstr>
      <vt:lpstr>Tema di Office</vt:lpstr>
      <vt:lpstr>Tema di Office</vt:lpstr>
      <vt:lpstr>Office Theme</vt:lpstr>
      <vt:lpstr>PowerPointova predstavitev</vt:lpstr>
      <vt:lpstr>PowerPointova predstavitev</vt:lpstr>
      <vt:lpstr>PowerPointova predstavitev</vt:lpstr>
      <vt:lpstr>PowerPointova predstavitev</vt:lpstr>
      <vt:lpstr>  S3 in cohesion policy  </vt:lpstr>
      <vt:lpstr>PowerPointova predstavitev</vt:lpstr>
      <vt:lpstr>PowerPointova predstavitev</vt:lpstr>
      <vt:lpstr>PowerPointova predstavitev</vt:lpstr>
      <vt:lpstr>PowerPointova predstavitev</vt:lpstr>
      <vt:lpstr>Entrepreneurial discovery process</vt:lpstr>
      <vt:lpstr>  EU Macro-Regional Strategies  </vt:lpstr>
      <vt:lpstr>EUSAIR – aims and pillars</vt:lpstr>
      <vt:lpstr>EUSAIR – aims and pillars</vt:lpstr>
      <vt:lpstr>PowerPointova predstavitev</vt:lpstr>
      <vt:lpst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BOLOGNINI SARA</dc:creator>
  <cp:lastModifiedBy>Matija Pavlovčič</cp:lastModifiedBy>
  <cp:revision>22</cp:revision>
  <cp:lastPrinted>2022-07-05T07:13:05Z</cp:lastPrinted>
  <dcterms:created xsi:type="dcterms:W3CDTF">2019-06-10T13:33:18Z</dcterms:created>
  <dcterms:modified xsi:type="dcterms:W3CDTF">2022-07-05T09:06:33Z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0x010100F28825A148D05447A068AD0BBEE3E964</vt:lpwstr>
  </property>
</Properties>
</file>