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3" r:id="rId10"/>
    <p:sldId id="264" r:id="rId11"/>
    <p:sldId id="267" r:id="rId12"/>
  </p:sldIdLst>
  <p:sldSz cx="9144000" cy="5143500" type="screen16x9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3">
          <p15:clr>
            <a:srgbClr val="A4A3A4"/>
          </p15:clr>
        </p15:guide>
        <p15:guide id="2" orient="horz" pos="3117">
          <p15:clr>
            <a:srgbClr val="A4A3A4"/>
          </p15:clr>
        </p15:guide>
        <p15:guide id="3" pos="158">
          <p15:clr>
            <a:srgbClr val="A4A3A4"/>
          </p15:clr>
        </p15:guide>
        <p15:guide id="4" pos="5647">
          <p15:clr>
            <a:srgbClr val="A4A3A4"/>
          </p15:clr>
        </p15:guide>
        <p15:guide id="5" pos="657">
          <p15:clr>
            <a:srgbClr val="A4A3A4"/>
          </p15:clr>
        </p15:guide>
        <p15:guide id="6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278" autoAdjust="0"/>
    <p:restoredTop sz="94622" autoAdjust="0"/>
  </p:normalViewPr>
  <p:slideViewPr>
    <p:cSldViewPr>
      <p:cViewPr>
        <p:scale>
          <a:sx n="75" d="100"/>
          <a:sy n="75" d="100"/>
        </p:scale>
        <p:origin x="316" y="188"/>
      </p:cViewPr>
      <p:guideLst>
        <p:guide orient="horz" pos="123"/>
        <p:guide orient="horz" pos="3117"/>
        <p:guide pos="158"/>
        <p:guide pos="5647"/>
        <p:guide pos="65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50825" y="2727325"/>
            <a:ext cx="8713788" cy="13069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65311" y="4084141"/>
            <a:ext cx="6373427" cy="864096"/>
          </a:xfrm>
        </p:spPr>
        <p:txBody>
          <a:bodyPr anchor="b"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dirty="0"/>
              <a:t>Uredite slog podnaslova matrice</a:t>
            </a:r>
          </a:p>
        </p:txBody>
      </p:sp>
      <p:pic>
        <p:nvPicPr>
          <p:cNvPr id="2050" name="Picture 2" descr="C:\Dropbox\CGP\slike\izbor\PA01661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0786" b="48242"/>
          <a:stretch/>
        </p:blipFill>
        <p:spPr bwMode="auto">
          <a:xfrm>
            <a:off x="-1" y="0"/>
            <a:ext cx="9144001" cy="272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ropbox\CGP\CGP_KONCNE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824342"/>
            <a:ext cx="2483768" cy="130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73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2988" y="4227934"/>
            <a:ext cx="7849492" cy="627484"/>
          </a:xfrm>
        </p:spPr>
        <p:txBody>
          <a:bodyPr anchor="ctr"/>
          <a:lstStyle>
            <a:lvl1pPr algn="ctr">
              <a:defRPr sz="2000" b="1"/>
            </a:lvl1pPr>
          </a:lstStyle>
          <a:p>
            <a:r>
              <a:rPr lang="sl-SI" dirty="0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042988" y="195264"/>
            <a:ext cx="7849492" cy="39606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pic>
        <p:nvPicPr>
          <p:cNvPr id="8" name="Picture 2" descr="C:\Dropbox\CGP\slike\izbor\PA01661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4" t="21314" r="56057" b="5490"/>
          <a:stretch/>
        </p:blipFill>
        <p:spPr bwMode="auto">
          <a:xfrm>
            <a:off x="0" y="-1"/>
            <a:ext cx="89959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519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ropbox\CGP\slike\izbor\PA01661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378" b="44601"/>
          <a:stretch/>
        </p:blipFill>
        <p:spPr bwMode="auto">
          <a:xfrm>
            <a:off x="-1" y="0"/>
            <a:ext cx="9144001" cy="237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267443" y="2427734"/>
            <a:ext cx="8713788" cy="637579"/>
          </a:xfrm>
        </p:spPr>
        <p:txBody>
          <a:bodyPr anchor="b">
            <a:noAutofit/>
          </a:bodyPr>
          <a:lstStyle>
            <a:lvl1pPr algn="ctr">
              <a:defRPr sz="4000" b="1" baseline="0"/>
            </a:lvl1pPr>
          </a:lstStyle>
          <a:p>
            <a:r>
              <a:rPr lang="sl-SI" dirty="0"/>
              <a:t>Hvala za pozornost!</a:t>
            </a:r>
          </a:p>
        </p:txBody>
      </p:sp>
      <p:pic>
        <p:nvPicPr>
          <p:cNvPr id="7" name="Picture 2" descr="C:\Dropbox\CGP\dopis\DOPIS_1 copy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4" t="12079" r="8072" b="79912"/>
          <a:stretch/>
        </p:blipFill>
        <p:spPr bwMode="auto">
          <a:xfrm>
            <a:off x="2001626" y="3125295"/>
            <a:ext cx="6962987" cy="204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Dropbox\CGP\CGP_KONCNE\LOG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73" y="2970347"/>
            <a:ext cx="3695705" cy="194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450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Naslovni diapozitiv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 hasCustomPrompt="1"/>
          </p:nvPr>
        </p:nvSpPr>
        <p:spPr>
          <a:xfrm>
            <a:off x="250826" y="2931790"/>
            <a:ext cx="8713787" cy="1212576"/>
          </a:xfrm>
        </p:spPr>
        <p:txBody>
          <a:bodyPr anchor="t"/>
          <a:lstStyle/>
          <a:p>
            <a:r>
              <a:rPr lang="sl-SI" dirty="0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50826" y="4155925"/>
            <a:ext cx="8713788" cy="679931"/>
          </a:xfrm>
        </p:spPr>
        <p:txBody>
          <a:bodyPr anchor="t">
            <a:normAutofit/>
          </a:bodyPr>
          <a:lstStyle>
            <a:lvl1pPr marL="0" indent="0" algn="l">
              <a:buNone/>
              <a:defRPr sz="3000" i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dirty="0"/>
              <a:t>Uredite slog podnaslova matrice</a:t>
            </a:r>
          </a:p>
        </p:txBody>
      </p:sp>
      <p:pic>
        <p:nvPicPr>
          <p:cNvPr id="2050" name="Picture 2" descr="C:\Dropbox\CGP\slike\izbor\PA01661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13204" b="55824"/>
          <a:stretch/>
        </p:blipFill>
        <p:spPr bwMode="auto">
          <a:xfrm>
            <a:off x="-1" y="0"/>
            <a:ext cx="9144001" cy="272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Dropbox\CGP\CGP_KONCNE\LOGO_BW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0"/>
            <a:ext cx="3089225" cy="162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164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00113" y="195263"/>
            <a:ext cx="8065393" cy="997619"/>
          </a:xfrm>
        </p:spPr>
        <p:txBody>
          <a:bodyPr anchor="ctr"/>
          <a:lstStyle/>
          <a:p>
            <a:r>
              <a:rPr lang="sl-SI" dirty="0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899097" y="1275606"/>
            <a:ext cx="8065391" cy="3672632"/>
          </a:xfrm>
        </p:spPr>
        <p:txBody>
          <a:bodyPr/>
          <a:lstStyle/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pic>
        <p:nvPicPr>
          <p:cNvPr id="7" name="Picture 2" descr="C:\Dropbox\CGP\slike\izbor\PA01661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4" t="21314" r="56057" b="5490"/>
          <a:stretch/>
        </p:blipFill>
        <p:spPr bwMode="auto">
          <a:xfrm>
            <a:off x="0" y="-1"/>
            <a:ext cx="89959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170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9142" y="2355725"/>
            <a:ext cx="8705471" cy="15364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dirty="0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259142" y="3904879"/>
            <a:ext cx="6337399" cy="517929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dirty="0"/>
              <a:t>Uredite sloge besedila matrice</a:t>
            </a:r>
          </a:p>
        </p:txBody>
      </p:sp>
      <p:pic>
        <p:nvPicPr>
          <p:cNvPr id="9" name="Picture 2" descr="C:\Dropbox\CGP\slike\izbor\PA01661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0786" b="48242"/>
          <a:stretch/>
        </p:blipFill>
        <p:spPr bwMode="auto">
          <a:xfrm>
            <a:off x="521" y="-563590"/>
            <a:ext cx="9144001" cy="272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ropbox\CGP\CGP_KONCNE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484" y="3702117"/>
            <a:ext cx="2736304" cy="144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grada besedila 2"/>
          <p:cNvSpPr>
            <a:spLocks noGrp="1"/>
          </p:cNvSpPr>
          <p:nvPr>
            <p:ph type="body" idx="10"/>
          </p:nvPr>
        </p:nvSpPr>
        <p:spPr>
          <a:xfrm>
            <a:off x="259142" y="4412879"/>
            <a:ext cx="6337399" cy="517929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53380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0825" y="195263"/>
            <a:ext cx="8713788" cy="997619"/>
          </a:xfrm>
        </p:spPr>
        <p:txBody>
          <a:bodyPr anchor="ctr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sl-SI" dirty="0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253912" y="1203598"/>
            <a:ext cx="4038600" cy="3744640"/>
          </a:xfrm>
        </p:spPr>
        <p:txBody>
          <a:bodyPr/>
          <a:lstStyle>
            <a:lvl1pPr marL="177800" indent="-177800">
              <a:defRPr sz="2800"/>
            </a:lvl1pPr>
            <a:lvl2pPr marL="361950" indent="-184150">
              <a:defRPr sz="2400"/>
            </a:lvl2pPr>
            <a:lvl3pPr marL="539750" indent="-177800">
              <a:defRPr sz="2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926013" y="1203598"/>
            <a:ext cx="4038600" cy="3744640"/>
          </a:xfrm>
        </p:spPr>
        <p:txBody>
          <a:bodyPr/>
          <a:lstStyle>
            <a:lvl1pPr marL="177800" indent="-177800">
              <a:defRPr sz="2800"/>
            </a:lvl1pPr>
            <a:lvl2pPr marL="361950" indent="-184150">
              <a:defRPr sz="2400"/>
            </a:lvl2pPr>
            <a:lvl3pPr marL="539750" indent="-177800">
              <a:defRPr sz="2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</p:txBody>
      </p:sp>
    </p:spTree>
    <p:extLst>
      <p:ext uri="{BB962C8B-B14F-4D97-AF65-F5344CB8AC3E}">
        <p14:creationId xmlns:p14="http://schemas.microsoft.com/office/powerpoint/2010/main" val="1806628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7584" y="195263"/>
            <a:ext cx="8137028" cy="997619"/>
          </a:xfrm>
        </p:spPr>
        <p:txBody>
          <a:bodyPr anchor="ctr"/>
          <a:lstStyle>
            <a:lvl1pPr>
              <a:defRPr/>
            </a:lvl1pPr>
          </a:lstStyle>
          <a:p>
            <a:r>
              <a:rPr lang="sl-SI" dirty="0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819844" y="1205558"/>
            <a:ext cx="4040188" cy="7875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dirty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819844" y="1993156"/>
            <a:ext cx="4040188" cy="2963466"/>
          </a:xfrm>
        </p:spPr>
        <p:txBody>
          <a:bodyPr/>
          <a:lstStyle>
            <a:lvl1pPr>
              <a:defRPr sz="2400"/>
            </a:lvl1pPr>
            <a:lvl2pPr marL="266700" indent="-180975"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922838" y="1197174"/>
            <a:ext cx="4041775" cy="7875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dirty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922838" y="1984772"/>
            <a:ext cx="4041775" cy="2963466"/>
          </a:xfrm>
        </p:spPr>
        <p:txBody>
          <a:bodyPr/>
          <a:lstStyle>
            <a:lvl1pPr>
              <a:defRPr sz="2400"/>
            </a:lvl1pPr>
            <a:lvl2pPr marL="266700" indent="-180975"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</p:txBody>
      </p:sp>
      <p:pic>
        <p:nvPicPr>
          <p:cNvPr id="10" name="Picture 2" descr="C:\Dropbox\CGP\slike\izbor\PA01661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4" t="21314" r="56057" b="5490"/>
          <a:stretch/>
        </p:blipFill>
        <p:spPr bwMode="auto">
          <a:xfrm>
            <a:off x="-108520" y="2679"/>
            <a:ext cx="89959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908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255017" y="1563638"/>
            <a:ext cx="8713788" cy="157368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sl-SI" dirty="0"/>
              <a:t>UREDITE SLOG NASLOVA MATRICE</a:t>
            </a:r>
          </a:p>
        </p:txBody>
      </p:sp>
      <p:pic>
        <p:nvPicPr>
          <p:cNvPr id="6" name="Picture 2" descr="C:\Dropbox\CGP\slike\izbor\PA01661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0786" b="58186"/>
          <a:stretch/>
        </p:blipFill>
        <p:spPr bwMode="auto">
          <a:xfrm>
            <a:off x="-1" y="3291831"/>
            <a:ext cx="9144001" cy="185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Dropbox\CGP\CGP_KONCNE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61" y="-172144"/>
            <a:ext cx="3797275" cy="20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411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ropbox\CGP\slike\izbor\PA01661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4" t="21314" r="56057" b="5490"/>
          <a:stretch/>
        </p:blipFill>
        <p:spPr bwMode="auto">
          <a:xfrm>
            <a:off x="0" y="-1"/>
            <a:ext cx="89959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grada vsebine 2"/>
          <p:cNvSpPr>
            <a:spLocks noGrp="1"/>
          </p:cNvSpPr>
          <p:nvPr>
            <p:ph idx="1"/>
          </p:nvPr>
        </p:nvSpPr>
        <p:spPr>
          <a:xfrm>
            <a:off x="899097" y="195263"/>
            <a:ext cx="8065391" cy="4752975"/>
          </a:xfrm>
        </p:spPr>
        <p:txBody>
          <a:bodyPr/>
          <a:lstStyle/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1059090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99592" y="210146"/>
            <a:ext cx="2936305" cy="1857548"/>
          </a:xfrm>
        </p:spPr>
        <p:txBody>
          <a:bodyPr anchor="b">
            <a:noAutofit/>
          </a:bodyPr>
          <a:lstStyle>
            <a:lvl1pPr algn="l">
              <a:defRPr sz="3200" b="1"/>
            </a:lvl1pPr>
          </a:lstStyle>
          <a:p>
            <a:r>
              <a:rPr lang="sl-SI" dirty="0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852863" y="195263"/>
            <a:ext cx="5111750" cy="47529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899592" y="2067694"/>
            <a:ext cx="2936305" cy="2880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dirty="0"/>
              <a:t>Uredite sloge besedila matrice</a:t>
            </a:r>
          </a:p>
        </p:txBody>
      </p:sp>
      <p:pic>
        <p:nvPicPr>
          <p:cNvPr id="10" name="Picture 2" descr="C:\Dropbox\CGP\slike\izbor\PA01661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4" t="21314" r="56057" b="5490"/>
          <a:stretch/>
        </p:blipFill>
        <p:spPr bwMode="auto">
          <a:xfrm>
            <a:off x="0" y="-1"/>
            <a:ext cx="89959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546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899095" y="267494"/>
            <a:ext cx="8065393" cy="9976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dirty="0"/>
              <a:t>Uredite slog naslova matrice 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899097" y="1347614"/>
            <a:ext cx="8065391" cy="3600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  <a:p>
            <a:pPr lvl="4"/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457506" y="4811316"/>
            <a:ext cx="514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l-SI" dirty="0"/>
              <a:t> </a:t>
            </a:r>
            <a:r>
              <a:rPr lang="sl-SI" b="1" dirty="0">
                <a:solidFill>
                  <a:schemeClr val="accent2"/>
                </a:solidFill>
              </a:rPr>
              <a:t>I</a:t>
            </a:r>
            <a:r>
              <a:rPr lang="sl-SI" dirty="0"/>
              <a:t> </a:t>
            </a:r>
            <a:fld id="{B3ABD093-5AE9-4131-8F4E-F6DFBF7B5D89}" type="slidenum">
              <a:rPr lang="sl-SI" smtClean="0"/>
              <a:pPr/>
              <a:t>‹#›</a:t>
            </a:fld>
            <a:endParaRPr lang="sl-SI" dirty="0"/>
          </a:p>
        </p:txBody>
      </p:sp>
      <p:pic>
        <p:nvPicPr>
          <p:cNvPr id="15" name="Picture 2" descr="C:\Dropbox\CGP\slike\izbor\PA016612.JP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4" t="21314" r="56057" b="5490"/>
          <a:stretch/>
        </p:blipFill>
        <p:spPr bwMode="auto">
          <a:xfrm>
            <a:off x="0" y="-1"/>
            <a:ext cx="89959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43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68288" algn="l" defTabSz="914400" rtl="0" eaLnBrk="1" latinLnBrk="0" hangingPunct="1">
        <a:spcBef>
          <a:spcPct val="20000"/>
        </a:spcBef>
        <a:buFont typeface="Arial" pitchFamily="34" charset="0"/>
        <a:buChar char="•"/>
        <a:tabLst>
          <a:tab pos="444500" algn="l"/>
        </a:tabLst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69875" algn="l" defTabSz="91440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5225" indent="-269875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22413" indent="-269875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matjaz@zavita.si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err="1"/>
              <a:t>Innovations</a:t>
            </a:r>
            <a:r>
              <a:rPr lang="sl-SI" dirty="0"/>
              <a:t> in Nature </a:t>
            </a:r>
            <a:r>
              <a:rPr lang="sl-SI" dirty="0" err="1"/>
              <a:t>Protection</a:t>
            </a:r>
            <a:r>
              <a:rPr lang="sl-SI" dirty="0"/>
              <a:t> Management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/>
              <a:t>Matjaž Harmel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24314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27E69667-1C47-43D2-9101-167FC8EEB6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45" y="-1388690"/>
            <a:ext cx="8709587" cy="65321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54807D91-C09A-499D-BC11-DC45C5B53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Financial Participatory Approach</a:t>
            </a:r>
            <a:r>
              <a:rPr lang="sl-SI" dirty="0">
                <a:solidFill>
                  <a:srgbClr val="FF0000"/>
                </a:solidFill>
              </a:rPr>
              <a:t> – </a:t>
            </a:r>
            <a:r>
              <a:rPr lang="sl-SI" dirty="0" err="1">
                <a:solidFill>
                  <a:srgbClr val="FF0000"/>
                </a:solidFill>
              </a:rPr>
              <a:t>Adigeni</a:t>
            </a:r>
            <a:r>
              <a:rPr lang="sl-SI" dirty="0">
                <a:solidFill>
                  <a:srgbClr val="FF0000"/>
                </a:solidFill>
              </a:rPr>
              <a:t>, Georgia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B47B222-CF4C-44AF-8CB9-C7792E8AD7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b="1" dirty="0">
                <a:solidFill>
                  <a:schemeClr val="bg1"/>
                </a:solidFill>
              </a:rPr>
              <a:t>Financial support to local </a:t>
            </a:r>
            <a:r>
              <a:rPr lang="en-AU" b="1" dirty="0" err="1">
                <a:solidFill>
                  <a:schemeClr val="bg1"/>
                </a:solidFill>
              </a:rPr>
              <a:t>comunities</a:t>
            </a:r>
            <a:r>
              <a:rPr lang="en-AU" b="1" dirty="0">
                <a:solidFill>
                  <a:schemeClr val="bg1"/>
                </a:solidFill>
              </a:rPr>
              <a:t> to implement protection measures</a:t>
            </a:r>
          </a:p>
          <a:p>
            <a:r>
              <a:rPr lang="en-AU" b="1" dirty="0">
                <a:solidFill>
                  <a:schemeClr val="bg1"/>
                </a:solidFill>
              </a:rPr>
              <a:t>They agree among the landowners how </a:t>
            </a:r>
            <a:r>
              <a:rPr lang="sl-SI" b="1" dirty="0">
                <a:solidFill>
                  <a:schemeClr val="bg1"/>
                </a:solidFill>
              </a:rPr>
              <a:t>to</a:t>
            </a:r>
            <a:r>
              <a:rPr lang="en-AU" b="1" dirty="0">
                <a:solidFill>
                  <a:schemeClr val="bg1"/>
                </a:solidFill>
              </a:rPr>
              <a:t> implement protection measures and how </a:t>
            </a:r>
            <a:r>
              <a:rPr lang="sl-SI" b="1" dirty="0">
                <a:solidFill>
                  <a:schemeClr val="bg1"/>
                </a:solidFill>
              </a:rPr>
              <a:t>to</a:t>
            </a:r>
            <a:r>
              <a:rPr lang="en-AU" b="1" dirty="0">
                <a:solidFill>
                  <a:schemeClr val="bg1"/>
                </a:solidFill>
              </a:rPr>
              <a:t> divide the money.</a:t>
            </a:r>
          </a:p>
          <a:p>
            <a:r>
              <a:rPr lang="en-AU" b="1" dirty="0">
                <a:solidFill>
                  <a:schemeClr val="bg1"/>
                </a:solidFill>
              </a:rPr>
              <a:t>Money is available based on the implemented work</a:t>
            </a:r>
          </a:p>
        </p:txBody>
      </p:sp>
    </p:spTree>
    <p:extLst>
      <p:ext uri="{BB962C8B-B14F-4D97-AF65-F5344CB8AC3E}">
        <p14:creationId xmlns:p14="http://schemas.microsoft.com/office/powerpoint/2010/main" val="350131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0C284649-DB85-4637-B9B3-B6FD660E11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l-SI" dirty="0" err="1"/>
              <a:t>Thank</a:t>
            </a:r>
            <a:r>
              <a:rPr lang="sl-SI" dirty="0"/>
              <a:t> </a:t>
            </a:r>
            <a:r>
              <a:rPr lang="sl-SI" dirty="0" err="1"/>
              <a:t>you</a:t>
            </a:r>
            <a:r>
              <a:rPr lang="sl-SI" dirty="0"/>
              <a:t> </a:t>
            </a:r>
            <a:r>
              <a:rPr lang="sl-SI" dirty="0" err="1"/>
              <a:t>for</a:t>
            </a:r>
            <a:r>
              <a:rPr lang="sl-SI" dirty="0"/>
              <a:t> </a:t>
            </a:r>
            <a:r>
              <a:rPr lang="sl-SI" dirty="0" err="1"/>
              <a:t>your</a:t>
            </a:r>
            <a:r>
              <a:rPr lang="sl-SI" dirty="0"/>
              <a:t> </a:t>
            </a:r>
            <a:r>
              <a:rPr lang="sl-SI" dirty="0" err="1"/>
              <a:t>attention</a:t>
            </a:r>
            <a:br>
              <a:rPr lang="sl-SI" dirty="0"/>
            </a:br>
            <a:r>
              <a:rPr lang="sl-SI" sz="2400" dirty="0" err="1"/>
              <a:t>for</a:t>
            </a:r>
            <a:r>
              <a:rPr lang="sl-SI" sz="2400" dirty="0"/>
              <a:t> </a:t>
            </a:r>
            <a:r>
              <a:rPr lang="sl-SI" sz="2400" dirty="0" err="1"/>
              <a:t>any</a:t>
            </a:r>
            <a:r>
              <a:rPr lang="sl-SI" sz="2400" dirty="0"/>
              <a:t> </a:t>
            </a:r>
            <a:r>
              <a:rPr lang="sl-SI" sz="2400" dirty="0" err="1"/>
              <a:t>information</a:t>
            </a:r>
            <a:r>
              <a:rPr lang="sl-SI" sz="2400" dirty="0"/>
              <a:t> </a:t>
            </a:r>
            <a:r>
              <a:rPr lang="sl-SI" sz="2400" dirty="0" err="1"/>
              <a:t>write</a:t>
            </a:r>
            <a:r>
              <a:rPr lang="sl-SI" sz="2400" dirty="0"/>
              <a:t> on</a:t>
            </a:r>
          </a:p>
        </p:txBody>
      </p:sp>
      <p:sp>
        <p:nvSpPr>
          <p:cNvPr id="5" name="Podnaslov 4">
            <a:extLst>
              <a:ext uri="{FF2B5EF4-FFF2-40B4-BE49-F238E27FC236}">
                <a16:creationId xmlns:a16="http://schemas.microsoft.com/office/drawing/2014/main" id="{6DD01A4F-F7FE-48C0-A2C4-753D166417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sl-SI" b="1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matjaz@zavita.si</a:t>
            </a:r>
            <a:r>
              <a:rPr lang="sl-SI" b="1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0534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6765EE8E-75DF-4C5C-924A-DBDAED28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Protected areas</a:t>
            </a:r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FBF036D7-77F5-4053-85F8-7FCA4ABFF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87574"/>
            <a:ext cx="1665461" cy="2220615"/>
          </a:xfr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82A56B4-6D7B-4AF5-8D3B-3DE9C53BF8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3" y="987574"/>
            <a:ext cx="3923928" cy="2942946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323EE26-C814-457F-8873-F76DB0573B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2763770"/>
            <a:ext cx="3569593" cy="2379729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F99B1DE3-C3A6-4D72-8C6F-966B20B55F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139" y="2115040"/>
            <a:ext cx="4101075" cy="3075806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4AE6C305-A679-48A6-9DFA-348865955E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28" y="987574"/>
            <a:ext cx="3429000" cy="2571750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5691D027-A4EA-415A-B83B-BF3C60D294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036" y="1956497"/>
            <a:ext cx="4274204" cy="3205653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12CEEB04-3938-4A72-B419-82D6A25AEE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57" y="2012417"/>
            <a:ext cx="4869160" cy="3651870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90C7F9F7-9ABD-4222-8429-D582A47821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79" y="987905"/>
            <a:ext cx="4773149" cy="3579862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DCCB3BAD-6036-485A-A43A-2F6F1F1AA7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983455"/>
            <a:ext cx="5793350" cy="434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9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45AA1C-3EDD-4883-852F-6E3C127E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Who</a:t>
            </a:r>
            <a:r>
              <a:rPr lang="sl-SI" dirty="0"/>
              <a:t> </a:t>
            </a:r>
            <a:r>
              <a:rPr lang="sl-SI" dirty="0" err="1"/>
              <a:t>preserved</a:t>
            </a:r>
            <a:r>
              <a:rPr lang="sl-SI" dirty="0"/>
              <a:t> </a:t>
            </a:r>
            <a:r>
              <a:rPr lang="sl-SI" dirty="0" err="1"/>
              <a:t>those</a:t>
            </a:r>
            <a:r>
              <a:rPr lang="sl-SI" dirty="0"/>
              <a:t> </a:t>
            </a:r>
            <a:r>
              <a:rPr lang="sl-SI" dirty="0" err="1"/>
              <a:t>areas</a:t>
            </a:r>
            <a:r>
              <a:rPr lang="sl-SI" dirty="0"/>
              <a:t>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015930B-1605-46BB-8790-EE97D656B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err="1"/>
              <a:t>International</a:t>
            </a:r>
            <a:r>
              <a:rPr lang="sl-SI" dirty="0"/>
              <a:t> </a:t>
            </a:r>
            <a:r>
              <a:rPr lang="sl-SI" dirty="0" err="1"/>
              <a:t>organizations</a:t>
            </a:r>
            <a:r>
              <a:rPr lang="sl-SI" dirty="0"/>
              <a:t>?</a:t>
            </a:r>
          </a:p>
          <a:p>
            <a:endParaRPr lang="sl-SI" dirty="0"/>
          </a:p>
          <a:p>
            <a:r>
              <a:rPr lang="sl-SI" dirty="0" err="1"/>
              <a:t>States</a:t>
            </a:r>
            <a:r>
              <a:rPr lang="sl-SI" dirty="0"/>
              <a:t> </a:t>
            </a:r>
            <a:r>
              <a:rPr lang="sl-SI" dirty="0" err="1"/>
              <a:t>with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legislative </a:t>
            </a:r>
            <a:r>
              <a:rPr lang="sl-SI" dirty="0" err="1"/>
              <a:t>framework</a:t>
            </a:r>
            <a:r>
              <a:rPr lang="sl-SI" dirty="0"/>
              <a:t> ?</a:t>
            </a:r>
          </a:p>
          <a:p>
            <a:endParaRPr lang="sl-SI" dirty="0"/>
          </a:p>
          <a:p>
            <a:r>
              <a:rPr lang="sl-SI" dirty="0" err="1"/>
              <a:t>NGOs</a:t>
            </a:r>
            <a:r>
              <a:rPr lang="sl-SI" dirty="0"/>
              <a:t> ?</a:t>
            </a:r>
          </a:p>
          <a:p>
            <a:endParaRPr lang="sl-SI" dirty="0"/>
          </a:p>
          <a:p>
            <a:r>
              <a:rPr lang="sl-SI" dirty="0" err="1"/>
              <a:t>Protected</a:t>
            </a:r>
            <a:r>
              <a:rPr lang="sl-SI" dirty="0"/>
              <a:t> </a:t>
            </a:r>
            <a:r>
              <a:rPr lang="sl-SI" dirty="0" err="1"/>
              <a:t>areas</a:t>
            </a:r>
            <a:r>
              <a:rPr lang="sl-SI" dirty="0"/>
              <a:t> </a:t>
            </a:r>
            <a:r>
              <a:rPr lang="sl-SI" dirty="0" err="1"/>
              <a:t>mannagers</a:t>
            </a:r>
            <a:r>
              <a:rPr lang="sl-SI" dirty="0"/>
              <a:t>?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243B06A-9477-494F-AED8-F8332EC1D3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2086" y="1543664"/>
            <a:ext cx="4128460" cy="309634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91B0D14-4CA5-4FC4-9756-438F75A26C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47" y="922685"/>
            <a:ext cx="2810245" cy="421536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6215378-EB7A-4543-87A1-FB582641CD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23913"/>
            <a:ext cx="6329381" cy="421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7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5DFB1F-FD28-45D6-BD86-ABD97B099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can we preserve those areas?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F2E3361-A885-4A43-9AB2-30F38DC2F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Through enforcement of protection regimes?</a:t>
            </a:r>
          </a:p>
          <a:p>
            <a:r>
              <a:rPr lang="en-AU" dirty="0"/>
              <a:t>Through control?</a:t>
            </a:r>
          </a:p>
          <a:p>
            <a:r>
              <a:rPr lang="en-AU" dirty="0"/>
              <a:t>Through sustainable management?</a:t>
            </a:r>
          </a:p>
          <a:p>
            <a:r>
              <a:rPr lang="en-AU" dirty="0"/>
              <a:t>Who has to implement sustainable management?</a:t>
            </a:r>
          </a:p>
        </p:txBody>
      </p:sp>
    </p:spTree>
    <p:extLst>
      <p:ext uri="{BB962C8B-B14F-4D97-AF65-F5344CB8AC3E}">
        <p14:creationId xmlns:p14="http://schemas.microsoft.com/office/powerpoint/2010/main" val="4226498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FD5600-57D4-4A42-8236-879308404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is Sustainable Management</a:t>
            </a:r>
            <a:r>
              <a:rPr lang="sl-SI" dirty="0"/>
              <a:t>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9CFBEC7-2EB3-46EB-A83D-976ED8A01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Manual work ?</a:t>
            </a:r>
          </a:p>
          <a:p>
            <a:r>
              <a:rPr lang="en-AU" dirty="0"/>
              <a:t>Limited development ?</a:t>
            </a:r>
          </a:p>
          <a:p>
            <a:r>
              <a:rPr lang="en-AU" dirty="0"/>
              <a:t>Extensive management ?</a:t>
            </a:r>
          </a:p>
          <a:p>
            <a:r>
              <a:rPr lang="en-AU" dirty="0"/>
              <a:t>Close to nature management ?</a:t>
            </a:r>
          </a:p>
          <a:p>
            <a:endParaRPr lang="en-AU" dirty="0"/>
          </a:p>
          <a:p>
            <a:r>
              <a:rPr lang="en-AU" dirty="0"/>
              <a:t>Management where local community have benefits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0177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619E04-4A0C-49AA-9BFC-7D5EAC2D4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innovations here</a:t>
            </a:r>
            <a:r>
              <a:rPr lang="sl-SI" dirty="0"/>
              <a:t>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B53A414-6AFC-49A5-B630-348BEB78A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crucial innovation is communication</a:t>
            </a:r>
            <a:endParaRPr lang="sl-SI" dirty="0"/>
          </a:p>
          <a:p>
            <a:endParaRPr lang="sl-SI" dirty="0"/>
          </a:p>
          <a:p>
            <a:r>
              <a:rPr lang="en-AU" dirty="0"/>
              <a:t>If local community have benefit from protection, they protect their resources</a:t>
            </a:r>
          </a:p>
          <a:p>
            <a:endParaRPr lang="en-AU" dirty="0"/>
          </a:p>
          <a:p>
            <a:r>
              <a:rPr lang="en-AU" dirty="0"/>
              <a:t>You have to protect local community from foreign investments that are not linked to local community needs (e.g. investment into new hotels,…)</a:t>
            </a:r>
          </a:p>
        </p:txBody>
      </p:sp>
    </p:spTree>
    <p:extLst>
      <p:ext uri="{BB962C8B-B14F-4D97-AF65-F5344CB8AC3E}">
        <p14:creationId xmlns:p14="http://schemas.microsoft.com/office/powerpoint/2010/main" val="3856686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1A05A876-FF5A-425D-AF19-6FF58F71F2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97" y="-455712"/>
            <a:ext cx="8429625" cy="561975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AE41E6B6-436B-43BD-A646-7BF59BF14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Usual approach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332DDE8-0AA0-43BB-ABC9-26B1C92A3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b="1" dirty="0">
                <a:solidFill>
                  <a:schemeClr val="bg1"/>
                </a:solidFill>
              </a:rPr>
              <a:t>Management Authority set by the government</a:t>
            </a:r>
          </a:p>
          <a:p>
            <a:pPr lvl="1"/>
            <a:r>
              <a:rPr lang="en-AU" b="1" dirty="0">
                <a:solidFill>
                  <a:schemeClr val="bg1"/>
                </a:solidFill>
              </a:rPr>
              <a:t>High political influence</a:t>
            </a:r>
          </a:p>
          <a:p>
            <a:pPr lvl="1"/>
            <a:r>
              <a:rPr lang="en-AU" b="1" dirty="0">
                <a:solidFill>
                  <a:schemeClr val="bg1"/>
                </a:solidFill>
              </a:rPr>
              <a:t>Employment </a:t>
            </a:r>
            <a:r>
              <a:rPr lang="sl-SI" b="1" dirty="0" err="1">
                <a:solidFill>
                  <a:schemeClr val="bg1"/>
                </a:solidFill>
              </a:rPr>
              <a:t>of</a:t>
            </a:r>
            <a:r>
              <a:rPr lang="sl-SI" b="1" dirty="0">
                <a:solidFill>
                  <a:schemeClr val="bg1"/>
                </a:solidFill>
              </a:rPr>
              <a:t> </a:t>
            </a:r>
            <a:r>
              <a:rPr lang="en-AU" b="1" dirty="0">
                <a:solidFill>
                  <a:schemeClr val="bg1"/>
                </a:solidFill>
              </a:rPr>
              <a:t>people form other regions, low motivation for employees, </a:t>
            </a:r>
            <a:endParaRPr lang="sl-SI" b="1" dirty="0">
              <a:solidFill>
                <a:schemeClr val="bg1"/>
              </a:solidFill>
            </a:endParaRPr>
          </a:p>
          <a:p>
            <a:pPr lvl="1"/>
            <a:r>
              <a:rPr lang="sl-SI" b="1" dirty="0">
                <a:solidFill>
                  <a:schemeClr val="bg1"/>
                </a:solidFill>
              </a:rPr>
              <a:t>No </a:t>
            </a:r>
            <a:r>
              <a:rPr lang="en-AU" b="1" dirty="0">
                <a:solidFill>
                  <a:schemeClr val="bg1"/>
                </a:solidFill>
              </a:rPr>
              <a:t>communication to local community</a:t>
            </a:r>
          </a:p>
          <a:p>
            <a:pPr lvl="1"/>
            <a:r>
              <a:rPr lang="en-AU" b="1" dirty="0">
                <a:solidFill>
                  <a:schemeClr val="bg1"/>
                </a:solidFill>
              </a:rPr>
              <a:t>Low salaries</a:t>
            </a:r>
          </a:p>
          <a:p>
            <a:r>
              <a:rPr lang="en-AU" b="1" dirty="0">
                <a:solidFill>
                  <a:schemeClr val="bg1"/>
                </a:solidFill>
              </a:rPr>
              <a:t>„Sustainable“ tourism development </a:t>
            </a:r>
          </a:p>
          <a:p>
            <a:r>
              <a:rPr lang="en-AU" b="1" dirty="0">
                <a:solidFill>
                  <a:schemeClr val="bg1"/>
                </a:solidFill>
              </a:rPr>
              <a:t>Destruction of the real estate market</a:t>
            </a:r>
          </a:p>
        </p:txBody>
      </p:sp>
    </p:spTree>
    <p:extLst>
      <p:ext uri="{BB962C8B-B14F-4D97-AF65-F5344CB8AC3E}">
        <p14:creationId xmlns:p14="http://schemas.microsoft.com/office/powerpoint/2010/main" val="3134733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DE83FB63-33D1-42EA-A781-B97383E788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3" y="-37448"/>
            <a:ext cx="8244903" cy="618367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8669B6AC-B78D-4ADC-B450-78B35D20A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Some examples of good practice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CE13812-BDE9-4AEF-B724-CE1401F20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>
                <a:solidFill>
                  <a:schemeClr val="bg1"/>
                </a:solidFill>
              </a:rPr>
              <a:t>Logarska dolina</a:t>
            </a:r>
          </a:p>
          <a:p>
            <a:r>
              <a:rPr lang="en-AU" b="1" dirty="0">
                <a:solidFill>
                  <a:schemeClr val="bg1"/>
                </a:solidFill>
              </a:rPr>
              <a:t>Local community managing the PA</a:t>
            </a:r>
          </a:p>
          <a:p>
            <a:r>
              <a:rPr lang="en-AU" b="1" dirty="0">
                <a:solidFill>
                  <a:schemeClr val="bg1"/>
                </a:solidFill>
              </a:rPr>
              <a:t>Local inhabitants have their own tourist accommodation</a:t>
            </a:r>
          </a:p>
          <a:p>
            <a:r>
              <a:rPr lang="en-AU" b="1" dirty="0">
                <a:solidFill>
                  <a:schemeClr val="bg1"/>
                </a:solidFill>
              </a:rPr>
              <a:t>Local inhabitants take care about traditional management of forests and agricultural land</a:t>
            </a:r>
          </a:p>
          <a:p>
            <a:r>
              <a:rPr lang="en-AU" b="1" dirty="0">
                <a:solidFill>
                  <a:schemeClr val="bg1"/>
                </a:solidFill>
              </a:rPr>
              <a:t>What they produce they sell to the tourists</a:t>
            </a:r>
          </a:p>
          <a:p>
            <a:endParaRPr lang="sl-SI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67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BBC3BFD8-991B-4AC2-95CA-C87B742B68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60" y="0"/>
            <a:ext cx="8274639" cy="551642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3869D376-B751-4C25-90FA-875F12C5F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chemeClr val="bg1"/>
                </a:solidFill>
              </a:rPr>
              <a:t>Križna jama</a:t>
            </a:r>
          </a:p>
        </p:txBody>
      </p:sp>
      <p:sp>
        <p:nvSpPr>
          <p:cNvPr id="7" name="Označba mesta vsebine 6">
            <a:extLst>
              <a:ext uri="{FF2B5EF4-FFF2-40B4-BE49-F238E27FC236}">
                <a16:creationId xmlns:a16="http://schemas.microsoft.com/office/drawing/2014/main" id="{3170F08D-A992-42F8-ABEC-90E62460B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b="1" dirty="0">
                <a:solidFill>
                  <a:schemeClr val="bg1"/>
                </a:solidFill>
              </a:rPr>
              <a:t>Local NGO is managing the visitors, based on the concession</a:t>
            </a:r>
          </a:p>
          <a:p>
            <a:r>
              <a:rPr lang="en-AU" b="1" dirty="0">
                <a:solidFill>
                  <a:schemeClr val="bg1"/>
                </a:solidFill>
              </a:rPr>
              <a:t>Clear rules:</a:t>
            </a:r>
          </a:p>
          <a:p>
            <a:pPr lvl="1"/>
            <a:r>
              <a:rPr lang="en-AU" b="1" dirty="0">
                <a:solidFill>
                  <a:schemeClr val="bg1"/>
                </a:solidFill>
              </a:rPr>
              <a:t>First part no limitations</a:t>
            </a:r>
          </a:p>
          <a:p>
            <a:pPr lvl="1"/>
            <a:r>
              <a:rPr lang="en-AU" b="1" dirty="0">
                <a:solidFill>
                  <a:schemeClr val="bg1"/>
                </a:solidFill>
              </a:rPr>
              <a:t>Second part 4 persons per day, 1000 per year</a:t>
            </a:r>
          </a:p>
          <a:p>
            <a:pPr lvl="1"/>
            <a:r>
              <a:rPr lang="en-AU" b="1" dirty="0">
                <a:solidFill>
                  <a:schemeClr val="bg1"/>
                </a:solidFill>
              </a:rPr>
              <a:t>Third part – 100 persons per year</a:t>
            </a:r>
            <a:endParaRPr lang="sl-SI" b="1" dirty="0">
              <a:solidFill>
                <a:schemeClr val="bg1"/>
              </a:solidFill>
            </a:endParaRPr>
          </a:p>
          <a:p>
            <a:r>
              <a:rPr lang="en-AU" b="1" dirty="0">
                <a:solidFill>
                  <a:schemeClr val="bg1"/>
                </a:solidFill>
              </a:rPr>
              <a:t>Linkage to other local services</a:t>
            </a:r>
          </a:p>
        </p:txBody>
      </p:sp>
    </p:spTree>
    <p:extLst>
      <p:ext uri="{BB962C8B-B14F-4D97-AF65-F5344CB8AC3E}">
        <p14:creationId xmlns:p14="http://schemas.microsoft.com/office/powerpoint/2010/main" val="83446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ZaVita CGP">
      <a:dk1>
        <a:srgbClr val="58595B"/>
      </a:dk1>
      <a:lt1>
        <a:srgbClr val="FFFFFF"/>
      </a:lt1>
      <a:dk2>
        <a:srgbClr val="7FA05B"/>
      </a:dk2>
      <a:lt2>
        <a:srgbClr val="CDE3A0"/>
      </a:lt2>
      <a:accent1>
        <a:srgbClr val="58595B"/>
      </a:accent1>
      <a:accent2>
        <a:srgbClr val="7FA05B"/>
      </a:accent2>
      <a:accent3>
        <a:srgbClr val="A3D17A"/>
      </a:accent3>
      <a:accent4>
        <a:srgbClr val="CDE3A0"/>
      </a:accent4>
      <a:accent5>
        <a:srgbClr val="4F6128"/>
      </a:accent5>
      <a:accent6>
        <a:srgbClr val="EBF1DD"/>
      </a:accent6>
      <a:hlink>
        <a:srgbClr val="58595B"/>
      </a:hlink>
      <a:folHlink>
        <a:srgbClr val="A3D17A"/>
      </a:folHlink>
    </a:clrScheme>
    <a:fontScheme name="ZaVita CGP">
      <a:majorFont>
        <a:latin typeface="Segoe UI Semibold"/>
        <a:ea typeface=""/>
        <a:cs typeface=""/>
      </a:majorFont>
      <a:minorFont>
        <a:latin typeface="Segoe UI Semilight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312</Words>
  <Application>Microsoft Office PowerPoint</Application>
  <PresentationFormat>Diaprojekcija na zaslonu (16:9)</PresentationFormat>
  <Paragraphs>57</Paragraphs>
  <Slides>11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5" baseType="lpstr">
      <vt:lpstr>Arial</vt:lpstr>
      <vt:lpstr>Segoe UI Semibold</vt:lpstr>
      <vt:lpstr>Segoe UI Semilight</vt:lpstr>
      <vt:lpstr>Officeova tema</vt:lpstr>
      <vt:lpstr>Innovations in Nature Protection Management</vt:lpstr>
      <vt:lpstr>Characteristics of Protected areas</vt:lpstr>
      <vt:lpstr>Who preserved those areas?</vt:lpstr>
      <vt:lpstr>How can we preserve those areas?</vt:lpstr>
      <vt:lpstr>What is Sustainable Management?</vt:lpstr>
      <vt:lpstr>What are the innovations here?</vt:lpstr>
      <vt:lpstr>Usual approach</vt:lpstr>
      <vt:lpstr>Some examples of good practice</vt:lpstr>
      <vt:lpstr>Križna jama</vt:lpstr>
      <vt:lpstr>Financial Participatory Approach – Adigeni, Georgia</vt:lpstr>
      <vt:lpstr>Thank you for your attention for any information write 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Eva Harmel</dc:creator>
  <cp:lastModifiedBy>Matjaž Harmel</cp:lastModifiedBy>
  <cp:revision>28</cp:revision>
  <dcterms:created xsi:type="dcterms:W3CDTF">2018-09-24T06:08:47Z</dcterms:created>
  <dcterms:modified xsi:type="dcterms:W3CDTF">2021-11-11T07:04:47Z</dcterms:modified>
</cp:coreProperties>
</file>