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69" d="100"/>
          <a:sy n="169" d="100"/>
        </p:scale>
        <p:origin x="-188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E92BC9-0E67-4B75-8F2A-39F47346243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l-GR"/>
        </a:p>
      </dgm:t>
    </dgm:pt>
    <dgm:pt modelId="{E54754E5-7E5A-4D7F-89F1-E80DAEDDCC9E}">
      <dgm:prSet phldrT="[Κείμενο]" custT="1"/>
      <dgm:spPr/>
      <dgm:t>
        <a:bodyPr anchor="t"/>
        <a:lstStyle/>
        <a:p>
          <a:pPr algn="ctr">
            <a:lnSpc>
              <a:spcPct val="100000"/>
            </a:lnSpc>
          </a:pPr>
          <a:r>
            <a:rPr lang="en-US" sz="2600" b="1" spc="300" dirty="0" smtClean="0">
              <a:solidFill>
                <a:schemeClr val="accent1">
                  <a:lumMod val="75000"/>
                </a:schemeClr>
              </a:solidFill>
              <a:latin typeface="+mn-lt"/>
            </a:rPr>
            <a:t>How it all started</a:t>
          </a:r>
        </a:p>
        <a:p>
          <a:pPr algn="ctr">
            <a:lnSpc>
              <a:spcPct val="100000"/>
            </a:lnSpc>
          </a:pPr>
          <a:r>
            <a:rPr lang="en-US" sz="1600" b="0" dirty="0" smtClean="0">
              <a:solidFill>
                <a:schemeClr val="accent1">
                  <a:lumMod val="75000"/>
                </a:schemeClr>
              </a:solidFill>
              <a:latin typeface="+mn-lt"/>
            </a:rPr>
            <a:t>Catania Declaration</a:t>
          </a:r>
        </a:p>
        <a:p>
          <a:pPr algn="ctr">
            <a:lnSpc>
              <a:spcPct val="100000"/>
            </a:lnSpc>
          </a:pPr>
          <a:r>
            <a:rPr lang="en-US" sz="1600" b="0" dirty="0" smtClean="0">
              <a:solidFill>
                <a:schemeClr val="accent1">
                  <a:lumMod val="75000"/>
                </a:schemeClr>
              </a:solidFill>
              <a:latin typeface="+mn-lt"/>
            </a:rPr>
            <a:t>COM proposal on new regulations and Council Conclusions </a:t>
          </a:r>
        </a:p>
        <a:p>
          <a:pPr algn="ctr">
            <a:lnSpc>
              <a:spcPct val="100000"/>
            </a:lnSpc>
          </a:pPr>
          <a:r>
            <a:rPr lang="en-US" sz="1600" b="0" dirty="0" smtClean="0">
              <a:solidFill>
                <a:schemeClr val="accent1">
                  <a:lumMod val="75000"/>
                </a:schemeClr>
              </a:solidFill>
              <a:latin typeface="+mn-lt"/>
            </a:rPr>
            <a:t>Position Paper of the Governing Board</a:t>
          </a:r>
        </a:p>
        <a:p>
          <a:pPr algn="ctr">
            <a:lnSpc>
              <a:spcPct val="100000"/>
            </a:lnSpc>
          </a:pPr>
          <a:r>
            <a:rPr lang="en-US" sz="1600" b="0" dirty="0" smtClean="0">
              <a:solidFill>
                <a:schemeClr val="accent1">
                  <a:lumMod val="75000"/>
                </a:schemeClr>
              </a:solidFill>
              <a:latin typeface="+mn-lt"/>
            </a:rPr>
            <a:t>Short list of Priorities</a:t>
          </a:r>
        </a:p>
        <a:p>
          <a:pPr algn="ctr">
            <a:lnSpc>
              <a:spcPct val="100000"/>
            </a:lnSpc>
          </a:pPr>
          <a:r>
            <a:rPr lang="en-US" sz="1600" b="1" dirty="0" smtClean="0">
              <a:solidFill>
                <a:schemeClr val="accent1">
                  <a:lumMod val="75000"/>
                </a:schemeClr>
              </a:solidFill>
              <a:latin typeface="+mn-lt"/>
            </a:rPr>
            <a:t>Flagships</a:t>
          </a:r>
          <a:r>
            <a:rPr lang="en-US" sz="1600" b="0" dirty="0" smtClean="0">
              <a:solidFill>
                <a:schemeClr val="accent1">
                  <a:lumMod val="75000"/>
                </a:schemeClr>
              </a:solidFill>
              <a:latin typeface="+mn-lt"/>
            </a:rPr>
            <a:t> </a:t>
          </a:r>
          <a:r>
            <a:rPr lang="en-US" sz="1400" i="1" dirty="0" smtClean="0">
              <a:solidFill>
                <a:schemeClr val="accent1">
                  <a:lumMod val="75000"/>
                </a:schemeClr>
              </a:solidFill>
              <a:latin typeface="+mn-lt"/>
            </a:rPr>
            <a:t>Approved by the EUSAIR Governing Board </a:t>
          </a:r>
        </a:p>
        <a:p>
          <a:pPr algn="ctr">
            <a:lnSpc>
              <a:spcPct val="100000"/>
            </a:lnSpc>
          </a:pPr>
          <a:r>
            <a:rPr lang="en-US" sz="1400" i="1" dirty="0" smtClean="0">
              <a:solidFill>
                <a:schemeClr val="accent1">
                  <a:lumMod val="75000"/>
                </a:schemeClr>
              </a:solidFill>
              <a:latin typeface="+mn-lt"/>
            </a:rPr>
            <a:t>on June 2020</a:t>
          </a:r>
          <a:endParaRPr lang="el-GR" sz="1400" i="1" dirty="0">
            <a:solidFill>
              <a:schemeClr val="accent1">
                <a:lumMod val="75000"/>
              </a:schemeClr>
            </a:solidFill>
            <a:latin typeface="+mn-lt"/>
          </a:endParaRPr>
        </a:p>
      </dgm:t>
    </dgm:pt>
    <dgm:pt modelId="{027BF056-9661-4BB4-9D67-88EA01E9F861}" type="parTrans" cxnId="{31EE8BA9-E693-4656-9543-AF94112732E5}">
      <dgm:prSet/>
      <dgm:spPr/>
      <dgm:t>
        <a:bodyPr/>
        <a:lstStyle/>
        <a:p>
          <a:pPr algn="ctr"/>
          <a:endParaRPr lang="el-GR" sz="1200">
            <a:solidFill>
              <a:schemeClr val="accent1">
                <a:lumMod val="75000"/>
              </a:schemeClr>
            </a:solidFill>
          </a:endParaRPr>
        </a:p>
      </dgm:t>
    </dgm:pt>
    <dgm:pt modelId="{90C02D96-BB34-48D8-922E-79E1726943C6}" type="sibTrans" cxnId="{31EE8BA9-E693-4656-9543-AF94112732E5}">
      <dgm:prSet/>
      <dgm:spPr/>
      <dgm:t>
        <a:bodyPr/>
        <a:lstStyle/>
        <a:p>
          <a:pPr algn="ctr"/>
          <a:endParaRPr lang="el-GR" sz="1200">
            <a:solidFill>
              <a:schemeClr val="accent1">
                <a:lumMod val="75000"/>
              </a:schemeClr>
            </a:solidFill>
          </a:endParaRPr>
        </a:p>
      </dgm:t>
    </dgm:pt>
    <dgm:pt modelId="{1A940E8D-1BA4-4B38-8095-AA97F36F7F8A}">
      <dgm:prSet phldrT="[Κείμενο]" custT="1"/>
      <dgm:spPr/>
      <dgm:t>
        <a:bodyPr anchor="ctr"/>
        <a:lstStyle/>
        <a:p>
          <a:pPr algn="ctr">
            <a:lnSpc>
              <a:spcPct val="100000"/>
            </a:lnSpc>
          </a:pPr>
          <a:r>
            <a:rPr lang="en-GB" sz="1200" i="1" dirty="0" smtClean="0"/>
            <a:t>Paragraph 6 of the Declaration called on the national and regional authorities responsible for the ESI and IPA funds in the participating countries to “closely coordinate among them across the Region, since the very early stages of 2021-2027 strategic planning, so as to jointly agree on the macro-regional priorities to be included in the ESIF Partnership Agreements and IPA Strategy Papers  and, subsequently, in the ensuing, relevant programming documents”. That same paragraph also urges “the ESIF and IPA programme authorities and EUSAIR key implementers  to jointly work to identify at the earliest convenience pilot macro-regional actions and projects which require, for their implementation, coordinated planning and programming of national/regional ESI and IPA funds across the Region”.</a:t>
          </a:r>
          <a:endParaRPr lang="el-GR" sz="1200" b="1" dirty="0">
            <a:solidFill>
              <a:schemeClr val="accent1">
                <a:lumMod val="75000"/>
              </a:schemeClr>
            </a:solidFill>
            <a:latin typeface="+mn-lt"/>
          </a:endParaRPr>
        </a:p>
      </dgm:t>
    </dgm:pt>
    <dgm:pt modelId="{8C346BC9-54B2-45DD-8924-93CC70F22F53}" type="parTrans" cxnId="{C5BA4D36-36C7-457D-A144-320B45F758E6}">
      <dgm:prSet/>
      <dgm:spPr/>
      <dgm:t>
        <a:bodyPr/>
        <a:lstStyle/>
        <a:p>
          <a:pPr algn="ctr"/>
          <a:endParaRPr lang="el-GR" sz="1200">
            <a:solidFill>
              <a:schemeClr val="accent1">
                <a:lumMod val="75000"/>
              </a:schemeClr>
            </a:solidFill>
          </a:endParaRPr>
        </a:p>
      </dgm:t>
    </dgm:pt>
    <dgm:pt modelId="{29EA4EB2-752B-467E-9101-80BE57ED1A09}" type="sibTrans" cxnId="{C5BA4D36-36C7-457D-A144-320B45F758E6}">
      <dgm:prSet/>
      <dgm:spPr/>
      <dgm:t>
        <a:bodyPr/>
        <a:lstStyle/>
        <a:p>
          <a:pPr algn="ctr"/>
          <a:endParaRPr lang="el-GR" sz="1200">
            <a:solidFill>
              <a:schemeClr val="accent1">
                <a:lumMod val="75000"/>
              </a:schemeClr>
            </a:solidFill>
          </a:endParaRPr>
        </a:p>
      </dgm:t>
    </dgm:pt>
    <dgm:pt modelId="{7554AEDF-AC01-4BBF-8276-74821B9E95C7}">
      <dgm:prSet phldrT="[Κείμενο]" custT="1"/>
      <dgm:spPr/>
      <dgm:t>
        <a:bodyPr anchor="ctr"/>
        <a:lstStyle/>
        <a:p>
          <a:pPr algn="ctr">
            <a:lnSpc>
              <a:spcPct val="100000"/>
            </a:lnSpc>
          </a:pPr>
          <a:r>
            <a:rPr lang="en-US" sz="1200" b="0" dirty="0" smtClean="0">
              <a:solidFill>
                <a:schemeClr val="accent1">
                  <a:lumMod val="75000"/>
                </a:schemeClr>
              </a:solidFill>
              <a:latin typeface="+mn-lt"/>
            </a:rPr>
            <a:t>The proposal by the COM for a new CPR, ERDF regulations as well as regulation(s) relevant for IPA III and its implementing regulation  represent a great opportunity for the EUSAIR to make the breakthrough needed for delivering what is expected from it. It recognises the necessity to include macro-regional priorities - jointly agreed by the countries - in the ESIF and IPA 2021-2027 planning and programming documents from the very beginning, and to identify a few pilot/emblematic projects (flagships) with macro-regional relevance.  This requires upgrading the level of coordination among countries, notably among national/regional authorities responsible for ESIF and IPA planning and programming. </a:t>
          </a:r>
        </a:p>
        <a:p>
          <a:pPr algn="ctr">
            <a:lnSpc>
              <a:spcPct val="100000"/>
            </a:lnSpc>
          </a:pPr>
          <a:r>
            <a:rPr lang="en-US" sz="1200" i="1" dirty="0" smtClean="0"/>
            <a:t>The GB following TSGs proposals agreed on priorities and a few flagships per Pillar</a:t>
          </a:r>
        </a:p>
        <a:p>
          <a:pPr algn="ctr">
            <a:lnSpc>
              <a:spcPct val="100000"/>
            </a:lnSpc>
          </a:pPr>
          <a:r>
            <a:rPr lang="en-US" sz="1200" b="0" dirty="0" smtClean="0">
              <a:solidFill>
                <a:schemeClr val="accent1">
                  <a:lumMod val="75000"/>
                </a:schemeClr>
              </a:solidFill>
              <a:latin typeface="+mn-lt"/>
            </a:rPr>
            <a:t>NC in their countries closely consult with planning authorities for embedding priorities and flagships in the relevant documents</a:t>
          </a:r>
          <a:endParaRPr lang="el-GR" sz="1200" b="0" dirty="0">
            <a:solidFill>
              <a:schemeClr val="accent1">
                <a:lumMod val="75000"/>
              </a:schemeClr>
            </a:solidFill>
            <a:latin typeface="+mn-lt"/>
          </a:endParaRPr>
        </a:p>
      </dgm:t>
    </dgm:pt>
    <dgm:pt modelId="{F450EFD1-154E-4585-86E0-E08DD7B62C19}" type="parTrans" cxnId="{F6FDB7FC-3E64-4733-8F9F-C6C56A5334C1}">
      <dgm:prSet/>
      <dgm:spPr/>
      <dgm:t>
        <a:bodyPr/>
        <a:lstStyle/>
        <a:p>
          <a:pPr algn="ctr"/>
          <a:endParaRPr lang="el-GR" sz="1200">
            <a:solidFill>
              <a:schemeClr val="accent1">
                <a:lumMod val="75000"/>
              </a:schemeClr>
            </a:solidFill>
          </a:endParaRPr>
        </a:p>
      </dgm:t>
    </dgm:pt>
    <dgm:pt modelId="{6DE3DC4C-8536-4464-8BC0-E7FB19F5D830}" type="sibTrans" cxnId="{F6FDB7FC-3E64-4733-8F9F-C6C56A5334C1}">
      <dgm:prSet/>
      <dgm:spPr/>
      <dgm:t>
        <a:bodyPr/>
        <a:lstStyle/>
        <a:p>
          <a:pPr algn="ctr"/>
          <a:endParaRPr lang="el-GR" sz="1200">
            <a:solidFill>
              <a:schemeClr val="accent1">
                <a:lumMod val="75000"/>
              </a:schemeClr>
            </a:solidFill>
          </a:endParaRPr>
        </a:p>
      </dgm:t>
    </dgm:pt>
    <dgm:pt modelId="{D77FB411-7C6D-46B1-B2A6-0914C0118F4B}">
      <dgm:prSet phldrT="[Κείμενο]" custT="1"/>
      <dgm:spPr/>
      <dgm:t>
        <a:bodyPr anchor="ctr"/>
        <a:lstStyle/>
        <a:p>
          <a:pPr algn="ctr">
            <a:lnSpc>
              <a:spcPct val="100000"/>
            </a:lnSpc>
          </a:pPr>
          <a:r>
            <a:rPr lang="en-GB" sz="1200" i="1" dirty="0" smtClean="0"/>
            <a:t>The whole exercise must be considered and implemented as a dynamic process and will continue, in a coordinated yet flexible way, till the final drafting and submission of the relevant PAs and IPA programming framework to the COM.</a:t>
          </a:r>
          <a:endParaRPr lang="el-GR" sz="1200" i="1" dirty="0" smtClean="0"/>
        </a:p>
        <a:p>
          <a:pPr algn="ctr">
            <a:lnSpc>
              <a:spcPct val="100000"/>
            </a:lnSpc>
          </a:pPr>
          <a:r>
            <a:rPr lang="en-GB" sz="1200" i="1" dirty="0" smtClean="0"/>
            <a:t>Practically the EUSAIR governance as represented in each country by its National Coordinators, should and must act and be considered in every country, as one of the partners involved and consulted in the drafting of PAs and IPA programming framework</a:t>
          </a:r>
          <a:endParaRPr lang="el-GR" sz="1200" i="1" dirty="0"/>
        </a:p>
      </dgm:t>
    </dgm:pt>
    <dgm:pt modelId="{332BD759-F4EB-4C61-945D-F5F693F008E9}" type="parTrans" cxnId="{D45236AD-3FEE-460E-8CEF-0758281FFC57}">
      <dgm:prSet/>
      <dgm:spPr/>
      <dgm:t>
        <a:bodyPr/>
        <a:lstStyle/>
        <a:p>
          <a:pPr algn="ctr"/>
          <a:endParaRPr lang="el-GR" sz="1200">
            <a:solidFill>
              <a:schemeClr val="accent1">
                <a:lumMod val="75000"/>
              </a:schemeClr>
            </a:solidFill>
          </a:endParaRPr>
        </a:p>
      </dgm:t>
    </dgm:pt>
    <dgm:pt modelId="{341E8DC7-7DDB-4164-AB6F-56DEC6A0CDF0}" type="sibTrans" cxnId="{D45236AD-3FEE-460E-8CEF-0758281FFC57}">
      <dgm:prSet/>
      <dgm:spPr/>
      <dgm:t>
        <a:bodyPr/>
        <a:lstStyle/>
        <a:p>
          <a:pPr algn="ctr"/>
          <a:endParaRPr lang="el-GR" sz="1200">
            <a:solidFill>
              <a:schemeClr val="accent1">
                <a:lumMod val="75000"/>
              </a:schemeClr>
            </a:solidFill>
          </a:endParaRPr>
        </a:p>
      </dgm:t>
    </dgm:pt>
    <dgm:pt modelId="{09153D98-CBB8-4F96-9F18-2D1CE730B372}" type="pres">
      <dgm:prSet presAssocID="{1BE92BC9-0E67-4B75-8F2A-39F473462430}" presName="vert0" presStyleCnt="0">
        <dgm:presLayoutVars>
          <dgm:dir/>
          <dgm:animOne val="branch"/>
          <dgm:animLvl val="lvl"/>
        </dgm:presLayoutVars>
      </dgm:prSet>
      <dgm:spPr/>
      <dgm:t>
        <a:bodyPr/>
        <a:lstStyle/>
        <a:p>
          <a:endParaRPr lang="el-GR"/>
        </a:p>
      </dgm:t>
    </dgm:pt>
    <dgm:pt modelId="{1CA90B39-1169-4701-B0FE-DA6CB2A8AF5E}" type="pres">
      <dgm:prSet presAssocID="{E54754E5-7E5A-4D7F-89F1-E80DAEDDCC9E}" presName="thickLine" presStyleLbl="alignNode1" presStyleIdx="0" presStyleCnt="1"/>
      <dgm:spPr/>
    </dgm:pt>
    <dgm:pt modelId="{39D9EA02-257B-4160-8E7B-C531103760CF}" type="pres">
      <dgm:prSet presAssocID="{E54754E5-7E5A-4D7F-89F1-E80DAEDDCC9E}" presName="horz1" presStyleCnt="0"/>
      <dgm:spPr/>
    </dgm:pt>
    <dgm:pt modelId="{DDC56E3C-21E6-4538-94C6-6202061F75E8}" type="pres">
      <dgm:prSet presAssocID="{E54754E5-7E5A-4D7F-89F1-E80DAEDDCC9E}" presName="tx1" presStyleLbl="revTx" presStyleIdx="0" presStyleCnt="4"/>
      <dgm:spPr/>
      <dgm:t>
        <a:bodyPr/>
        <a:lstStyle/>
        <a:p>
          <a:endParaRPr lang="el-GR"/>
        </a:p>
      </dgm:t>
    </dgm:pt>
    <dgm:pt modelId="{B2EF2D0F-15AD-4C6C-B94F-968EEE397EFD}" type="pres">
      <dgm:prSet presAssocID="{E54754E5-7E5A-4D7F-89F1-E80DAEDDCC9E}" presName="vert1" presStyleCnt="0"/>
      <dgm:spPr/>
    </dgm:pt>
    <dgm:pt modelId="{C804E270-50E4-4E3A-B6C2-F36A9B94ACA4}" type="pres">
      <dgm:prSet presAssocID="{1A940E8D-1BA4-4B38-8095-AA97F36F7F8A}" presName="vertSpace2a" presStyleCnt="0"/>
      <dgm:spPr/>
    </dgm:pt>
    <dgm:pt modelId="{E4D859FD-67B0-4006-A882-5622768A7CEC}" type="pres">
      <dgm:prSet presAssocID="{1A940E8D-1BA4-4B38-8095-AA97F36F7F8A}" presName="horz2" presStyleCnt="0"/>
      <dgm:spPr/>
    </dgm:pt>
    <dgm:pt modelId="{402872E4-8FA9-4357-A074-86A1AA0EC625}" type="pres">
      <dgm:prSet presAssocID="{1A940E8D-1BA4-4B38-8095-AA97F36F7F8A}" presName="horzSpace2" presStyleCnt="0"/>
      <dgm:spPr/>
    </dgm:pt>
    <dgm:pt modelId="{DFEDF6F6-541B-4F01-945B-19856AFC086B}" type="pres">
      <dgm:prSet presAssocID="{1A940E8D-1BA4-4B38-8095-AA97F36F7F8A}" presName="tx2" presStyleLbl="revTx" presStyleIdx="1" presStyleCnt="4"/>
      <dgm:spPr/>
      <dgm:t>
        <a:bodyPr/>
        <a:lstStyle/>
        <a:p>
          <a:endParaRPr lang="el-GR"/>
        </a:p>
      </dgm:t>
    </dgm:pt>
    <dgm:pt modelId="{D6729ACB-7890-401E-8931-888AF18E7C09}" type="pres">
      <dgm:prSet presAssocID="{1A940E8D-1BA4-4B38-8095-AA97F36F7F8A}" presName="vert2" presStyleCnt="0"/>
      <dgm:spPr/>
    </dgm:pt>
    <dgm:pt modelId="{CE574E54-4FEF-4488-B8B9-7AD0C2A3AC9F}" type="pres">
      <dgm:prSet presAssocID="{1A940E8D-1BA4-4B38-8095-AA97F36F7F8A}" presName="thinLine2b" presStyleLbl="callout" presStyleIdx="0" presStyleCnt="3"/>
      <dgm:spPr/>
    </dgm:pt>
    <dgm:pt modelId="{E25B40D2-EC3F-4405-91A7-731D7BD1D2C5}" type="pres">
      <dgm:prSet presAssocID="{1A940E8D-1BA4-4B38-8095-AA97F36F7F8A}" presName="vertSpace2b" presStyleCnt="0"/>
      <dgm:spPr/>
    </dgm:pt>
    <dgm:pt modelId="{81B02E1A-7205-4137-B122-F18BC1B9793D}" type="pres">
      <dgm:prSet presAssocID="{7554AEDF-AC01-4BBF-8276-74821B9E95C7}" presName="horz2" presStyleCnt="0"/>
      <dgm:spPr/>
    </dgm:pt>
    <dgm:pt modelId="{007BA652-9260-4D3E-A8F6-50F02B376E78}" type="pres">
      <dgm:prSet presAssocID="{7554AEDF-AC01-4BBF-8276-74821B9E95C7}" presName="horzSpace2" presStyleCnt="0"/>
      <dgm:spPr/>
    </dgm:pt>
    <dgm:pt modelId="{77215658-DFA2-41A3-BD00-CCDFDE52B7B9}" type="pres">
      <dgm:prSet presAssocID="{7554AEDF-AC01-4BBF-8276-74821B9E95C7}" presName="tx2" presStyleLbl="revTx" presStyleIdx="2" presStyleCnt="4"/>
      <dgm:spPr/>
      <dgm:t>
        <a:bodyPr/>
        <a:lstStyle/>
        <a:p>
          <a:endParaRPr lang="el-GR"/>
        </a:p>
      </dgm:t>
    </dgm:pt>
    <dgm:pt modelId="{F102A610-4084-40F9-8590-7F67297C6A36}" type="pres">
      <dgm:prSet presAssocID="{7554AEDF-AC01-4BBF-8276-74821B9E95C7}" presName="vert2" presStyleCnt="0"/>
      <dgm:spPr/>
    </dgm:pt>
    <dgm:pt modelId="{58A5B7D9-39A3-4DB5-B372-22AA1DEDD2F1}" type="pres">
      <dgm:prSet presAssocID="{7554AEDF-AC01-4BBF-8276-74821B9E95C7}" presName="thinLine2b" presStyleLbl="callout" presStyleIdx="1" presStyleCnt="3"/>
      <dgm:spPr/>
    </dgm:pt>
    <dgm:pt modelId="{A6C7932D-28FE-4641-893E-689D132D56F5}" type="pres">
      <dgm:prSet presAssocID="{7554AEDF-AC01-4BBF-8276-74821B9E95C7}" presName="vertSpace2b" presStyleCnt="0"/>
      <dgm:spPr/>
    </dgm:pt>
    <dgm:pt modelId="{C529AEA2-2293-4858-A49B-7D86FA47BEAE}" type="pres">
      <dgm:prSet presAssocID="{D77FB411-7C6D-46B1-B2A6-0914C0118F4B}" presName="horz2" presStyleCnt="0"/>
      <dgm:spPr/>
    </dgm:pt>
    <dgm:pt modelId="{76AB31DA-3550-488E-990D-EDA7392C350F}" type="pres">
      <dgm:prSet presAssocID="{D77FB411-7C6D-46B1-B2A6-0914C0118F4B}" presName="horzSpace2" presStyleCnt="0"/>
      <dgm:spPr/>
    </dgm:pt>
    <dgm:pt modelId="{09EB73F7-5B47-4B84-84A4-59B2396838AD}" type="pres">
      <dgm:prSet presAssocID="{D77FB411-7C6D-46B1-B2A6-0914C0118F4B}" presName="tx2" presStyleLbl="revTx" presStyleIdx="3" presStyleCnt="4" custScaleY="59834"/>
      <dgm:spPr/>
      <dgm:t>
        <a:bodyPr/>
        <a:lstStyle/>
        <a:p>
          <a:endParaRPr lang="el-GR"/>
        </a:p>
      </dgm:t>
    </dgm:pt>
    <dgm:pt modelId="{0AC572A9-E211-4183-89E9-DE67D68FD3C0}" type="pres">
      <dgm:prSet presAssocID="{D77FB411-7C6D-46B1-B2A6-0914C0118F4B}" presName="vert2" presStyleCnt="0"/>
      <dgm:spPr/>
    </dgm:pt>
    <dgm:pt modelId="{403F8F25-7921-420D-9CF1-78B703332C99}" type="pres">
      <dgm:prSet presAssocID="{D77FB411-7C6D-46B1-B2A6-0914C0118F4B}" presName="thinLine2b" presStyleLbl="callout" presStyleIdx="2" presStyleCnt="3"/>
      <dgm:spPr/>
    </dgm:pt>
    <dgm:pt modelId="{3D3301F6-DC45-45C4-9157-1A29137332B8}" type="pres">
      <dgm:prSet presAssocID="{D77FB411-7C6D-46B1-B2A6-0914C0118F4B}" presName="vertSpace2b" presStyleCnt="0"/>
      <dgm:spPr/>
    </dgm:pt>
  </dgm:ptLst>
  <dgm:cxnLst>
    <dgm:cxn modelId="{F6FDB7FC-3E64-4733-8F9F-C6C56A5334C1}" srcId="{E54754E5-7E5A-4D7F-89F1-E80DAEDDCC9E}" destId="{7554AEDF-AC01-4BBF-8276-74821B9E95C7}" srcOrd="1" destOrd="0" parTransId="{F450EFD1-154E-4585-86E0-E08DD7B62C19}" sibTransId="{6DE3DC4C-8536-4464-8BC0-E7FB19F5D830}"/>
    <dgm:cxn modelId="{D4BBB3EF-C7D0-42C5-9BCD-EB4B1E441252}" type="presOf" srcId="{7554AEDF-AC01-4BBF-8276-74821B9E95C7}" destId="{77215658-DFA2-41A3-BD00-CCDFDE52B7B9}" srcOrd="0" destOrd="0" presId="urn:microsoft.com/office/officeart/2008/layout/LinedList"/>
    <dgm:cxn modelId="{66B59AEF-AF47-44CE-9B72-C5F8303C383C}" type="presOf" srcId="{1A940E8D-1BA4-4B38-8095-AA97F36F7F8A}" destId="{DFEDF6F6-541B-4F01-945B-19856AFC086B}" srcOrd="0" destOrd="0" presId="urn:microsoft.com/office/officeart/2008/layout/LinedList"/>
    <dgm:cxn modelId="{F2675318-D3DC-4CAD-A0F5-CE3193FBAB7F}" type="presOf" srcId="{1BE92BC9-0E67-4B75-8F2A-39F473462430}" destId="{09153D98-CBB8-4F96-9F18-2D1CE730B372}" srcOrd="0" destOrd="0" presId="urn:microsoft.com/office/officeart/2008/layout/LinedList"/>
    <dgm:cxn modelId="{C5BA4D36-36C7-457D-A144-320B45F758E6}" srcId="{E54754E5-7E5A-4D7F-89F1-E80DAEDDCC9E}" destId="{1A940E8D-1BA4-4B38-8095-AA97F36F7F8A}" srcOrd="0" destOrd="0" parTransId="{8C346BC9-54B2-45DD-8924-93CC70F22F53}" sibTransId="{29EA4EB2-752B-467E-9101-80BE57ED1A09}"/>
    <dgm:cxn modelId="{31EE8BA9-E693-4656-9543-AF94112732E5}" srcId="{1BE92BC9-0E67-4B75-8F2A-39F473462430}" destId="{E54754E5-7E5A-4D7F-89F1-E80DAEDDCC9E}" srcOrd="0" destOrd="0" parTransId="{027BF056-9661-4BB4-9D67-88EA01E9F861}" sibTransId="{90C02D96-BB34-48D8-922E-79E1726943C6}"/>
    <dgm:cxn modelId="{6F8EDE91-FC8A-40FF-A6BE-2D29A7C6FE9D}" type="presOf" srcId="{D77FB411-7C6D-46B1-B2A6-0914C0118F4B}" destId="{09EB73F7-5B47-4B84-84A4-59B2396838AD}" srcOrd="0" destOrd="0" presId="urn:microsoft.com/office/officeart/2008/layout/LinedList"/>
    <dgm:cxn modelId="{D45236AD-3FEE-460E-8CEF-0758281FFC57}" srcId="{E54754E5-7E5A-4D7F-89F1-E80DAEDDCC9E}" destId="{D77FB411-7C6D-46B1-B2A6-0914C0118F4B}" srcOrd="2" destOrd="0" parTransId="{332BD759-F4EB-4C61-945D-F5F693F008E9}" sibTransId="{341E8DC7-7DDB-4164-AB6F-56DEC6A0CDF0}"/>
    <dgm:cxn modelId="{75E10C34-723D-4585-BC22-6B1D226BCE46}" type="presOf" srcId="{E54754E5-7E5A-4D7F-89F1-E80DAEDDCC9E}" destId="{DDC56E3C-21E6-4538-94C6-6202061F75E8}" srcOrd="0" destOrd="0" presId="urn:microsoft.com/office/officeart/2008/layout/LinedList"/>
    <dgm:cxn modelId="{E9474084-147B-4DF0-9882-A2CC4C9603EB}" type="presParOf" srcId="{09153D98-CBB8-4F96-9F18-2D1CE730B372}" destId="{1CA90B39-1169-4701-B0FE-DA6CB2A8AF5E}" srcOrd="0" destOrd="0" presId="urn:microsoft.com/office/officeart/2008/layout/LinedList"/>
    <dgm:cxn modelId="{E98ACA6F-C101-4B23-BFA5-EB8EC6A12F7E}" type="presParOf" srcId="{09153D98-CBB8-4F96-9F18-2D1CE730B372}" destId="{39D9EA02-257B-4160-8E7B-C531103760CF}" srcOrd="1" destOrd="0" presId="urn:microsoft.com/office/officeart/2008/layout/LinedList"/>
    <dgm:cxn modelId="{75862EBE-54E6-456C-A72C-F5D8EC15DCBB}" type="presParOf" srcId="{39D9EA02-257B-4160-8E7B-C531103760CF}" destId="{DDC56E3C-21E6-4538-94C6-6202061F75E8}" srcOrd="0" destOrd="0" presId="urn:microsoft.com/office/officeart/2008/layout/LinedList"/>
    <dgm:cxn modelId="{5C4BAEFF-7745-4979-8EBD-D78F92E9B36B}" type="presParOf" srcId="{39D9EA02-257B-4160-8E7B-C531103760CF}" destId="{B2EF2D0F-15AD-4C6C-B94F-968EEE397EFD}" srcOrd="1" destOrd="0" presId="urn:microsoft.com/office/officeart/2008/layout/LinedList"/>
    <dgm:cxn modelId="{039A700A-C2DF-4AFA-A727-F7BBCE7C06C9}" type="presParOf" srcId="{B2EF2D0F-15AD-4C6C-B94F-968EEE397EFD}" destId="{C804E270-50E4-4E3A-B6C2-F36A9B94ACA4}" srcOrd="0" destOrd="0" presId="urn:microsoft.com/office/officeart/2008/layout/LinedList"/>
    <dgm:cxn modelId="{3C356673-56AF-43E2-B1A0-D525AE3BA880}" type="presParOf" srcId="{B2EF2D0F-15AD-4C6C-B94F-968EEE397EFD}" destId="{E4D859FD-67B0-4006-A882-5622768A7CEC}" srcOrd="1" destOrd="0" presId="urn:microsoft.com/office/officeart/2008/layout/LinedList"/>
    <dgm:cxn modelId="{5E8071AC-BFD3-44ED-A26C-205219E79326}" type="presParOf" srcId="{E4D859FD-67B0-4006-A882-5622768A7CEC}" destId="{402872E4-8FA9-4357-A074-86A1AA0EC625}" srcOrd="0" destOrd="0" presId="urn:microsoft.com/office/officeart/2008/layout/LinedList"/>
    <dgm:cxn modelId="{7D36F8D1-EB5C-4DD8-A9E0-63A865527D49}" type="presParOf" srcId="{E4D859FD-67B0-4006-A882-5622768A7CEC}" destId="{DFEDF6F6-541B-4F01-945B-19856AFC086B}" srcOrd="1" destOrd="0" presId="urn:microsoft.com/office/officeart/2008/layout/LinedList"/>
    <dgm:cxn modelId="{C440D10C-9CD8-4CD2-B42A-4C148CE7A4E5}" type="presParOf" srcId="{E4D859FD-67B0-4006-A882-5622768A7CEC}" destId="{D6729ACB-7890-401E-8931-888AF18E7C09}" srcOrd="2" destOrd="0" presId="urn:microsoft.com/office/officeart/2008/layout/LinedList"/>
    <dgm:cxn modelId="{0BE6D46D-3D2C-49CA-9A4F-4F2AC37C2022}" type="presParOf" srcId="{B2EF2D0F-15AD-4C6C-B94F-968EEE397EFD}" destId="{CE574E54-4FEF-4488-B8B9-7AD0C2A3AC9F}" srcOrd="2" destOrd="0" presId="urn:microsoft.com/office/officeart/2008/layout/LinedList"/>
    <dgm:cxn modelId="{585382D2-4433-4E85-88B8-B96168C07C6D}" type="presParOf" srcId="{B2EF2D0F-15AD-4C6C-B94F-968EEE397EFD}" destId="{E25B40D2-EC3F-4405-91A7-731D7BD1D2C5}" srcOrd="3" destOrd="0" presId="urn:microsoft.com/office/officeart/2008/layout/LinedList"/>
    <dgm:cxn modelId="{8FF712BE-87FD-45BA-BCC9-BD2DA4B3C8F2}" type="presParOf" srcId="{B2EF2D0F-15AD-4C6C-B94F-968EEE397EFD}" destId="{81B02E1A-7205-4137-B122-F18BC1B9793D}" srcOrd="4" destOrd="0" presId="urn:microsoft.com/office/officeart/2008/layout/LinedList"/>
    <dgm:cxn modelId="{8E87F78B-3675-4E02-B227-DF10C06838CC}" type="presParOf" srcId="{81B02E1A-7205-4137-B122-F18BC1B9793D}" destId="{007BA652-9260-4D3E-A8F6-50F02B376E78}" srcOrd="0" destOrd="0" presId="urn:microsoft.com/office/officeart/2008/layout/LinedList"/>
    <dgm:cxn modelId="{40732D1A-4391-4D3E-AEEF-D43F9DA40ECB}" type="presParOf" srcId="{81B02E1A-7205-4137-B122-F18BC1B9793D}" destId="{77215658-DFA2-41A3-BD00-CCDFDE52B7B9}" srcOrd="1" destOrd="0" presId="urn:microsoft.com/office/officeart/2008/layout/LinedList"/>
    <dgm:cxn modelId="{7AEC3995-C717-4BE6-8978-4703FA409275}" type="presParOf" srcId="{81B02E1A-7205-4137-B122-F18BC1B9793D}" destId="{F102A610-4084-40F9-8590-7F67297C6A36}" srcOrd="2" destOrd="0" presId="urn:microsoft.com/office/officeart/2008/layout/LinedList"/>
    <dgm:cxn modelId="{19B76AD9-0A57-4DF4-BDEE-B974A294A2E7}" type="presParOf" srcId="{B2EF2D0F-15AD-4C6C-B94F-968EEE397EFD}" destId="{58A5B7D9-39A3-4DB5-B372-22AA1DEDD2F1}" srcOrd="5" destOrd="0" presId="urn:microsoft.com/office/officeart/2008/layout/LinedList"/>
    <dgm:cxn modelId="{60BAFB97-4289-426E-9BE3-80875E2EB17B}" type="presParOf" srcId="{B2EF2D0F-15AD-4C6C-B94F-968EEE397EFD}" destId="{A6C7932D-28FE-4641-893E-689D132D56F5}" srcOrd="6" destOrd="0" presId="urn:microsoft.com/office/officeart/2008/layout/LinedList"/>
    <dgm:cxn modelId="{9487EA01-C338-479D-B421-C5AC2CAECE5E}" type="presParOf" srcId="{B2EF2D0F-15AD-4C6C-B94F-968EEE397EFD}" destId="{C529AEA2-2293-4858-A49B-7D86FA47BEAE}" srcOrd="7" destOrd="0" presId="urn:microsoft.com/office/officeart/2008/layout/LinedList"/>
    <dgm:cxn modelId="{DB23580D-F983-40E5-8A1B-216FA3CC2667}" type="presParOf" srcId="{C529AEA2-2293-4858-A49B-7D86FA47BEAE}" destId="{76AB31DA-3550-488E-990D-EDA7392C350F}" srcOrd="0" destOrd="0" presId="urn:microsoft.com/office/officeart/2008/layout/LinedList"/>
    <dgm:cxn modelId="{820952C2-094B-4E7D-8674-B55E42CA8B40}" type="presParOf" srcId="{C529AEA2-2293-4858-A49B-7D86FA47BEAE}" destId="{09EB73F7-5B47-4B84-84A4-59B2396838AD}" srcOrd="1" destOrd="0" presId="urn:microsoft.com/office/officeart/2008/layout/LinedList"/>
    <dgm:cxn modelId="{1C7E28FA-3121-4DE6-8E5A-CCEEABC1F254}" type="presParOf" srcId="{C529AEA2-2293-4858-A49B-7D86FA47BEAE}" destId="{0AC572A9-E211-4183-89E9-DE67D68FD3C0}" srcOrd="2" destOrd="0" presId="urn:microsoft.com/office/officeart/2008/layout/LinedList"/>
    <dgm:cxn modelId="{A3AC940B-0359-42F3-B0E3-D98850BDCC7F}" type="presParOf" srcId="{B2EF2D0F-15AD-4C6C-B94F-968EEE397EFD}" destId="{403F8F25-7921-420D-9CF1-78B703332C99}" srcOrd="8" destOrd="0" presId="urn:microsoft.com/office/officeart/2008/layout/LinedList"/>
    <dgm:cxn modelId="{BBE6017F-E8D5-4DC2-AC32-26C3E99EC334}" type="presParOf" srcId="{B2EF2D0F-15AD-4C6C-B94F-968EEE397EFD}" destId="{3D3301F6-DC45-45C4-9157-1A29137332B8}" srcOrd="9"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E92BC9-0E67-4B75-8F2A-39F47346243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l-GR"/>
        </a:p>
      </dgm:t>
    </dgm:pt>
    <dgm:pt modelId="{E54754E5-7E5A-4D7F-89F1-E80DAEDDCC9E}">
      <dgm:prSet phldrT="[Κείμενο]" custT="1"/>
      <dgm:spPr/>
      <dgm:t>
        <a:bodyPr anchor="t"/>
        <a:lstStyle/>
        <a:p>
          <a:pPr algn="ctr">
            <a:lnSpc>
              <a:spcPct val="100000"/>
            </a:lnSpc>
          </a:pPr>
          <a:endParaRPr lang="en-US" sz="2600" b="1" spc="300" dirty="0" smtClean="0">
            <a:solidFill>
              <a:schemeClr val="accent1">
                <a:lumMod val="75000"/>
              </a:schemeClr>
            </a:solidFill>
            <a:latin typeface="+mn-lt"/>
          </a:endParaRPr>
        </a:p>
        <a:p>
          <a:pPr algn="ctr">
            <a:lnSpc>
              <a:spcPct val="100000"/>
            </a:lnSpc>
          </a:pPr>
          <a:r>
            <a:rPr lang="en-US" sz="1800" b="1" spc="300" dirty="0" smtClean="0">
              <a:solidFill>
                <a:schemeClr val="accent1">
                  <a:lumMod val="75000"/>
                </a:schemeClr>
              </a:solidFill>
              <a:latin typeface="+mn-lt"/>
            </a:rPr>
            <a:t>FLAGSHIPS an example</a:t>
          </a:r>
        </a:p>
        <a:p>
          <a:pPr algn="ctr">
            <a:lnSpc>
              <a:spcPct val="100000"/>
            </a:lnSpc>
          </a:pPr>
          <a:r>
            <a:rPr lang="en-US" sz="1800" dirty="0" smtClean="0">
              <a:solidFill>
                <a:schemeClr val="accent1">
                  <a:lumMod val="75000"/>
                </a:schemeClr>
              </a:solidFill>
              <a:latin typeface="+mn-lt"/>
            </a:rPr>
            <a:t>EUSAIR </a:t>
          </a:r>
        </a:p>
        <a:p>
          <a:pPr algn="ctr">
            <a:lnSpc>
              <a:spcPct val="100000"/>
            </a:lnSpc>
          </a:pPr>
          <a:r>
            <a:rPr lang="en-US" sz="1800" dirty="0" smtClean="0">
              <a:solidFill>
                <a:schemeClr val="accent1">
                  <a:lumMod val="75000"/>
                </a:schemeClr>
              </a:solidFill>
              <a:latin typeface="+mn-lt"/>
            </a:rPr>
            <a:t>Pillar 1 </a:t>
          </a:r>
        </a:p>
        <a:p>
          <a:pPr algn="ctr">
            <a:lnSpc>
              <a:spcPct val="100000"/>
            </a:lnSpc>
          </a:pPr>
          <a:endParaRPr lang="en-US" sz="1800" dirty="0" smtClean="0">
            <a:solidFill>
              <a:schemeClr val="accent1">
                <a:lumMod val="75000"/>
              </a:schemeClr>
            </a:solidFill>
            <a:latin typeface="+mn-lt"/>
          </a:endParaRPr>
        </a:p>
        <a:p>
          <a:pPr algn="ctr">
            <a:lnSpc>
              <a:spcPct val="100000"/>
            </a:lnSpc>
          </a:pPr>
          <a:endParaRPr lang="en-US" sz="1800" dirty="0" smtClean="0">
            <a:solidFill>
              <a:schemeClr val="accent1">
                <a:lumMod val="75000"/>
              </a:schemeClr>
            </a:solidFill>
            <a:latin typeface="+mn-lt"/>
          </a:endParaRPr>
        </a:p>
        <a:p>
          <a:pPr algn="ctr">
            <a:lnSpc>
              <a:spcPct val="100000"/>
            </a:lnSpc>
          </a:pPr>
          <a:endParaRPr lang="en-US" sz="1800" dirty="0" smtClean="0">
            <a:solidFill>
              <a:schemeClr val="accent1">
                <a:lumMod val="75000"/>
              </a:schemeClr>
            </a:solidFill>
            <a:latin typeface="+mn-lt"/>
          </a:endParaRPr>
        </a:p>
        <a:p>
          <a:pPr algn="ctr">
            <a:lnSpc>
              <a:spcPct val="100000"/>
            </a:lnSpc>
          </a:pPr>
          <a:endParaRPr lang="en-US" sz="1800" dirty="0" smtClean="0">
            <a:solidFill>
              <a:schemeClr val="accent1">
                <a:lumMod val="75000"/>
              </a:schemeClr>
            </a:solidFill>
            <a:latin typeface="+mn-lt"/>
          </a:endParaRPr>
        </a:p>
        <a:p>
          <a:pPr algn="ctr">
            <a:lnSpc>
              <a:spcPct val="100000"/>
            </a:lnSpc>
          </a:pPr>
          <a:endParaRPr lang="en-US" sz="1800" dirty="0" smtClean="0">
            <a:solidFill>
              <a:schemeClr val="accent1">
                <a:lumMod val="75000"/>
              </a:schemeClr>
            </a:solidFill>
            <a:latin typeface="+mn-lt"/>
          </a:endParaRPr>
        </a:p>
        <a:p>
          <a:pPr algn="ctr">
            <a:lnSpc>
              <a:spcPct val="100000"/>
            </a:lnSpc>
          </a:pPr>
          <a:r>
            <a:rPr lang="en-US" sz="1400" i="1" dirty="0" smtClean="0">
              <a:solidFill>
                <a:schemeClr val="accent1">
                  <a:lumMod val="75000"/>
                </a:schemeClr>
              </a:solidFill>
              <a:latin typeface="+mn-lt"/>
            </a:rPr>
            <a:t>Approved by the EUSAIR Governing Board </a:t>
          </a:r>
        </a:p>
        <a:p>
          <a:pPr algn="ctr">
            <a:lnSpc>
              <a:spcPct val="100000"/>
            </a:lnSpc>
          </a:pPr>
          <a:r>
            <a:rPr lang="en-US" sz="1400" i="1" dirty="0" smtClean="0">
              <a:solidFill>
                <a:schemeClr val="accent1">
                  <a:lumMod val="75000"/>
                </a:schemeClr>
              </a:solidFill>
              <a:latin typeface="+mn-lt"/>
            </a:rPr>
            <a:t>on June 2020</a:t>
          </a:r>
          <a:endParaRPr lang="el-GR" sz="1400" i="1" dirty="0">
            <a:solidFill>
              <a:schemeClr val="accent1">
                <a:lumMod val="75000"/>
              </a:schemeClr>
            </a:solidFill>
            <a:latin typeface="+mn-lt"/>
          </a:endParaRPr>
        </a:p>
      </dgm:t>
    </dgm:pt>
    <dgm:pt modelId="{027BF056-9661-4BB4-9D67-88EA01E9F861}" type="parTrans" cxnId="{31EE8BA9-E693-4656-9543-AF94112732E5}">
      <dgm:prSet/>
      <dgm:spPr/>
      <dgm:t>
        <a:bodyPr/>
        <a:lstStyle/>
        <a:p>
          <a:pPr algn="ctr"/>
          <a:endParaRPr lang="el-GR" sz="1200">
            <a:solidFill>
              <a:schemeClr val="accent1">
                <a:lumMod val="75000"/>
              </a:schemeClr>
            </a:solidFill>
          </a:endParaRPr>
        </a:p>
      </dgm:t>
    </dgm:pt>
    <dgm:pt modelId="{90C02D96-BB34-48D8-922E-79E1726943C6}" type="sibTrans" cxnId="{31EE8BA9-E693-4656-9543-AF94112732E5}">
      <dgm:prSet/>
      <dgm:spPr/>
      <dgm:t>
        <a:bodyPr/>
        <a:lstStyle/>
        <a:p>
          <a:pPr algn="ctr"/>
          <a:endParaRPr lang="el-GR" sz="1200">
            <a:solidFill>
              <a:schemeClr val="accent1">
                <a:lumMod val="75000"/>
              </a:schemeClr>
            </a:solidFill>
          </a:endParaRPr>
        </a:p>
      </dgm:t>
    </dgm:pt>
    <dgm:pt modelId="{1A940E8D-1BA4-4B38-8095-AA97F36F7F8A}">
      <dgm:prSet phldrT="[Κείμενο]" custT="1"/>
      <dgm:spPr/>
      <dgm:t>
        <a:bodyPr anchor="ctr"/>
        <a:lstStyle/>
        <a:p>
          <a:pPr algn="ctr">
            <a:lnSpc>
              <a:spcPct val="100000"/>
            </a:lnSpc>
          </a:pPr>
          <a:r>
            <a:rPr lang="sl-SI" sz="1600" b="0" dirty="0" smtClean="0">
              <a:solidFill>
                <a:schemeClr val="accent1">
                  <a:lumMod val="75000"/>
                </a:schemeClr>
              </a:solidFill>
              <a:latin typeface="+mn-lt"/>
            </a:rPr>
            <a:t>Fostering quadruple helix ties </a:t>
          </a:r>
          <a:endParaRPr lang="en-US" sz="1600" b="0" dirty="0" smtClean="0">
            <a:solidFill>
              <a:schemeClr val="accent1">
                <a:lumMod val="75000"/>
              </a:schemeClr>
            </a:solidFill>
            <a:latin typeface="+mn-lt"/>
          </a:endParaRPr>
        </a:p>
        <a:p>
          <a:pPr algn="ctr">
            <a:lnSpc>
              <a:spcPct val="100000"/>
            </a:lnSpc>
          </a:pPr>
          <a:r>
            <a:rPr lang="sl-SI" sz="1600" b="0" dirty="0" smtClean="0">
              <a:solidFill>
                <a:schemeClr val="accent1">
                  <a:lumMod val="75000"/>
                </a:schemeClr>
              </a:solidFill>
              <a:latin typeface="+mn-lt"/>
            </a:rPr>
            <a:t>in the fields of </a:t>
          </a:r>
          <a:r>
            <a:rPr lang="sl-SI" sz="1600" b="1" dirty="0" smtClean="0">
              <a:solidFill>
                <a:schemeClr val="accent1">
                  <a:lumMod val="75000"/>
                </a:schemeClr>
              </a:solidFill>
              <a:latin typeface="+mn-lt"/>
            </a:rPr>
            <a:t>marine technologies </a:t>
          </a:r>
          <a:r>
            <a:rPr lang="sl-SI" sz="1600" b="0" dirty="0" smtClean="0">
              <a:solidFill>
                <a:schemeClr val="accent1">
                  <a:lumMod val="75000"/>
                </a:schemeClr>
              </a:solidFill>
              <a:latin typeface="+mn-lt"/>
            </a:rPr>
            <a:t>and </a:t>
          </a:r>
          <a:r>
            <a:rPr lang="sl-SI" sz="1600" b="1" dirty="0" smtClean="0">
              <a:solidFill>
                <a:schemeClr val="accent1">
                  <a:lumMod val="75000"/>
                </a:schemeClr>
              </a:solidFill>
              <a:latin typeface="+mn-lt"/>
            </a:rPr>
            <a:t>blue bio-technologies </a:t>
          </a:r>
          <a:endParaRPr lang="en-US" sz="1600" b="1" dirty="0" smtClean="0">
            <a:solidFill>
              <a:schemeClr val="accent1">
                <a:lumMod val="75000"/>
              </a:schemeClr>
            </a:solidFill>
            <a:latin typeface="+mn-lt"/>
          </a:endParaRPr>
        </a:p>
        <a:p>
          <a:pPr algn="ctr">
            <a:lnSpc>
              <a:spcPct val="100000"/>
            </a:lnSpc>
          </a:pPr>
          <a:r>
            <a:rPr lang="sl-SI" sz="1600" b="0" dirty="0" smtClean="0">
              <a:solidFill>
                <a:schemeClr val="accent1">
                  <a:lumMod val="75000"/>
                </a:schemeClr>
              </a:solidFill>
              <a:latin typeface="+mn-lt"/>
            </a:rPr>
            <a:t>for advancing innovation, business development and business adaptation in </a:t>
          </a:r>
          <a:r>
            <a:rPr lang="sl-SI" sz="1600" b="1" dirty="0" smtClean="0">
              <a:solidFill>
                <a:schemeClr val="accent1">
                  <a:lumMod val="75000"/>
                </a:schemeClr>
              </a:solidFill>
              <a:latin typeface="+mn-lt"/>
            </a:rPr>
            <a:t>blue bio-economy</a:t>
          </a:r>
          <a:endParaRPr lang="el-GR" sz="1600" b="1" dirty="0">
            <a:solidFill>
              <a:schemeClr val="accent1">
                <a:lumMod val="75000"/>
              </a:schemeClr>
            </a:solidFill>
            <a:latin typeface="+mn-lt"/>
          </a:endParaRPr>
        </a:p>
      </dgm:t>
    </dgm:pt>
    <dgm:pt modelId="{8C346BC9-54B2-45DD-8924-93CC70F22F53}" type="parTrans" cxnId="{C5BA4D36-36C7-457D-A144-320B45F758E6}">
      <dgm:prSet/>
      <dgm:spPr/>
      <dgm:t>
        <a:bodyPr/>
        <a:lstStyle/>
        <a:p>
          <a:pPr algn="ctr"/>
          <a:endParaRPr lang="el-GR" sz="1200">
            <a:solidFill>
              <a:schemeClr val="accent1">
                <a:lumMod val="75000"/>
              </a:schemeClr>
            </a:solidFill>
          </a:endParaRPr>
        </a:p>
      </dgm:t>
    </dgm:pt>
    <dgm:pt modelId="{29EA4EB2-752B-467E-9101-80BE57ED1A09}" type="sibTrans" cxnId="{C5BA4D36-36C7-457D-A144-320B45F758E6}">
      <dgm:prSet/>
      <dgm:spPr/>
      <dgm:t>
        <a:bodyPr/>
        <a:lstStyle/>
        <a:p>
          <a:pPr algn="ctr"/>
          <a:endParaRPr lang="el-GR" sz="1200">
            <a:solidFill>
              <a:schemeClr val="accent1">
                <a:lumMod val="75000"/>
              </a:schemeClr>
            </a:solidFill>
          </a:endParaRPr>
        </a:p>
      </dgm:t>
    </dgm:pt>
    <dgm:pt modelId="{7554AEDF-AC01-4BBF-8276-74821B9E95C7}">
      <dgm:prSet phldrT="[Κείμενο]" custT="1"/>
      <dgm:spPr/>
      <dgm:t>
        <a:bodyPr anchor="ctr"/>
        <a:lstStyle/>
        <a:p>
          <a:pPr algn="ctr">
            <a:lnSpc>
              <a:spcPct val="100000"/>
            </a:lnSpc>
          </a:pPr>
          <a:r>
            <a:rPr lang="sl-SI" sz="1600" b="0" dirty="0" smtClean="0">
              <a:solidFill>
                <a:schemeClr val="accent1">
                  <a:lumMod val="75000"/>
                </a:schemeClr>
              </a:solidFill>
              <a:latin typeface="+mn-lt"/>
            </a:rPr>
            <a:t>Promoting sustainability, diversification and competitiveness </a:t>
          </a:r>
          <a:endParaRPr lang="en-US" sz="1600" b="0" dirty="0" smtClean="0">
            <a:solidFill>
              <a:schemeClr val="accent1">
                <a:lumMod val="75000"/>
              </a:schemeClr>
            </a:solidFill>
            <a:latin typeface="+mn-lt"/>
          </a:endParaRPr>
        </a:p>
        <a:p>
          <a:pPr algn="ctr">
            <a:lnSpc>
              <a:spcPct val="100000"/>
            </a:lnSpc>
          </a:pPr>
          <a:r>
            <a:rPr lang="sl-SI" sz="1600" b="0" dirty="0" smtClean="0">
              <a:solidFill>
                <a:schemeClr val="accent1">
                  <a:lumMod val="75000"/>
                </a:schemeClr>
              </a:solidFill>
              <a:latin typeface="+mn-lt"/>
            </a:rPr>
            <a:t>in the </a:t>
          </a:r>
          <a:r>
            <a:rPr lang="sl-SI" sz="1600" b="1" dirty="0" smtClean="0">
              <a:solidFill>
                <a:schemeClr val="accent1">
                  <a:lumMod val="75000"/>
                </a:schemeClr>
              </a:solidFill>
              <a:latin typeface="+mn-lt"/>
            </a:rPr>
            <a:t>fisheries</a:t>
          </a:r>
          <a:r>
            <a:rPr lang="sl-SI" sz="1600" b="0" dirty="0" smtClean="0">
              <a:solidFill>
                <a:schemeClr val="accent1">
                  <a:lumMod val="75000"/>
                </a:schemeClr>
              </a:solidFill>
              <a:latin typeface="+mn-lt"/>
            </a:rPr>
            <a:t> and </a:t>
          </a:r>
          <a:r>
            <a:rPr lang="sl-SI" sz="1600" b="1" dirty="0" smtClean="0">
              <a:solidFill>
                <a:schemeClr val="accent1">
                  <a:lumMod val="75000"/>
                </a:schemeClr>
              </a:solidFill>
              <a:latin typeface="+mn-lt"/>
            </a:rPr>
            <a:t>aquaculture</a:t>
          </a:r>
          <a:r>
            <a:rPr lang="sl-SI" sz="1600" b="0" dirty="0" smtClean="0">
              <a:solidFill>
                <a:schemeClr val="accent1">
                  <a:lumMod val="75000"/>
                </a:schemeClr>
              </a:solidFill>
              <a:latin typeface="+mn-lt"/>
            </a:rPr>
            <a:t> sectors </a:t>
          </a:r>
          <a:endParaRPr lang="en-US" sz="1600" b="0" dirty="0" smtClean="0">
            <a:solidFill>
              <a:schemeClr val="accent1">
                <a:lumMod val="75000"/>
              </a:schemeClr>
            </a:solidFill>
            <a:latin typeface="+mn-lt"/>
          </a:endParaRPr>
        </a:p>
        <a:p>
          <a:pPr algn="ctr">
            <a:lnSpc>
              <a:spcPct val="100000"/>
            </a:lnSpc>
          </a:pPr>
          <a:r>
            <a:rPr lang="sl-SI" sz="1600" b="0" dirty="0" smtClean="0">
              <a:solidFill>
                <a:schemeClr val="accent1">
                  <a:lumMod val="75000"/>
                </a:schemeClr>
              </a:solidFill>
              <a:latin typeface="+mn-lt"/>
            </a:rPr>
            <a:t>through education, research &amp; development, administrative, technological and marketing actions, </a:t>
          </a:r>
          <a:endParaRPr lang="en-US" sz="1600" b="0" dirty="0" smtClean="0">
            <a:solidFill>
              <a:schemeClr val="accent1">
                <a:lumMod val="75000"/>
              </a:schemeClr>
            </a:solidFill>
            <a:latin typeface="+mn-lt"/>
          </a:endParaRPr>
        </a:p>
        <a:p>
          <a:pPr algn="ctr">
            <a:lnSpc>
              <a:spcPct val="100000"/>
            </a:lnSpc>
          </a:pPr>
          <a:r>
            <a:rPr lang="sl-SI" sz="1600" b="0" dirty="0" smtClean="0">
              <a:solidFill>
                <a:schemeClr val="accent1">
                  <a:lumMod val="75000"/>
                </a:schemeClr>
              </a:solidFill>
              <a:latin typeface="+mn-lt"/>
            </a:rPr>
            <a:t>including the promotion of initiatives on marketing standards and healthy nutritional habits</a:t>
          </a:r>
          <a:endParaRPr lang="el-GR" sz="1600" b="0" dirty="0">
            <a:solidFill>
              <a:schemeClr val="accent1">
                <a:lumMod val="75000"/>
              </a:schemeClr>
            </a:solidFill>
            <a:latin typeface="+mn-lt"/>
          </a:endParaRPr>
        </a:p>
      </dgm:t>
    </dgm:pt>
    <dgm:pt modelId="{F450EFD1-154E-4585-86E0-E08DD7B62C19}" type="parTrans" cxnId="{F6FDB7FC-3E64-4733-8F9F-C6C56A5334C1}">
      <dgm:prSet/>
      <dgm:spPr/>
      <dgm:t>
        <a:bodyPr/>
        <a:lstStyle/>
        <a:p>
          <a:pPr algn="ctr"/>
          <a:endParaRPr lang="el-GR" sz="1200">
            <a:solidFill>
              <a:schemeClr val="accent1">
                <a:lumMod val="75000"/>
              </a:schemeClr>
            </a:solidFill>
          </a:endParaRPr>
        </a:p>
      </dgm:t>
    </dgm:pt>
    <dgm:pt modelId="{6DE3DC4C-8536-4464-8BC0-E7FB19F5D830}" type="sibTrans" cxnId="{F6FDB7FC-3E64-4733-8F9F-C6C56A5334C1}">
      <dgm:prSet/>
      <dgm:spPr/>
      <dgm:t>
        <a:bodyPr/>
        <a:lstStyle/>
        <a:p>
          <a:pPr algn="ctr"/>
          <a:endParaRPr lang="el-GR" sz="1200">
            <a:solidFill>
              <a:schemeClr val="accent1">
                <a:lumMod val="75000"/>
              </a:schemeClr>
            </a:solidFill>
          </a:endParaRPr>
        </a:p>
      </dgm:t>
    </dgm:pt>
    <dgm:pt modelId="{D77FB411-7C6D-46B1-B2A6-0914C0118F4B}">
      <dgm:prSet phldrT="[Κείμενο]" custT="1"/>
      <dgm:spPr/>
      <dgm:t>
        <a:bodyPr anchor="ctr"/>
        <a:lstStyle/>
        <a:p>
          <a:pPr algn="ctr">
            <a:lnSpc>
              <a:spcPct val="100000"/>
            </a:lnSpc>
          </a:pPr>
          <a:r>
            <a:rPr lang="sl-SI" sz="1600" b="0" dirty="0" smtClean="0">
              <a:solidFill>
                <a:schemeClr val="accent1">
                  <a:lumMod val="75000"/>
                </a:schemeClr>
              </a:solidFill>
              <a:latin typeface="+mn-lt"/>
            </a:rPr>
            <a:t>Bolstering capacity building and efficient coordination of planning</a:t>
          </a:r>
          <a:r>
            <a:rPr lang="en-US" sz="1600" b="0" dirty="0" smtClean="0">
              <a:solidFill>
                <a:schemeClr val="accent1">
                  <a:lumMod val="75000"/>
                </a:schemeClr>
              </a:solidFill>
              <a:latin typeface="+mn-lt"/>
            </a:rPr>
            <a:t> </a:t>
          </a:r>
          <a:r>
            <a:rPr lang="sl-SI" sz="1600" b="0" dirty="0" smtClean="0">
              <a:solidFill>
                <a:schemeClr val="accent1">
                  <a:lumMod val="75000"/>
                </a:schemeClr>
              </a:solidFill>
              <a:latin typeface="+mn-lt"/>
            </a:rPr>
            <a:t>and local development activities for improving </a:t>
          </a:r>
          <a:r>
            <a:rPr lang="sl-SI" sz="1600" b="1" dirty="0" smtClean="0">
              <a:solidFill>
                <a:schemeClr val="accent1">
                  <a:lumMod val="75000"/>
                </a:schemeClr>
              </a:solidFill>
              <a:latin typeface="+mn-lt"/>
            </a:rPr>
            <a:t>marine and maritime governance </a:t>
          </a:r>
          <a:r>
            <a:rPr lang="sl-SI" sz="1600" b="0" dirty="0" smtClean="0">
              <a:solidFill>
                <a:schemeClr val="accent1">
                  <a:lumMod val="75000"/>
                </a:schemeClr>
              </a:solidFill>
              <a:latin typeface="+mn-lt"/>
            </a:rPr>
            <a:t>and blue growth services</a:t>
          </a:r>
          <a:endParaRPr lang="el-GR" sz="1600" b="0" dirty="0">
            <a:solidFill>
              <a:schemeClr val="accent1">
                <a:lumMod val="75000"/>
              </a:schemeClr>
            </a:solidFill>
            <a:latin typeface="+mn-lt"/>
          </a:endParaRPr>
        </a:p>
      </dgm:t>
    </dgm:pt>
    <dgm:pt modelId="{332BD759-F4EB-4C61-945D-F5F693F008E9}" type="parTrans" cxnId="{D45236AD-3FEE-460E-8CEF-0758281FFC57}">
      <dgm:prSet/>
      <dgm:spPr/>
      <dgm:t>
        <a:bodyPr/>
        <a:lstStyle/>
        <a:p>
          <a:pPr algn="ctr"/>
          <a:endParaRPr lang="el-GR" sz="1200">
            <a:solidFill>
              <a:schemeClr val="accent1">
                <a:lumMod val="75000"/>
              </a:schemeClr>
            </a:solidFill>
          </a:endParaRPr>
        </a:p>
      </dgm:t>
    </dgm:pt>
    <dgm:pt modelId="{341E8DC7-7DDB-4164-AB6F-56DEC6A0CDF0}" type="sibTrans" cxnId="{D45236AD-3FEE-460E-8CEF-0758281FFC57}">
      <dgm:prSet/>
      <dgm:spPr/>
      <dgm:t>
        <a:bodyPr/>
        <a:lstStyle/>
        <a:p>
          <a:pPr algn="ctr"/>
          <a:endParaRPr lang="el-GR" sz="1200">
            <a:solidFill>
              <a:schemeClr val="accent1">
                <a:lumMod val="75000"/>
              </a:schemeClr>
            </a:solidFill>
          </a:endParaRPr>
        </a:p>
      </dgm:t>
    </dgm:pt>
    <dgm:pt modelId="{09153D98-CBB8-4F96-9F18-2D1CE730B372}" type="pres">
      <dgm:prSet presAssocID="{1BE92BC9-0E67-4B75-8F2A-39F473462430}" presName="vert0" presStyleCnt="0">
        <dgm:presLayoutVars>
          <dgm:dir/>
          <dgm:animOne val="branch"/>
          <dgm:animLvl val="lvl"/>
        </dgm:presLayoutVars>
      </dgm:prSet>
      <dgm:spPr/>
      <dgm:t>
        <a:bodyPr/>
        <a:lstStyle/>
        <a:p>
          <a:endParaRPr lang="el-GR"/>
        </a:p>
      </dgm:t>
    </dgm:pt>
    <dgm:pt modelId="{1CA90B39-1169-4701-B0FE-DA6CB2A8AF5E}" type="pres">
      <dgm:prSet presAssocID="{E54754E5-7E5A-4D7F-89F1-E80DAEDDCC9E}" presName="thickLine" presStyleLbl="alignNode1" presStyleIdx="0" presStyleCnt="1"/>
      <dgm:spPr/>
    </dgm:pt>
    <dgm:pt modelId="{39D9EA02-257B-4160-8E7B-C531103760CF}" type="pres">
      <dgm:prSet presAssocID="{E54754E5-7E5A-4D7F-89F1-E80DAEDDCC9E}" presName="horz1" presStyleCnt="0"/>
      <dgm:spPr/>
    </dgm:pt>
    <dgm:pt modelId="{DDC56E3C-21E6-4538-94C6-6202061F75E8}" type="pres">
      <dgm:prSet presAssocID="{E54754E5-7E5A-4D7F-89F1-E80DAEDDCC9E}" presName="tx1" presStyleLbl="revTx" presStyleIdx="0" presStyleCnt="4"/>
      <dgm:spPr/>
      <dgm:t>
        <a:bodyPr/>
        <a:lstStyle/>
        <a:p>
          <a:endParaRPr lang="el-GR"/>
        </a:p>
      </dgm:t>
    </dgm:pt>
    <dgm:pt modelId="{B2EF2D0F-15AD-4C6C-B94F-968EEE397EFD}" type="pres">
      <dgm:prSet presAssocID="{E54754E5-7E5A-4D7F-89F1-E80DAEDDCC9E}" presName="vert1" presStyleCnt="0"/>
      <dgm:spPr/>
    </dgm:pt>
    <dgm:pt modelId="{C804E270-50E4-4E3A-B6C2-F36A9B94ACA4}" type="pres">
      <dgm:prSet presAssocID="{1A940E8D-1BA4-4B38-8095-AA97F36F7F8A}" presName="vertSpace2a" presStyleCnt="0"/>
      <dgm:spPr/>
    </dgm:pt>
    <dgm:pt modelId="{E4D859FD-67B0-4006-A882-5622768A7CEC}" type="pres">
      <dgm:prSet presAssocID="{1A940E8D-1BA4-4B38-8095-AA97F36F7F8A}" presName="horz2" presStyleCnt="0"/>
      <dgm:spPr/>
    </dgm:pt>
    <dgm:pt modelId="{402872E4-8FA9-4357-A074-86A1AA0EC625}" type="pres">
      <dgm:prSet presAssocID="{1A940E8D-1BA4-4B38-8095-AA97F36F7F8A}" presName="horzSpace2" presStyleCnt="0"/>
      <dgm:spPr/>
    </dgm:pt>
    <dgm:pt modelId="{DFEDF6F6-541B-4F01-945B-19856AFC086B}" type="pres">
      <dgm:prSet presAssocID="{1A940E8D-1BA4-4B38-8095-AA97F36F7F8A}" presName="tx2" presStyleLbl="revTx" presStyleIdx="1" presStyleCnt="4"/>
      <dgm:spPr/>
      <dgm:t>
        <a:bodyPr/>
        <a:lstStyle/>
        <a:p>
          <a:endParaRPr lang="el-GR"/>
        </a:p>
      </dgm:t>
    </dgm:pt>
    <dgm:pt modelId="{D6729ACB-7890-401E-8931-888AF18E7C09}" type="pres">
      <dgm:prSet presAssocID="{1A940E8D-1BA4-4B38-8095-AA97F36F7F8A}" presName="vert2" presStyleCnt="0"/>
      <dgm:spPr/>
    </dgm:pt>
    <dgm:pt modelId="{CE574E54-4FEF-4488-B8B9-7AD0C2A3AC9F}" type="pres">
      <dgm:prSet presAssocID="{1A940E8D-1BA4-4B38-8095-AA97F36F7F8A}" presName="thinLine2b" presStyleLbl="callout" presStyleIdx="0" presStyleCnt="3"/>
      <dgm:spPr/>
    </dgm:pt>
    <dgm:pt modelId="{E25B40D2-EC3F-4405-91A7-731D7BD1D2C5}" type="pres">
      <dgm:prSet presAssocID="{1A940E8D-1BA4-4B38-8095-AA97F36F7F8A}" presName="vertSpace2b" presStyleCnt="0"/>
      <dgm:spPr/>
    </dgm:pt>
    <dgm:pt modelId="{81B02E1A-7205-4137-B122-F18BC1B9793D}" type="pres">
      <dgm:prSet presAssocID="{7554AEDF-AC01-4BBF-8276-74821B9E95C7}" presName="horz2" presStyleCnt="0"/>
      <dgm:spPr/>
    </dgm:pt>
    <dgm:pt modelId="{007BA652-9260-4D3E-A8F6-50F02B376E78}" type="pres">
      <dgm:prSet presAssocID="{7554AEDF-AC01-4BBF-8276-74821B9E95C7}" presName="horzSpace2" presStyleCnt="0"/>
      <dgm:spPr/>
    </dgm:pt>
    <dgm:pt modelId="{77215658-DFA2-41A3-BD00-CCDFDE52B7B9}" type="pres">
      <dgm:prSet presAssocID="{7554AEDF-AC01-4BBF-8276-74821B9E95C7}" presName="tx2" presStyleLbl="revTx" presStyleIdx="2" presStyleCnt="4"/>
      <dgm:spPr/>
      <dgm:t>
        <a:bodyPr/>
        <a:lstStyle/>
        <a:p>
          <a:endParaRPr lang="el-GR"/>
        </a:p>
      </dgm:t>
    </dgm:pt>
    <dgm:pt modelId="{F102A610-4084-40F9-8590-7F67297C6A36}" type="pres">
      <dgm:prSet presAssocID="{7554AEDF-AC01-4BBF-8276-74821B9E95C7}" presName="vert2" presStyleCnt="0"/>
      <dgm:spPr/>
    </dgm:pt>
    <dgm:pt modelId="{58A5B7D9-39A3-4DB5-B372-22AA1DEDD2F1}" type="pres">
      <dgm:prSet presAssocID="{7554AEDF-AC01-4BBF-8276-74821B9E95C7}" presName="thinLine2b" presStyleLbl="callout" presStyleIdx="1" presStyleCnt="3"/>
      <dgm:spPr/>
    </dgm:pt>
    <dgm:pt modelId="{A6C7932D-28FE-4641-893E-689D132D56F5}" type="pres">
      <dgm:prSet presAssocID="{7554AEDF-AC01-4BBF-8276-74821B9E95C7}" presName="vertSpace2b" presStyleCnt="0"/>
      <dgm:spPr/>
    </dgm:pt>
    <dgm:pt modelId="{C529AEA2-2293-4858-A49B-7D86FA47BEAE}" type="pres">
      <dgm:prSet presAssocID="{D77FB411-7C6D-46B1-B2A6-0914C0118F4B}" presName="horz2" presStyleCnt="0"/>
      <dgm:spPr/>
    </dgm:pt>
    <dgm:pt modelId="{76AB31DA-3550-488E-990D-EDA7392C350F}" type="pres">
      <dgm:prSet presAssocID="{D77FB411-7C6D-46B1-B2A6-0914C0118F4B}" presName="horzSpace2" presStyleCnt="0"/>
      <dgm:spPr/>
    </dgm:pt>
    <dgm:pt modelId="{09EB73F7-5B47-4B84-84A4-59B2396838AD}" type="pres">
      <dgm:prSet presAssocID="{D77FB411-7C6D-46B1-B2A6-0914C0118F4B}" presName="tx2" presStyleLbl="revTx" presStyleIdx="3" presStyleCnt="4"/>
      <dgm:spPr/>
      <dgm:t>
        <a:bodyPr/>
        <a:lstStyle/>
        <a:p>
          <a:endParaRPr lang="el-GR"/>
        </a:p>
      </dgm:t>
    </dgm:pt>
    <dgm:pt modelId="{0AC572A9-E211-4183-89E9-DE67D68FD3C0}" type="pres">
      <dgm:prSet presAssocID="{D77FB411-7C6D-46B1-B2A6-0914C0118F4B}" presName="vert2" presStyleCnt="0"/>
      <dgm:spPr/>
    </dgm:pt>
    <dgm:pt modelId="{403F8F25-7921-420D-9CF1-78B703332C99}" type="pres">
      <dgm:prSet presAssocID="{D77FB411-7C6D-46B1-B2A6-0914C0118F4B}" presName="thinLine2b" presStyleLbl="callout" presStyleIdx="2" presStyleCnt="3"/>
      <dgm:spPr/>
    </dgm:pt>
    <dgm:pt modelId="{3D3301F6-DC45-45C4-9157-1A29137332B8}" type="pres">
      <dgm:prSet presAssocID="{D77FB411-7C6D-46B1-B2A6-0914C0118F4B}" presName="vertSpace2b" presStyleCnt="0"/>
      <dgm:spPr/>
    </dgm:pt>
  </dgm:ptLst>
  <dgm:cxnLst>
    <dgm:cxn modelId="{F6FDB7FC-3E64-4733-8F9F-C6C56A5334C1}" srcId="{E54754E5-7E5A-4D7F-89F1-E80DAEDDCC9E}" destId="{7554AEDF-AC01-4BBF-8276-74821B9E95C7}" srcOrd="1" destOrd="0" parTransId="{F450EFD1-154E-4585-86E0-E08DD7B62C19}" sibTransId="{6DE3DC4C-8536-4464-8BC0-E7FB19F5D830}"/>
    <dgm:cxn modelId="{5B4165A5-C941-4462-9B23-826EEC1AB78D}" type="presOf" srcId="{E54754E5-7E5A-4D7F-89F1-E80DAEDDCC9E}" destId="{DDC56E3C-21E6-4538-94C6-6202061F75E8}" srcOrd="0" destOrd="0" presId="urn:microsoft.com/office/officeart/2008/layout/LinedList"/>
    <dgm:cxn modelId="{C5BA4D36-36C7-457D-A144-320B45F758E6}" srcId="{E54754E5-7E5A-4D7F-89F1-E80DAEDDCC9E}" destId="{1A940E8D-1BA4-4B38-8095-AA97F36F7F8A}" srcOrd="0" destOrd="0" parTransId="{8C346BC9-54B2-45DD-8924-93CC70F22F53}" sibTransId="{29EA4EB2-752B-467E-9101-80BE57ED1A09}"/>
    <dgm:cxn modelId="{31EE8BA9-E693-4656-9543-AF94112732E5}" srcId="{1BE92BC9-0E67-4B75-8F2A-39F473462430}" destId="{E54754E5-7E5A-4D7F-89F1-E80DAEDDCC9E}" srcOrd="0" destOrd="0" parTransId="{027BF056-9661-4BB4-9D67-88EA01E9F861}" sibTransId="{90C02D96-BB34-48D8-922E-79E1726943C6}"/>
    <dgm:cxn modelId="{D4F74A16-AC59-4E34-A558-8003CC351E60}" type="presOf" srcId="{D77FB411-7C6D-46B1-B2A6-0914C0118F4B}" destId="{09EB73F7-5B47-4B84-84A4-59B2396838AD}" srcOrd="0" destOrd="0" presId="urn:microsoft.com/office/officeart/2008/layout/LinedList"/>
    <dgm:cxn modelId="{D45236AD-3FEE-460E-8CEF-0758281FFC57}" srcId="{E54754E5-7E5A-4D7F-89F1-E80DAEDDCC9E}" destId="{D77FB411-7C6D-46B1-B2A6-0914C0118F4B}" srcOrd="2" destOrd="0" parTransId="{332BD759-F4EB-4C61-945D-F5F693F008E9}" sibTransId="{341E8DC7-7DDB-4164-AB6F-56DEC6A0CDF0}"/>
    <dgm:cxn modelId="{4E793035-3CD5-424E-8870-2DA54738FCB2}" type="presOf" srcId="{1A940E8D-1BA4-4B38-8095-AA97F36F7F8A}" destId="{DFEDF6F6-541B-4F01-945B-19856AFC086B}" srcOrd="0" destOrd="0" presId="urn:microsoft.com/office/officeart/2008/layout/LinedList"/>
    <dgm:cxn modelId="{AFFA0D78-736D-4534-9927-BDB5137804E6}" type="presOf" srcId="{1BE92BC9-0E67-4B75-8F2A-39F473462430}" destId="{09153D98-CBB8-4F96-9F18-2D1CE730B372}" srcOrd="0" destOrd="0" presId="urn:microsoft.com/office/officeart/2008/layout/LinedList"/>
    <dgm:cxn modelId="{D76DA696-373B-4ECF-A9E0-4BE9F626ACE1}" type="presOf" srcId="{7554AEDF-AC01-4BBF-8276-74821B9E95C7}" destId="{77215658-DFA2-41A3-BD00-CCDFDE52B7B9}" srcOrd="0" destOrd="0" presId="urn:microsoft.com/office/officeart/2008/layout/LinedList"/>
    <dgm:cxn modelId="{D6C093EC-0020-4C27-AE59-647D7DC6BE81}" type="presParOf" srcId="{09153D98-CBB8-4F96-9F18-2D1CE730B372}" destId="{1CA90B39-1169-4701-B0FE-DA6CB2A8AF5E}" srcOrd="0" destOrd="0" presId="urn:microsoft.com/office/officeart/2008/layout/LinedList"/>
    <dgm:cxn modelId="{1D974502-FD22-4DF2-9B77-45188166BA02}" type="presParOf" srcId="{09153D98-CBB8-4F96-9F18-2D1CE730B372}" destId="{39D9EA02-257B-4160-8E7B-C531103760CF}" srcOrd="1" destOrd="0" presId="urn:microsoft.com/office/officeart/2008/layout/LinedList"/>
    <dgm:cxn modelId="{0206A7D6-7679-4DCA-AF18-E9041B678C44}" type="presParOf" srcId="{39D9EA02-257B-4160-8E7B-C531103760CF}" destId="{DDC56E3C-21E6-4538-94C6-6202061F75E8}" srcOrd="0" destOrd="0" presId="urn:microsoft.com/office/officeart/2008/layout/LinedList"/>
    <dgm:cxn modelId="{EB498690-307E-4F88-A50F-19194C32186B}" type="presParOf" srcId="{39D9EA02-257B-4160-8E7B-C531103760CF}" destId="{B2EF2D0F-15AD-4C6C-B94F-968EEE397EFD}" srcOrd="1" destOrd="0" presId="urn:microsoft.com/office/officeart/2008/layout/LinedList"/>
    <dgm:cxn modelId="{2E8ADA98-411D-48CC-BAA7-0391388D6F6E}" type="presParOf" srcId="{B2EF2D0F-15AD-4C6C-B94F-968EEE397EFD}" destId="{C804E270-50E4-4E3A-B6C2-F36A9B94ACA4}" srcOrd="0" destOrd="0" presId="urn:microsoft.com/office/officeart/2008/layout/LinedList"/>
    <dgm:cxn modelId="{9C6349EF-4398-4499-BFF9-8382756C5298}" type="presParOf" srcId="{B2EF2D0F-15AD-4C6C-B94F-968EEE397EFD}" destId="{E4D859FD-67B0-4006-A882-5622768A7CEC}" srcOrd="1" destOrd="0" presId="urn:microsoft.com/office/officeart/2008/layout/LinedList"/>
    <dgm:cxn modelId="{6CC03486-E2B8-4B36-A5E1-DA46B78CC07F}" type="presParOf" srcId="{E4D859FD-67B0-4006-A882-5622768A7CEC}" destId="{402872E4-8FA9-4357-A074-86A1AA0EC625}" srcOrd="0" destOrd="0" presId="urn:microsoft.com/office/officeart/2008/layout/LinedList"/>
    <dgm:cxn modelId="{567A6630-3DD9-4539-89E2-96F1840BC050}" type="presParOf" srcId="{E4D859FD-67B0-4006-A882-5622768A7CEC}" destId="{DFEDF6F6-541B-4F01-945B-19856AFC086B}" srcOrd="1" destOrd="0" presId="urn:microsoft.com/office/officeart/2008/layout/LinedList"/>
    <dgm:cxn modelId="{F298A79E-1230-43D9-9E66-4A8DC34A5253}" type="presParOf" srcId="{E4D859FD-67B0-4006-A882-5622768A7CEC}" destId="{D6729ACB-7890-401E-8931-888AF18E7C09}" srcOrd="2" destOrd="0" presId="urn:microsoft.com/office/officeart/2008/layout/LinedList"/>
    <dgm:cxn modelId="{8C42A055-E23B-4701-B867-1D06CB27050A}" type="presParOf" srcId="{B2EF2D0F-15AD-4C6C-B94F-968EEE397EFD}" destId="{CE574E54-4FEF-4488-B8B9-7AD0C2A3AC9F}" srcOrd="2" destOrd="0" presId="urn:microsoft.com/office/officeart/2008/layout/LinedList"/>
    <dgm:cxn modelId="{B916616D-08D4-4F5A-AEF5-FE196520F292}" type="presParOf" srcId="{B2EF2D0F-15AD-4C6C-B94F-968EEE397EFD}" destId="{E25B40D2-EC3F-4405-91A7-731D7BD1D2C5}" srcOrd="3" destOrd="0" presId="urn:microsoft.com/office/officeart/2008/layout/LinedList"/>
    <dgm:cxn modelId="{CB67FF14-561B-4789-8B89-F8871F4282FE}" type="presParOf" srcId="{B2EF2D0F-15AD-4C6C-B94F-968EEE397EFD}" destId="{81B02E1A-7205-4137-B122-F18BC1B9793D}" srcOrd="4" destOrd="0" presId="urn:microsoft.com/office/officeart/2008/layout/LinedList"/>
    <dgm:cxn modelId="{5A1EF5ED-6EC2-41E6-A3D9-A47EF1716FCE}" type="presParOf" srcId="{81B02E1A-7205-4137-B122-F18BC1B9793D}" destId="{007BA652-9260-4D3E-A8F6-50F02B376E78}" srcOrd="0" destOrd="0" presId="urn:microsoft.com/office/officeart/2008/layout/LinedList"/>
    <dgm:cxn modelId="{0F85C89E-768E-4543-AF8C-9010E876D7C5}" type="presParOf" srcId="{81B02E1A-7205-4137-B122-F18BC1B9793D}" destId="{77215658-DFA2-41A3-BD00-CCDFDE52B7B9}" srcOrd="1" destOrd="0" presId="urn:microsoft.com/office/officeart/2008/layout/LinedList"/>
    <dgm:cxn modelId="{3FBBBA29-4AB6-4AD5-B976-47E589B26254}" type="presParOf" srcId="{81B02E1A-7205-4137-B122-F18BC1B9793D}" destId="{F102A610-4084-40F9-8590-7F67297C6A36}" srcOrd="2" destOrd="0" presId="urn:microsoft.com/office/officeart/2008/layout/LinedList"/>
    <dgm:cxn modelId="{9CEB3AE8-C1D0-4120-9D3F-10318339C049}" type="presParOf" srcId="{B2EF2D0F-15AD-4C6C-B94F-968EEE397EFD}" destId="{58A5B7D9-39A3-4DB5-B372-22AA1DEDD2F1}" srcOrd="5" destOrd="0" presId="urn:microsoft.com/office/officeart/2008/layout/LinedList"/>
    <dgm:cxn modelId="{BB8A4BA0-57DA-4482-B7AA-A02F265A0FF7}" type="presParOf" srcId="{B2EF2D0F-15AD-4C6C-B94F-968EEE397EFD}" destId="{A6C7932D-28FE-4641-893E-689D132D56F5}" srcOrd="6" destOrd="0" presId="urn:microsoft.com/office/officeart/2008/layout/LinedList"/>
    <dgm:cxn modelId="{1FC17C37-799E-46EE-A88D-45F11B5AF36A}" type="presParOf" srcId="{B2EF2D0F-15AD-4C6C-B94F-968EEE397EFD}" destId="{C529AEA2-2293-4858-A49B-7D86FA47BEAE}" srcOrd="7" destOrd="0" presId="urn:microsoft.com/office/officeart/2008/layout/LinedList"/>
    <dgm:cxn modelId="{CB3D58C0-FEF6-4B15-BA53-BF78C190AD52}" type="presParOf" srcId="{C529AEA2-2293-4858-A49B-7D86FA47BEAE}" destId="{76AB31DA-3550-488E-990D-EDA7392C350F}" srcOrd="0" destOrd="0" presId="urn:microsoft.com/office/officeart/2008/layout/LinedList"/>
    <dgm:cxn modelId="{62DBDBE9-DB01-443B-8BE3-E61DEA340CC4}" type="presParOf" srcId="{C529AEA2-2293-4858-A49B-7D86FA47BEAE}" destId="{09EB73F7-5B47-4B84-84A4-59B2396838AD}" srcOrd="1" destOrd="0" presId="urn:microsoft.com/office/officeart/2008/layout/LinedList"/>
    <dgm:cxn modelId="{D13CA375-A699-4D41-9E07-EF0FFD9EFEBE}" type="presParOf" srcId="{C529AEA2-2293-4858-A49B-7D86FA47BEAE}" destId="{0AC572A9-E211-4183-89E9-DE67D68FD3C0}" srcOrd="2" destOrd="0" presId="urn:microsoft.com/office/officeart/2008/layout/LinedList"/>
    <dgm:cxn modelId="{ADC3D6E4-B945-4DA0-AB51-285A2D349BB6}" type="presParOf" srcId="{B2EF2D0F-15AD-4C6C-B94F-968EEE397EFD}" destId="{403F8F25-7921-420D-9CF1-78B703332C99}" srcOrd="8" destOrd="0" presId="urn:microsoft.com/office/officeart/2008/layout/LinedList"/>
    <dgm:cxn modelId="{C1CD7837-5C84-43DB-9FDB-0AA5A368B8D7}" type="presParOf" srcId="{B2EF2D0F-15AD-4C6C-B94F-968EEE397EFD}" destId="{3D3301F6-DC45-45C4-9157-1A29137332B8}" srcOrd="9"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90B39-1169-4701-B0FE-DA6CB2A8AF5E}">
      <dsp:nvSpPr>
        <dsp:cNvPr id="0" name=""/>
        <dsp:cNvSpPr/>
      </dsp:nvSpPr>
      <dsp:spPr>
        <a:xfrm>
          <a:off x="0" y="2772"/>
          <a:ext cx="908515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56E3C-21E6-4538-94C6-6202061F75E8}">
      <dsp:nvSpPr>
        <dsp:cNvPr id="0" name=""/>
        <dsp:cNvSpPr/>
      </dsp:nvSpPr>
      <dsp:spPr>
        <a:xfrm>
          <a:off x="0" y="2772"/>
          <a:ext cx="1817031" cy="567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ctr" defTabSz="1155700">
            <a:lnSpc>
              <a:spcPct val="100000"/>
            </a:lnSpc>
            <a:spcBef>
              <a:spcPct val="0"/>
            </a:spcBef>
            <a:spcAft>
              <a:spcPct val="35000"/>
            </a:spcAft>
          </a:pPr>
          <a:r>
            <a:rPr lang="en-US" sz="2600" b="1" kern="1200" spc="300" dirty="0" smtClean="0">
              <a:solidFill>
                <a:schemeClr val="accent1">
                  <a:lumMod val="75000"/>
                </a:schemeClr>
              </a:solidFill>
              <a:latin typeface="+mn-lt"/>
            </a:rPr>
            <a:t>How it all started</a:t>
          </a:r>
        </a:p>
        <a:p>
          <a:pPr lvl="0" algn="ctr" defTabSz="1155700">
            <a:lnSpc>
              <a:spcPct val="100000"/>
            </a:lnSpc>
            <a:spcBef>
              <a:spcPct val="0"/>
            </a:spcBef>
            <a:spcAft>
              <a:spcPct val="35000"/>
            </a:spcAft>
          </a:pPr>
          <a:r>
            <a:rPr lang="en-US" sz="1600" b="0" kern="1200" dirty="0" smtClean="0">
              <a:solidFill>
                <a:schemeClr val="accent1">
                  <a:lumMod val="75000"/>
                </a:schemeClr>
              </a:solidFill>
              <a:latin typeface="+mn-lt"/>
            </a:rPr>
            <a:t>Catania Declaration</a:t>
          </a:r>
        </a:p>
        <a:p>
          <a:pPr lvl="0" algn="ctr" defTabSz="1155700">
            <a:lnSpc>
              <a:spcPct val="100000"/>
            </a:lnSpc>
            <a:spcBef>
              <a:spcPct val="0"/>
            </a:spcBef>
            <a:spcAft>
              <a:spcPct val="35000"/>
            </a:spcAft>
          </a:pPr>
          <a:r>
            <a:rPr lang="en-US" sz="1600" b="0" kern="1200" dirty="0" smtClean="0">
              <a:solidFill>
                <a:schemeClr val="accent1">
                  <a:lumMod val="75000"/>
                </a:schemeClr>
              </a:solidFill>
              <a:latin typeface="+mn-lt"/>
            </a:rPr>
            <a:t>COM proposal on new regulations and Council Conclusions </a:t>
          </a:r>
        </a:p>
        <a:p>
          <a:pPr lvl="0" algn="ctr" defTabSz="1155700">
            <a:lnSpc>
              <a:spcPct val="100000"/>
            </a:lnSpc>
            <a:spcBef>
              <a:spcPct val="0"/>
            </a:spcBef>
            <a:spcAft>
              <a:spcPct val="35000"/>
            </a:spcAft>
          </a:pPr>
          <a:r>
            <a:rPr lang="en-US" sz="1600" b="0" kern="1200" dirty="0" smtClean="0">
              <a:solidFill>
                <a:schemeClr val="accent1">
                  <a:lumMod val="75000"/>
                </a:schemeClr>
              </a:solidFill>
              <a:latin typeface="+mn-lt"/>
            </a:rPr>
            <a:t>Position Paper of the Governing Board</a:t>
          </a:r>
        </a:p>
        <a:p>
          <a:pPr lvl="0" algn="ctr" defTabSz="1155700">
            <a:lnSpc>
              <a:spcPct val="100000"/>
            </a:lnSpc>
            <a:spcBef>
              <a:spcPct val="0"/>
            </a:spcBef>
            <a:spcAft>
              <a:spcPct val="35000"/>
            </a:spcAft>
          </a:pPr>
          <a:r>
            <a:rPr lang="en-US" sz="1600" b="0" kern="1200" dirty="0" smtClean="0">
              <a:solidFill>
                <a:schemeClr val="accent1">
                  <a:lumMod val="75000"/>
                </a:schemeClr>
              </a:solidFill>
              <a:latin typeface="+mn-lt"/>
            </a:rPr>
            <a:t>Short list of Priorities</a:t>
          </a:r>
        </a:p>
        <a:p>
          <a:pPr lvl="0" algn="ctr" defTabSz="1155700">
            <a:lnSpc>
              <a:spcPct val="100000"/>
            </a:lnSpc>
            <a:spcBef>
              <a:spcPct val="0"/>
            </a:spcBef>
            <a:spcAft>
              <a:spcPct val="35000"/>
            </a:spcAft>
          </a:pPr>
          <a:r>
            <a:rPr lang="en-US" sz="1600" b="1" kern="1200" dirty="0" smtClean="0">
              <a:solidFill>
                <a:schemeClr val="accent1">
                  <a:lumMod val="75000"/>
                </a:schemeClr>
              </a:solidFill>
              <a:latin typeface="+mn-lt"/>
            </a:rPr>
            <a:t>Flagships</a:t>
          </a:r>
          <a:r>
            <a:rPr lang="en-US" sz="1600" b="0" kern="1200" dirty="0" smtClean="0">
              <a:solidFill>
                <a:schemeClr val="accent1">
                  <a:lumMod val="75000"/>
                </a:schemeClr>
              </a:solidFill>
              <a:latin typeface="+mn-lt"/>
            </a:rPr>
            <a:t> </a:t>
          </a:r>
          <a:r>
            <a:rPr lang="en-US" sz="1400" i="1" kern="1200" dirty="0" smtClean="0">
              <a:solidFill>
                <a:schemeClr val="accent1">
                  <a:lumMod val="75000"/>
                </a:schemeClr>
              </a:solidFill>
              <a:latin typeface="+mn-lt"/>
            </a:rPr>
            <a:t>Approved by the EUSAIR Governing Board </a:t>
          </a:r>
        </a:p>
        <a:p>
          <a:pPr lvl="0" algn="ctr" defTabSz="1155700">
            <a:lnSpc>
              <a:spcPct val="100000"/>
            </a:lnSpc>
            <a:spcBef>
              <a:spcPct val="0"/>
            </a:spcBef>
            <a:spcAft>
              <a:spcPct val="35000"/>
            </a:spcAft>
          </a:pPr>
          <a:r>
            <a:rPr lang="en-US" sz="1400" i="1" kern="1200" dirty="0" smtClean="0">
              <a:solidFill>
                <a:schemeClr val="accent1">
                  <a:lumMod val="75000"/>
                </a:schemeClr>
              </a:solidFill>
              <a:latin typeface="+mn-lt"/>
            </a:rPr>
            <a:t>on June 2020</a:t>
          </a:r>
          <a:endParaRPr lang="el-GR" sz="1400" i="1" kern="1200" dirty="0">
            <a:solidFill>
              <a:schemeClr val="accent1">
                <a:lumMod val="75000"/>
              </a:schemeClr>
            </a:solidFill>
            <a:latin typeface="+mn-lt"/>
          </a:endParaRPr>
        </a:p>
      </dsp:txBody>
      <dsp:txXfrm>
        <a:off x="0" y="2772"/>
        <a:ext cx="1817031" cy="5672201"/>
      </dsp:txXfrm>
    </dsp:sp>
    <dsp:sp modelId="{DFEDF6F6-541B-4F01-945B-19856AFC086B}">
      <dsp:nvSpPr>
        <dsp:cNvPr id="0" name=""/>
        <dsp:cNvSpPr/>
      </dsp:nvSpPr>
      <dsp:spPr>
        <a:xfrm>
          <a:off x="1953309" y="104002"/>
          <a:ext cx="7131849" cy="2024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100000"/>
            </a:lnSpc>
            <a:spcBef>
              <a:spcPct val="0"/>
            </a:spcBef>
            <a:spcAft>
              <a:spcPct val="35000"/>
            </a:spcAft>
          </a:pPr>
          <a:r>
            <a:rPr lang="en-GB" sz="1200" i="1" kern="1200" dirty="0" smtClean="0"/>
            <a:t>Paragraph 6 of the Declaration called on the national and regional authorities responsible for the ESI and IPA funds in the participating countries to “closely coordinate among them across the Region, since the very early stages of 2021-2027 strategic planning, so as to jointly agree on the macro-regional priorities to be included in the ESIF Partnership Agreements and IPA Strategy Papers  and, subsequently, in the ensuing, relevant programming documents”. That same paragraph also urges “the ESIF and IPA programme authorities and EUSAIR key implementers  to jointly work to identify at the earliest convenience pilot macro-regional actions and projects which require, for their implementation, coordinated planning and programming of national/regional ESI and IPA funds across the Region”.</a:t>
          </a:r>
          <a:endParaRPr lang="el-GR" sz="1200" b="1" kern="1200" dirty="0">
            <a:solidFill>
              <a:schemeClr val="accent1">
                <a:lumMod val="75000"/>
              </a:schemeClr>
            </a:solidFill>
            <a:latin typeface="+mn-lt"/>
          </a:endParaRPr>
        </a:p>
      </dsp:txBody>
      <dsp:txXfrm>
        <a:off x="1953309" y="104002"/>
        <a:ext cx="7131849" cy="2024599"/>
      </dsp:txXfrm>
    </dsp:sp>
    <dsp:sp modelId="{CE574E54-4FEF-4488-B8B9-7AD0C2A3AC9F}">
      <dsp:nvSpPr>
        <dsp:cNvPr id="0" name=""/>
        <dsp:cNvSpPr/>
      </dsp:nvSpPr>
      <dsp:spPr>
        <a:xfrm>
          <a:off x="1817031" y="2128601"/>
          <a:ext cx="72681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215658-DFA2-41A3-BD00-CCDFDE52B7B9}">
      <dsp:nvSpPr>
        <dsp:cNvPr id="0" name=""/>
        <dsp:cNvSpPr/>
      </dsp:nvSpPr>
      <dsp:spPr>
        <a:xfrm>
          <a:off x="1953309" y="2229831"/>
          <a:ext cx="7131849" cy="2024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100000"/>
            </a:lnSpc>
            <a:spcBef>
              <a:spcPct val="0"/>
            </a:spcBef>
            <a:spcAft>
              <a:spcPct val="35000"/>
            </a:spcAft>
          </a:pPr>
          <a:r>
            <a:rPr lang="en-US" sz="1200" b="0" kern="1200" dirty="0" smtClean="0">
              <a:solidFill>
                <a:schemeClr val="accent1">
                  <a:lumMod val="75000"/>
                </a:schemeClr>
              </a:solidFill>
              <a:latin typeface="+mn-lt"/>
            </a:rPr>
            <a:t>The proposal by the COM for a new CPR, ERDF regulations as well as regulation(s) relevant for IPA III and its implementing regulation  represent a great opportunity for the EUSAIR to make the breakthrough needed for delivering what is expected from it. It recognises the necessity to include macro-regional priorities - jointly agreed by the countries - in the ESIF and IPA 2021-2027 planning and programming documents from the very beginning, and to identify a few pilot/emblematic projects (flagships) with macro-regional relevance.  This requires upgrading the level of coordination among countries, notably among national/regional authorities responsible for ESIF and IPA planning and programming. </a:t>
          </a:r>
        </a:p>
        <a:p>
          <a:pPr lvl="0" algn="ctr" defTabSz="533400">
            <a:lnSpc>
              <a:spcPct val="100000"/>
            </a:lnSpc>
            <a:spcBef>
              <a:spcPct val="0"/>
            </a:spcBef>
            <a:spcAft>
              <a:spcPct val="35000"/>
            </a:spcAft>
          </a:pPr>
          <a:r>
            <a:rPr lang="en-US" sz="1200" i="1" kern="1200" dirty="0" smtClean="0"/>
            <a:t>The GB following TSGs proposals agreed on priorities and a few flagships per Pillar</a:t>
          </a:r>
        </a:p>
        <a:p>
          <a:pPr lvl="0" algn="ctr" defTabSz="533400">
            <a:lnSpc>
              <a:spcPct val="100000"/>
            </a:lnSpc>
            <a:spcBef>
              <a:spcPct val="0"/>
            </a:spcBef>
            <a:spcAft>
              <a:spcPct val="35000"/>
            </a:spcAft>
          </a:pPr>
          <a:r>
            <a:rPr lang="en-US" sz="1200" b="0" kern="1200" dirty="0" smtClean="0">
              <a:solidFill>
                <a:schemeClr val="accent1">
                  <a:lumMod val="75000"/>
                </a:schemeClr>
              </a:solidFill>
              <a:latin typeface="+mn-lt"/>
            </a:rPr>
            <a:t>NC in their countries closely consult with planning authorities for embedding priorities and flagships in the relevant documents</a:t>
          </a:r>
          <a:endParaRPr lang="el-GR" sz="1200" b="0" kern="1200" dirty="0">
            <a:solidFill>
              <a:schemeClr val="accent1">
                <a:lumMod val="75000"/>
              </a:schemeClr>
            </a:solidFill>
            <a:latin typeface="+mn-lt"/>
          </a:endParaRPr>
        </a:p>
      </dsp:txBody>
      <dsp:txXfrm>
        <a:off x="1953309" y="2229831"/>
        <a:ext cx="7131849" cy="2024599"/>
      </dsp:txXfrm>
    </dsp:sp>
    <dsp:sp modelId="{58A5B7D9-39A3-4DB5-B372-22AA1DEDD2F1}">
      <dsp:nvSpPr>
        <dsp:cNvPr id="0" name=""/>
        <dsp:cNvSpPr/>
      </dsp:nvSpPr>
      <dsp:spPr>
        <a:xfrm>
          <a:off x="1817031" y="4254430"/>
          <a:ext cx="72681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EB73F7-5B47-4B84-84A4-59B2396838AD}">
      <dsp:nvSpPr>
        <dsp:cNvPr id="0" name=""/>
        <dsp:cNvSpPr/>
      </dsp:nvSpPr>
      <dsp:spPr>
        <a:xfrm>
          <a:off x="1953309" y="4355660"/>
          <a:ext cx="7131849" cy="1211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100000"/>
            </a:lnSpc>
            <a:spcBef>
              <a:spcPct val="0"/>
            </a:spcBef>
            <a:spcAft>
              <a:spcPct val="35000"/>
            </a:spcAft>
          </a:pPr>
          <a:r>
            <a:rPr lang="en-GB" sz="1200" i="1" kern="1200" dirty="0" smtClean="0"/>
            <a:t>The whole exercise must be considered and implemented as a dynamic process and will continue, in a coordinated yet flexible way, till the final drafting and submission of the relevant PAs and IPA programming framework to the COM.</a:t>
          </a:r>
          <a:endParaRPr lang="el-GR" sz="1200" i="1" kern="1200" dirty="0" smtClean="0"/>
        </a:p>
        <a:p>
          <a:pPr lvl="0" algn="ctr" defTabSz="533400">
            <a:lnSpc>
              <a:spcPct val="100000"/>
            </a:lnSpc>
            <a:spcBef>
              <a:spcPct val="0"/>
            </a:spcBef>
            <a:spcAft>
              <a:spcPct val="35000"/>
            </a:spcAft>
          </a:pPr>
          <a:r>
            <a:rPr lang="en-GB" sz="1200" i="1" kern="1200" dirty="0" smtClean="0"/>
            <a:t>Practically the EUSAIR governance as represented in each country by its National Coordinators, should and must act and be considered in every country, as one of the partners involved and consulted in the drafting of PAs and IPA programming framework</a:t>
          </a:r>
          <a:endParaRPr lang="el-GR" sz="1200" i="1" kern="1200" dirty="0"/>
        </a:p>
      </dsp:txBody>
      <dsp:txXfrm>
        <a:off x="1953309" y="4355660"/>
        <a:ext cx="7131849" cy="1211398"/>
      </dsp:txXfrm>
    </dsp:sp>
    <dsp:sp modelId="{403F8F25-7921-420D-9CF1-78B703332C99}">
      <dsp:nvSpPr>
        <dsp:cNvPr id="0" name=""/>
        <dsp:cNvSpPr/>
      </dsp:nvSpPr>
      <dsp:spPr>
        <a:xfrm>
          <a:off x="1817031" y="5567059"/>
          <a:ext cx="72681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90B39-1169-4701-B0FE-DA6CB2A8AF5E}">
      <dsp:nvSpPr>
        <dsp:cNvPr id="0" name=""/>
        <dsp:cNvSpPr/>
      </dsp:nvSpPr>
      <dsp:spPr>
        <a:xfrm>
          <a:off x="0" y="2646"/>
          <a:ext cx="892242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56E3C-21E6-4538-94C6-6202061F75E8}">
      <dsp:nvSpPr>
        <dsp:cNvPr id="0" name=""/>
        <dsp:cNvSpPr/>
      </dsp:nvSpPr>
      <dsp:spPr>
        <a:xfrm>
          <a:off x="0" y="2646"/>
          <a:ext cx="1784485" cy="5413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ctr" defTabSz="1155700">
            <a:lnSpc>
              <a:spcPct val="100000"/>
            </a:lnSpc>
            <a:spcBef>
              <a:spcPct val="0"/>
            </a:spcBef>
            <a:spcAft>
              <a:spcPct val="35000"/>
            </a:spcAft>
          </a:pPr>
          <a:endParaRPr lang="en-US" sz="2600" b="1" kern="1200" spc="300" dirty="0" smtClean="0">
            <a:solidFill>
              <a:schemeClr val="accent1">
                <a:lumMod val="75000"/>
              </a:schemeClr>
            </a:solidFill>
            <a:latin typeface="+mn-lt"/>
          </a:endParaRPr>
        </a:p>
        <a:p>
          <a:pPr lvl="0" algn="ctr" defTabSz="1155700">
            <a:lnSpc>
              <a:spcPct val="100000"/>
            </a:lnSpc>
            <a:spcBef>
              <a:spcPct val="0"/>
            </a:spcBef>
            <a:spcAft>
              <a:spcPct val="35000"/>
            </a:spcAft>
          </a:pPr>
          <a:r>
            <a:rPr lang="en-US" sz="1800" b="1" kern="1200" spc="300" dirty="0" smtClean="0">
              <a:solidFill>
                <a:schemeClr val="accent1">
                  <a:lumMod val="75000"/>
                </a:schemeClr>
              </a:solidFill>
              <a:latin typeface="+mn-lt"/>
            </a:rPr>
            <a:t>FLAGSHIPS an example</a:t>
          </a:r>
        </a:p>
        <a:p>
          <a:pPr lvl="0" algn="ctr" defTabSz="1155700">
            <a:lnSpc>
              <a:spcPct val="100000"/>
            </a:lnSpc>
            <a:spcBef>
              <a:spcPct val="0"/>
            </a:spcBef>
            <a:spcAft>
              <a:spcPct val="35000"/>
            </a:spcAft>
          </a:pPr>
          <a:r>
            <a:rPr lang="en-US" sz="1800" kern="1200" dirty="0" smtClean="0">
              <a:solidFill>
                <a:schemeClr val="accent1">
                  <a:lumMod val="75000"/>
                </a:schemeClr>
              </a:solidFill>
              <a:latin typeface="+mn-lt"/>
            </a:rPr>
            <a:t>EUSAIR </a:t>
          </a:r>
        </a:p>
        <a:p>
          <a:pPr lvl="0" algn="ctr" defTabSz="1155700">
            <a:lnSpc>
              <a:spcPct val="100000"/>
            </a:lnSpc>
            <a:spcBef>
              <a:spcPct val="0"/>
            </a:spcBef>
            <a:spcAft>
              <a:spcPct val="35000"/>
            </a:spcAft>
          </a:pPr>
          <a:r>
            <a:rPr lang="en-US" sz="1800" kern="1200" dirty="0" smtClean="0">
              <a:solidFill>
                <a:schemeClr val="accent1">
                  <a:lumMod val="75000"/>
                </a:schemeClr>
              </a:solidFill>
              <a:latin typeface="+mn-lt"/>
            </a:rPr>
            <a:t>Pillar 1 </a:t>
          </a:r>
        </a:p>
        <a:p>
          <a:pPr lvl="0" algn="ctr" defTabSz="1155700">
            <a:lnSpc>
              <a:spcPct val="100000"/>
            </a:lnSpc>
            <a:spcBef>
              <a:spcPct val="0"/>
            </a:spcBef>
            <a:spcAft>
              <a:spcPct val="35000"/>
            </a:spcAft>
          </a:pPr>
          <a:endParaRPr lang="en-US" sz="1800" kern="1200" dirty="0" smtClean="0">
            <a:solidFill>
              <a:schemeClr val="accent1">
                <a:lumMod val="75000"/>
              </a:schemeClr>
            </a:solidFill>
            <a:latin typeface="+mn-lt"/>
          </a:endParaRPr>
        </a:p>
        <a:p>
          <a:pPr lvl="0" algn="ctr" defTabSz="1155700">
            <a:lnSpc>
              <a:spcPct val="100000"/>
            </a:lnSpc>
            <a:spcBef>
              <a:spcPct val="0"/>
            </a:spcBef>
            <a:spcAft>
              <a:spcPct val="35000"/>
            </a:spcAft>
          </a:pPr>
          <a:endParaRPr lang="en-US" sz="1800" kern="1200" dirty="0" smtClean="0">
            <a:solidFill>
              <a:schemeClr val="accent1">
                <a:lumMod val="75000"/>
              </a:schemeClr>
            </a:solidFill>
            <a:latin typeface="+mn-lt"/>
          </a:endParaRPr>
        </a:p>
        <a:p>
          <a:pPr lvl="0" algn="ctr" defTabSz="1155700">
            <a:lnSpc>
              <a:spcPct val="100000"/>
            </a:lnSpc>
            <a:spcBef>
              <a:spcPct val="0"/>
            </a:spcBef>
            <a:spcAft>
              <a:spcPct val="35000"/>
            </a:spcAft>
          </a:pPr>
          <a:endParaRPr lang="en-US" sz="1800" kern="1200" dirty="0" smtClean="0">
            <a:solidFill>
              <a:schemeClr val="accent1">
                <a:lumMod val="75000"/>
              </a:schemeClr>
            </a:solidFill>
            <a:latin typeface="+mn-lt"/>
          </a:endParaRPr>
        </a:p>
        <a:p>
          <a:pPr lvl="0" algn="ctr" defTabSz="1155700">
            <a:lnSpc>
              <a:spcPct val="100000"/>
            </a:lnSpc>
            <a:spcBef>
              <a:spcPct val="0"/>
            </a:spcBef>
            <a:spcAft>
              <a:spcPct val="35000"/>
            </a:spcAft>
          </a:pPr>
          <a:endParaRPr lang="en-US" sz="1800" kern="1200" dirty="0" smtClean="0">
            <a:solidFill>
              <a:schemeClr val="accent1">
                <a:lumMod val="75000"/>
              </a:schemeClr>
            </a:solidFill>
            <a:latin typeface="+mn-lt"/>
          </a:endParaRPr>
        </a:p>
        <a:p>
          <a:pPr lvl="0" algn="ctr" defTabSz="1155700">
            <a:lnSpc>
              <a:spcPct val="100000"/>
            </a:lnSpc>
            <a:spcBef>
              <a:spcPct val="0"/>
            </a:spcBef>
            <a:spcAft>
              <a:spcPct val="35000"/>
            </a:spcAft>
          </a:pPr>
          <a:endParaRPr lang="en-US" sz="1800" kern="1200" dirty="0" smtClean="0">
            <a:solidFill>
              <a:schemeClr val="accent1">
                <a:lumMod val="75000"/>
              </a:schemeClr>
            </a:solidFill>
            <a:latin typeface="+mn-lt"/>
          </a:endParaRPr>
        </a:p>
        <a:p>
          <a:pPr lvl="0" algn="ctr" defTabSz="1155700">
            <a:lnSpc>
              <a:spcPct val="100000"/>
            </a:lnSpc>
            <a:spcBef>
              <a:spcPct val="0"/>
            </a:spcBef>
            <a:spcAft>
              <a:spcPct val="35000"/>
            </a:spcAft>
          </a:pPr>
          <a:r>
            <a:rPr lang="en-US" sz="1400" i="1" kern="1200" dirty="0" smtClean="0">
              <a:solidFill>
                <a:schemeClr val="accent1">
                  <a:lumMod val="75000"/>
                </a:schemeClr>
              </a:solidFill>
              <a:latin typeface="+mn-lt"/>
            </a:rPr>
            <a:t>Approved by the EUSAIR Governing Board </a:t>
          </a:r>
        </a:p>
        <a:p>
          <a:pPr lvl="0" algn="ctr" defTabSz="1155700">
            <a:lnSpc>
              <a:spcPct val="100000"/>
            </a:lnSpc>
            <a:spcBef>
              <a:spcPct val="0"/>
            </a:spcBef>
            <a:spcAft>
              <a:spcPct val="35000"/>
            </a:spcAft>
          </a:pPr>
          <a:r>
            <a:rPr lang="en-US" sz="1400" i="1" kern="1200" dirty="0" smtClean="0">
              <a:solidFill>
                <a:schemeClr val="accent1">
                  <a:lumMod val="75000"/>
                </a:schemeClr>
              </a:solidFill>
              <a:latin typeface="+mn-lt"/>
            </a:rPr>
            <a:t>on June 2020</a:t>
          </a:r>
          <a:endParaRPr lang="el-GR" sz="1400" i="1" kern="1200" dirty="0">
            <a:solidFill>
              <a:schemeClr val="accent1">
                <a:lumMod val="75000"/>
              </a:schemeClr>
            </a:solidFill>
            <a:latin typeface="+mn-lt"/>
          </a:endParaRPr>
        </a:p>
      </dsp:txBody>
      <dsp:txXfrm>
        <a:off x="0" y="2646"/>
        <a:ext cx="1784485" cy="5413980"/>
      </dsp:txXfrm>
    </dsp:sp>
    <dsp:sp modelId="{DFEDF6F6-541B-4F01-945B-19856AFC086B}">
      <dsp:nvSpPr>
        <dsp:cNvPr id="0" name=""/>
        <dsp:cNvSpPr/>
      </dsp:nvSpPr>
      <dsp:spPr>
        <a:xfrm>
          <a:off x="1918322" y="87239"/>
          <a:ext cx="7004106" cy="1691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Fostering quadruple helix ties </a:t>
          </a:r>
          <a:endParaRPr lang="en-US" sz="1600" b="0" kern="1200" dirty="0" smtClean="0">
            <a:solidFill>
              <a:schemeClr val="accent1">
                <a:lumMod val="75000"/>
              </a:schemeClr>
            </a:solidFill>
            <a:latin typeface="+mn-lt"/>
          </a:endParaRPr>
        </a:p>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in the fields of </a:t>
          </a:r>
          <a:r>
            <a:rPr lang="sl-SI" sz="1600" b="1" kern="1200" dirty="0" smtClean="0">
              <a:solidFill>
                <a:schemeClr val="accent1">
                  <a:lumMod val="75000"/>
                </a:schemeClr>
              </a:solidFill>
              <a:latin typeface="+mn-lt"/>
            </a:rPr>
            <a:t>marine technologies </a:t>
          </a:r>
          <a:r>
            <a:rPr lang="sl-SI" sz="1600" b="0" kern="1200" dirty="0" smtClean="0">
              <a:solidFill>
                <a:schemeClr val="accent1">
                  <a:lumMod val="75000"/>
                </a:schemeClr>
              </a:solidFill>
              <a:latin typeface="+mn-lt"/>
            </a:rPr>
            <a:t>and </a:t>
          </a:r>
          <a:r>
            <a:rPr lang="sl-SI" sz="1600" b="1" kern="1200" dirty="0" smtClean="0">
              <a:solidFill>
                <a:schemeClr val="accent1">
                  <a:lumMod val="75000"/>
                </a:schemeClr>
              </a:solidFill>
              <a:latin typeface="+mn-lt"/>
            </a:rPr>
            <a:t>blue bio-technologies </a:t>
          </a:r>
          <a:endParaRPr lang="en-US" sz="1600" b="1" kern="1200" dirty="0" smtClean="0">
            <a:solidFill>
              <a:schemeClr val="accent1">
                <a:lumMod val="75000"/>
              </a:schemeClr>
            </a:solidFill>
            <a:latin typeface="+mn-lt"/>
          </a:endParaRPr>
        </a:p>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for advancing innovation, business development and business adaptation in </a:t>
          </a:r>
          <a:r>
            <a:rPr lang="sl-SI" sz="1600" b="1" kern="1200" dirty="0" smtClean="0">
              <a:solidFill>
                <a:schemeClr val="accent1">
                  <a:lumMod val="75000"/>
                </a:schemeClr>
              </a:solidFill>
              <a:latin typeface="+mn-lt"/>
            </a:rPr>
            <a:t>blue bio-economy</a:t>
          </a:r>
          <a:endParaRPr lang="el-GR" sz="1600" b="1" kern="1200" dirty="0">
            <a:solidFill>
              <a:schemeClr val="accent1">
                <a:lumMod val="75000"/>
              </a:schemeClr>
            </a:solidFill>
            <a:latin typeface="+mn-lt"/>
          </a:endParaRPr>
        </a:p>
      </dsp:txBody>
      <dsp:txXfrm>
        <a:off x="1918322" y="87239"/>
        <a:ext cx="7004106" cy="1691868"/>
      </dsp:txXfrm>
    </dsp:sp>
    <dsp:sp modelId="{CE574E54-4FEF-4488-B8B9-7AD0C2A3AC9F}">
      <dsp:nvSpPr>
        <dsp:cNvPr id="0" name=""/>
        <dsp:cNvSpPr/>
      </dsp:nvSpPr>
      <dsp:spPr>
        <a:xfrm>
          <a:off x="1784485" y="1779108"/>
          <a:ext cx="71379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215658-DFA2-41A3-BD00-CCDFDE52B7B9}">
      <dsp:nvSpPr>
        <dsp:cNvPr id="0" name=""/>
        <dsp:cNvSpPr/>
      </dsp:nvSpPr>
      <dsp:spPr>
        <a:xfrm>
          <a:off x="1918322" y="1863702"/>
          <a:ext cx="7004106" cy="1691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Promoting sustainability, diversification and competitiveness </a:t>
          </a:r>
          <a:endParaRPr lang="en-US" sz="1600" b="0" kern="1200" dirty="0" smtClean="0">
            <a:solidFill>
              <a:schemeClr val="accent1">
                <a:lumMod val="75000"/>
              </a:schemeClr>
            </a:solidFill>
            <a:latin typeface="+mn-lt"/>
          </a:endParaRPr>
        </a:p>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in the </a:t>
          </a:r>
          <a:r>
            <a:rPr lang="sl-SI" sz="1600" b="1" kern="1200" dirty="0" smtClean="0">
              <a:solidFill>
                <a:schemeClr val="accent1">
                  <a:lumMod val="75000"/>
                </a:schemeClr>
              </a:solidFill>
              <a:latin typeface="+mn-lt"/>
            </a:rPr>
            <a:t>fisheries</a:t>
          </a:r>
          <a:r>
            <a:rPr lang="sl-SI" sz="1600" b="0" kern="1200" dirty="0" smtClean="0">
              <a:solidFill>
                <a:schemeClr val="accent1">
                  <a:lumMod val="75000"/>
                </a:schemeClr>
              </a:solidFill>
              <a:latin typeface="+mn-lt"/>
            </a:rPr>
            <a:t> and </a:t>
          </a:r>
          <a:r>
            <a:rPr lang="sl-SI" sz="1600" b="1" kern="1200" dirty="0" smtClean="0">
              <a:solidFill>
                <a:schemeClr val="accent1">
                  <a:lumMod val="75000"/>
                </a:schemeClr>
              </a:solidFill>
              <a:latin typeface="+mn-lt"/>
            </a:rPr>
            <a:t>aquaculture</a:t>
          </a:r>
          <a:r>
            <a:rPr lang="sl-SI" sz="1600" b="0" kern="1200" dirty="0" smtClean="0">
              <a:solidFill>
                <a:schemeClr val="accent1">
                  <a:lumMod val="75000"/>
                </a:schemeClr>
              </a:solidFill>
              <a:latin typeface="+mn-lt"/>
            </a:rPr>
            <a:t> sectors </a:t>
          </a:r>
          <a:endParaRPr lang="en-US" sz="1600" b="0" kern="1200" dirty="0" smtClean="0">
            <a:solidFill>
              <a:schemeClr val="accent1">
                <a:lumMod val="75000"/>
              </a:schemeClr>
            </a:solidFill>
            <a:latin typeface="+mn-lt"/>
          </a:endParaRPr>
        </a:p>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through education, research &amp; development, administrative, technological and marketing actions, </a:t>
          </a:r>
          <a:endParaRPr lang="en-US" sz="1600" b="0" kern="1200" dirty="0" smtClean="0">
            <a:solidFill>
              <a:schemeClr val="accent1">
                <a:lumMod val="75000"/>
              </a:schemeClr>
            </a:solidFill>
            <a:latin typeface="+mn-lt"/>
          </a:endParaRPr>
        </a:p>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including the promotion of initiatives on marketing standards and healthy nutritional habits</a:t>
          </a:r>
          <a:endParaRPr lang="el-GR" sz="1600" b="0" kern="1200" dirty="0">
            <a:solidFill>
              <a:schemeClr val="accent1">
                <a:lumMod val="75000"/>
              </a:schemeClr>
            </a:solidFill>
            <a:latin typeface="+mn-lt"/>
          </a:endParaRPr>
        </a:p>
      </dsp:txBody>
      <dsp:txXfrm>
        <a:off x="1918322" y="1863702"/>
        <a:ext cx="7004106" cy="1691868"/>
      </dsp:txXfrm>
    </dsp:sp>
    <dsp:sp modelId="{58A5B7D9-39A3-4DB5-B372-22AA1DEDD2F1}">
      <dsp:nvSpPr>
        <dsp:cNvPr id="0" name=""/>
        <dsp:cNvSpPr/>
      </dsp:nvSpPr>
      <dsp:spPr>
        <a:xfrm>
          <a:off x="1784485" y="3555570"/>
          <a:ext cx="71379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EB73F7-5B47-4B84-84A4-59B2396838AD}">
      <dsp:nvSpPr>
        <dsp:cNvPr id="0" name=""/>
        <dsp:cNvSpPr/>
      </dsp:nvSpPr>
      <dsp:spPr>
        <a:xfrm>
          <a:off x="1918322" y="3640164"/>
          <a:ext cx="7004106" cy="1691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sl-SI" sz="1600" b="0" kern="1200" dirty="0" smtClean="0">
              <a:solidFill>
                <a:schemeClr val="accent1">
                  <a:lumMod val="75000"/>
                </a:schemeClr>
              </a:solidFill>
              <a:latin typeface="+mn-lt"/>
            </a:rPr>
            <a:t>Bolstering capacity building and efficient coordination of planning</a:t>
          </a:r>
          <a:r>
            <a:rPr lang="en-US" sz="1600" b="0" kern="1200" dirty="0" smtClean="0">
              <a:solidFill>
                <a:schemeClr val="accent1">
                  <a:lumMod val="75000"/>
                </a:schemeClr>
              </a:solidFill>
              <a:latin typeface="+mn-lt"/>
            </a:rPr>
            <a:t> </a:t>
          </a:r>
          <a:r>
            <a:rPr lang="sl-SI" sz="1600" b="0" kern="1200" dirty="0" smtClean="0">
              <a:solidFill>
                <a:schemeClr val="accent1">
                  <a:lumMod val="75000"/>
                </a:schemeClr>
              </a:solidFill>
              <a:latin typeface="+mn-lt"/>
            </a:rPr>
            <a:t>and local development activities for improving </a:t>
          </a:r>
          <a:r>
            <a:rPr lang="sl-SI" sz="1600" b="1" kern="1200" dirty="0" smtClean="0">
              <a:solidFill>
                <a:schemeClr val="accent1">
                  <a:lumMod val="75000"/>
                </a:schemeClr>
              </a:solidFill>
              <a:latin typeface="+mn-lt"/>
            </a:rPr>
            <a:t>marine and maritime governance </a:t>
          </a:r>
          <a:r>
            <a:rPr lang="sl-SI" sz="1600" b="0" kern="1200" dirty="0" smtClean="0">
              <a:solidFill>
                <a:schemeClr val="accent1">
                  <a:lumMod val="75000"/>
                </a:schemeClr>
              </a:solidFill>
              <a:latin typeface="+mn-lt"/>
            </a:rPr>
            <a:t>and blue growth services</a:t>
          </a:r>
          <a:endParaRPr lang="el-GR" sz="1600" b="0" kern="1200" dirty="0">
            <a:solidFill>
              <a:schemeClr val="accent1">
                <a:lumMod val="75000"/>
              </a:schemeClr>
            </a:solidFill>
            <a:latin typeface="+mn-lt"/>
          </a:endParaRPr>
        </a:p>
      </dsp:txBody>
      <dsp:txXfrm>
        <a:off x="1918322" y="3640164"/>
        <a:ext cx="7004106" cy="1691868"/>
      </dsp:txXfrm>
    </dsp:sp>
    <dsp:sp modelId="{403F8F25-7921-420D-9CF1-78B703332C99}">
      <dsp:nvSpPr>
        <dsp:cNvPr id="0" name=""/>
        <dsp:cNvSpPr/>
      </dsp:nvSpPr>
      <dsp:spPr>
        <a:xfrm>
          <a:off x="1784485" y="5332033"/>
          <a:ext cx="71379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881EEF-94DE-40F5-9F4E-CAEAE02B7270}" type="datetimeFigureOut">
              <a:rPr lang="en-US" smtClean="0"/>
              <a:t>4/12/2021</a:t>
            </a:fld>
            <a:endParaRPr lang="en-US"/>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5A8959-2EAB-49D4-AE28-DB4DBAA2E0D9}" type="slidenum">
              <a:rPr lang="en-US" smtClean="0"/>
              <a:t>‹#›</a:t>
            </a:fld>
            <a:endParaRPr lang="en-US"/>
          </a:p>
        </p:txBody>
      </p:sp>
    </p:spTree>
    <p:extLst>
      <p:ext uri="{BB962C8B-B14F-4D97-AF65-F5344CB8AC3E}">
        <p14:creationId xmlns:p14="http://schemas.microsoft.com/office/powerpoint/2010/main" val="984255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n-US" baseline="0" dirty="0" smtClean="0"/>
              <a:t/>
            </a:r>
            <a:br>
              <a:rPr lang="en-US" baseline="0" dirty="0" smtClean="0"/>
            </a:br>
            <a:endParaRPr lang="el-GR" dirty="0"/>
          </a:p>
        </p:txBody>
      </p:sp>
      <p:sp>
        <p:nvSpPr>
          <p:cNvPr id="4" name="Θέση αριθμού διαφάνειας 3"/>
          <p:cNvSpPr>
            <a:spLocks noGrp="1"/>
          </p:cNvSpPr>
          <p:nvPr>
            <p:ph type="sldNum" sz="quarter" idx="10"/>
          </p:nvPr>
        </p:nvSpPr>
        <p:spPr/>
        <p:txBody>
          <a:bodyPr/>
          <a:lstStyle/>
          <a:p>
            <a:fld id="{97C46F30-3CC9-4894-BBE9-6F21CBFD2D0F}" type="slidenum">
              <a:rPr lang="el-GR" smtClean="0"/>
              <a:t>7</a:t>
            </a:fld>
            <a:endParaRPr lang="el-GR"/>
          </a:p>
        </p:txBody>
      </p:sp>
    </p:spTree>
    <p:extLst>
      <p:ext uri="{BB962C8B-B14F-4D97-AF65-F5344CB8AC3E}">
        <p14:creationId xmlns:p14="http://schemas.microsoft.com/office/powerpoint/2010/main" val="3595248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l-SI"/>
              <a:t>Kliknite, če želite urediti slog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0A82C36E-21B0-458B-8E6E-474000B00E72}" type="datetimeFigureOut">
              <a:rPr lang="sl-SI" smtClean="0"/>
              <a:t>12.4.2021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212941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0A82C36E-21B0-458B-8E6E-474000B00E72}" type="datetimeFigureOut">
              <a:rPr lang="sl-SI" smtClean="0"/>
              <a:t>12.4.2021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224664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0A82C36E-21B0-458B-8E6E-474000B00E72}" type="datetimeFigureOut">
              <a:rPr lang="sl-SI" smtClean="0"/>
              <a:t>12.4.2021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402404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0A82C36E-21B0-458B-8E6E-474000B00E72}" type="datetimeFigureOut">
              <a:rPr lang="sl-SI" smtClean="0"/>
              <a:t>12.4.2021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365403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l-SI"/>
              <a:t>Kliknite, če želite urediti slog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0A82C36E-21B0-458B-8E6E-474000B00E72}" type="datetimeFigureOut">
              <a:rPr lang="sl-SI" smtClean="0"/>
              <a:t>12.4.2021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3080623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0A82C36E-21B0-458B-8E6E-474000B00E72}" type="datetimeFigureOut">
              <a:rPr lang="sl-SI" smtClean="0"/>
              <a:t>12.4.2021</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2350895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l-SI"/>
              <a:t>Kliknite, če želite urediti slog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629842" y="2505075"/>
            <a:ext cx="3868340"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4629150" y="2505075"/>
            <a:ext cx="3887391"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0A82C36E-21B0-458B-8E6E-474000B00E72}" type="datetimeFigureOut">
              <a:rPr lang="sl-SI" smtClean="0"/>
              <a:t>12.4.2021</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1158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0A82C36E-21B0-458B-8E6E-474000B00E72}" type="datetimeFigureOut">
              <a:rPr lang="sl-SI" smtClean="0"/>
              <a:t>12.4.2021</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2851844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2C36E-21B0-458B-8E6E-474000B00E72}" type="datetimeFigureOut">
              <a:rPr lang="sl-SI" smtClean="0"/>
              <a:t>12.4.2021</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317433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a:t>Kliknite, če želite urediti slog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0A82C36E-21B0-458B-8E6E-474000B00E72}" type="datetimeFigureOut">
              <a:rPr lang="sl-SI" smtClean="0"/>
              <a:t>12.4.2021</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316376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0A82C36E-21B0-458B-8E6E-474000B00E72}" type="datetimeFigureOut">
              <a:rPr lang="sl-SI" smtClean="0"/>
              <a:t>12.4.2021</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9299B4-88C0-45BC-9689-6505680626C5}" type="slidenum">
              <a:rPr lang="sl-SI" smtClean="0"/>
              <a:t>‹#›</a:t>
            </a:fld>
            <a:endParaRPr lang="sl-SI"/>
          </a:p>
        </p:txBody>
      </p:sp>
    </p:spTree>
    <p:extLst>
      <p:ext uri="{BB962C8B-B14F-4D97-AF65-F5344CB8AC3E}">
        <p14:creationId xmlns:p14="http://schemas.microsoft.com/office/powerpoint/2010/main" val="193333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2C36E-21B0-458B-8E6E-474000B00E72}" type="datetimeFigureOut">
              <a:rPr lang="sl-SI" smtClean="0"/>
              <a:t>12.4.2021</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299B4-88C0-45BC-9689-6505680626C5}" type="slidenum">
              <a:rPr lang="sl-SI" smtClean="0"/>
              <a:t>‹#›</a:t>
            </a:fld>
            <a:endParaRPr lang="sl-SI"/>
          </a:p>
        </p:txBody>
      </p:sp>
    </p:spTree>
    <p:extLst>
      <p:ext uri="{BB962C8B-B14F-4D97-AF65-F5344CB8AC3E}">
        <p14:creationId xmlns:p14="http://schemas.microsoft.com/office/powerpoint/2010/main" val="1343666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5.jpeg"/><Relationship Id="rId7" Type="http://schemas.openxmlformats.org/officeDocument/2006/relationships/diagramQuickStyle" Target="../diagrams/quickStyle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6.jpe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twitter.com/eusair_fp_GR" TargetMode="External"/><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11.png"/><Relationship Id="rId5" Type="http://schemas.openxmlformats.org/officeDocument/2006/relationships/hyperlink" Target="mailto:eusair-fp.gr@mnec.gr" TargetMode="External"/><Relationship Id="rId10" Type="http://schemas.openxmlformats.org/officeDocument/2006/relationships/image" Target="../media/image10.png"/><Relationship Id="rId4" Type="http://schemas.openxmlformats.org/officeDocument/2006/relationships/hyperlink" Target="https://www.espa.gr/en/pages/eusAIR.aspx" TargetMode="External"/><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6637C919-879E-4E72-B0E3-6DF56D445F4B}"/>
              </a:ext>
            </a:extLst>
          </p:cNvPr>
          <p:cNvSpPr>
            <a:spLocks noGrp="1"/>
          </p:cNvSpPr>
          <p:nvPr>
            <p:ph type="ctrTitle"/>
          </p:nvPr>
        </p:nvSpPr>
        <p:spPr/>
        <p:txBody>
          <a:bodyPr/>
          <a:lstStyle/>
          <a:p>
            <a:endParaRPr lang="sl-SI"/>
          </a:p>
        </p:txBody>
      </p:sp>
      <p:sp>
        <p:nvSpPr>
          <p:cNvPr id="3" name="Podnaslov 2">
            <a:extLst>
              <a:ext uri="{FF2B5EF4-FFF2-40B4-BE49-F238E27FC236}">
                <a16:creationId xmlns:a16="http://schemas.microsoft.com/office/drawing/2014/main" xmlns="" id="{DE54554C-55E4-4065-8276-0A4F013CE037}"/>
              </a:ext>
            </a:extLst>
          </p:cNvPr>
          <p:cNvSpPr>
            <a:spLocks noGrp="1"/>
          </p:cNvSpPr>
          <p:nvPr>
            <p:ph type="subTitle" idx="1"/>
          </p:nvPr>
        </p:nvSpPr>
        <p:spPr/>
        <p:txBody>
          <a:bodyPr/>
          <a:lstStyle/>
          <a:p>
            <a:endParaRPr lang="sl-SI"/>
          </a:p>
        </p:txBody>
      </p:sp>
      <p:pic>
        <p:nvPicPr>
          <p:cNvPr id="5" name="Slika 4">
            <a:extLst>
              <a:ext uri="{FF2B5EF4-FFF2-40B4-BE49-F238E27FC236}">
                <a16:creationId xmlns:a16="http://schemas.microsoft.com/office/drawing/2014/main" xmlns="" id="{1DB6269D-72DE-4BC7-AE95-229D52040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 name="Slika 3"/>
          <p:cNvPicPr>
            <a:picLocks noChangeAspect="1"/>
          </p:cNvPicPr>
          <p:nvPr/>
        </p:nvPicPr>
        <p:blipFill rotWithShape="1">
          <a:blip r:embed="rId3" cstate="print">
            <a:extLst>
              <a:ext uri="{28A0092B-C50C-407E-A947-70E740481C1C}">
                <a14:useLocalDpi xmlns:a14="http://schemas.microsoft.com/office/drawing/2010/main" val="0"/>
              </a:ext>
            </a:extLst>
          </a:blip>
          <a:srcRect t="1" b="747"/>
          <a:stretch/>
        </p:blipFill>
        <p:spPr>
          <a:xfrm>
            <a:off x="355600" y="1846109"/>
            <a:ext cx="5960742" cy="3329846"/>
          </a:xfrm>
          <a:prstGeom prst="rect">
            <a:avLst/>
          </a:prstGeom>
        </p:spPr>
      </p:pic>
      <p:sp>
        <p:nvSpPr>
          <p:cNvPr id="6" name="Pravokotnik 5"/>
          <p:cNvSpPr/>
          <p:nvPr/>
        </p:nvSpPr>
        <p:spPr>
          <a:xfrm>
            <a:off x="6259687" y="1846109"/>
            <a:ext cx="2794001" cy="1815882"/>
          </a:xfrm>
          <a:prstGeom prst="rect">
            <a:avLst/>
          </a:prstGeom>
        </p:spPr>
        <p:txBody>
          <a:bodyPr wrap="square">
            <a:spAutoFit/>
          </a:bodyPr>
          <a:lstStyle/>
          <a:p>
            <a:r>
              <a:rPr lang="en-US" sz="1600" b="1" dirty="0" err="1">
                <a:ea typeface="Verdana" panose="020B0604030504040204" pitchFamily="34" charset="0"/>
              </a:rPr>
              <a:t>Ioannis</a:t>
            </a:r>
            <a:r>
              <a:rPr lang="en-US" sz="1600" b="1" dirty="0">
                <a:ea typeface="Verdana" panose="020B0604030504040204" pitchFamily="34" charset="0"/>
              </a:rPr>
              <a:t> </a:t>
            </a:r>
            <a:r>
              <a:rPr lang="en-US" sz="1600" b="1" dirty="0" err="1">
                <a:ea typeface="Verdana" panose="020B0604030504040204" pitchFamily="34" charset="0"/>
              </a:rPr>
              <a:t>Firbas</a:t>
            </a:r>
            <a:r>
              <a:rPr lang="en-US" sz="1600" b="1" dirty="0">
                <a:ea typeface="Verdana" panose="020B0604030504040204" pitchFamily="34" charset="0"/>
              </a:rPr>
              <a:t/>
            </a:r>
            <a:br>
              <a:rPr lang="en-US" sz="1600" b="1" dirty="0">
                <a:ea typeface="Verdana" panose="020B0604030504040204" pitchFamily="34" charset="0"/>
              </a:rPr>
            </a:br>
            <a:endParaRPr lang="en-US" sz="1600" b="1" dirty="0">
              <a:ea typeface="Verdana" panose="020B0604030504040204" pitchFamily="34" charset="0"/>
            </a:endParaRPr>
          </a:p>
          <a:p>
            <a:r>
              <a:rPr lang="en-US" sz="1600" b="1" dirty="0">
                <a:ea typeface="Verdana" panose="020B0604030504040204" pitchFamily="34" charset="0"/>
              </a:rPr>
              <a:t>EUSAIR National Coordinator for ESI Funds, Greece</a:t>
            </a:r>
            <a:br>
              <a:rPr lang="en-US" sz="1600" b="1" dirty="0">
                <a:ea typeface="Verdana" panose="020B0604030504040204" pitchFamily="34" charset="0"/>
              </a:rPr>
            </a:br>
            <a:r>
              <a:rPr lang="en-US" sz="1600" b="1" dirty="0">
                <a:ea typeface="Verdana" panose="020B0604030504040204" pitchFamily="34" charset="0"/>
              </a:rPr>
              <a:t>General Director, National Coordination Authority for ESIF </a:t>
            </a:r>
            <a:endParaRPr lang="is-IS" sz="1600" b="1" dirty="0">
              <a:ea typeface="Verdana" panose="020B0604030504040204" pitchFamily="34" charset="0"/>
            </a:endParaRPr>
          </a:p>
        </p:txBody>
      </p:sp>
      <p:sp>
        <p:nvSpPr>
          <p:cNvPr id="8" name="Pravokotnik 7"/>
          <p:cNvSpPr/>
          <p:nvPr/>
        </p:nvSpPr>
        <p:spPr>
          <a:xfrm>
            <a:off x="355600" y="5386191"/>
            <a:ext cx="8579556" cy="369332"/>
          </a:xfrm>
          <a:prstGeom prst="rect">
            <a:avLst/>
          </a:prstGeom>
        </p:spPr>
        <p:txBody>
          <a:bodyPr wrap="square">
            <a:spAutoFit/>
          </a:bodyPr>
          <a:lstStyle/>
          <a:p>
            <a:r>
              <a:rPr lang="en-GB" b="1" dirty="0"/>
              <a:t>Overview of the process  - From Catania Declaration to the Flagships </a:t>
            </a:r>
            <a:endParaRPr lang="en-US" dirty="0"/>
          </a:p>
        </p:txBody>
      </p:sp>
      <p:pic>
        <p:nvPicPr>
          <p:cNvPr id="10" name="Immagine 13">
            <a:extLst>
              <a:ext uri="{FF2B5EF4-FFF2-40B4-BE49-F238E27FC236}">
                <a16:creationId xmlns:a16="http://schemas.microsoft.com/office/drawing/2014/main" xmlns="" id="{F800D66D-DAE3-435C-924A-F2C173DAA13F}"/>
              </a:ext>
            </a:extLst>
          </p:cNvPr>
          <p:cNvPicPr>
            <a:picLocks noChangeAspect="1"/>
          </p:cNvPicPr>
          <p:nvPr/>
        </p:nvPicPr>
        <p:blipFill>
          <a:blip r:embed="rId4"/>
          <a:stretch>
            <a:fillRect/>
          </a:stretch>
        </p:blipFill>
        <p:spPr>
          <a:xfrm>
            <a:off x="6762473" y="6125728"/>
            <a:ext cx="2381527" cy="643012"/>
          </a:xfrm>
          <a:prstGeom prst="rect">
            <a:avLst/>
          </a:prstGeom>
        </p:spPr>
      </p:pic>
    </p:spTree>
    <p:extLst>
      <p:ext uri="{BB962C8B-B14F-4D97-AF65-F5344CB8AC3E}">
        <p14:creationId xmlns:p14="http://schemas.microsoft.com/office/powerpoint/2010/main" val="664390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stergiopoulou\Desktop\EUSAIR\TEMPLATES etc\interreg- adr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318298"/>
            <a:ext cx="1175736" cy="608013"/>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6" descr="logo_ypoian2_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5988" y="318293"/>
            <a:ext cx="1022985" cy="543560"/>
          </a:xfrm>
          <a:prstGeom prst="rect">
            <a:avLst/>
          </a:prstGeom>
          <a:noFill/>
          <a:ln>
            <a:noFill/>
          </a:ln>
        </p:spPr>
      </p:pic>
      <p:graphicFrame>
        <p:nvGraphicFramePr>
          <p:cNvPr id="9" name="Θέση περιεχομένου 7"/>
          <p:cNvGraphicFramePr>
            <a:graphicFrameLocks noGrp="1"/>
          </p:cNvGraphicFramePr>
          <p:nvPr>
            <p:ph idx="1"/>
            <p:extLst>
              <p:ext uri="{D42A27DB-BD31-4B8C-83A1-F6EECF244321}">
                <p14:modId xmlns:p14="http://schemas.microsoft.com/office/powerpoint/2010/main" val="3832934839"/>
              </p:ext>
            </p:extLst>
          </p:nvPr>
        </p:nvGraphicFramePr>
        <p:xfrm>
          <a:off x="58841" y="1140743"/>
          <a:ext cx="9085159" cy="56777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1415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stergiopoulou\Desktop\EUSAIR\TEMPLATES etc\interreg- adr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318298"/>
            <a:ext cx="1175736" cy="608013"/>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6" descr="logo_ypoian2_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5988" y="318293"/>
            <a:ext cx="1022985" cy="543560"/>
          </a:xfrm>
          <a:prstGeom prst="rect">
            <a:avLst/>
          </a:prstGeom>
          <a:noFill/>
          <a:ln>
            <a:noFill/>
          </a:ln>
        </p:spPr>
      </p:pic>
      <p:pic>
        <p:nvPicPr>
          <p:cNvPr id="2050" name="Picture 2" descr="C:\Users\kstergiopoulou\Desktop\EUSAIR\TEMPLATES etc\BlueGrowth.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7713" y="3258171"/>
            <a:ext cx="958605" cy="163547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Θέση περιεχομένου 7"/>
          <p:cNvGraphicFramePr>
            <a:graphicFrameLocks/>
          </p:cNvGraphicFramePr>
          <p:nvPr>
            <p:extLst>
              <p:ext uri="{D42A27DB-BD31-4B8C-83A1-F6EECF244321}">
                <p14:modId xmlns:p14="http://schemas.microsoft.com/office/powerpoint/2010/main" val="2786193035"/>
              </p:ext>
            </p:extLst>
          </p:nvPr>
        </p:nvGraphicFramePr>
        <p:xfrm>
          <a:off x="153838" y="1094415"/>
          <a:ext cx="8922429" cy="541927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783229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kstergiopoulou\Desktop\EUSAIR\TEMPLATES etc\interreg- adr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318298"/>
            <a:ext cx="1175736" cy="608013"/>
          </a:xfrm>
          <a:prstGeom prst="rect">
            <a:avLst/>
          </a:prstGeom>
          <a:noFill/>
          <a:extLst>
            <a:ext uri="{909E8E84-426E-40DD-AFC4-6F175D3DCCD1}">
              <a14:hiddenFill xmlns:a14="http://schemas.microsoft.com/office/drawing/2010/main">
                <a:solidFill>
                  <a:srgbClr val="FFFFFF"/>
                </a:solidFill>
              </a14:hiddenFill>
            </a:ext>
          </a:extLst>
        </p:spPr>
      </p:pic>
      <p:pic>
        <p:nvPicPr>
          <p:cNvPr id="5" name="Εικόνα 4" descr="logo_ypoian2_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5988" y="318293"/>
            <a:ext cx="1022985" cy="543560"/>
          </a:xfrm>
          <a:prstGeom prst="rect">
            <a:avLst/>
          </a:prstGeom>
          <a:noFill/>
          <a:ln>
            <a:noFill/>
          </a:ln>
        </p:spPr>
      </p:pic>
      <p:grpSp>
        <p:nvGrpSpPr>
          <p:cNvPr id="2" name="Ομάδα 1"/>
          <p:cNvGrpSpPr/>
          <p:nvPr/>
        </p:nvGrpSpPr>
        <p:grpSpPr>
          <a:xfrm>
            <a:off x="129822" y="1107638"/>
            <a:ext cx="8754534" cy="4698498"/>
            <a:chOff x="966511" y="1127156"/>
            <a:chExt cx="9249329" cy="4698498"/>
          </a:xfrm>
        </p:grpSpPr>
        <p:grpSp>
          <p:nvGrpSpPr>
            <p:cNvPr id="9" name="Ομάδα 8"/>
            <p:cNvGrpSpPr/>
            <p:nvPr/>
          </p:nvGrpSpPr>
          <p:grpSpPr>
            <a:xfrm>
              <a:off x="966511" y="1127156"/>
              <a:ext cx="9249329" cy="4698498"/>
              <a:chOff x="967821" y="1145628"/>
              <a:chExt cx="9249329" cy="4698498"/>
            </a:xfrm>
          </p:grpSpPr>
          <p:sp>
            <p:nvSpPr>
              <p:cNvPr id="10" name="Ελεύθερη σχεδίαση 9"/>
              <p:cNvSpPr/>
              <p:nvPr/>
            </p:nvSpPr>
            <p:spPr>
              <a:xfrm>
                <a:off x="967821" y="1145628"/>
                <a:ext cx="5096937" cy="1194082"/>
              </a:xfrm>
              <a:custGeom>
                <a:avLst/>
                <a:gdLst>
                  <a:gd name="connsiteX0" fmla="*/ 0 w 3316559"/>
                  <a:gd name="connsiteY0" fmla="*/ 119408 h 1194082"/>
                  <a:gd name="connsiteX1" fmla="*/ 119408 w 3316559"/>
                  <a:gd name="connsiteY1" fmla="*/ 0 h 1194082"/>
                  <a:gd name="connsiteX2" fmla="*/ 3197151 w 3316559"/>
                  <a:gd name="connsiteY2" fmla="*/ 0 h 1194082"/>
                  <a:gd name="connsiteX3" fmla="*/ 3316559 w 3316559"/>
                  <a:gd name="connsiteY3" fmla="*/ 119408 h 1194082"/>
                  <a:gd name="connsiteX4" fmla="*/ 3316559 w 3316559"/>
                  <a:gd name="connsiteY4" fmla="*/ 1074674 h 1194082"/>
                  <a:gd name="connsiteX5" fmla="*/ 3197151 w 3316559"/>
                  <a:gd name="connsiteY5" fmla="*/ 1194082 h 1194082"/>
                  <a:gd name="connsiteX6" fmla="*/ 119408 w 3316559"/>
                  <a:gd name="connsiteY6" fmla="*/ 1194082 h 1194082"/>
                  <a:gd name="connsiteX7" fmla="*/ 0 w 3316559"/>
                  <a:gd name="connsiteY7" fmla="*/ 1074674 h 1194082"/>
                  <a:gd name="connsiteX8" fmla="*/ 0 w 3316559"/>
                  <a:gd name="connsiteY8" fmla="*/ 119408 h 119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559" h="1194082">
                    <a:moveTo>
                      <a:pt x="0" y="119408"/>
                    </a:moveTo>
                    <a:cubicBezTo>
                      <a:pt x="0" y="53461"/>
                      <a:pt x="53461" y="0"/>
                      <a:pt x="119408" y="0"/>
                    </a:cubicBezTo>
                    <a:lnTo>
                      <a:pt x="3197151" y="0"/>
                    </a:lnTo>
                    <a:cubicBezTo>
                      <a:pt x="3263098" y="0"/>
                      <a:pt x="3316559" y="53461"/>
                      <a:pt x="3316559" y="119408"/>
                    </a:cubicBezTo>
                    <a:lnTo>
                      <a:pt x="3316559" y="1074674"/>
                    </a:lnTo>
                    <a:cubicBezTo>
                      <a:pt x="3316559" y="1140621"/>
                      <a:pt x="3263098" y="1194082"/>
                      <a:pt x="3197151" y="1194082"/>
                    </a:cubicBezTo>
                    <a:lnTo>
                      <a:pt x="119408" y="1194082"/>
                    </a:lnTo>
                    <a:cubicBezTo>
                      <a:pt x="53461" y="1194082"/>
                      <a:pt x="0" y="1140621"/>
                      <a:pt x="0" y="1074674"/>
                    </a:cubicBezTo>
                    <a:lnTo>
                      <a:pt x="0" y="119408"/>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41653" tIns="141653" rIns="141653" bIns="141653" numCol="1" spcCol="1270" anchor="ctr" anchorCtr="0">
                <a:noAutofit/>
              </a:bodyPr>
              <a:lstStyle/>
              <a:p>
                <a:pPr lvl="0" algn="ctr" defTabSz="1244600" rtl="0">
                  <a:lnSpc>
                    <a:spcPct val="90000"/>
                  </a:lnSpc>
                  <a:spcBef>
                    <a:spcPct val="0"/>
                  </a:spcBef>
                  <a:spcAft>
                    <a:spcPct val="35000"/>
                  </a:spcAft>
                </a:pPr>
                <a:r>
                  <a:rPr lang="en-US" sz="2800" b="1" kern="1200" dirty="0" smtClean="0">
                    <a:solidFill>
                      <a:schemeClr val="accent1">
                        <a:lumMod val="75000"/>
                      </a:schemeClr>
                    </a:solidFill>
                  </a:rPr>
                  <a:t>Embedding Process</a:t>
                </a:r>
                <a:endParaRPr lang="en-US" sz="2800" b="1" kern="1200" dirty="0">
                  <a:solidFill>
                    <a:schemeClr val="accent1">
                      <a:lumMod val="75000"/>
                    </a:schemeClr>
                  </a:solidFill>
                </a:endParaRPr>
              </a:p>
            </p:txBody>
          </p:sp>
          <p:sp>
            <p:nvSpPr>
              <p:cNvPr id="11" name="Ελεύθερη σχεδίαση 10"/>
              <p:cNvSpPr/>
              <p:nvPr/>
            </p:nvSpPr>
            <p:spPr>
              <a:xfrm rot="16200000">
                <a:off x="1916212" y="2599393"/>
                <a:ext cx="654608" cy="332662"/>
              </a:xfrm>
              <a:custGeom>
                <a:avLst/>
                <a:gdLst>
                  <a:gd name="connsiteX0" fmla="*/ 0 w 212791"/>
                  <a:gd name="connsiteY0" fmla="*/ 66532 h 332661"/>
                  <a:gd name="connsiteX1" fmla="*/ 106396 w 212791"/>
                  <a:gd name="connsiteY1" fmla="*/ 66532 h 332661"/>
                  <a:gd name="connsiteX2" fmla="*/ 106396 w 212791"/>
                  <a:gd name="connsiteY2" fmla="*/ 0 h 332661"/>
                  <a:gd name="connsiteX3" fmla="*/ 212791 w 212791"/>
                  <a:gd name="connsiteY3" fmla="*/ 166331 h 332661"/>
                  <a:gd name="connsiteX4" fmla="*/ 106396 w 212791"/>
                  <a:gd name="connsiteY4" fmla="*/ 332661 h 332661"/>
                  <a:gd name="connsiteX5" fmla="*/ 106396 w 212791"/>
                  <a:gd name="connsiteY5" fmla="*/ 266129 h 332661"/>
                  <a:gd name="connsiteX6" fmla="*/ 0 w 212791"/>
                  <a:gd name="connsiteY6" fmla="*/ 266129 h 332661"/>
                  <a:gd name="connsiteX7" fmla="*/ 0 w 212791"/>
                  <a:gd name="connsiteY7" fmla="*/ 66532 h 33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791" h="332661">
                    <a:moveTo>
                      <a:pt x="212791" y="266129"/>
                    </a:moveTo>
                    <a:lnTo>
                      <a:pt x="106395" y="266129"/>
                    </a:lnTo>
                    <a:lnTo>
                      <a:pt x="106395" y="332661"/>
                    </a:lnTo>
                    <a:lnTo>
                      <a:pt x="0" y="166330"/>
                    </a:lnTo>
                    <a:lnTo>
                      <a:pt x="106395" y="0"/>
                    </a:lnTo>
                    <a:lnTo>
                      <a:pt x="106395" y="66532"/>
                    </a:lnTo>
                    <a:lnTo>
                      <a:pt x="212791" y="66532"/>
                    </a:lnTo>
                    <a:lnTo>
                      <a:pt x="212791" y="26612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3836" tIns="66531" rIns="1" bIns="66533" numCol="1" spcCol="1270" anchor="ctr" anchorCtr="0">
                <a:noAutofit/>
              </a:bodyPr>
              <a:lstStyle/>
              <a:p>
                <a:pPr lvl="0" algn="ctr" defTabSz="622300">
                  <a:lnSpc>
                    <a:spcPct val="90000"/>
                  </a:lnSpc>
                  <a:spcBef>
                    <a:spcPct val="0"/>
                  </a:spcBef>
                  <a:spcAft>
                    <a:spcPct val="35000"/>
                  </a:spcAft>
                </a:pPr>
                <a:endParaRPr lang="el-GR" sz="1400" kern="1200"/>
              </a:p>
            </p:txBody>
          </p:sp>
          <p:sp>
            <p:nvSpPr>
              <p:cNvPr id="12" name="Ελεύθερη σχεδίαση 11"/>
              <p:cNvSpPr/>
              <p:nvPr/>
            </p:nvSpPr>
            <p:spPr>
              <a:xfrm>
                <a:off x="1270000" y="3111500"/>
                <a:ext cx="2382031" cy="2732626"/>
              </a:xfrm>
              <a:custGeom>
                <a:avLst/>
                <a:gdLst>
                  <a:gd name="connsiteX0" fmla="*/ 0 w 1853544"/>
                  <a:gd name="connsiteY0" fmla="*/ 185354 h 3335050"/>
                  <a:gd name="connsiteX1" fmla="*/ 185354 w 1853544"/>
                  <a:gd name="connsiteY1" fmla="*/ 0 h 3335050"/>
                  <a:gd name="connsiteX2" fmla="*/ 1668190 w 1853544"/>
                  <a:gd name="connsiteY2" fmla="*/ 0 h 3335050"/>
                  <a:gd name="connsiteX3" fmla="*/ 1853544 w 1853544"/>
                  <a:gd name="connsiteY3" fmla="*/ 185354 h 3335050"/>
                  <a:gd name="connsiteX4" fmla="*/ 1853544 w 1853544"/>
                  <a:gd name="connsiteY4" fmla="*/ 3149696 h 3335050"/>
                  <a:gd name="connsiteX5" fmla="*/ 1668190 w 1853544"/>
                  <a:gd name="connsiteY5" fmla="*/ 3335050 h 3335050"/>
                  <a:gd name="connsiteX6" fmla="*/ 185354 w 1853544"/>
                  <a:gd name="connsiteY6" fmla="*/ 3335050 h 3335050"/>
                  <a:gd name="connsiteX7" fmla="*/ 0 w 1853544"/>
                  <a:gd name="connsiteY7" fmla="*/ 3149696 h 3335050"/>
                  <a:gd name="connsiteX8" fmla="*/ 0 w 1853544"/>
                  <a:gd name="connsiteY8" fmla="*/ 185354 h 333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3544" h="3335050">
                    <a:moveTo>
                      <a:pt x="0" y="185354"/>
                    </a:moveTo>
                    <a:cubicBezTo>
                      <a:pt x="0" y="82986"/>
                      <a:pt x="82986" y="0"/>
                      <a:pt x="185354" y="0"/>
                    </a:cubicBezTo>
                    <a:lnTo>
                      <a:pt x="1668190" y="0"/>
                    </a:lnTo>
                    <a:cubicBezTo>
                      <a:pt x="1770558" y="0"/>
                      <a:pt x="1853544" y="82986"/>
                      <a:pt x="1853544" y="185354"/>
                    </a:cubicBezTo>
                    <a:lnTo>
                      <a:pt x="1853544" y="3149696"/>
                    </a:lnTo>
                    <a:cubicBezTo>
                      <a:pt x="1853544" y="3252064"/>
                      <a:pt x="1770558" y="3335050"/>
                      <a:pt x="1668190" y="3335050"/>
                    </a:cubicBezTo>
                    <a:lnTo>
                      <a:pt x="185354" y="3335050"/>
                    </a:lnTo>
                    <a:cubicBezTo>
                      <a:pt x="82986" y="3335050"/>
                      <a:pt x="0" y="3252064"/>
                      <a:pt x="0" y="3149696"/>
                    </a:cubicBezTo>
                    <a:lnTo>
                      <a:pt x="0" y="18535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058" tIns="119058" rIns="119058" bIns="119058" numCol="1" spcCol="1270" anchor="ctr" anchorCtr="0">
                <a:noAutofit/>
              </a:bodyPr>
              <a:lstStyle/>
              <a:p>
                <a:pPr lvl="0" algn="ctr" defTabSz="755650" rtl="0">
                  <a:lnSpc>
                    <a:spcPct val="90000"/>
                  </a:lnSpc>
                  <a:spcBef>
                    <a:spcPct val="0"/>
                  </a:spcBef>
                  <a:spcAft>
                    <a:spcPct val="35000"/>
                  </a:spcAft>
                </a:pPr>
                <a:r>
                  <a:rPr lang="en-US" sz="2000" b="1" kern="1200" dirty="0" smtClean="0"/>
                  <a:t>Step 1 </a:t>
                </a:r>
              </a:p>
              <a:p>
                <a:pPr lvl="0" algn="ctr" defTabSz="755650" rtl="0">
                  <a:lnSpc>
                    <a:spcPct val="90000"/>
                  </a:lnSpc>
                  <a:spcBef>
                    <a:spcPct val="0"/>
                  </a:spcBef>
                  <a:spcAft>
                    <a:spcPct val="35000"/>
                  </a:spcAft>
                </a:pPr>
                <a:r>
                  <a:rPr lang="en-US" sz="1700" b="1" kern="1200" dirty="0" smtClean="0"/>
                  <a:t> </a:t>
                </a:r>
                <a:r>
                  <a:rPr lang="en-US" sz="1700" kern="1200" dirty="0" smtClean="0"/>
                  <a:t>Inclusion of </a:t>
                </a:r>
                <a:r>
                  <a:rPr lang="en-US" sz="1700" b="1" kern="1200" dirty="0" smtClean="0"/>
                  <a:t>flagships</a:t>
                </a:r>
                <a:r>
                  <a:rPr lang="en-US" sz="1700" kern="1200" dirty="0" smtClean="0"/>
                  <a:t> </a:t>
                </a:r>
              </a:p>
              <a:p>
                <a:pPr lvl="0" algn="ctr" defTabSz="755650" rtl="0">
                  <a:lnSpc>
                    <a:spcPct val="90000"/>
                  </a:lnSpc>
                  <a:spcBef>
                    <a:spcPct val="0"/>
                  </a:spcBef>
                  <a:spcAft>
                    <a:spcPct val="35000"/>
                  </a:spcAft>
                </a:pPr>
                <a:r>
                  <a:rPr lang="en-US" sz="1700" kern="1200" dirty="0" smtClean="0"/>
                  <a:t>to National Partnership Agreements </a:t>
                </a:r>
                <a:r>
                  <a:rPr lang="en-US" sz="1700" kern="1200" dirty="0" smtClean="0">
                    <a:solidFill>
                      <a:srgbClr val="FF0000"/>
                    </a:solidFill>
                  </a:rPr>
                  <a:t>(not easy as the template does not provide for this)</a:t>
                </a:r>
                <a:endParaRPr lang="en-US" sz="1700" kern="1200" dirty="0">
                  <a:solidFill>
                    <a:srgbClr val="FF0000"/>
                  </a:solidFill>
                </a:endParaRPr>
              </a:p>
            </p:txBody>
          </p:sp>
          <p:sp>
            <p:nvSpPr>
              <p:cNvPr id="14" name="Ελεύθερη σχεδίαση 13"/>
              <p:cNvSpPr/>
              <p:nvPr/>
            </p:nvSpPr>
            <p:spPr>
              <a:xfrm>
                <a:off x="4103278" y="3111500"/>
                <a:ext cx="2795604" cy="2732626"/>
              </a:xfrm>
              <a:custGeom>
                <a:avLst/>
                <a:gdLst>
                  <a:gd name="connsiteX0" fmla="*/ 0 w 1783470"/>
                  <a:gd name="connsiteY0" fmla="*/ 178347 h 3001869"/>
                  <a:gd name="connsiteX1" fmla="*/ 178347 w 1783470"/>
                  <a:gd name="connsiteY1" fmla="*/ 0 h 3001869"/>
                  <a:gd name="connsiteX2" fmla="*/ 1605123 w 1783470"/>
                  <a:gd name="connsiteY2" fmla="*/ 0 h 3001869"/>
                  <a:gd name="connsiteX3" fmla="*/ 1783470 w 1783470"/>
                  <a:gd name="connsiteY3" fmla="*/ 178347 h 3001869"/>
                  <a:gd name="connsiteX4" fmla="*/ 1783470 w 1783470"/>
                  <a:gd name="connsiteY4" fmla="*/ 2823522 h 3001869"/>
                  <a:gd name="connsiteX5" fmla="*/ 1605123 w 1783470"/>
                  <a:gd name="connsiteY5" fmla="*/ 3001869 h 3001869"/>
                  <a:gd name="connsiteX6" fmla="*/ 178347 w 1783470"/>
                  <a:gd name="connsiteY6" fmla="*/ 3001869 h 3001869"/>
                  <a:gd name="connsiteX7" fmla="*/ 0 w 1783470"/>
                  <a:gd name="connsiteY7" fmla="*/ 2823522 h 3001869"/>
                  <a:gd name="connsiteX8" fmla="*/ 0 w 1783470"/>
                  <a:gd name="connsiteY8" fmla="*/ 178347 h 300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470" h="3001869">
                    <a:moveTo>
                      <a:pt x="0" y="178347"/>
                    </a:moveTo>
                    <a:cubicBezTo>
                      <a:pt x="0" y="79849"/>
                      <a:pt x="79849" y="0"/>
                      <a:pt x="178347" y="0"/>
                    </a:cubicBezTo>
                    <a:lnTo>
                      <a:pt x="1605123" y="0"/>
                    </a:lnTo>
                    <a:cubicBezTo>
                      <a:pt x="1703621" y="0"/>
                      <a:pt x="1783470" y="79849"/>
                      <a:pt x="1783470" y="178347"/>
                    </a:cubicBezTo>
                    <a:lnTo>
                      <a:pt x="1783470" y="2823522"/>
                    </a:lnTo>
                    <a:cubicBezTo>
                      <a:pt x="1783470" y="2922020"/>
                      <a:pt x="1703621" y="3001869"/>
                      <a:pt x="1605123" y="3001869"/>
                    </a:cubicBezTo>
                    <a:lnTo>
                      <a:pt x="178347" y="3001869"/>
                    </a:lnTo>
                    <a:cubicBezTo>
                      <a:pt x="79849" y="3001869"/>
                      <a:pt x="0" y="2922020"/>
                      <a:pt x="0" y="2823522"/>
                    </a:cubicBezTo>
                    <a:lnTo>
                      <a:pt x="0" y="17834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7006" tIns="117006" rIns="117006" bIns="117006" numCol="1" spcCol="1270" anchor="ctr" anchorCtr="0">
                <a:noAutofit/>
              </a:bodyPr>
              <a:lstStyle/>
              <a:p>
                <a:pPr algn="ctr" defTabSz="755650">
                  <a:lnSpc>
                    <a:spcPct val="90000"/>
                  </a:lnSpc>
                  <a:spcBef>
                    <a:spcPct val="0"/>
                  </a:spcBef>
                  <a:spcAft>
                    <a:spcPct val="35000"/>
                  </a:spcAft>
                </a:pPr>
                <a:r>
                  <a:rPr lang="en-US" sz="2000" b="1" dirty="0" smtClean="0"/>
                  <a:t>Step </a:t>
                </a:r>
                <a:r>
                  <a:rPr lang="en-US" sz="2000" b="1" dirty="0"/>
                  <a:t>2</a:t>
                </a:r>
                <a:endParaRPr lang="en-US" sz="2000" kern="1200" dirty="0" smtClean="0"/>
              </a:p>
              <a:p>
                <a:pPr lvl="0" algn="ctr" defTabSz="755650" rtl="0">
                  <a:lnSpc>
                    <a:spcPct val="90000"/>
                  </a:lnSpc>
                  <a:spcBef>
                    <a:spcPct val="0"/>
                  </a:spcBef>
                  <a:spcAft>
                    <a:spcPct val="35000"/>
                  </a:spcAft>
                </a:pPr>
                <a:r>
                  <a:rPr lang="en-US" sz="1700" kern="1200" dirty="0" smtClean="0"/>
                  <a:t>Inclusion of priorities and </a:t>
                </a:r>
                <a:r>
                  <a:rPr lang="en-US" sz="1700" b="1" kern="1200" dirty="0" smtClean="0"/>
                  <a:t>flagships</a:t>
                </a:r>
              </a:p>
              <a:p>
                <a:pPr marL="285750" lvl="0" indent="-285750" defTabSz="755650">
                  <a:lnSpc>
                    <a:spcPct val="90000"/>
                  </a:lnSpc>
                  <a:spcBef>
                    <a:spcPct val="0"/>
                  </a:spcBef>
                  <a:spcAft>
                    <a:spcPct val="35000"/>
                  </a:spcAft>
                  <a:buFont typeface="Wingdings" panose="05000000000000000000" pitchFamily="2" charset="2"/>
                  <a:buChar char="q"/>
                </a:pPr>
                <a:r>
                  <a:rPr lang="en-US" sz="1700" dirty="0"/>
                  <a:t>to Regional </a:t>
                </a:r>
                <a:r>
                  <a:rPr lang="en-US" sz="1700" dirty="0" smtClean="0"/>
                  <a:t>Programmes</a:t>
                </a:r>
              </a:p>
              <a:p>
                <a:pPr marL="285750" indent="-285750" defTabSz="755650">
                  <a:lnSpc>
                    <a:spcPct val="90000"/>
                  </a:lnSpc>
                  <a:spcBef>
                    <a:spcPct val="0"/>
                  </a:spcBef>
                  <a:spcAft>
                    <a:spcPct val="35000"/>
                  </a:spcAft>
                  <a:buFont typeface="Wingdings" panose="05000000000000000000" pitchFamily="2" charset="2"/>
                  <a:buChar char="q"/>
                </a:pPr>
                <a:r>
                  <a:rPr lang="en-US" sz="1700" dirty="0"/>
                  <a:t>to </a:t>
                </a:r>
                <a:r>
                  <a:rPr lang="en-US" sz="1700" dirty="0" smtClean="0"/>
                  <a:t>Sectoral Programmes</a:t>
                </a:r>
                <a:endParaRPr lang="en-US" sz="1700" dirty="0"/>
              </a:p>
              <a:p>
                <a:pPr marL="285750" lvl="0" indent="-285750" defTabSz="755650" rtl="0">
                  <a:lnSpc>
                    <a:spcPct val="90000"/>
                  </a:lnSpc>
                  <a:spcBef>
                    <a:spcPct val="0"/>
                  </a:spcBef>
                  <a:spcAft>
                    <a:spcPct val="35000"/>
                  </a:spcAft>
                  <a:buFont typeface="Wingdings" panose="05000000000000000000" pitchFamily="2" charset="2"/>
                  <a:buChar char="q"/>
                </a:pPr>
                <a:r>
                  <a:rPr lang="en-US" sz="1700" kern="1200" dirty="0" smtClean="0">
                    <a:solidFill>
                      <a:schemeClr val="tx2">
                        <a:lumMod val="20000"/>
                        <a:lumOff val="80000"/>
                      </a:schemeClr>
                    </a:solidFill>
                  </a:rPr>
                  <a:t>to </a:t>
                </a:r>
                <a:r>
                  <a:rPr lang="en-US" sz="1700" kern="1200" dirty="0" err="1" smtClean="0">
                    <a:solidFill>
                      <a:schemeClr val="tx2">
                        <a:lumMod val="20000"/>
                        <a:lumOff val="80000"/>
                      </a:schemeClr>
                    </a:solidFill>
                  </a:rPr>
                  <a:t>Interreg</a:t>
                </a:r>
                <a:r>
                  <a:rPr lang="en-US" sz="1700" kern="1200" dirty="0" smtClean="0">
                    <a:solidFill>
                      <a:schemeClr val="tx2">
                        <a:lumMod val="20000"/>
                        <a:lumOff val="80000"/>
                      </a:schemeClr>
                    </a:solidFill>
                  </a:rPr>
                  <a:t> Programmes </a:t>
                </a:r>
                <a:endParaRPr lang="en-US" sz="1700" kern="1200" dirty="0">
                  <a:solidFill>
                    <a:schemeClr val="tx2">
                      <a:lumMod val="20000"/>
                      <a:lumOff val="80000"/>
                    </a:schemeClr>
                  </a:solidFill>
                </a:endParaRPr>
              </a:p>
            </p:txBody>
          </p:sp>
          <p:sp>
            <p:nvSpPr>
              <p:cNvPr id="16" name="Ελεύθερη σχεδίαση 15"/>
              <p:cNvSpPr/>
              <p:nvPr/>
            </p:nvSpPr>
            <p:spPr>
              <a:xfrm>
                <a:off x="7537450" y="3091982"/>
                <a:ext cx="2679700" cy="2732626"/>
              </a:xfrm>
              <a:custGeom>
                <a:avLst/>
                <a:gdLst>
                  <a:gd name="connsiteX0" fmla="*/ 0 w 1929211"/>
                  <a:gd name="connsiteY0" fmla="*/ 192921 h 2906377"/>
                  <a:gd name="connsiteX1" fmla="*/ 192921 w 1929211"/>
                  <a:gd name="connsiteY1" fmla="*/ 0 h 2906377"/>
                  <a:gd name="connsiteX2" fmla="*/ 1736290 w 1929211"/>
                  <a:gd name="connsiteY2" fmla="*/ 0 h 2906377"/>
                  <a:gd name="connsiteX3" fmla="*/ 1929211 w 1929211"/>
                  <a:gd name="connsiteY3" fmla="*/ 192921 h 2906377"/>
                  <a:gd name="connsiteX4" fmla="*/ 1929211 w 1929211"/>
                  <a:gd name="connsiteY4" fmla="*/ 2713456 h 2906377"/>
                  <a:gd name="connsiteX5" fmla="*/ 1736290 w 1929211"/>
                  <a:gd name="connsiteY5" fmla="*/ 2906377 h 2906377"/>
                  <a:gd name="connsiteX6" fmla="*/ 192921 w 1929211"/>
                  <a:gd name="connsiteY6" fmla="*/ 2906377 h 2906377"/>
                  <a:gd name="connsiteX7" fmla="*/ 0 w 1929211"/>
                  <a:gd name="connsiteY7" fmla="*/ 2713456 h 2906377"/>
                  <a:gd name="connsiteX8" fmla="*/ 0 w 1929211"/>
                  <a:gd name="connsiteY8" fmla="*/ 192921 h 2906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9211" h="2906377">
                    <a:moveTo>
                      <a:pt x="0" y="192921"/>
                    </a:moveTo>
                    <a:cubicBezTo>
                      <a:pt x="0" y="86374"/>
                      <a:pt x="86374" y="0"/>
                      <a:pt x="192921" y="0"/>
                    </a:cubicBezTo>
                    <a:lnTo>
                      <a:pt x="1736290" y="0"/>
                    </a:lnTo>
                    <a:cubicBezTo>
                      <a:pt x="1842837" y="0"/>
                      <a:pt x="1929211" y="86374"/>
                      <a:pt x="1929211" y="192921"/>
                    </a:cubicBezTo>
                    <a:lnTo>
                      <a:pt x="1929211" y="2713456"/>
                    </a:lnTo>
                    <a:cubicBezTo>
                      <a:pt x="1929211" y="2820003"/>
                      <a:pt x="1842837" y="2906377"/>
                      <a:pt x="1736290" y="2906377"/>
                    </a:cubicBezTo>
                    <a:lnTo>
                      <a:pt x="192921" y="2906377"/>
                    </a:lnTo>
                    <a:cubicBezTo>
                      <a:pt x="86374" y="2906377"/>
                      <a:pt x="0" y="2820003"/>
                      <a:pt x="0" y="2713456"/>
                    </a:cubicBezTo>
                    <a:lnTo>
                      <a:pt x="0" y="19292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7465" tIns="117465" rIns="117465" bIns="117465" numCol="1" spcCol="1270" anchor="ctr" anchorCtr="0">
                <a:noAutofit/>
              </a:bodyPr>
              <a:lstStyle/>
              <a:p>
                <a:pPr algn="ctr" defTabSz="711200">
                  <a:lnSpc>
                    <a:spcPct val="90000"/>
                  </a:lnSpc>
                  <a:spcBef>
                    <a:spcPct val="0"/>
                  </a:spcBef>
                  <a:spcAft>
                    <a:spcPct val="35000"/>
                  </a:spcAft>
                </a:pPr>
                <a:r>
                  <a:rPr lang="en-US" sz="2000" b="1" dirty="0"/>
                  <a:t>Step 3</a:t>
                </a:r>
              </a:p>
              <a:p>
                <a:pPr marL="285750" lvl="0" indent="-285750" algn="ctr" defTabSz="711200" rtl="0">
                  <a:lnSpc>
                    <a:spcPct val="90000"/>
                  </a:lnSpc>
                  <a:spcBef>
                    <a:spcPct val="0"/>
                  </a:spcBef>
                  <a:spcAft>
                    <a:spcPct val="35000"/>
                  </a:spcAft>
                  <a:buFont typeface="Wingdings" panose="05000000000000000000" pitchFamily="2" charset="2"/>
                  <a:buChar char="Ø"/>
                </a:pPr>
                <a:r>
                  <a:rPr lang="en-US" kern="1200" dirty="0" smtClean="0"/>
                  <a:t>under Priority Axis Y </a:t>
                </a:r>
              </a:p>
              <a:p>
                <a:pPr marL="285750" lvl="0" indent="-285750" algn="ctr" defTabSz="711200" rtl="0">
                  <a:lnSpc>
                    <a:spcPct val="90000"/>
                  </a:lnSpc>
                  <a:spcBef>
                    <a:spcPct val="0"/>
                  </a:spcBef>
                  <a:spcAft>
                    <a:spcPct val="35000"/>
                  </a:spcAft>
                  <a:buFont typeface="Wingdings" panose="05000000000000000000" pitchFamily="2" charset="2"/>
                  <a:buChar char="Ø"/>
                </a:pPr>
                <a:r>
                  <a:rPr lang="en-US" kern="1200" dirty="0" smtClean="0"/>
                  <a:t>under Specific Objective Z </a:t>
                </a:r>
              </a:p>
              <a:p>
                <a:pPr marL="285750" lvl="0" indent="-285750" algn="ctr" defTabSz="711200" rtl="0">
                  <a:lnSpc>
                    <a:spcPct val="90000"/>
                  </a:lnSpc>
                  <a:spcBef>
                    <a:spcPct val="0"/>
                  </a:spcBef>
                  <a:spcAft>
                    <a:spcPct val="35000"/>
                  </a:spcAft>
                  <a:buFont typeface="Wingdings" panose="05000000000000000000" pitchFamily="2" charset="2"/>
                  <a:buChar char="Ø"/>
                </a:pPr>
                <a:r>
                  <a:rPr lang="en-US" kern="1200" dirty="0" smtClean="0"/>
                  <a:t>Specific measures</a:t>
                </a:r>
                <a:endParaRPr lang="en-US" dirty="0"/>
              </a:p>
              <a:p>
                <a:pPr lvl="0" algn="ctr" defTabSz="711200" rtl="0">
                  <a:lnSpc>
                    <a:spcPct val="90000"/>
                  </a:lnSpc>
                  <a:spcBef>
                    <a:spcPct val="0"/>
                  </a:spcBef>
                  <a:spcAft>
                    <a:spcPct val="35000"/>
                  </a:spcAft>
                </a:pPr>
                <a:r>
                  <a:rPr lang="en-US" kern="1200" dirty="0" smtClean="0"/>
                  <a:t> </a:t>
                </a:r>
                <a:endParaRPr lang="en-US" dirty="0" smtClean="0"/>
              </a:p>
              <a:p>
                <a:pPr lvl="0" algn="ctr" defTabSz="711200" rtl="0">
                  <a:lnSpc>
                    <a:spcPct val="90000"/>
                  </a:lnSpc>
                  <a:spcBef>
                    <a:spcPct val="0"/>
                  </a:spcBef>
                  <a:spcAft>
                    <a:spcPct val="35000"/>
                  </a:spcAft>
                </a:pPr>
                <a:r>
                  <a:rPr lang="en-US" kern="1200" dirty="0" smtClean="0"/>
                  <a:t>linked to the EUSAIR</a:t>
                </a:r>
                <a:endParaRPr lang="en-US" kern="1200" dirty="0"/>
              </a:p>
            </p:txBody>
          </p:sp>
          <p:sp>
            <p:nvSpPr>
              <p:cNvPr id="13" name="Ελεύθερη σχεδίαση 12"/>
              <p:cNvSpPr/>
              <p:nvPr/>
            </p:nvSpPr>
            <p:spPr>
              <a:xfrm>
                <a:off x="3219105" y="3502241"/>
                <a:ext cx="1173979" cy="332661"/>
              </a:xfrm>
              <a:custGeom>
                <a:avLst/>
                <a:gdLst>
                  <a:gd name="connsiteX0" fmla="*/ 0 w 723993"/>
                  <a:gd name="connsiteY0" fmla="*/ 66532 h 332661"/>
                  <a:gd name="connsiteX1" fmla="*/ 557663 w 723993"/>
                  <a:gd name="connsiteY1" fmla="*/ 66532 h 332661"/>
                  <a:gd name="connsiteX2" fmla="*/ 557663 w 723993"/>
                  <a:gd name="connsiteY2" fmla="*/ 0 h 332661"/>
                  <a:gd name="connsiteX3" fmla="*/ 723993 w 723993"/>
                  <a:gd name="connsiteY3" fmla="*/ 166331 h 332661"/>
                  <a:gd name="connsiteX4" fmla="*/ 557663 w 723993"/>
                  <a:gd name="connsiteY4" fmla="*/ 332661 h 332661"/>
                  <a:gd name="connsiteX5" fmla="*/ 557663 w 723993"/>
                  <a:gd name="connsiteY5" fmla="*/ 266129 h 332661"/>
                  <a:gd name="connsiteX6" fmla="*/ 0 w 723993"/>
                  <a:gd name="connsiteY6" fmla="*/ 266129 h 332661"/>
                  <a:gd name="connsiteX7" fmla="*/ 0 w 723993"/>
                  <a:gd name="connsiteY7" fmla="*/ 66532 h 33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3993" h="332661">
                    <a:moveTo>
                      <a:pt x="0" y="66532"/>
                    </a:moveTo>
                    <a:lnTo>
                      <a:pt x="557663" y="66532"/>
                    </a:lnTo>
                    <a:lnTo>
                      <a:pt x="557663" y="0"/>
                    </a:lnTo>
                    <a:lnTo>
                      <a:pt x="723993" y="166331"/>
                    </a:lnTo>
                    <a:lnTo>
                      <a:pt x="557663" y="332661"/>
                    </a:lnTo>
                    <a:lnTo>
                      <a:pt x="557663" y="266129"/>
                    </a:lnTo>
                    <a:lnTo>
                      <a:pt x="0" y="266129"/>
                    </a:lnTo>
                    <a:lnTo>
                      <a:pt x="0" y="66532"/>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66531" rIns="99798" bIns="66532" numCol="1" spcCol="1270" anchor="ctr" anchorCtr="0">
                <a:noAutofit/>
              </a:bodyPr>
              <a:lstStyle/>
              <a:p>
                <a:pPr lvl="0" algn="ctr" defTabSz="622300">
                  <a:lnSpc>
                    <a:spcPct val="90000"/>
                  </a:lnSpc>
                  <a:spcBef>
                    <a:spcPct val="0"/>
                  </a:spcBef>
                  <a:spcAft>
                    <a:spcPct val="35000"/>
                  </a:spcAft>
                </a:pPr>
                <a:endParaRPr lang="el-GR" sz="1400" kern="1200"/>
              </a:p>
            </p:txBody>
          </p:sp>
        </p:grpSp>
        <p:sp>
          <p:nvSpPr>
            <p:cNvPr id="17" name="Ελεύθερη σχεδίαση 16"/>
            <p:cNvSpPr/>
            <p:nvPr/>
          </p:nvSpPr>
          <p:spPr>
            <a:xfrm>
              <a:off x="6719569" y="3407752"/>
              <a:ext cx="1224755" cy="332661"/>
            </a:xfrm>
            <a:custGeom>
              <a:avLst/>
              <a:gdLst>
                <a:gd name="connsiteX0" fmla="*/ 0 w 723993"/>
                <a:gd name="connsiteY0" fmla="*/ 66532 h 332661"/>
                <a:gd name="connsiteX1" fmla="*/ 557663 w 723993"/>
                <a:gd name="connsiteY1" fmla="*/ 66532 h 332661"/>
                <a:gd name="connsiteX2" fmla="*/ 557663 w 723993"/>
                <a:gd name="connsiteY2" fmla="*/ 0 h 332661"/>
                <a:gd name="connsiteX3" fmla="*/ 723993 w 723993"/>
                <a:gd name="connsiteY3" fmla="*/ 166331 h 332661"/>
                <a:gd name="connsiteX4" fmla="*/ 557663 w 723993"/>
                <a:gd name="connsiteY4" fmla="*/ 332661 h 332661"/>
                <a:gd name="connsiteX5" fmla="*/ 557663 w 723993"/>
                <a:gd name="connsiteY5" fmla="*/ 266129 h 332661"/>
                <a:gd name="connsiteX6" fmla="*/ 0 w 723993"/>
                <a:gd name="connsiteY6" fmla="*/ 266129 h 332661"/>
                <a:gd name="connsiteX7" fmla="*/ 0 w 723993"/>
                <a:gd name="connsiteY7" fmla="*/ 66532 h 33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3993" h="332661">
                  <a:moveTo>
                    <a:pt x="0" y="66532"/>
                  </a:moveTo>
                  <a:lnTo>
                    <a:pt x="557663" y="66532"/>
                  </a:lnTo>
                  <a:lnTo>
                    <a:pt x="557663" y="0"/>
                  </a:lnTo>
                  <a:lnTo>
                    <a:pt x="723993" y="166331"/>
                  </a:lnTo>
                  <a:lnTo>
                    <a:pt x="557663" y="332661"/>
                  </a:lnTo>
                  <a:lnTo>
                    <a:pt x="557663" y="266129"/>
                  </a:lnTo>
                  <a:lnTo>
                    <a:pt x="0" y="266129"/>
                  </a:lnTo>
                  <a:lnTo>
                    <a:pt x="0" y="66532"/>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66531" rIns="99798" bIns="66532" numCol="1" spcCol="1270" anchor="ctr" anchorCtr="0">
              <a:noAutofit/>
            </a:bodyPr>
            <a:lstStyle/>
            <a:p>
              <a:pPr lvl="0" algn="ctr" defTabSz="622300">
                <a:lnSpc>
                  <a:spcPct val="90000"/>
                </a:lnSpc>
                <a:spcBef>
                  <a:spcPct val="0"/>
                </a:spcBef>
                <a:spcAft>
                  <a:spcPct val="35000"/>
                </a:spcAft>
              </a:pPr>
              <a:endParaRPr lang="el-GR" sz="1400" kern="1200"/>
            </a:p>
          </p:txBody>
        </p:sp>
        <p:sp>
          <p:nvSpPr>
            <p:cNvPr id="18" name="Αριστερό-δεξιό βέλος 17"/>
            <p:cNvSpPr/>
            <p:nvPr/>
          </p:nvSpPr>
          <p:spPr>
            <a:xfrm>
              <a:off x="8641040" y="4939415"/>
              <a:ext cx="469900" cy="304800"/>
            </a:xfrm>
            <a:prstGeom prst="lef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grpSp>
    </p:spTree>
    <p:extLst>
      <p:ext uri="{BB962C8B-B14F-4D97-AF65-F5344CB8AC3E}">
        <p14:creationId xmlns:p14="http://schemas.microsoft.com/office/powerpoint/2010/main" val="4268065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stergiopoulou\Desktop\EUSAIR\TEMPLATES etc\interreg- adr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318298"/>
            <a:ext cx="1175736" cy="608013"/>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6" descr="logo_ypoian2_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5988" y="318293"/>
            <a:ext cx="1022985" cy="543560"/>
          </a:xfrm>
          <a:prstGeom prst="rect">
            <a:avLst/>
          </a:prstGeom>
          <a:noFill/>
          <a:ln>
            <a:noFill/>
          </a:ln>
        </p:spPr>
      </p:pic>
      <p:sp>
        <p:nvSpPr>
          <p:cNvPr id="8" name="Θέση περιεχομένου 7"/>
          <p:cNvSpPr>
            <a:spLocks noGrp="1"/>
          </p:cNvSpPr>
          <p:nvPr>
            <p:ph idx="1"/>
          </p:nvPr>
        </p:nvSpPr>
        <p:spPr>
          <a:xfrm>
            <a:off x="333375" y="1332310"/>
            <a:ext cx="8743950" cy="2337990"/>
          </a:xfrm>
        </p:spPr>
        <p:txBody>
          <a:bodyPr numCol="1">
            <a:noAutofit/>
          </a:bodyPr>
          <a:lstStyle/>
          <a:p>
            <a:pPr marL="0" indent="0">
              <a:buNone/>
            </a:pPr>
            <a:r>
              <a:rPr lang="en-GB" sz="1600" b="1" dirty="0" smtClean="0">
                <a:solidFill>
                  <a:schemeClr val="accent1">
                    <a:lumMod val="75000"/>
                  </a:schemeClr>
                </a:solidFill>
                <a:effectLst>
                  <a:outerShdw blurRad="38100" dist="38100" dir="2700000" algn="tl">
                    <a:srgbClr val="000000">
                      <a:alpha val="43137"/>
                    </a:srgbClr>
                  </a:outerShdw>
                </a:effectLst>
              </a:rPr>
              <a:t>Sate of play : GB of EUSAIR was informed of substantial progress made in each country for embedding</a:t>
            </a:r>
          </a:p>
          <a:p>
            <a:pPr marL="0" indent="0">
              <a:buNone/>
            </a:pPr>
            <a:r>
              <a:rPr lang="en-GB" sz="1600" b="1" dirty="0" smtClean="0">
                <a:solidFill>
                  <a:schemeClr val="accent1">
                    <a:lumMod val="75000"/>
                  </a:schemeClr>
                </a:solidFill>
                <a:effectLst>
                  <a:outerShdw blurRad="38100" dist="38100" dir="2700000" algn="tl">
                    <a:srgbClr val="000000">
                      <a:alpha val="43137"/>
                    </a:srgbClr>
                  </a:outerShdw>
                </a:effectLst>
              </a:rPr>
              <a:t>GR example of activities carried out </a:t>
            </a:r>
            <a:r>
              <a:rPr lang="en-US" sz="1600" b="1" dirty="0" smtClean="0">
                <a:solidFill>
                  <a:schemeClr val="accent1">
                    <a:lumMod val="75000"/>
                  </a:schemeClr>
                </a:solidFill>
                <a:effectLst>
                  <a:outerShdw blurRad="38100" dist="38100" dir="2700000" algn="tl">
                    <a:srgbClr val="000000">
                      <a:alpha val="43137"/>
                    </a:srgbClr>
                  </a:outerShdw>
                </a:effectLst>
              </a:rPr>
              <a:t>at National Level</a:t>
            </a:r>
            <a:r>
              <a:rPr lang="en-US" sz="1600" dirty="0" smtClean="0">
                <a:solidFill>
                  <a:schemeClr val="accent1">
                    <a:lumMod val="75000"/>
                  </a:schemeClr>
                </a:solidFill>
                <a:effectLst>
                  <a:outerShdw blurRad="38100" dist="38100" dir="2700000" algn="tl">
                    <a:srgbClr val="000000">
                      <a:alpha val="43137"/>
                    </a:srgbClr>
                  </a:outerShdw>
                </a:effectLst>
              </a:rPr>
              <a:t>: </a:t>
            </a:r>
          </a:p>
          <a:p>
            <a:pPr marL="0" indent="0" algn="just">
              <a:spcBef>
                <a:spcPts val="0"/>
              </a:spcBef>
              <a:buNone/>
            </a:pPr>
            <a:r>
              <a:rPr lang="en-US" sz="1800" b="1" dirty="0" smtClean="0">
                <a:solidFill>
                  <a:schemeClr val="accent1">
                    <a:lumMod val="75000"/>
                  </a:schemeClr>
                </a:solidFill>
              </a:rPr>
              <a:t>September 2020 </a:t>
            </a:r>
            <a:r>
              <a:rPr lang="en-US" sz="1800" dirty="0" smtClean="0">
                <a:solidFill>
                  <a:schemeClr val="accent1">
                    <a:lumMod val="75000"/>
                  </a:schemeClr>
                </a:solidFill>
              </a:rPr>
              <a:t>- Meeting with representatives of each EUSAIR Thematic Pillar and the ESIF Planning Authorities from the relevant Ministries, the Sectoral and Regional Operational Programs</a:t>
            </a:r>
            <a:r>
              <a:rPr lang="en-US" sz="1800" dirty="0" smtClean="0"/>
              <a:t> </a:t>
            </a:r>
            <a:endParaRPr lang="en-US" sz="1800" dirty="0"/>
          </a:p>
          <a:p>
            <a:pPr marL="0" indent="0" algn="just">
              <a:spcBef>
                <a:spcPts val="0"/>
              </a:spcBef>
              <a:buNone/>
            </a:pPr>
            <a:endParaRPr lang="en-US" sz="1800" b="1" dirty="0" smtClean="0">
              <a:solidFill>
                <a:schemeClr val="accent1">
                  <a:lumMod val="75000"/>
                </a:schemeClr>
              </a:solidFill>
            </a:endParaRPr>
          </a:p>
          <a:p>
            <a:pPr marL="0" indent="0" algn="just">
              <a:spcBef>
                <a:spcPts val="0"/>
              </a:spcBef>
              <a:buNone/>
            </a:pPr>
            <a:endParaRPr lang="en-US" sz="1800" b="1" dirty="0">
              <a:solidFill>
                <a:schemeClr val="accent1">
                  <a:lumMod val="75000"/>
                </a:schemeClr>
              </a:solidFill>
            </a:endParaRPr>
          </a:p>
          <a:p>
            <a:pPr marL="0" indent="0" algn="just">
              <a:spcBef>
                <a:spcPts val="0"/>
              </a:spcBef>
              <a:buNone/>
            </a:pPr>
            <a:endParaRPr lang="en-US" sz="1800" b="1" dirty="0" smtClean="0">
              <a:solidFill>
                <a:schemeClr val="accent1">
                  <a:lumMod val="75000"/>
                </a:schemeClr>
              </a:solidFill>
            </a:endParaRPr>
          </a:p>
          <a:p>
            <a:pPr marL="0" indent="0">
              <a:spcBef>
                <a:spcPts val="0"/>
              </a:spcBef>
              <a:buNone/>
            </a:pPr>
            <a:r>
              <a:rPr lang="en-US" sz="1800" b="1" dirty="0" smtClean="0">
                <a:solidFill>
                  <a:schemeClr val="accent1">
                    <a:lumMod val="75000"/>
                  </a:schemeClr>
                </a:solidFill>
              </a:rPr>
              <a:t>February 2021 </a:t>
            </a:r>
            <a:r>
              <a:rPr lang="en-US" sz="1800" dirty="0" smtClean="0">
                <a:solidFill>
                  <a:schemeClr val="accent1">
                    <a:lumMod val="75000"/>
                  </a:schemeClr>
                </a:solidFill>
              </a:rPr>
              <a:t>– Meeting with Interreg </a:t>
            </a:r>
            <a:r>
              <a:rPr lang="en-US" sz="1800" dirty="0" err="1" smtClean="0">
                <a:solidFill>
                  <a:schemeClr val="accent1">
                    <a:lumMod val="75000"/>
                  </a:schemeClr>
                </a:solidFill>
              </a:rPr>
              <a:t>Adrion</a:t>
            </a:r>
            <a:r>
              <a:rPr lang="en-US" sz="1800" dirty="0" smtClean="0">
                <a:solidFill>
                  <a:schemeClr val="accent1">
                    <a:lumMod val="75000"/>
                  </a:schemeClr>
                </a:solidFill>
              </a:rPr>
              <a:t> JS and EUSAIR Thematic Pillar Coordinators &amp; </a:t>
            </a:r>
            <a:r>
              <a:rPr lang="en-US" sz="1800" dirty="0" smtClean="0">
                <a:solidFill>
                  <a:schemeClr val="accent1">
                    <a:lumMod val="75000"/>
                  </a:schemeClr>
                </a:solidFill>
              </a:rPr>
              <a:t>Facility</a:t>
            </a:r>
            <a:r>
              <a:rPr lang="sl-SI" sz="1800" dirty="0" smtClean="0">
                <a:solidFill>
                  <a:schemeClr val="accent1">
                    <a:lumMod val="75000"/>
                  </a:schemeClr>
                </a:solidFill>
              </a:rPr>
              <a:t> </a:t>
            </a:r>
            <a:r>
              <a:rPr lang="en-US" sz="1800" dirty="0" smtClean="0">
                <a:solidFill>
                  <a:schemeClr val="accent1">
                    <a:lumMod val="75000"/>
                  </a:schemeClr>
                </a:solidFill>
              </a:rPr>
              <a:t>Point </a:t>
            </a:r>
            <a:r>
              <a:rPr lang="en-US" sz="1800" dirty="0" smtClean="0">
                <a:solidFill>
                  <a:schemeClr val="accent1">
                    <a:lumMod val="75000"/>
                  </a:schemeClr>
                </a:solidFill>
              </a:rPr>
              <a:t>Partner </a:t>
            </a:r>
            <a:br>
              <a:rPr lang="en-US" sz="1800" dirty="0" smtClean="0">
                <a:solidFill>
                  <a:schemeClr val="accent1">
                    <a:lumMod val="75000"/>
                  </a:schemeClr>
                </a:solidFill>
              </a:rPr>
            </a:br>
            <a:r>
              <a:rPr lang="en-US" sz="1600" b="1" dirty="0">
                <a:solidFill>
                  <a:schemeClr val="accent1">
                    <a:lumMod val="75000"/>
                  </a:schemeClr>
                </a:solidFill>
                <a:effectLst>
                  <a:outerShdw blurRad="38100" dist="38100" dir="2700000" algn="tl">
                    <a:srgbClr val="000000">
                      <a:alpha val="43137"/>
                    </a:srgbClr>
                  </a:outerShdw>
                </a:effectLst>
              </a:rPr>
              <a:t>Relevant activity in all participating countries</a:t>
            </a:r>
          </a:p>
        </p:txBody>
      </p:sp>
      <p:sp>
        <p:nvSpPr>
          <p:cNvPr id="15" name="Ορθογώνιο 14"/>
          <p:cNvSpPr/>
          <p:nvPr/>
        </p:nvSpPr>
        <p:spPr>
          <a:xfrm>
            <a:off x="376237" y="2901244"/>
            <a:ext cx="3462338" cy="558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a:solidFill>
                  <a:schemeClr val="bg1"/>
                </a:solidFill>
                <a:sym typeface="Wingdings" panose="05000000000000000000" pitchFamily="2" charset="2"/>
              </a:rPr>
              <a:t> </a:t>
            </a:r>
            <a:r>
              <a:rPr lang="en-US" b="1" dirty="0">
                <a:solidFill>
                  <a:schemeClr val="bg1"/>
                </a:solidFill>
                <a:effectLst>
                  <a:outerShdw blurRad="38100" dist="38100" dir="2700000" algn="tl">
                    <a:srgbClr val="000000">
                      <a:alpha val="43137"/>
                    </a:srgbClr>
                  </a:outerShdw>
                </a:effectLst>
                <a:sym typeface="Wingdings" panose="05000000000000000000" pitchFamily="2" charset="2"/>
              </a:rPr>
              <a:t>Follow – up Meeting scheduled for April 2021 </a:t>
            </a:r>
            <a:r>
              <a:rPr lang="en-US" b="1" u="sng" dirty="0" smtClean="0">
                <a:solidFill>
                  <a:schemeClr val="bg1"/>
                </a:solidFill>
              </a:rPr>
              <a:t> </a:t>
            </a:r>
            <a:endParaRPr lang="en-US" b="1" u="sng" dirty="0">
              <a:solidFill>
                <a:schemeClr val="bg1"/>
              </a:solidFill>
            </a:endParaRPr>
          </a:p>
        </p:txBody>
      </p:sp>
      <p:grpSp>
        <p:nvGrpSpPr>
          <p:cNvPr id="17" name="Ομάδα 16"/>
          <p:cNvGrpSpPr/>
          <p:nvPr/>
        </p:nvGrpSpPr>
        <p:grpSpPr>
          <a:xfrm>
            <a:off x="62541" y="4488322"/>
            <a:ext cx="9081459" cy="1512855"/>
            <a:chOff x="517665" y="3912585"/>
            <a:chExt cx="3283231" cy="456852"/>
          </a:xfrm>
        </p:grpSpPr>
        <p:sp>
          <p:nvSpPr>
            <p:cNvPr id="3" name="Ορθογώνιο 2"/>
            <p:cNvSpPr/>
            <p:nvPr/>
          </p:nvSpPr>
          <p:spPr>
            <a:xfrm>
              <a:off x="562396" y="3912585"/>
              <a:ext cx="3238500" cy="45685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bg1"/>
                  </a:solidFill>
                </a:rPr>
                <a:t>Goal	</a:t>
              </a:r>
              <a:r>
                <a:rPr lang="en-US" b="1" u="sng" dirty="0" smtClean="0">
                  <a:solidFill>
                    <a:schemeClr val="bg1"/>
                  </a:solidFill>
                </a:rPr>
                <a:t>Alignment </a:t>
              </a:r>
              <a:r>
                <a:rPr lang="en-US" b="1" u="sng" dirty="0">
                  <a:solidFill>
                    <a:schemeClr val="bg1"/>
                  </a:solidFill>
                </a:rPr>
                <a:t>of </a:t>
              </a:r>
              <a:r>
                <a:rPr lang="en-US" b="1" u="sng" dirty="0" smtClean="0">
                  <a:solidFill>
                    <a:schemeClr val="bg1"/>
                  </a:solidFill>
                </a:rPr>
                <a:t>priorities and flagships to the extent possible – The “excuse” of EUSAIR not being approved when current OPs were drafted cannot stand as such any more ! </a:t>
              </a:r>
              <a:endParaRPr lang="en-US" b="1" u="sng" dirty="0">
                <a:solidFill>
                  <a:schemeClr val="bg1"/>
                </a:solidFill>
              </a:endParaRPr>
            </a:p>
          </p:txBody>
        </p:sp>
        <p:sp>
          <p:nvSpPr>
            <p:cNvPr id="16" name="Δεξιό βέλος 15"/>
            <p:cNvSpPr/>
            <p:nvPr/>
          </p:nvSpPr>
          <p:spPr>
            <a:xfrm>
              <a:off x="517665" y="4015896"/>
              <a:ext cx="113411" cy="237234"/>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grpSp>
    </p:spTree>
    <p:extLst>
      <p:ext uri="{BB962C8B-B14F-4D97-AF65-F5344CB8AC3E}">
        <p14:creationId xmlns:p14="http://schemas.microsoft.com/office/powerpoint/2010/main" val="174290623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stergiopoulou\Desktop\EUSAIR\TEMPLATES etc\interreg- adr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318298"/>
            <a:ext cx="1175736" cy="608013"/>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6" descr="logo_ypoian2_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5988" y="318293"/>
            <a:ext cx="1022985" cy="543560"/>
          </a:xfrm>
          <a:prstGeom prst="rect">
            <a:avLst/>
          </a:prstGeom>
          <a:noFill/>
          <a:ln>
            <a:noFill/>
          </a:ln>
        </p:spPr>
      </p:pic>
      <p:grpSp>
        <p:nvGrpSpPr>
          <p:cNvPr id="23" name="Ομάδα 22"/>
          <p:cNvGrpSpPr/>
          <p:nvPr/>
        </p:nvGrpSpPr>
        <p:grpSpPr>
          <a:xfrm>
            <a:off x="1047753" y="1537163"/>
            <a:ext cx="7010398" cy="4705593"/>
            <a:chOff x="889009" y="1473201"/>
            <a:chExt cx="5456848" cy="5183456"/>
          </a:xfrm>
        </p:grpSpPr>
        <p:sp>
          <p:nvSpPr>
            <p:cNvPr id="24" name="Ελεύθερη σχεδίαση 23"/>
            <p:cNvSpPr/>
            <p:nvPr/>
          </p:nvSpPr>
          <p:spPr>
            <a:xfrm>
              <a:off x="889009" y="1473201"/>
              <a:ext cx="1852175" cy="547929"/>
            </a:xfrm>
            <a:custGeom>
              <a:avLst/>
              <a:gdLst>
                <a:gd name="connsiteX0" fmla="*/ 0 w 2508741"/>
                <a:gd name="connsiteY0" fmla="*/ 130569 h 1305693"/>
                <a:gd name="connsiteX1" fmla="*/ 130569 w 2508741"/>
                <a:gd name="connsiteY1" fmla="*/ 0 h 1305693"/>
                <a:gd name="connsiteX2" fmla="*/ 2378172 w 2508741"/>
                <a:gd name="connsiteY2" fmla="*/ 0 h 1305693"/>
                <a:gd name="connsiteX3" fmla="*/ 2508741 w 2508741"/>
                <a:gd name="connsiteY3" fmla="*/ 130569 h 1305693"/>
                <a:gd name="connsiteX4" fmla="*/ 2508741 w 2508741"/>
                <a:gd name="connsiteY4" fmla="*/ 1175124 h 1305693"/>
                <a:gd name="connsiteX5" fmla="*/ 2378172 w 2508741"/>
                <a:gd name="connsiteY5" fmla="*/ 1305693 h 1305693"/>
                <a:gd name="connsiteX6" fmla="*/ 130569 w 2508741"/>
                <a:gd name="connsiteY6" fmla="*/ 1305693 h 1305693"/>
                <a:gd name="connsiteX7" fmla="*/ 0 w 2508741"/>
                <a:gd name="connsiteY7" fmla="*/ 1175124 h 1305693"/>
                <a:gd name="connsiteX8" fmla="*/ 0 w 2508741"/>
                <a:gd name="connsiteY8" fmla="*/ 130569 h 130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8741" h="1305693">
                  <a:moveTo>
                    <a:pt x="0" y="130569"/>
                  </a:moveTo>
                  <a:cubicBezTo>
                    <a:pt x="0" y="58458"/>
                    <a:pt x="58458" y="0"/>
                    <a:pt x="130569" y="0"/>
                  </a:cubicBezTo>
                  <a:lnTo>
                    <a:pt x="2378172" y="0"/>
                  </a:lnTo>
                  <a:cubicBezTo>
                    <a:pt x="2450283" y="0"/>
                    <a:pt x="2508741" y="58458"/>
                    <a:pt x="2508741" y="130569"/>
                  </a:cubicBezTo>
                  <a:lnTo>
                    <a:pt x="2508741" y="1175124"/>
                  </a:lnTo>
                  <a:cubicBezTo>
                    <a:pt x="2508741" y="1247235"/>
                    <a:pt x="2450283" y="1305693"/>
                    <a:pt x="2378172" y="1305693"/>
                  </a:cubicBezTo>
                  <a:lnTo>
                    <a:pt x="130569" y="1305693"/>
                  </a:lnTo>
                  <a:cubicBezTo>
                    <a:pt x="58458" y="1305693"/>
                    <a:pt x="0" y="1247235"/>
                    <a:pt x="0" y="1175124"/>
                  </a:cubicBezTo>
                  <a:lnTo>
                    <a:pt x="0" y="130569"/>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44922" tIns="144922" rIns="144922" bIns="144922" numCol="1" spcCol="1270" anchor="ctr" anchorCtr="0">
              <a:noAutofit/>
            </a:bodyPr>
            <a:lstStyle/>
            <a:p>
              <a:pPr lvl="0" algn="ctr" defTabSz="1244600" rtl="0">
                <a:lnSpc>
                  <a:spcPct val="90000"/>
                </a:lnSpc>
                <a:spcBef>
                  <a:spcPct val="0"/>
                </a:spcBef>
                <a:spcAft>
                  <a:spcPct val="35000"/>
                </a:spcAft>
              </a:pPr>
              <a:r>
                <a:rPr lang="en-US" sz="2000" kern="1200" dirty="0" smtClean="0">
                  <a:solidFill>
                    <a:schemeClr val="accent1">
                      <a:lumMod val="75000"/>
                    </a:schemeClr>
                  </a:solidFill>
                </a:rPr>
                <a:t>Further Actions Needed</a:t>
              </a:r>
              <a:endParaRPr lang="el-GR" sz="2000" kern="1200" dirty="0">
                <a:solidFill>
                  <a:schemeClr val="accent1">
                    <a:lumMod val="75000"/>
                  </a:schemeClr>
                </a:solidFill>
              </a:endParaRPr>
            </a:p>
          </p:txBody>
        </p:sp>
        <p:sp>
          <p:nvSpPr>
            <p:cNvPr id="26" name="Ελεύθερη σχεδίαση 25"/>
            <p:cNvSpPr/>
            <p:nvPr/>
          </p:nvSpPr>
          <p:spPr>
            <a:xfrm>
              <a:off x="1054398" y="2651899"/>
              <a:ext cx="1341856" cy="1941524"/>
            </a:xfrm>
            <a:custGeom>
              <a:avLst/>
              <a:gdLst>
                <a:gd name="connsiteX0" fmla="*/ 0 w 1213071"/>
                <a:gd name="connsiteY0" fmla="*/ 121307 h 3014056"/>
                <a:gd name="connsiteX1" fmla="*/ 121307 w 1213071"/>
                <a:gd name="connsiteY1" fmla="*/ 0 h 3014056"/>
                <a:gd name="connsiteX2" fmla="*/ 1091764 w 1213071"/>
                <a:gd name="connsiteY2" fmla="*/ 0 h 3014056"/>
                <a:gd name="connsiteX3" fmla="*/ 1213071 w 1213071"/>
                <a:gd name="connsiteY3" fmla="*/ 121307 h 3014056"/>
                <a:gd name="connsiteX4" fmla="*/ 1213071 w 1213071"/>
                <a:gd name="connsiteY4" fmla="*/ 2892749 h 3014056"/>
                <a:gd name="connsiteX5" fmla="*/ 1091764 w 1213071"/>
                <a:gd name="connsiteY5" fmla="*/ 3014056 h 3014056"/>
                <a:gd name="connsiteX6" fmla="*/ 121307 w 1213071"/>
                <a:gd name="connsiteY6" fmla="*/ 3014056 h 3014056"/>
                <a:gd name="connsiteX7" fmla="*/ 0 w 1213071"/>
                <a:gd name="connsiteY7" fmla="*/ 2892749 h 3014056"/>
                <a:gd name="connsiteX8" fmla="*/ 0 w 1213071"/>
                <a:gd name="connsiteY8" fmla="*/ 121307 h 3014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3071" h="3014056">
                  <a:moveTo>
                    <a:pt x="0" y="121307"/>
                  </a:moveTo>
                  <a:cubicBezTo>
                    <a:pt x="0" y="54311"/>
                    <a:pt x="54311" y="0"/>
                    <a:pt x="121307" y="0"/>
                  </a:cubicBezTo>
                  <a:lnTo>
                    <a:pt x="1091764" y="0"/>
                  </a:lnTo>
                  <a:cubicBezTo>
                    <a:pt x="1158760" y="0"/>
                    <a:pt x="1213071" y="54311"/>
                    <a:pt x="1213071" y="121307"/>
                  </a:cubicBezTo>
                  <a:lnTo>
                    <a:pt x="1213071" y="2892749"/>
                  </a:lnTo>
                  <a:cubicBezTo>
                    <a:pt x="1213071" y="2959745"/>
                    <a:pt x="1158760" y="3014056"/>
                    <a:pt x="1091764" y="3014056"/>
                  </a:cubicBezTo>
                  <a:lnTo>
                    <a:pt x="121307" y="3014056"/>
                  </a:lnTo>
                  <a:cubicBezTo>
                    <a:pt x="54311" y="3014056"/>
                    <a:pt x="0" y="2959745"/>
                    <a:pt x="0" y="2892749"/>
                  </a:cubicBezTo>
                  <a:lnTo>
                    <a:pt x="0" y="1213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7440" tIns="77440" rIns="77440" bIns="77440" numCol="1" spcCol="1270" anchor="ctr" anchorCtr="0">
              <a:noAutofit/>
            </a:bodyPr>
            <a:lstStyle/>
            <a:p>
              <a:pPr lvl="0" algn="ctr" defTabSz="488950" rtl="0">
                <a:lnSpc>
                  <a:spcPct val="90000"/>
                </a:lnSpc>
                <a:spcBef>
                  <a:spcPct val="0"/>
                </a:spcBef>
                <a:spcAft>
                  <a:spcPct val="35000"/>
                </a:spcAft>
              </a:pPr>
              <a:r>
                <a:rPr lang="en-US" sz="2400" kern="1200" dirty="0" smtClean="0"/>
                <a:t>More Communication:</a:t>
              </a:r>
              <a:endParaRPr lang="el-GR" sz="2400" kern="1200" dirty="0"/>
            </a:p>
          </p:txBody>
        </p:sp>
        <p:sp>
          <p:nvSpPr>
            <p:cNvPr id="28" name="Ελεύθερη σχεδίαση 27"/>
            <p:cNvSpPr/>
            <p:nvPr/>
          </p:nvSpPr>
          <p:spPr>
            <a:xfrm>
              <a:off x="4261262" y="1686223"/>
              <a:ext cx="1908267" cy="1079500"/>
            </a:xfrm>
            <a:custGeom>
              <a:avLst/>
              <a:gdLst>
                <a:gd name="connsiteX0" fmla="*/ 0 w 1674234"/>
                <a:gd name="connsiteY0" fmla="*/ 150054 h 1500538"/>
                <a:gd name="connsiteX1" fmla="*/ 150054 w 1674234"/>
                <a:gd name="connsiteY1" fmla="*/ 0 h 1500538"/>
                <a:gd name="connsiteX2" fmla="*/ 1524180 w 1674234"/>
                <a:gd name="connsiteY2" fmla="*/ 0 h 1500538"/>
                <a:gd name="connsiteX3" fmla="*/ 1674234 w 1674234"/>
                <a:gd name="connsiteY3" fmla="*/ 150054 h 1500538"/>
                <a:gd name="connsiteX4" fmla="*/ 1674234 w 1674234"/>
                <a:gd name="connsiteY4" fmla="*/ 1350484 h 1500538"/>
                <a:gd name="connsiteX5" fmla="*/ 1524180 w 1674234"/>
                <a:gd name="connsiteY5" fmla="*/ 1500538 h 1500538"/>
                <a:gd name="connsiteX6" fmla="*/ 150054 w 1674234"/>
                <a:gd name="connsiteY6" fmla="*/ 1500538 h 1500538"/>
                <a:gd name="connsiteX7" fmla="*/ 0 w 1674234"/>
                <a:gd name="connsiteY7" fmla="*/ 1350484 h 1500538"/>
                <a:gd name="connsiteX8" fmla="*/ 0 w 1674234"/>
                <a:gd name="connsiteY8" fmla="*/ 150054 h 150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4234" h="1500538">
                  <a:moveTo>
                    <a:pt x="0" y="150054"/>
                  </a:moveTo>
                  <a:cubicBezTo>
                    <a:pt x="0" y="67181"/>
                    <a:pt x="67181" y="0"/>
                    <a:pt x="150054" y="0"/>
                  </a:cubicBezTo>
                  <a:lnTo>
                    <a:pt x="1524180" y="0"/>
                  </a:lnTo>
                  <a:cubicBezTo>
                    <a:pt x="1607053" y="0"/>
                    <a:pt x="1674234" y="67181"/>
                    <a:pt x="1674234" y="150054"/>
                  </a:cubicBezTo>
                  <a:lnTo>
                    <a:pt x="1674234" y="1350484"/>
                  </a:lnTo>
                  <a:cubicBezTo>
                    <a:pt x="1674234" y="1433357"/>
                    <a:pt x="1607053" y="1500538"/>
                    <a:pt x="1524180" y="1500538"/>
                  </a:cubicBezTo>
                  <a:lnTo>
                    <a:pt x="150054" y="1500538"/>
                  </a:lnTo>
                  <a:cubicBezTo>
                    <a:pt x="67181" y="1500538"/>
                    <a:pt x="0" y="1433357"/>
                    <a:pt x="0" y="1350484"/>
                  </a:cubicBezTo>
                  <a:lnTo>
                    <a:pt x="0" y="15005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5859" tIns="85859" rIns="85859" bIns="85859" numCol="1" spcCol="1270" anchor="ctr" anchorCtr="0">
              <a:noAutofit/>
            </a:bodyPr>
            <a:lstStyle/>
            <a:p>
              <a:pPr lvl="0" algn="ctr" defTabSz="488950" rtl="0">
                <a:lnSpc>
                  <a:spcPct val="90000"/>
                </a:lnSpc>
                <a:spcBef>
                  <a:spcPct val="0"/>
                </a:spcBef>
                <a:spcAft>
                  <a:spcPct val="35000"/>
                </a:spcAft>
              </a:pPr>
              <a:r>
                <a:rPr lang="en-US" kern="1200" dirty="0" smtClean="0"/>
                <a:t>among Macro – regional Strategies</a:t>
              </a:r>
              <a:endParaRPr lang="el-GR" kern="1200" dirty="0"/>
            </a:p>
          </p:txBody>
        </p:sp>
        <p:sp>
          <p:nvSpPr>
            <p:cNvPr id="30" name="Ελεύθερη σχεδίαση 29"/>
            <p:cNvSpPr/>
            <p:nvPr/>
          </p:nvSpPr>
          <p:spPr>
            <a:xfrm>
              <a:off x="4273704" y="3374626"/>
              <a:ext cx="1883383" cy="1068728"/>
            </a:xfrm>
            <a:custGeom>
              <a:avLst/>
              <a:gdLst>
                <a:gd name="connsiteX0" fmla="*/ 0 w 1889247"/>
                <a:gd name="connsiteY0" fmla="*/ 106873 h 1068728"/>
                <a:gd name="connsiteX1" fmla="*/ 106873 w 1889247"/>
                <a:gd name="connsiteY1" fmla="*/ 0 h 1068728"/>
                <a:gd name="connsiteX2" fmla="*/ 1782374 w 1889247"/>
                <a:gd name="connsiteY2" fmla="*/ 0 h 1068728"/>
                <a:gd name="connsiteX3" fmla="*/ 1889247 w 1889247"/>
                <a:gd name="connsiteY3" fmla="*/ 106873 h 1068728"/>
                <a:gd name="connsiteX4" fmla="*/ 1889247 w 1889247"/>
                <a:gd name="connsiteY4" fmla="*/ 961855 h 1068728"/>
                <a:gd name="connsiteX5" fmla="*/ 1782374 w 1889247"/>
                <a:gd name="connsiteY5" fmla="*/ 1068728 h 1068728"/>
                <a:gd name="connsiteX6" fmla="*/ 106873 w 1889247"/>
                <a:gd name="connsiteY6" fmla="*/ 1068728 h 1068728"/>
                <a:gd name="connsiteX7" fmla="*/ 0 w 1889247"/>
                <a:gd name="connsiteY7" fmla="*/ 961855 h 1068728"/>
                <a:gd name="connsiteX8" fmla="*/ 0 w 1889247"/>
                <a:gd name="connsiteY8" fmla="*/ 106873 h 1068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9247" h="1068728">
                  <a:moveTo>
                    <a:pt x="0" y="106873"/>
                  </a:moveTo>
                  <a:cubicBezTo>
                    <a:pt x="0" y="47849"/>
                    <a:pt x="47849" y="0"/>
                    <a:pt x="106873" y="0"/>
                  </a:cubicBezTo>
                  <a:lnTo>
                    <a:pt x="1782374" y="0"/>
                  </a:lnTo>
                  <a:cubicBezTo>
                    <a:pt x="1841398" y="0"/>
                    <a:pt x="1889247" y="47849"/>
                    <a:pt x="1889247" y="106873"/>
                  </a:cubicBezTo>
                  <a:lnTo>
                    <a:pt x="1889247" y="961855"/>
                  </a:lnTo>
                  <a:cubicBezTo>
                    <a:pt x="1889247" y="1020879"/>
                    <a:pt x="1841398" y="1068728"/>
                    <a:pt x="1782374" y="1068728"/>
                  </a:cubicBezTo>
                  <a:lnTo>
                    <a:pt x="106873" y="1068728"/>
                  </a:lnTo>
                  <a:cubicBezTo>
                    <a:pt x="47849" y="1068728"/>
                    <a:pt x="0" y="1020879"/>
                    <a:pt x="0" y="961855"/>
                  </a:cubicBezTo>
                  <a:lnTo>
                    <a:pt x="0" y="1068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3212" tIns="73212" rIns="73212" bIns="73212" numCol="1" spcCol="1270" anchor="ctr" anchorCtr="0">
              <a:noAutofit/>
            </a:bodyPr>
            <a:lstStyle/>
            <a:p>
              <a:pPr lvl="0" algn="ctr" defTabSz="488950" rtl="0">
                <a:lnSpc>
                  <a:spcPct val="90000"/>
                </a:lnSpc>
                <a:spcBef>
                  <a:spcPct val="0"/>
                </a:spcBef>
                <a:spcAft>
                  <a:spcPct val="35000"/>
                </a:spcAft>
              </a:pPr>
              <a:r>
                <a:rPr lang="en-US" kern="1200" dirty="0" smtClean="0"/>
                <a:t>among EUSAIR countries’ MAs for future coordinated action</a:t>
              </a:r>
              <a:endParaRPr lang="el-GR" kern="1200" dirty="0"/>
            </a:p>
          </p:txBody>
        </p:sp>
        <p:sp>
          <p:nvSpPr>
            <p:cNvPr id="31" name="Ελεύθερη σχεδίαση 30"/>
            <p:cNvSpPr/>
            <p:nvPr/>
          </p:nvSpPr>
          <p:spPr>
            <a:xfrm rot="16248020">
              <a:off x="5093059" y="4698040"/>
              <a:ext cx="244672" cy="200043"/>
            </a:xfrm>
            <a:custGeom>
              <a:avLst/>
              <a:gdLst>
                <a:gd name="connsiteX0" fmla="*/ 0 w 244672"/>
                <a:gd name="connsiteY0" fmla="*/ 40008 h 200042"/>
                <a:gd name="connsiteX1" fmla="*/ 144651 w 244672"/>
                <a:gd name="connsiteY1" fmla="*/ 40008 h 200042"/>
                <a:gd name="connsiteX2" fmla="*/ 144651 w 244672"/>
                <a:gd name="connsiteY2" fmla="*/ 0 h 200042"/>
                <a:gd name="connsiteX3" fmla="*/ 244672 w 244672"/>
                <a:gd name="connsiteY3" fmla="*/ 100021 h 200042"/>
                <a:gd name="connsiteX4" fmla="*/ 144651 w 244672"/>
                <a:gd name="connsiteY4" fmla="*/ 200042 h 200042"/>
                <a:gd name="connsiteX5" fmla="*/ 144651 w 244672"/>
                <a:gd name="connsiteY5" fmla="*/ 160034 h 200042"/>
                <a:gd name="connsiteX6" fmla="*/ 0 w 244672"/>
                <a:gd name="connsiteY6" fmla="*/ 160034 h 200042"/>
                <a:gd name="connsiteX7" fmla="*/ 0 w 244672"/>
                <a:gd name="connsiteY7" fmla="*/ 40008 h 20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4672" h="200042">
                  <a:moveTo>
                    <a:pt x="244672" y="160034"/>
                  </a:moveTo>
                  <a:lnTo>
                    <a:pt x="100021" y="160034"/>
                  </a:lnTo>
                  <a:lnTo>
                    <a:pt x="100021" y="200042"/>
                  </a:lnTo>
                  <a:lnTo>
                    <a:pt x="0" y="100021"/>
                  </a:lnTo>
                  <a:lnTo>
                    <a:pt x="100021" y="0"/>
                  </a:lnTo>
                  <a:lnTo>
                    <a:pt x="100021" y="40008"/>
                  </a:lnTo>
                  <a:lnTo>
                    <a:pt x="244672" y="40008"/>
                  </a:lnTo>
                  <a:lnTo>
                    <a:pt x="244672" y="16003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0012" tIns="40008" rIns="0" bIns="40008" numCol="1" spcCol="1270" anchor="ctr" anchorCtr="0">
              <a:noAutofit/>
            </a:bodyPr>
            <a:lstStyle/>
            <a:p>
              <a:pPr lvl="0" algn="ctr" defTabSz="355600">
                <a:lnSpc>
                  <a:spcPct val="90000"/>
                </a:lnSpc>
                <a:spcBef>
                  <a:spcPct val="0"/>
                </a:spcBef>
                <a:spcAft>
                  <a:spcPct val="35000"/>
                </a:spcAft>
              </a:pPr>
              <a:endParaRPr lang="el-GR" sz="800" kern="1200"/>
            </a:p>
          </p:txBody>
        </p:sp>
        <p:sp>
          <p:nvSpPr>
            <p:cNvPr id="32" name="Ελεύθερη σχεδίαση 31"/>
            <p:cNvSpPr/>
            <p:nvPr/>
          </p:nvSpPr>
          <p:spPr>
            <a:xfrm>
              <a:off x="4261262" y="4798062"/>
              <a:ext cx="2084595" cy="1858595"/>
            </a:xfrm>
            <a:custGeom>
              <a:avLst/>
              <a:gdLst>
                <a:gd name="connsiteX0" fmla="*/ 0 w 1921480"/>
                <a:gd name="connsiteY0" fmla="*/ 115502 h 1155024"/>
                <a:gd name="connsiteX1" fmla="*/ 115502 w 1921480"/>
                <a:gd name="connsiteY1" fmla="*/ 0 h 1155024"/>
                <a:gd name="connsiteX2" fmla="*/ 1805978 w 1921480"/>
                <a:gd name="connsiteY2" fmla="*/ 0 h 1155024"/>
                <a:gd name="connsiteX3" fmla="*/ 1921480 w 1921480"/>
                <a:gd name="connsiteY3" fmla="*/ 115502 h 1155024"/>
                <a:gd name="connsiteX4" fmla="*/ 1921480 w 1921480"/>
                <a:gd name="connsiteY4" fmla="*/ 1039522 h 1155024"/>
                <a:gd name="connsiteX5" fmla="*/ 1805978 w 1921480"/>
                <a:gd name="connsiteY5" fmla="*/ 1155024 h 1155024"/>
                <a:gd name="connsiteX6" fmla="*/ 115502 w 1921480"/>
                <a:gd name="connsiteY6" fmla="*/ 1155024 h 1155024"/>
                <a:gd name="connsiteX7" fmla="*/ 0 w 1921480"/>
                <a:gd name="connsiteY7" fmla="*/ 1039522 h 1155024"/>
                <a:gd name="connsiteX8" fmla="*/ 0 w 1921480"/>
                <a:gd name="connsiteY8" fmla="*/ 115502 h 1155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1480" h="1155024">
                  <a:moveTo>
                    <a:pt x="0" y="115502"/>
                  </a:moveTo>
                  <a:cubicBezTo>
                    <a:pt x="0" y="51712"/>
                    <a:pt x="51712" y="0"/>
                    <a:pt x="115502" y="0"/>
                  </a:cubicBezTo>
                  <a:lnTo>
                    <a:pt x="1805978" y="0"/>
                  </a:lnTo>
                  <a:cubicBezTo>
                    <a:pt x="1869768" y="0"/>
                    <a:pt x="1921480" y="51712"/>
                    <a:pt x="1921480" y="115502"/>
                  </a:cubicBezTo>
                  <a:lnTo>
                    <a:pt x="1921480" y="1039522"/>
                  </a:lnTo>
                  <a:cubicBezTo>
                    <a:pt x="1921480" y="1103312"/>
                    <a:pt x="1869768" y="1155024"/>
                    <a:pt x="1805978" y="1155024"/>
                  </a:cubicBezTo>
                  <a:lnTo>
                    <a:pt x="115502" y="1155024"/>
                  </a:lnTo>
                  <a:cubicBezTo>
                    <a:pt x="51712" y="1155024"/>
                    <a:pt x="0" y="1103312"/>
                    <a:pt x="0" y="1039522"/>
                  </a:cubicBezTo>
                  <a:lnTo>
                    <a:pt x="0" y="11550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739" tIns="75739" rIns="75739" bIns="75739" numCol="1" spcCol="1270" anchor="ctr" anchorCtr="0">
              <a:noAutofit/>
            </a:bodyPr>
            <a:lstStyle/>
            <a:p>
              <a:pPr lvl="0" algn="ctr" defTabSz="488950" rtl="0">
                <a:lnSpc>
                  <a:spcPct val="90000"/>
                </a:lnSpc>
                <a:spcBef>
                  <a:spcPct val="0"/>
                </a:spcBef>
                <a:spcAft>
                  <a:spcPct val="35000"/>
                </a:spcAft>
              </a:pPr>
              <a:r>
                <a:rPr lang="en-US" kern="1200" dirty="0" smtClean="0"/>
                <a:t>between different actors</a:t>
              </a:r>
            </a:p>
            <a:p>
              <a:pPr lvl="0" algn="ctr" defTabSz="488950" rtl="0">
                <a:lnSpc>
                  <a:spcPct val="90000"/>
                </a:lnSpc>
                <a:spcBef>
                  <a:spcPct val="0"/>
                </a:spcBef>
                <a:spcAft>
                  <a:spcPct val="35000"/>
                </a:spcAft>
              </a:pPr>
              <a:r>
                <a:rPr lang="en-US" kern="1200" dirty="0" smtClean="0"/>
                <a:t> Commission</a:t>
              </a:r>
              <a:endParaRPr lang="en-US" dirty="0"/>
            </a:p>
            <a:p>
              <a:pPr lvl="0" algn="ctr" defTabSz="488950" rtl="0">
                <a:lnSpc>
                  <a:spcPct val="90000"/>
                </a:lnSpc>
                <a:spcBef>
                  <a:spcPct val="0"/>
                </a:spcBef>
                <a:spcAft>
                  <a:spcPct val="35000"/>
                </a:spcAft>
              </a:pPr>
              <a:r>
                <a:rPr lang="en-US" kern="1200" dirty="0" smtClean="0"/>
                <a:t>National - Regional level</a:t>
              </a:r>
              <a:endParaRPr lang="en-US" dirty="0" smtClean="0"/>
            </a:p>
            <a:p>
              <a:pPr lvl="0" algn="ctr" defTabSz="488950" rtl="0">
                <a:lnSpc>
                  <a:spcPct val="90000"/>
                </a:lnSpc>
                <a:spcBef>
                  <a:spcPct val="0"/>
                </a:spcBef>
                <a:spcAft>
                  <a:spcPct val="35000"/>
                </a:spcAft>
              </a:pPr>
              <a:r>
                <a:rPr lang="en-US" dirty="0" smtClean="0"/>
                <a:t>Local level</a:t>
              </a:r>
              <a:endParaRPr lang="el-GR" kern="1200" dirty="0"/>
            </a:p>
          </p:txBody>
        </p:sp>
      </p:grpSp>
      <p:sp>
        <p:nvSpPr>
          <p:cNvPr id="34" name="Ελεύθερη σχεδίαση 33"/>
          <p:cNvSpPr/>
          <p:nvPr/>
        </p:nvSpPr>
        <p:spPr>
          <a:xfrm>
            <a:off x="3076837" y="3630620"/>
            <a:ext cx="2173841" cy="199981"/>
          </a:xfrm>
          <a:custGeom>
            <a:avLst/>
            <a:gdLst>
              <a:gd name="connsiteX0" fmla="*/ 0 w 1105765"/>
              <a:gd name="connsiteY0" fmla="*/ 40008 h 200042"/>
              <a:gd name="connsiteX1" fmla="*/ 1005744 w 1105765"/>
              <a:gd name="connsiteY1" fmla="*/ 40008 h 200042"/>
              <a:gd name="connsiteX2" fmla="*/ 1005744 w 1105765"/>
              <a:gd name="connsiteY2" fmla="*/ 0 h 200042"/>
              <a:gd name="connsiteX3" fmla="*/ 1105765 w 1105765"/>
              <a:gd name="connsiteY3" fmla="*/ 100021 h 200042"/>
              <a:gd name="connsiteX4" fmla="*/ 1005744 w 1105765"/>
              <a:gd name="connsiteY4" fmla="*/ 200042 h 200042"/>
              <a:gd name="connsiteX5" fmla="*/ 1005744 w 1105765"/>
              <a:gd name="connsiteY5" fmla="*/ 160034 h 200042"/>
              <a:gd name="connsiteX6" fmla="*/ 0 w 1105765"/>
              <a:gd name="connsiteY6" fmla="*/ 160034 h 200042"/>
              <a:gd name="connsiteX7" fmla="*/ 0 w 1105765"/>
              <a:gd name="connsiteY7" fmla="*/ 40008 h 20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5765" h="200042">
                <a:moveTo>
                  <a:pt x="0" y="40008"/>
                </a:moveTo>
                <a:lnTo>
                  <a:pt x="1005744" y="40008"/>
                </a:lnTo>
                <a:lnTo>
                  <a:pt x="1005744" y="0"/>
                </a:lnTo>
                <a:lnTo>
                  <a:pt x="1105765" y="100021"/>
                </a:lnTo>
                <a:lnTo>
                  <a:pt x="1005744" y="200042"/>
                </a:lnTo>
                <a:lnTo>
                  <a:pt x="1005744" y="160034"/>
                </a:lnTo>
                <a:lnTo>
                  <a:pt x="0" y="160034"/>
                </a:lnTo>
                <a:lnTo>
                  <a:pt x="0" y="4000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0007" rIns="60012" bIns="40008" numCol="1" spcCol="1270" anchor="ctr" anchorCtr="0">
            <a:noAutofit/>
          </a:bodyPr>
          <a:lstStyle/>
          <a:p>
            <a:pPr lvl="0" algn="ctr" defTabSz="355600">
              <a:lnSpc>
                <a:spcPct val="90000"/>
              </a:lnSpc>
              <a:spcBef>
                <a:spcPct val="0"/>
              </a:spcBef>
              <a:spcAft>
                <a:spcPct val="35000"/>
              </a:spcAft>
            </a:pPr>
            <a:endParaRPr lang="el-GR" sz="800" kern="1200"/>
          </a:p>
        </p:txBody>
      </p:sp>
      <p:sp>
        <p:nvSpPr>
          <p:cNvPr id="36" name="Ελεύθερη σχεδίαση 35"/>
          <p:cNvSpPr/>
          <p:nvPr/>
        </p:nvSpPr>
        <p:spPr>
          <a:xfrm rot="16248020">
            <a:off x="6535254" y="2948421"/>
            <a:ext cx="244672" cy="277004"/>
          </a:xfrm>
          <a:custGeom>
            <a:avLst/>
            <a:gdLst>
              <a:gd name="connsiteX0" fmla="*/ 0 w 244672"/>
              <a:gd name="connsiteY0" fmla="*/ 40008 h 200042"/>
              <a:gd name="connsiteX1" fmla="*/ 144651 w 244672"/>
              <a:gd name="connsiteY1" fmla="*/ 40008 h 200042"/>
              <a:gd name="connsiteX2" fmla="*/ 144651 w 244672"/>
              <a:gd name="connsiteY2" fmla="*/ 0 h 200042"/>
              <a:gd name="connsiteX3" fmla="*/ 244672 w 244672"/>
              <a:gd name="connsiteY3" fmla="*/ 100021 h 200042"/>
              <a:gd name="connsiteX4" fmla="*/ 144651 w 244672"/>
              <a:gd name="connsiteY4" fmla="*/ 200042 h 200042"/>
              <a:gd name="connsiteX5" fmla="*/ 144651 w 244672"/>
              <a:gd name="connsiteY5" fmla="*/ 160034 h 200042"/>
              <a:gd name="connsiteX6" fmla="*/ 0 w 244672"/>
              <a:gd name="connsiteY6" fmla="*/ 160034 h 200042"/>
              <a:gd name="connsiteX7" fmla="*/ 0 w 244672"/>
              <a:gd name="connsiteY7" fmla="*/ 40008 h 20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4672" h="200042">
                <a:moveTo>
                  <a:pt x="244672" y="160034"/>
                </a:moveTo>
                <a:lnTo>
                  <a:pt x="100021" y="160034"/>
                </a:lnTo>
                <a:lnTo>
                  <a:pt x="100021" y="200042"/>
                </a:lnTo>
                <a:lnTo>
                  <a:pt x="0" y="100021"/>
                </a:lnTo>
                <a:lnTo>
                  <a:pt x="100021" y="0"/>
                </a:lnTo>
                <a:lnTo>
                  <a:pt x="100021" y="40008"/>
                </a:lnTo>
                <a:lnTo>
                  <a:pt x="244672" y="40008"/>
                </a:lnTo>
                <a:lnTo>
                  <a:pt x="244672" y="16003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0012" tIns="40008" rIns="0" bIns="40008" numCol="1" spcCol="1270" anchor="ctr" anchorCtr="0">
            <a:noAutofit/>
          </a:bodyPr>
          <a:lstStyle/>
          <a:p>
            <a:pPr lvl="0" algn="ctr" defTabSz="355600">
              <a:lnSpc>
                <a:spcPct val="90000"/>
              </a:lnSpc>
              <a:spcBef>
                <a:spcPct val="0"/>
              </a:spcBef>
              <a:spcAft>
                <a:spcPct val="35000"/>
              </a:spcAft>
            </a:pPr>
            <a:endParaRPr lang="el-GR" sz="800" kern="1200"/>
          </a:p>
        </p:txBody>
      </p:sp>
      <p:sp>
        <p:nvSpPr>
          <p:cNvPr id="37" name="Ελεύθερη σχεδίαση 36"/>
          <p:cNvSpPr/>
          <p:nvPr/>
        </p:nvSpPr>
        <p:spPr>
          <a:xfrm rot="20443144">
            <a:off x="3042896" y="2931452"/>
            <a:ext cx="2173841" cy="199981"/>
          </a:xfrm>
          <a:custGeom>
            <a:avLst/>
            <a:gdLst>
              <a:gd name="connsiteX0" fmla="*/ 0 w 1105765"/>
              <a:gd name="connsiteY0" fmla="*/ 40008 h 200042"/>
              <a:gd name="connsiteX1" fmla="*/ 1005744 w 1105765"/>
              <a:gd name="connsiteY1" fmla="*/ 40008 h 200042"/>
              <a:gd name="connsiteX2" fmla="*/ 1005744 w 1105765"/>
              <a:gd name="connsiteY2" fmla="*/ 0 h 200042"/>
              <a:gd name="connsiteX3" fmla="*/ 1105765 w 1105765"/>
              <a:gd name="connsiteY3" fmla="*/ 100021 h 200042"/>
              <a:gd name="connsiteX4" fmla="*/ 1005744 w 1105765"/>
              <a:gd name="connsiteY4" fmla="*/ 200042 h 200042"/>
              <a:gd name="connsiteX5" fmla="*/ 1005744 w 1105765"/>
              <a:gd name="connsiteY5" fmla="*/ 160034 h 200042"/>
              <a:gd name="connsiteX6" fmla="*/ 0 w 1105765"/>
              <a:gd name="connsiteY6" fmla="*/ 160034 h 200042"/>
              <a:gd name="connsiteX7" fmla="*/ 0 w 1105765"/>
              <a:gd name="connsiteY7" fmla="*/ 40008 h 20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5765" h="200042">
                <a:moveTo>
                  <a:pt x="0" y="40008"/>
                </a:moveTo>
                <a:lnTo>
                  <a:pt x="1005744" y="40008"/>
                </a:lnTo>
                <a:lnTo>
                  <a:pt x="1005744" y="0"/>
                </a:lnTo>
                <a:lnTo>
                  <a:pt x="1105765" y="100021"/>
                </a:lnTo>
                <a:lnTo>
                  <a:pt x="1005744" y="200042"/>
                </a:lnTo>
                <a:lnTo>
                  <a:pt x="1005744" y="160034"/>
                </a:lnTo>
                <a:lnTo>
                  <a:pt x="0" y="160034"/>
                </a:lnTo>
                <a:lnTo>
                  <a:pt x="0" y="4000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0007" rIns="60012" bIns="40008" numCol="1" spcCol="1270" anchor="ctr" anchorCtr="0">
            <a:noAutofit/>
          </a:bodyPr>
          <a:lstStyle/>
          <a:p>
            <a:pPr lvl="0" algn="ctr" defTabSz="355600">
              <a:lnSpc>
                <a:spcPct val="90000"/>
              </a:lnSpc>
              <a:spcBef>
                <a:spcPct val="0"/>
              </a:spcBef>
              <a:spcAft>
                <a:spcPct val="35000"/>
              </a:spcAft>
            </a:pPr>
            <a:endParaRPr lang="el-GR" sz="800" kern="1200"/>
          </a:p>
        </p:txBody>
      </p:sp>
      <p:sp>
        <p:nvSpPr>
          <p:cNvPr id="38" name="Ελεύθερη σχεδίαση 37"/>
          <p:cNvSpPr/>
          <p:nvPr/>
        </p:nvSpPr>
        <p:spPr>
          <a:xfrm rot="1278928">
            <a:off x="3042896" y="4350561"/>
            <a:ext cx="2173841" cy="199981"/>
          </a:xfrm>
          <a:custGeom>
            <a:avLst/>
            <a:gdLst>
              <a:gd name="connsiteX0" fmla="*/ 0 w 1105765"/>
              <a:gd name="connsiteY0" fmla="*/ 40008 h 200042"/>
              <a:gd name="connsiteX1" fmla="*/ 1005744 w 1105765"/>
              <a:gd name="connsiteY1" fmla="*/ 40008 h 200042"/>
              <a:gd name="connsiteX2" fmla="*/ 1005744 w 1105765"/>
              <a:gd name="connsiteY2" fmla="*/ 0 h 200042"/>
              <a:gd name="connsiteX3" fmla="*/ 1105765 w 1105765"/>
              <a:gd name="connsiteY3" fmla="*/ 100021 h 200042"/>
              <a:gd name="connsiteX4" fmla="*/ 1005744 w 1105765"/>
              <a:gd name="connsiteY4" fmla="*/ 200042 h 200042"/>
              <a:gd name="connsiteX5" fmla="*/ 1005744 w 1105765"/>
              <a:gd name="connsiteY5" fmla="*/ 160034 h 200042"/>
              <a:gd name="connsiteX6" fmla="*/ 0 w 1105765"/>
              <a:gd name="connsiteY6" fmla="*/ 160034 h 200042"/>
              <a:gd name="connsiteX7" fmla="*/ 0 w 1105765"/>
              <a:gd name="connsiteY7" fmla="*/ 40008 h 20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5765" h="200042">
                <a:moveTo>
                  <a:pt x="0" y="40008"/>
                </a:moveTo>
                <a:lnTo>
                  <a:pt x="1005744" y="40008"/>
                </a:lnTo>
                <a:lnTo>
                  <a:pt x="1005744" y="0"/>
                </a:lnTo>
                <a:lnTo>
                  <a:pt x="1105765" y="100021"/>
                </a:lnTo>
                <a:lnTo>
                  <a:pt x="1005744" y="200042"/>
                </a:lnTo>
                <a:lnTo>
                  <a:pt x="1005744" y="160034"/>
                </a:lnTo>
                <a:lnTo>
                  <a:pt x="0" y="160034"/>
                </a:lnTo>
                <a:lnTo>
                  <a:pt x="0" y="4000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0007" rIns="60012" bIns="40008" numCol="1" spcCol="1270" anchor="ctr" anchorCtr="0">
            <a:noAutofit/>
          </a:bodyPr>
          <a:lstStyle/>
          <a:p>
            <a:pPr lvl="0" algn="ctr" defTabSz="355600">
              <a:lnSpc>
                <a:spcPct val="90000"/>
              </a:lnSpc>
              <a:spcBef>
                <a:spcPct val="0"/>
              </a:spcBef>
              <a:spcAft>
                <a:spcPct val="35000"/>
              </a:spcAft>
            </a:pPr>
            <a:endParaRPr lang="el-GR" sz="800" kern="1200"/>
          </a:p>
        </p:txBody>
      </p:sp>
      <p:sp>
        <p:nvSpPr>
          <p:cNvPr id="9" name="Καμπύλο δεξιό βέλος 8"/>
          <p:cNvSpPr/>
          <p:nvPr/>
        </p:nvSpPr>
        <p:spPr>
          <a:xfrm>
            <a:off x="5403442" y="5110075"/>
            <a:ext cx="349670" cy="458610"/>
          </a:xfrm>
          <a:prstGeom prst="curvedRightArrow">
            <a:avLst>
              <a:gd name="adj1" fmla="val 25000"/>
              <a:gd name="adj2" fmla="val 37032"/>
              <a:gd name="adj3" fmla="val 2500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l-GR">
              <a:solidFill>
                <a:schemeClr val="tx1"/>
              </a:solidFill>
            </a:endParaRPr>
          </a:p>
        </p:txBody>
      </p:sp>
      <p:sp>
        <p:nvSpPr>
          <p:cNvPr id="25" name="Καμπύλο δεξιό βέλος 24"/>
          <p:cNvSpPr/>
          <p:nvPr/>
        </p:nvSpPr>
        <p:spPr>
          <a:xfrm rot="21116107">
            <a:off x="5606649" y="5674054"/>
            <a:ext cx="243641" cy="421636"/>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val="375318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1680" y="3561912"/>
            <a:ext cx="3500644" cy="1989581"/>
          </a:xfrm>
        </p:spPr>
        <p:txBody>
          <a:bodyPr anchor="ctr">
            <a:normAutofit fontScale="85000" lnSpcReduction="20000"/>
          </a:bodyPr>
          <a:lstStyle/>
          <a:p>
            <a:pPr marL="0" indent="0" algn="ctr" fontAlgn="base">
              <a:spcBef>
                <a:spcPts val="0"/>
              </a:spcBef>
              <a:buNone/>
            </a:pPr>
            <a:r>
              <a:rPr lang="en-US" sz="1700" b="1" dirty="0" smtClean="0">
                <a:solidFill>
                  <a:schemeClr val="accent1">
                    <a:lumMod val="50000"/>
                  </a:schemeClr>
                </a:solidFill>
              </a:rPr>
              <a:t>EUSAIR Facility Point Greek Partner</a:t>
            </a:r>
            <a:endParaRPr lang="en-US" sz="1700" dirty="0" smtClean="0">
              <a:solidFill>
                <a:schemeClr val="accent1">
                  <a:lumMod val="50000"/>
                </a:schemeClr>
              </a:solidFill>
            </a:endParaRPr>
          </a:p>
          <a:p>
            <a:pPr marL="0" indent="0" algn="ctr" fontAlgn="base">
              <a:lnSpc>
                <a:spcPct val="100000"/>
              </a:lnSpc>
              <a:spcBef>
                <a:spcPts val="600"/>
              </a:spcBef>
              <a:buNone/>
            </a:pPr>
            <a:r>
              <a:rPr lang="en-US" sz="1400" i="1" dirty="0" smtClean="0">
                <a:solidFill>
                  <a:schemeClr val="accent1">
                    <a:lumMod val="50000"/>
                  </a:schemeClr>
                </a:solidFill>
              </a:rPr>
              <a:t>Ministry of Development and Investments</a:t>
            </a:r>
            <a:br>
              <a:rPr lang="en-US" sz="1400" i="1" dirty="0" smtClean="0">
                <a:solidFill>
                  <a:schemeClr val="accent1">
                    <a:lumMod val="50000"/>
                  </a:schemeClr>
                </a:solidFill>
              </a:rPr>
            </a:br>
            <a:r>
              <a:rPr lang="en-US" sz="1400" i="1" dirty="0" smtClean="0">
                <a:solidFill>
                  <a:schemeClr val="accent1">
                    <a:lumMod val="50000"/>
                  </a:schemeClr>
                </a:solidFill>
              </a:rPr>
              <a:t>Special Service for Strategy, Planning and Development (EYSSA)</a:t>
            </a:r>
          </a:p>
          <a:p>
            <a:pPr marL="0" indent="0" algn="ctr" fontAlgn="base">
              <a:lnSpc>
                <a:spcPct val="100000"/>
              </a:lnSpc>
              <a:spcBef>
                <a:spcPts val="600"/>
              </a:spcBef>
              <a:buNone/>
            </a:pPr>
            <a:r>
              <a:rPr lang="en-US" sz="1400" i="1" dirty="0" smtClean="0">
                <a:solidFill>
                  <a:schemeClr val="accent1">
                    <a:lumMod val="50000"/>
                  </a:schemeClr>
                </a:solidFill>
              </a:rPr>
              <a:t>3-5 Mitropoleos str., 105 57 Athens GR</a:t>
            </a:r>
          </a:p>
          <a:p>
            <a:pPr marL="0" indent="0" algn="ctr" fontAlgn="base">
              <a:lnSpc>
                <a:spcPct val="100000"/>
              </a:lnSpc>
              <a:spcBef>
                <a:spcPts val="600"/>
              </a:spcBef>
              <a:buNone/>
            </a:pPr>
            <a:r>
              <a:rPr lang="en-US" sz="1400" i="1" u="sng" dirty="0" smtClean="0">
                <a:solidFill>
                  <a:schemeClr val="accent1">
                    <a:lumMod val="50000"/>
                  </a:schemeClr>
                </a:solidFill>
                <a:hlinkClick r:id=""/>
              </a:rPr>
              <a:t>eusair-fp.gr@mnec.gr</a:t>
            </a:r>
          </a:p>
          <a:p>
            <a:pPr marL="0" indent="0" algn="ctr" fontAlgn="base">
              <a:lnSpc>
                <a:spcPct val="100000"/>
              </a:lnSpc>
              <a:spcBef>
                <a:spcPts val="0"/>
              </a:spcBef>
              <a:buNone/>
            </a:pPr>
            <a:endParaRPr lang="en-US" sz="1400" i="1" u="sng" dirty="0" smtClean="0">
              <a:solidFill>
                <a:schemeClr val="accent1">
                  <a:lumMod val="50000"/>
                </a:schemeClr>
              </a:solidFill>
              <a:hlinkClick r:id=""/>
            </a:endParaRPr>
          </a:p>
          <a:p>
            <a:pPr marL="0" indent="0" algn="ctr" fontAlgn="base">
              <a:lnSpc>
                <a:spcPct val="100000"/>
              </a:lnSpc>
              <a:spcBef>
                <a:spcPts val="1200"/>
              </a:spcBef>
              <a:buNone/>
            </a:pPr>
            <a:r>
              <a:rPr lang="en-US" sz="1400" i="1" dirty="0" smtClean="0">
                <a:hlinkClick r:id="rId3"/>
              </a:rPr>
              <a:t>@EUSAIR_fp_GR</a:t>
            </a:r>
            <a:endParaRPr lang="en-US" sz="1400" i="1" dirty="0" smtClean="0"/>
          </a:p>
          <a:p>
            <a:pPr marL="0" indent="0" algn="ctr" fontAlgn="base">
              <a:lnSpc>
                <a:spcPct val="100000"/>
              </a:lnSpc>
              <a:spcBef>
                <a:spcPts val="1200"/>
              </a:spcBef>
              <a:buNone/>
            </a:pPr>
            <a:r>
              <a:rPr lang="en-US" sz="1400" u="sng" dirty="0" smtClean="0">
                <a:solidFill>
                  <a:schemeClr val="accent1">
                    <a:lumMod val="50000"/>
                  </a:schemeClr>
                </a:solidFill>
                <a:hlinkClick r:id="rId4"/>
              </a:rPr>
              <a:t>ww.espa.gr/</a:t>
            </a:r>
            <a:r>
              <a:rPr lang="en-US" sz="1400" u="sng" dirty="0" err="1" smtClean="0">
                <a:solidFill>
                  <a:schemeClr val="accent1">
                    <a:lumMod val="50000"/>
                  </a:schemeClr>
                </a:solidFill>
                <a:hlinkClick r:id="rId4"/>
              </a:rPr>
              <a:t>eusAIR</a:t>
            </a:r>
            <a:endParaRPr lang="en-US" sz="1400" u="sng" dirty="0" smtClean="0">
              <a:solidFill>
                <a:schemeClr val="accent1">
                  <a:lumMod val="50000"/>
                </a:schemeClr>
              </a:solidFill>
              <a:hlinkClick r:id="rId5"/>
            </a:endParaRPr>
          </a:p>
        </p:txBody>
      </p:sp>
      <p:pic>
        <p:nvPicPr>
          <p:cNvPr id="4" name="Picture 2" descr="C:\Users\kstergiopoulou\Desktop\EUSAIR\TEMPLATES etc\interreg- adrio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0427" y="616289"/>
            <a:ext cx="1843150" cy="953155"/>
          </a:xfrm>
          <a:prstGeom prst="rect">
            <a:avLst/>
          </a:prstGeom>
          <a:noFill/>
          <a:extLst>
            <a:ext uri="{909E8E84-426E-40DD-AFC4-6F175D3DCCD1}">
              <a14:hiddenFill xmlns:a14="http://schemas.microsoft.com/office/drawing/2010/main">
                <a:solidFill>
                  <a:srgbClr val="FFFFFF"/>
                </a:solidFill>
              </a14:hiddenFill>
            </a:ext>
          </a:extLst>
        </p:spPr>
      </p:pic>
      <p:pic>
        <p:nvPicPr>
          <p:cNvPr id="5" name="Εικόνα 4" descr="logo_ypoian2_en"/>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07401" y="672810"/>
            <a:ext cx="1618360" cy="708022"/>
          </a:xfrm>
          <a:prstGeom prst="rect">
            <a:avLst/>
          </a:prstGeom>
          <a:noFill/>
          <a:ln>
            <a:noFill/>
          </a:ln>
        </p:spPr>
      </p:pic>
      <p:pic>
        <p:nvPicPr>
          <p:cNvPr id="6" name="Εικόνα 5"/>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43837" y="672810"/>
            <a:ext cx="1689321" cy="840102"/>
          </a:xfrm>
          <a:prstGeom prst="rect">
            <a:avLst/>
          </a:prstGeom>
          <a:noFill/>
          <a:ln>
            <a:noFill/>
          </a:ln>
        </p:spPr>
      </p:pic>
      <p:pic>
        <p:nvPicPr>
          <p:cNvPr id="3074" name="Picture 2" descr="C:\Users\kstergiopoulou\Desktop\EUSAIR\TEMPLATES etc\footer_esif_en.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937147" y="5679079"/>
            <a:ext cx="5269707" cy="81121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download">
            <a:hlinkClick r:id="rId3"/>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902209" y="4992616"/>
            <a:ext cx="204632" cy="22113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104900" y="2420724"/>
            <a:ext cx="6934200" cy="707886"/>
          </a:xfrm>
          <a:prstGeom prst="rect">
            <a:avLst/>
          </a:prstGeom>
          <a:noFill/>
        </p:spPr>
        <p:txBody>
          <a:bodyPr wrap="square" rtlCol="0" anchor="ctr">
            <a:spAutoFit/>
          </a:bodyPr>
          <a:lstStyle/>
          <a:p>
            <a:pPr algn="ctr"/>
            <a:r>
              <a:rPr lang="en-US" sz="4000" dirty="0">
                <a:solidFill>
                  <a:schemeClr val="accent1">
                    <a:lumMod val="75000"/>
                  </a:schemeClr>
                </a:solidFill>
              </a:rPr>
              <a:t>Thank you</a:t>
            </a:r>
            <a:r>
              <a:rPr lang="en-US" sz="4000" dirty="0" smtClean="0">
                <a:solidFill>
                  <a:schemeClr val="accent1">
                    <a:lumMod val="75000"/>
                  </a:schemeClr>
                </a:solidFill>
              </a:rPr>
              <a:t>!</a:t>
            </a:r>
            <a:endParaRPr lang="el-GR" sz="4000" dirty="0"/>
          </a:p>
        </p:txBody>
      </p:sp>
      <p:pic>
        <p:nvPicPr>
          <p:cNvPr id="1026" name="Picture 2" descr="C:\Users\kstergiopoulou\Desktop\198-1982906_web-site-icon-vector.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V="1">
            <a:off x="3902207" y="5277237"/>
            <a:ext cx="146688" cy="195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394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Officeova 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ova tema">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ova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45</TotalTime>
  <Words>685</Words>
  <Application>Microsoft Office PowerPoint</Application>
  <PresentationFormat>Diaprojekcija na zaslonu (4:3)</PresentationFormat>
  <Paragraphs>77</Paragraphs>
  <Slides>7</Slides>
  <Notes>1</Notes>
  <HiddenSlides>0</HiddenSlides>
  <MMClips>0</MMClips>
  <ScaleCrop>false</ScaleCrop>
  <HeadingPairs>
    <vt:vector size="4" baseType="variant">
      <vt:variant>
        <vt:lpstr>Tema</vt:lpstr>
      </vt:variant>
      <vt:variant>
        <vt:i4>1</vt:i4>
      </vt:variant>
      <vt:variant>
        <vt:lpstr>Naslovi diapozitivov</vt:lpstr>
      </vt:variant>
      <vt:variant>
        <vt:i4>7</vt:i4>
      </vt:variant>
    </vt:vector>
  </HeadingPairs>
  <TitlesOfParts>
    <vt:vector size="8" baseType="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Uporabnik</dc:creator>
  <cp:lastModifiedBy>SI</cp:lastModifiedBy>
  <cp:revision>9</cp:revision>
  <dcterms:created xsi:type="dcterms:W3CDTF">2020-11-13T07:50:38Z</dcterms:created>
  <dcterms:modified xsi:type="dcterms:W3CDTF">2021-04-12T09:58:08Z</dcterms:modified>
</cp:coreProperties>
</file>