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3" r:id="rId2"/>
    <p:sldMasterId id="2147483682" r:id="rId3"/>
    <p:sldMasterId id="2147483671" r:id="rId4"/>
  </p:sldMasterIdLst>
  <p:sldIdLst>
    <p:sldId id="276" r:id="rId5"/>
    <p:sldId id="294" r:id="rId6"/>
    <p:sldId id="293" r:id="rId7"/>
    <p:sldId id="295" r:id="rId8"/>
    <p:sldId id="300" r:id="rId9"/>
    <p:sldId id="296" r:id="rId10"/>
    <p:sldId id="297" r:id="rId11"/>
    <p:sldId id="298" r:id="rId12"/>
    <p:sldId id="303" r:id="rId13"/>
    <p:sldId id="304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4" r:id="rId22"/>
    <p:sldId id="315" r:id="rId23"/>
    <p:sldId id="313" r:id="rId24"/>
    <p:sldId id="301" r:id="rId25"/>
    <p:sldId id="299" r:id="rId26"/>
    <p:sldId id="29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8C2F535-10EE-417C-B75A-F6424D1DA3CA}">
          <p14:sldIdLst>
            <p14:sldId id="276"/>
            <p14:sldId id="294"/>
            <p14:sldId id="293"/>
            <p14:sldId id="295"/>
            <p14:sldId id="300"/>
            <p14:sldId id="296"/>
            <p14:sldId id="297"/>
            <p14:sldId id="298"/>
            <p14:sldId id="303"/>
            <p14:sldId id="304"/>
            <p14:sldId id="306"/>
            <p14:sldId id="307"/>
            <p14:sldId id="308"/>
            <p14:sldId id="309"/>
            <p14:sldId id="310"/>
            <p14:sldId id="311"/>
            <p14:sldId id="312"/>
            <p14:sldId id="314"/>
            <p14:sldId id="315"/>
            <p14:sldId id="313"/>
            <p14:sldId id="301"/>
            <p14:sldId id="299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3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81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261A36-BA2F-4C8B-AAFD-B144F6114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9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19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E23B1-0806-4789-9088-1910263F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4200"/>
            <a:ext cx="6315392" cy="13843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CEE2-004F-4B2D-8F65-39C18FAB2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4FC55-3FF4-474F-9FF0-9A48A20E9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AA813-42A0-47C3-B773-51851EEF3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D6CC0-A2CD-4816-9613-416F8807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168AE-5861-4557-8E36-BC5A4FD1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58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AC9FC1-4F51-44EE-8971-A9DFF5CD1FFA}"/>
              </a:ext>
            </a:extLst>
          </p:cNvPr>
          <p:cNvSpPr/>
          <p:nvPr userDrawn="1"/>
        </p:nvSpPr>
        <p:spPr>
          <a:xfrm>
            <a:off x="0" y="0"/>
            <a:ext cx="12268200" cy="69265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E33B6F-D331-49E9-A0DA-874081758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9B4DFD-0018-4BBA-A44C-42483B6605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9278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2E0F62-EE3D-41E8-B9C5-F3F4B0FA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84712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EBB82-06F6-4E3A-BD03-2EFE7D563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847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9EDC6-98EC-4C54-A58B-9D5519B56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325A8-F9EE-49D0-ACFC-C4BC793F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D400E-8914-4D55-8C02-3864B3DD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67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F7809-DF32-4E9E-B93D-8D1B2231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C8707A-6A6A-4031-B4DD-0CB1CCAF5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E6AE9-CDC1-41E2-A976-80F90389AA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F0406-8089-47BD-884E-7C5F3404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B778F-4880-4023-A516-40535A36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46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261A36-BA2F-4C8B-AAFD-B144F6114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42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D7A507-767F-4001-BA83-2CF407374A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7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31EF21-665F-4332-AF40-7B2651E9DB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B02A372-1FC2-41AA-9526-2DDE67781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0578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46E578-86EC-43F3-9B31-9DD7C06C3C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4" y="0"/>
            <a:ext cx="121896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76D02B-172E-4C6F-9862-CF498FEC7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5C224-FC02-44EA-B23A-8710A2000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0200" y="4356100"/>
            <a:ext cx="58801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1568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19790-0135-4E5E-AD21-A5EE94E4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32800" cy="15319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D1D4B-C20D-4F6A-9744-BA86560A5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F172F-DCD5-4E21-A023-67FC903433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49DE8-2493-4786-8FBC-02B4A807A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263FC-901E-4E76-9519-8555234C7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7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E131C-09A3-4698-A198-A238C5C6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68537"/>
            <a:ext cx="10515600" cy="22939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C5F44-02B7-42BD-9EE1-756538509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ED760-3415-4052-8A6A-A5A5DEC9BE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0A19A-776D-40BA-879F-081578213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82F19-751B-41CA-847E-3E623B0E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9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D7A507-767F-4001-BA83-2CF407374A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20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61D23-6360-41C7-AD50-821E944D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4369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31961-9AB7-46CB-946C-574B3F1F3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6B641-DD0D-49F3-898D-00C11DD3C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8E1D8-8635-4584-8A56-C6F372AE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F5D7F-C8F0-4C37-990D-F880A9D9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534FB-A51B-4509-9843-880EBCEB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49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56195-8FAF-492B-A283-B6BF8BA20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4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776FC-FE32-46BA-AE03-09CCD5BDD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08199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3E3AA-B922-4289-A64D-075F78E31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98799"/>
            <a:ext cx="5157787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8BBF3-278E-4F10-889B-D30583068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8199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43BF80-8B61-4AEE-927F-3B95EC15F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98799"/>
            <a:ext cx="5183188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FCB00B-2F35-4686-84D9-1DE8D940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06ED8E-BF51-45D8-A4D4-3DD247E4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07F9BF-A55E-4CDF-B869-3A702423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29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943E8-6D8D-412B-A90F-58EFA3AD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6663D-6312-4953-B9EC-5EFCE27EBF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02C8F0-47A7-499F-878F-D13118AA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6BAEF0-615B-41FB-87B3-B12668AD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64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45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E23B1-0806-4789-9088-1910263F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4200"/>
            <a:ext cx="6315392" cy="13843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CEE2-004F-4B2D-8F65-39C18FAB2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4FC55-3FF4-474F-9FF0-9A48A20E9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AA813-42A0-47C3-B773-51851EEF3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D6CC0-A2CD-4816-9613-416F8807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168AE-5861-4557-8E36-BC5A4FD1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91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AC9FC1-4F51-44EE-8971-A9DFF5CD1FFA}"/>
              </a:ext>
            </a:extLst>
          </p:cNvPr>
          <p:cNvSpPr/>
          <p:nvPr userDrawn="1"/>
        </p:nvSpPr>
        <p:spPr>
          <a:xfrm>
            <a:off x="0" y="0"/>
            <a:ext cx="12268200" cy="69265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E33B6F-D331-49E9-A0DA-874081758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9B4DFD-0018-4BBA-A44C-42483B6605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692781" cy="68579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2E0F62-EE3D-41E8-B9C5-F3F4B0FA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84712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EBB82-06F6-4E3A-BD03-2EFE7D563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847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9EDC6-98EC-4C54-A58B-9D5519B56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325A8-F9EE-49D0-ACFC-C4BC793F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D400E-8914-4D55-8C02-3864B3DD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515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F7809-DF32-4E9E-B93D-8D1B2231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C8707A-6A6A-4031-B4DD-0CB1CCAF5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E6AE9-CDC1-41E2-A976-80F90389AA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F0406-8089-47BD-884E-7C5F3404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B778F-4880-4023-A516-40535A36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613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261A36-BA2F-4C8B-AAFD-B144F6114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40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D7A507-767F-4001-BA83-2CF407374A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14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31EF21-665F-4332-AF40-7B2651E9DB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B02A372-1FC2-41AA-9526-2DDE67781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9521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31EF21-665F-4332-AF40-7B2651E9DB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B02A372-1FC2-41AA-9526-2DDE67781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275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46E578-86EC-43F3-9B31-9DD7C06C3C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4" y="0"/>
            <a:ext cx="121896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76D02B-172E-4C6F-9862-CF498FEC7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5C224-FC02-44EA-B23A-8710A2000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0200" y="4356100"/>
            <a:ext cx="58801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08474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19790-0135-4E5E-AD21-A5EE94E4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32800" cy="15319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D1D4B-C20D-4F6A-9744-BA86560A5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F172F-DCD5-4E21-A023-67FC903433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49DE8-2493-4786-8FBC-02B4A807A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263FC-901E-4E76-9519-8555234C7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673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E131C-09A3-4698-A198-A238C5C6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68537"/>
            <a:ext cx="10515600" cy="22939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C5F44-02B7-42BD-9EE1-756538509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ED760-3415-4052-8A6A-A5A5DEC9BE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0A19A-776D-40BA-879F-081578213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82F19-751B-41CA-847E-3E623B0E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545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61D23-6360-41C7-AD50-821E944D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4369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31961-9AB7-46CB-946C-574B3F1F3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6B641-DD0D-49F3-898D-00C11DD3C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8E1D8-8635-4584-8A56-C6F372AE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F5D7F-C8F0-4C37-990D-F880A9D9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534FB-A51B-4509-9843-880EBCEB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18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56195-8FAF-492B-A283-B6BF8BA20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4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776FC-FE32-46BA-AE03-09CCD5BDD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08199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3E3AA-B922-4289-A64D-075F78E31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98799"/>
            <a:ext cx="5157787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8BBF3-278E-4F10-889B-D30583068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8199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43BF80-8B61-4AEE-927F-3B95EC15F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98799"/>
            <a:ext cx="5183188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FCB00B-2F35-4686-84D9-1DE8D940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06ED8E-BF51-45D8-A4D4-3DD247E4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07F9BF-A55E-4CDF-B869-3A702423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751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943E8-6D8D-412B-A90F-58EFA3AD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6663D-6312-4953-B9EC-5EFCE27EBF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02C8F0-47A7-499F-878F-D13118AA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6BAEF0-615B-41FB-87B3-B12668AD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407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52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E23B1-0806-4789-9088-1910263F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4200"/>
            <a:ext cx="6315392" cy="13843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CEE2-004F-4B2D-8F65-39C18FAB2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4FC55-3FF4-474F-9FF0-9A48A20E9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AA813-42A0-47C3-B773-51851EEF3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D6CC0-A2CD-4816-9613-416F8807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168AE-5861-4557-8E36-BC5A4FD1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739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AC9FC1-4F51-44EE-8971-A9DFF5CD1FFA}"/>
              </a:ext>
            </a:extLst>
          </p:cNvPr>
          <p:cNvSpPr/>
          <p:nvPr userDrawn="1"/>
        </p:nvSpPr>
        <p:spPr>
          <a:xfrm>
            <a:off x="0" y="0"/>
            <a:ext cx="12268200" cy="69265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E33B6F-D331-49E9-A0DA-874081758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9B4DFD-0018-4BBA-A44C-42483B6605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692781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2E0F62-EE3D-41E8-B9C5-F3F4B0FA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84712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EBB82-06F6-4E3A-BD03-2EFE7D563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847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9EDC6-98EC-4C54-A58B-9D5519B56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325A8-F9EE-49D0-ACFC-C4BC793F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D400E-8914-4D55-8C02-3864B3DD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714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F7809-DF32-4E9E-B93D-8D1B2231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C8707A-6A6A-4031-B4DD-0CB1CCAF5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E6AE9-CDC1-41E2-A976-80F90389AA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F0406-8089-47BD-884E-7C5F3404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B778F-4880-4023-A516-40535A36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42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46E578-86EC-43F3-9B31-9DD7C06C3C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76D02B-172E-4C6F-9862-CF498FEC7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5C224-FC02-44EA-B23A-8710A2000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0200" y="4356100"/>
            <a:ext cx="58801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4894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261A36-BA2F-4C8B-AAFD-B144F6114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27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D7A507-767F-4001-BA83-2CF407374A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60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31EF21-665F-4332-AF40-7B2651E9DB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B02A372-1FC2-41AA-9526-2DDE67781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89901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46E578-86EC-43F3-9B31-9DD7C06C3C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4" y="0"/>
            <a:ext cx="121896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76D02B-172E-4C6F-9862-CF498FEC7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5C224-FC02-44EA-B23A-8710A2000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0200" y="4356100"/>
            <a:ext cx="58801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03477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19790-0135-4E5E-AD21-A5EE94E4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32800" cy="15319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D1D4B-C20D-4F6A-9744-BA86560A5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F172F-DCD5-4E21-A023-67FC903433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49DE8-2493-4786-8FBC-02B4A807A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263FC-901E-4E76-9519-8555234C7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552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E131C-09A3-4698-A198-A238C5C6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68537"/>
            <a:ext cx="10515600" cy="22939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C5F44-02B7-42BD-9EE1-756538509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ED760-3415-4052-8A6A-A5A5DEC9BE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0A19A-776D-40BA-879F-081578213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82F19-751B-41CA-847E-3E623B0E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854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61D23-6360-41C7-AD50-821E944D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4369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31961-9AB7-46CB-946C-574B3F1F3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6B641-DD0D-49F3-898D-00C11DD3C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8E1D8-8635-4584-8A56-C6F372AE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F5D7F-C8F0-4C37-990D-F880A9D9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534FB-A51B-4509-9843-880EBCEB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042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56195-8FAF-492B-A283-B6BF8BA20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4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776FC-FE32-46BA-AE03-09CCD5BDD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08199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3E3AA-B922-4289-A64D-075F78E31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98799"/>
            <a:ext cx="5157787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8BBF3-278E-4F10-889B-D30583068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8199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43BF80-8B61-4AEE-927F-3B95EC15F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98799"/>
            <a:ext cx="5183188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FCB00B-2F35-4686-84D9-1DE8D940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06ED8E-BF51-45D8-A4D4-3DD247E4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07F9BF-A55E-4CDF-B869-3A702423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439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943E8-6D8D-412B-A90F-58EFA3AD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6663D-6312-4953-B9EC-5EFCE27EBF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02C8F0-47A7-499F-878F-D13118AA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6BAEF0-615B-41FB-87B3-B12668AD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498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1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19790-0135-4E5E-AD21-A5EE94E4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32800" cy="15319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D1D4B-C20D-4F6A-9744-BA86560A5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F172F-DCD5-4E21-A023-67FC903433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49DE8-2493-4786-8FBC-02B4A807A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263FC-901E-4E76-9519-8555234C7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750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E23B1-0806-4789-9088-1910263F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4200"/>
            <a:ext cx="6315392" cy="13843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CEE2-004F-4B2D-8F65-39C18FAB2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4FC55-3FF4-474F-9FF0-9A48A20E9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AA813-42A0-47C3-B773-51851EEF3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D6CC0-A2CD-4816-9613-416F8807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168AE-5861-4557-8E36-BC5A4FD1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522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AC9FC1-4F51-44EE-8971-A9DFF5CD1FFA}"/>
              </a:ext>
            </a:extLst>
          </p:cNvPr>
          <p:cNvSpPr/>
          <p:nvPr userDrawn="1"/>
        </p:nvSpPr>
        <p:spPr>
          <a:xfrm>
            <a:off x="0" y="0"/>
            <a:ext cx="12268200" cy="69265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E33B6F-D331-49E9-A0DA-874081758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9B4DFD-0018-4BBA-A44C-42483B6605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692781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2E0F62-EE3D-41E8-B9C5-F3F4B0FA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84712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EBB82-06F6-4E3A-BD03-2EFE7D563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847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9EDC6-98EC-4C54-A58B-9D5519B56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325A8-F9EE-49D0-ACFC-C4BC793F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D400E-8914-4D55-8C02-3864B3DD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8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F7809-DF32-4E9E-B93D-8D1B2231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C8707A-6A6A-4031-B4DD-0CB1CCAF5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E6AE9-CDC1-41E2-A976-80F90389AA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F0406-8089-47BD-884E-7C5F3404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B778F-4880-4023-A516-40535A36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3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E131C-09A3-4698-A198-A238C5C6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68537"/>
            <a:ext cx="10515600" cy="22939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C5F44-02B7-42BD-9EE1-756538509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ED760-3415-4052-8A6A-A5A5DEC9BE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0A19A-776D-40BA-879F-081578213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82F19-751B-41CA-847E-3E623B0E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6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61D23-6360-41C7-AD50-821E944D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4369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31961-9AB7-46CB-946C-574B3F1F3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6B641-DD0D-49F3-898D-00C11DD3C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8E1D8-8635-4584-8A56-C6F372AE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F5D7F-C8F0-4C37-990D-F880A9D9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534FB-A51B-4509-9843-880EBCEB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6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56195-8FAF-492B-A283-B6BF8BA20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4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776FC-FE32-46BA-AE03-09CCD5BDD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08199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3E3AA-B922-4289-A64D-075F78E31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98799"/>
            <a:ext cx="5157787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8BBF3-278E-4F10-889B-D30583068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8199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43BF80-8B61-4AEE-927F-3B95EC15F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98799"/>
            <a:ext cx="5183188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FCB00B-2F35-4686-84D9-1DE8D940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06ED8E-BF51-45D8-A4D4-3DD247E4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07F9BF-A55E-4CDF-B869-3A702423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62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943E8-6D8D-412B-A90F-58EFA3AD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6663D-6312-4953-B9EC-5EFCE27EBF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02C8F0-47A7-499F-878F-D13118AA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6BAEF0-615B-41FB-87B3-B12668AD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0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FDA58DD-2B30-4995-9DA1-07131EC0A29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225801" cy="687834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0E150A-4DF1-4E46-9C92-B336988E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531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65751-135C-42FA-AA61-1DB68F517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2E73E-94C6-4008-9B11-E18681EF5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62435-02DC-48BE-AF9D-AE5FEF41F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55657-09F3-4398-8724-D9E49A3E3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0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15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FDA58DD-2B30-4995-9DA1-07131EC0A29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25799" cy="687834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0E150A-4DF1-4E46-9C92-B336988E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531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65751-135C-42FA-AA61-1DB68F517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2E73E-94C6-4008-9B11-E18681EF5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62435-02DC-48BE-AF9D-AE5FEF41F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55657-09F3-4398-8724-D9E49A3E3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3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14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FDA58DD-2B30-4995-9DA1-07131EC0A29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25799" cy="687834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0E150A-4DF1-4E46-9C92-B336988E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531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65751-135C-42FA-AA61-1DB68F517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2E73E-94C6-4008-9B11-E18681EF5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62435-02DC-48BE-AF9D-AE5FEF41F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55657-09F3-4398-8724-D9E49A3E3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9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3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FDA58DD-2B30-4995-9DA1-07131EC0A29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25799" cy="687834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0E150A-4DF1-4E46-9C92-B336988E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531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65751-135C-42FA-AA61-1DB68F517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2E73E-94C6-4008-9B11-E18681EF5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62435-02DC-48BE-AF9D-AE5FEF41F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55657-09F3-4398-8724-D9E49A3E3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3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33E5BA0-E344-46A3-9D33-F6C927B86827}"/>
              </a:ext>
            </a:extLst>
          </p:cNvPr>
          <p:cNvSpPr txBox="1"/>
          <p:nvPr/>
        </p:nvSpPr>
        <p:spPr>
          <a:xfrm>
            <a:off x="7258050" y="4556760"/>
            <a:ext cx="3912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1"/>
                </a:solidFill>
              </a:rPr>
              <a:t>SUBTEXT</a:t>
            </a:r>
          </a:p>
          <a:p>
            <a:endParaRPr lang="sr-Latn-R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8549DC-1586-4FF8-9427-53309F669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6" y="0"/>
            <a:ext cx="1218962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87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A0B7AB9-DB57-4F75-AC20-38D2F1BA0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406" y="2558494"/>
            <a:ext cx="3628742" cy="398042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EB1338B-CB31-4A0E-A9E4-1E944DF30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58494"/>
            <a:ext cx="4621967" cy="419855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0CE5DCA-5EC5-469E-98F8-860FE6D9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32800" cy="1531916"/>
          </a:xfrm>
        </p:spPr>
        <p:txBody>
          <a:bodyPr/>
          <a:lstStyle/>
          <a:p>
            <a:r>
              <a:rPr lang="it-IT" dirty="0"/>
              <a:t>2020: the impact of the </a:t>
            </a:r>
            <a:r>
              <a:rPr lang="it-IT" dirty="0" err="1"/>
              <a:t>pandemic</a:t>
            </a:r>
            <a:r>
              <a:rPr lang="it-IT" dirty="0"/>
              <a:t> – Pax (</a:t>
            </a:r>
            <a:r>
              <a:rPr lang="it-IT" dirty="0" err="1"/>
              <a:t>autumn</a:t>
            </a:r>
            <a:r>
              <a:rPr lang="it-IT" dirty="0"/>
              <a:t>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9F160F8-305B-4896-8DA9-848B82B99282}"/>
              </a:ext>
            </a:extLst>
          </p:cNvPr>
          <p:cNvSpPr txBox="1"/>
          <p:nvPr/>
        </p:nvSpPr>
        <p:spPr>
          <a:xfrm>
            <a:off x="4646951" y="2222530"/>
            <a:ext cx="3989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Pax in </a:t>
            </a:r>
            <a:r>
              <a:rPr lang="it-IT" sz="1600" b="1" dirty="0" err="1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October</a:t>
            </a:r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 2020 vs </a:t>
            </a:r>
            <a:r>
              <a:rPr lang="it-IT" sz="1600" b="1" dirty="0" err="1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October</a:t>
            </a:r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 2019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12C3A43-A555-4351-ADB2-DB74B4A5E2C5}"/>
              </a:ext>
            </a:extLst>
          </p:cNvPr>
          <p:cNvSpPr txBox="1"/>
          <p:nvPr/>
        </p:nvSpPr>
        <p:spPr>
          <a:xfrm>
            <a:off x="7199447" y="2253308"/>
            <a:ext cx="3267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i="1" dirty="0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PTSCLAS </a:t>
            </a:r>
            <a:r>
              <a:rPr lang="it-IT" sz="1200" i="1" dirty="0" err="1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elaborations</a:t>
            </a:r>
            <a:endParaRPr lang="it-IT" sz="1200" i="1" dirty="0">
              <a:solidFill>
                <a:schemeClr val="bg1">
                  <a:lumMod val="50000"/>
                </a:schemeClr>
              </a:solidFill>
              <a:latin typeface="Open Sans Light" panose="020B0306030504020204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63B490C-58BC-4CF0-A7ED-A5CE6DFE3BE4}"/>
              </a:ext>
            </a:extLst>
          </p:cNvPr>
          <p:cNvSpPr txBox="1"/>
          <p:nvPr/>
        </p:nvSpPr>
        <p:spPr>
          <a:xfrm>
            <a:off x="478436" y="3041563"/>
            <a:ext cx="2264970" cy="17543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latin typeface="Open Sans Light" panose="020B0306030504020204"/>
              </a:rPr>
              <a:t>AI </a:t>
            </a:r>
            <a:r>
              <a:rPr lang="it-IT" b="1" dirty="0" err="1">
                <a:latin typeface="Open Sans Light" panose="020B0306030504020204"/>
              </a:rPr>
              <a:t>region</a:t>
            </a:r>
            <a:r>
              <a:rPr lang="it-IT" b="1" dirty="0">
                <a:latin typeface="Open Sans Light" panose="020B0306030504020204"/>
              </a:rPr>
              <a:t> </a:t>
            </a:r>
            <a:r>
              <a:rPr lang="it-IT" b="1" dirty="0" err="1">
                <a:latin typeface="Open Sans Light" panose="020B0306030504020204"/>
              </a:rPr>
              <a:t>total</a:t>
            </a:r>
            <a:r>
              <a:rPr lang="it-IT" b="1" dirty="0">
                <a:latin typeface="Open Sans Light" panose="020B0306030504020204"/>
              </a:rPr>
              <a:t> pax</a:t>
            </a:r>
            <a:endParaRPr lang="it-IT" dirty="0">
              <a:latin typeface="Open Sans Light" panose="020B0306030504020204"/>
            </a:endParaRPr>
          </a:p>
          <a:p>
            <a:endParaRPr lang="it-IT" dirty="0">
              <a:latin typeface="Open Sans Light" panose="020B0306030504020204"/>
            </a:endParaRPr>
          </a:p>
          <a:p>
            <a:r>
              <a:rPr lang="it-IT" dirty="0">
                <a:latin typeface="Open Sans Light" panose="020B0306030504020204"/>
              </a:rPr>
              <a:t>Oct’19:   9,034,868  </a:t>
            </a:r>
          </a:p>
          <a:p>
            <a:r>
              <a:rPr lang="it-IT" dirty="0">
                <a:latin typeface="Open Sans Light" panose="020B0306030504020204"/>
              </a:rPr>
              <a:t>Oct’20:   2,871,750  </a:t>
            </a:r>
          </a:p>
          <a:p>
            <a:endParaRPr lang="it-IT" dirty="0">
              <a:latin typeface="Open Sans Light" panose="020B0306030504020204"/>
            </a:endParaRPr>
          </a:p>
          <a:p>
            <a:r>
              <a:rPr lang="it-IT" b="1" dirty="0" err="1">
                <a:latin typeface="Open Sans Light" panose="020B0306030504020204"/>
              </a:rPr>
              <a:t>YoY</a:t>
            </a:r>
            <a:r>
              <a:rPr lang="it-IT" b="1" dirty="0">
                <a:latin typeface="Open Sans Light" panose="020B0306030504020204"/>
              </a:rPr>
              <a:t>: -68%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BEE4136-F00B-4B63-9391-9D7458C0C8AB}"/>
              </a:ext>
            </a:extLst>
          </p:cNvPr>
          <p:cNvSpPr txBox="1"/>
          <p:nvPr/>
        </p:nvSpPr>
        <p:spPr>
          <a:xfrm>
            <a:off x="4321874" y="4953243"/>
            <a:ext cx="699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-68%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0CD959D-0D01-4047-AC88-E23A6E7CDB76}"/>
              </a:ext>
            </a:extLst>
          </p:cNvPr>
          <p:cNvSpPr txBox="1"/>
          <p:nvPr/>
        </p:nvSpPr>
        <p:spPr>
          <a:xfrm>
            <a:off x="5520799" y="5208073"/>
            <a:ext cx="699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-65%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A2B7804-D3BB-4905-8D2D-0A8F3051D73C}"/>
              </a:ext>
            </a:extLst>
          </p:cNvPr>
          <p:cNvSpPr txBox="1"/>
          <p:nvPr/>
        </p:nvSpPr>
        <p:spPr>
          <a:xfrm>
            <a:off x="7220553" y="4557054"/>
            <a:ext cx="699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-89%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3E23F28-F8F6-4081-A5E3-118B7D1BAE6E}"/>
              </a:ext>
            </a:extLst>
          </p:cNvPr>
          <p:cNvSpPr txBox="1"/>
          <p:nvPr/>
        </p:nvSpPr>
        <p:spPr>
          <a:xfrm>
            <a:off x="7709507" y="4374614"/>
            <a:ext cx="699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-64%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1A17656-DAF1-4936-AD93-1396CA9202E0}"/>
              </a:ext>
            </a:extLst>
          </p:cNvPr>
          <p:cNvSpPr txBox="1"/>
          <p:nvPr/>
        </p:nvSpPr>
        <p:spPr>
          <a:xfrm>
            <a:off x="8206681" y="4616952"/>
            <a:ext cx="699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-71%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8214E63-E12C-4BDF-BC7C-D0234A21D0F2}"/>
              </a:ext>
            </a:extLst>
          </p:cNvPr>
          <p:cNvSpPr txBox="1"/>
          <p:nvPr/>
        </p:nvSpPr>
        <p:spPr>
          <a:xfrm>
            <a:off x="8703854" y="4499531"/>
            <a:ext cx="699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-51%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F0281ED-5AF6-4AA4-94E3-0A66A3D03A20}"/>
              </a:ext>
            </a:extLst>
          </p:cNvPr>
          <p:cNvSpPr txBox="1"/>
          <p:nvPr/>
        </p:nvSpPr>
        <p:spPr>
          <a:xfrm>
            <a:off x="9207799" y="4661922"/>
            <a:ext cx="699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-74%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21A5014-0440-4FDB-A07D-DFC53FAD588A}"/>
              </a:ext>
            </a:extLst>
          </p:cNvPr>
          <p:cNvSpPr txBox="1"/>
          <p:nvPr/>
        </p:nvSpPr>
        <p:spPr>
          <a:xfrm>
            <a:off x="9689983" y="4664420"/>
            <a:ext cx="699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-73%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7577B84-47DE-4479-9E7A-A364F445ACA3}"/>
              </a:ext>
            </a:extLst>
          </p:cNvPr>
          <p:cNvSpPr txBox="1"/>
          <p:nvPr/>
        </p:nvSpPr>
        <p:spPr>
          <a:xfrm>
            <a:off x="10202147" y="4681908"/>
            <a:ext cx="699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-89%</a:t>
            </a:r>
          </a:p>
        </p:txBody>
      </p:sp>
    </p:spTree>
    <p:extLst>
      <p:ext uri="{BB962C8B-B14F-4D97-AF65-F5344CB8AC3E}">
        <p14:creationId xmlns:p14="http://schemas.microsoft.com/office/powerpoint/2010/main" val="1318913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CE5DCA-5EC5-469E-98F8-860FE6D9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2020: the impact of the </a:t>
            </a:r>
            <a:r>
              <a:rPr lang="it-IT" dirty="0" err="1"/>
              <a:t>pandemic</a:t>
            </a:r>
            <a:r>
              <a:rPr lang="it-IT" dirty="0"/>
              <a:t> – Yield (spring)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9F160F8-305B-4896-8DA9-848B82B99282}"/>
              </a:ext>
            </a:extLst>
          </p:cNvPr>
          <p:cNvSpPr txBox="1"/>
          <p:nvPr/>
        </p:nvSpPr>
        <p:spPr>
          <a:xfrm>
            <a:off x="4182256" y="2222530"/>
            <a:ext cx="4454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EUR/1000RPK in April 2020 vs April 2019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12C3A43-A555-4351-ADB2-DB74B4A5E2C5}"/>
              </a:ext>
            </a:extLst>
          </p:cNvPr>
          <p:cNvSpPr txBox="1"/>
          <p:nvPr/>
        </p:nvSpPr>
        <p:spPr>
          <a:xfrm>
            <a:off x="7199447" y="2253308"/>
            <a:ext cx="3267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i="1" dirty="0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PTSCLAS </a:t>
            </a:r>
            <a:r>
              <a:rPr lang="it-IT" sz="1200" i="1" dirty="0" err="1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elaborations</a:t>
            </a:r>
            <a:endParaRPr lang="it-IT" sz="1200" i="1" dirty="0">
              <a:solidFill>
                <a:schemeClr val="bg1">
                  <a:lumMod val="50000"/>
                </a:schemeClr>
              </a:solidFill>
              <a:latin typeface="Open Sans Light" panose="020B0306030504020204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63B490C-58BC-4CF0-A7ED-A5CE6DFE3BE4}"/>
              </a:ext>
            </a:extLst>
          </p:cNvPr>
          <p:cNvSpPr txBox="1"/>
          <p:nvPr/>
        </p:nvSpPr>
        <p:spPr>
          <a:xfrm>
            <a:off x="838200" y="3161484"/>
            <a:ext cx="2264970" cy="17543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latin typeface="Open Sans Light" panose="020B0306030504020204"/>
              </a:rPr>
              <a:t>AI </a:t>
            </a:r>
            <a:r>
              <a:rPr lang="it-IT" b="1" dirty="0" err="1">
                <a:latin typeface="Open Sans Light" panose="020B0306030504020204"/>
              </a:rPr>
              <a:t>region</a:t>
            </a:r>
            <a:r>
              <a:rPr lang="it-IT" b="1" dirty="0">
                <a:latin typeface="Open Sans Light" panose="020B0306030504020204"/>
              </a:rPr>
              <a:t> </a:t>
            </a:r>
            <a:r>
              <a:rPr lang="it-IT" b="1" dirty="0" err="1">
                <a:latin typeface="Open Sans Light" panose="020B0306030504020204"/>
              </a:rPr>
              <a:t>total</a:t>
            </a:r>
            <a:endParaRPr lang="it-IT" dirty="0">
              <a:latin typeface="Open Sans Light" panose="020B0306030504020204"/>
            </a:endParaRPr>
          </a:p>
          <a:p>
            <a:endParaRPr lang="it-IT" dirty="0">
              <a:latin typeface="Open Sans Light" panose="020B0306030504020204"/>
            </a:endParaRPr>
          </a:p>
          <a:p>
            <a:r>
              <a:rPr lang="it-IT" dirty="0">
                <a:latin typeface="Open Sans Light" panose="020B0306030504020204"/>
              </a:rPr>
              <a:t>Apr’19: 76.5</a:t>
            </a:r>
          </a:p>
          <a:p>
            <a:r>
              <a:rPr lang="it-IT" dirty="0">
                <a:latin typeface="Open Sans Light" panose="020B0306030504020204"/>
              </a:rPr>
              <a:t>Apr’20: 3.8</a:t>
            </a:r>
          </a:p>
          <a:p>
            <a:endParaRPr lang="it-IT" dirty="0">
              <a:latin typeface="Open Sans Light" panose="020B0306030504020204"/>
            </a:endParaRPr>
          </a:p>
          <a:p>
            <a:r>
              <a:rPr lang="it-IT" b="1" dirty="0" err="1">
                <a:latin typeface="Open Sans Light" panose="020B0306030504020204"/>
              </a:rPr>
              <a:t>YoY</a:t>
            </a:r>
            <a:r>
              <a:rPr lang="it-IT" b="1" dirty="0">
                <a:latin typeface="Open Sans Light" panose="020B0306030504020204"/>
              </a:rPr>
              <a:t>: -95%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E94F4C9-4C78-4F1E-8D16-011745318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926" y="2591862"/>
            <a:ext cx="6771376" cy="426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63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CE5DCA-5EC5-469E-98F8-860FE6D9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2020: the impact of the </a:t>
            </a:r>
            <a:r>
              <a:rPr lang="it-IT" dirty="0" err="1"/>
              <a:t>pandemic</a:t>
            </a:r>
            <a:r>
              <a:rPr lang="it-IT" dirty="0"/>
              <a:t> – Yield (</a:t>
            </a:r>
            <a:r>
              <a:rPr lang="it-IT" dirty="0" err="1"/>
              <a:t>summer</a:t>
            </a:r>
            <a:r>
              <a:rPr lang="it-IT" dirty="0"/>
              <a:t>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9F160F8-305B-4896-8DA9-848B82B99282}"/>
              </a:ext>
            </a:extLst>
          </p:cNvPr>
          <p:cNvSpPr txBox="1"/>
          <p:nvPr/>
        </p:nvSpPr>
        <p:spPr>
          <a:xfrm>
            <a:off x="4661941" y="2222530"/>
            <a:ext cx="3974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EUR/1000RPK in </a:t>
            </a:r>
            <a:r>
              <a:rPr lang="it-IT" sz="1600" b="1" dirty="0" err="1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July</a:t>
            </a:r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 2020 vs </a:t>
            </a:r>
            <a:r>
              <a:rPr lang="it-IT" sz="1600" b="1" dirty="0" err="1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July</a:t>
            </a:r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 2019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12C3A43-A555-4351-ADB2-DB74B4A5E2C5}"/>
              </a:ext>
            </a:extLst>
          </p:cNvPr>
          <p:cNvSpPr txBox="1"/>
          <p:nvPr/>
        </p:nvSpPr>
        <p:spPr>
          <a:xfrm>
            <a:off x="7199447" y="2253308"/>
            <a:ext cx="3267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i="1" dirty="0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PTSCLAS </a:t>
            </a:r>
            <a:r>
              <a:rPr lang="it-IT" sz="1200" i="1" dirty="0" err="1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elaborations</a:t>
            </a:r>
            <a:endParaRPr lang="it-IT" sz="1200" i="1" dirty="0">
              <a:solidFill>
                <a:schemeClr val="bg1">
                  <a:lumMod val="50000"/>
                </a:schemeClr>
              </a:solidFill>
              <a:latin typeface="Open Sans Light" panose="020B0306030504020204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63B490C-58BC-4CF0-A7ED-A5CE6DFE3BE4}"/>
              </a:ext>
            </a:extLst>
          </p:cNvPr>
          <p:cNvSpPr txBox="1"/>
          <p:nvPr/>
        </p:nvSpPr>
        <p:spPr>
          <a:xfrm>
            <a:off x="838200" y="3191465"/>
            <a:ext cx="2264970" cy="17543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latin typeface="Open Sans Light" panose="020B0306030504020204"/>
              </a:rPr>
              <a:t>AI </a:t>
            </a:r>
            <a:r>
              <a:rPr lang="it-IT" b="1" dirty="0" err="1">
                <a:latin typeface="Open Sans Light" panose="020B0306030504020204"/>
              </a:rPr>
              <a:t>region</a:t>
            </a:r>
            <a:r>
              <a:rPr lang="it-IT" b="1" dirty="0">
                <a:latin typeface="Open Sans Light" panose="020B0306030504020204"/>
              </a:rPr>
              <a:t> </a:t>
            </a:r>
            <a:r>
              <a:rPr lang="it-IT" b="1" dirty="0" err="1">
                <a:latin typeface="Open Sans Light" panose="020B0306030504020204"/>
              </a:rPr>
              <a:t>total</a:t>
            </a:r>
            <a:endParaRPr lang="it-IT" dirty="0">
              <a:latin typeface="Open Sans Light" panose="020B0306030504020204"/>
            </a:endParaRPr>
          </a:p>
          <a:p>
            <a:endParaRPr lang="it-IT" dirty="0">
              <a:latin typeface="Open Sans Light" panose="020B0306030504020204"/>
            </a:endParaRPr>
          </a:p>
          <a:p>
            <a:r>
              <a:rPr lang="it-IT" dirty="0">
                <a:latin typeface="Open Sans Light" panose="020B0306030504020204"/>
              </a:rPr>
              <a:t>Jul’19:  74.5</a:t>
            </a:r>
          </a:p>
          <a:p>
            <a:r>
              <a:rPr lang="it-IT" dirty="0">
                <a:latin typeface="Open Sans Light" panose="020B0306030504020204"/>
              </a:rPr>
              <a:t>Jul’20:  18.8</a:t>
            </a:r>
          </a:p>
          <a:p>
            <a:endParaRPr lang="it-IT" dirty="0">
              <a:latin typeface="Open Sans Light" panose="020B0306030504020204"/>
            </a:endParaRPr>
          </a:p>
          <a:p>
            <a:r>
              <a:rPr lang="it-IT" b="1" dirty="0" err="1">
                <a:latin typeface="Open Sans Light" panose="020B0306030504020204"/>
              </a:rPr>
              <a:t>YoY</a:t>
            </a:r>
            <a:r>
              <a:rPr lang="it-IT" b="1" dirty="0">
                <a:latin typeface="Open Sans Light" panose="020B0306030504020204"/>
              </a:rPr>
              <a:t>: -75%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BFD6E52-B854-498E-89E2-C40C74C46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498" y="2625614"/>
            <a:ext cx="6717804" cy="423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53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CE5DCA-5EC5-469E-98F8-860FE6D9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32800" cy="1531916"/>
          </a:xfrm>
        </p:spPr>
        <p:txBody>
          <a:bodyPr/>
          <a:lstStyle/>
          <a:p>
            <a:r>
              <a:rPr lang="it-IT" dirty="0"/>
              <a:t>2020: the impact of the </a:t>
            </a:r>
            <a:r>
              <a:rPr lang="it-IT" dirty="0" err="1"/>
              <a:t>pandemic</a:t>
            </a:r>
            <a:r>
              <a:rPr lang="it-IT" dirty="0"/>
              <a:t> – Yield (</a:t>
            </a:r>
            <a:r>
              <a:rPr lang="it-IT" dirty="0" err="1"/>
              <a:t>autumn</a:t>
            </a:r>
            <a:r>
              <a:rPr lang="it-IT" dirty="0"/>
              <a:t>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9F160F8-305B-4896-8DA9-848B82B99282}"/>
              </a:ext>
            </a:extLst>
          </p:cNvPr>
          <p:cNvSpPr txBox="1"/>
          <p:nvPr/>
        </p:nvSpPr>
        <p:spPr>
          <a:xfrm>
            <a:off x="3747541" y="2222530"/>
            <a:ext cx="4889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EUR/1000RPK in </a:t>
            </a:r>
            <a:r>
              <a:rPr lang="it-IT" sz="1600" b="1" dirty="0" err="1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October</a:t>
            </a:r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 2020 vs </a:t>
            </a:r>
            <a:r>
              <a:rPr lang="it-IT" sz="1600" b="1" dirty="0" err="1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October</a:t>
            </a:r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 2019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12C3A43-A555-4351-ADB2-DB74B4A5E2C5}"/>
              </a:ext>
            </a:extLst>
          </p:cNvPr>
          <p:cNvSpPr txBox="1"/>
          <p:nvPr/>
        </p:nvSpPr>
        <p:spPr>
          <a:xfrm>
            <a:off x="7199447" y="2253308"/>
            <a:ext cx="3267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i="1" dirty="0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PTSCLAS </a:t>
            </a:r>
            <a:r>
              <a:rPr lang="it-IT" sz="1200" i="1" dirty="0" err="1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elaborations</a:t>
            </a:r>
            <a:endParaRPr lang="it-IT" sz="1200" i="1" dirty="0">
              <a:solidFill>
                <a:schemeClr val="bg1">
                  <a:lumMod val="50000"/>
                </a:schemeClr>
              </a:solidFill>
              <a:latin typeface="Open Sans Light" panose="020B0306030504020204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63B490C-58BC-4CF0-A7ED-A5CE6DFE3BE4}"/>
              </a:ext>
            </a:extLst>
          </p:cNvPr>
          <p:cNvSpPr txBox="1"/>
          <p:nvPr/>
        </p:nvSpPr>
        <p:spPr>
          <a:xfrm>
            <a:off x="838200" y="3236436"/>
            <a:ext cx="2264970" cy="17543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latin typeface="Open Sans Light" panose="020B0306030504020204"/>
              </a:rPr>
              <a:t>AI </a:t>
            </a:r>
            <a:r>
              <a:rPr lang="it-IT" b="1" dirty="0" err="1">
                <a:latin typeface="Open Sans Light" panose="020B0306030504020204"/>
              </a:rPr>
              <a:t>region</a:t>
            </a:r>
            <a:r>
              <a:rPr lang="it-IT" b="1" dirty="0">
                <a:latin typeface="Open Sans Light" panose="020B0306030504020204"/>
              </a:rPr>
              <a:t> </a:t>
            </a:r>
            <a:r>
              <a:rPr lang="it-IT" b="1" dirty="0" err="1">
                <a:latin typeface="Open Sans Light" panose="020B0306030504020204"/>
              </a:rPr>
              <a:t>total</a:t>
            </a:r>
            <a:endParaRPr lang="it-IT" dirty="0">
              <a:latin typeface="Open Sans Light" panose="020B0306030504020204"/>
            </a:endParaRPr>
          </a:p>
          <a:p>
            <a:endParaRPr lang="it-IT" dirty="0">
              <a:latin typeface="Open Sans Light" panose="020B0306030504020204"/>
            </a:endParaRPr>
          </a:p>
          <a:p>
            <a:r>
              <a:rPr lang="it-IT" dirty="0">
                <a:latin typeface="Open Sans Light" panose="020B0306030504020204"/>
              </a:rPr>
              <a:t>Oct’19:  71.9 </a:t>
            </a:r>
          </a:p>
          <a:p>
            <a:r>
              <a:rPr lang="it-IT" dirty="0">
                <a:latin typeface="Open Sans Light" panose="020B0306030504020204"/>
              </a:rPr>
              <a:t>Oct’20:  21.1</a:t>
            </a:r>
          </a:p>
          <a:p>
            <a:endParaRPr lang="it-IT" dirty="0">
              <a:latin typeface="Open Sans Light" panose="020B0306030504020204"/>
            </a:endParaRPr>
          </a:p>
          <a:p>
            <a:r>
              <a:rPr lang="it-IT" b="1" dirty="0" err="1">
                <a:latin typeface="Open Sans Light" panose="020B0306030504020204"/>
              </a:rPr>
              <a:t>YoY</a:t>
            </a:r>
            <a:r>
              <a:rPr lang="it-IT" b="1" dirty="0">
                <a:latin typeface="Open Sans Light" panose="020B0306030504020204"/>
              </a:rPr>
              <a:t>: -71%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96DE69C-7191-45BB-B4A4-A8946DBF1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06" y="2680242"/>
            <a:ext cx="6631096" cy="417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94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CE5DCA-5EC5-469E-98F8-860FE6D9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2020: the impact of the </a:t>
            </a:r>
            <a:r>
              <a:rPr lang="it-IT" dirty="0" err="1"/>
              <a:t>pandemic</a:t>
            </a:r>
            <a:r>
              <a:rPr lang="it-IT" dirty="0"/>
              <a:t> – Airlines (spring)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9F160F8-305B-4896-8DA9-848B82B99282}"/>
              </a:ext>
            </a:extLst>
          </p:cNvPr>
          <p:cNvSpPr txBox="1"/>
          <p:nvPr/>
        </p:nvSpPr>
        <p:spPr>
          <a:xfrm>
            <a:off x="4182256" y="2222530"/>
            <a:ext cx="4454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No. of Airlines in April 2020 vs April 2019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12C3A43-A555-4351-ADB2-DB74B4A5E2C5}"/>
              </a:ext>
            </a:extLst>
          </p:cNvPr>
          <p:cNvSpPr txBox="1"/>
          <p:nvPr/>
        </p:nvSpPr>
        <p:spPr>
          <a:xfrm>
            <a:off x="7199447" y="2253308"/>
            <a:ext cx="3267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i="1" dirty="0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PTSCLAS </a:t>
            </a:r>
            <a:r>
              <a:rPr lang="it-IT" sz="1200" i="1" dirty="0" err="1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elaborations</a:t>
            </a:r>
            <a:endParaRPr lang="it-IT" sz="1200" i="1" dirty="0">
              <a:solidFill>
                <a:schemeClr val="bg1">
                  <a:lumMod val="50000"/>
                </a:schemeClr>
              </a:solidFill>
              <a:latin typeface="Open Sans Light" panose="020B0306030504020204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7005658-666E-4E5D-BB02-36B8E1E31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010" y="2591862"/>
            <a:ext cx="8781292" cy="426613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079ADAB-4743-4BBE-9A2C-ED69A1926DCE}"/>
              </a:ext>
            </a:extLst>
          </p:cNvPr>
          <p:cNvSpPr txBox="1"/>
          <p:nvPr/>
        </p:nvSpPr>
        <p:spPr>
          <a:xfrm>
            <a:off x="794059" y="2222530"/>
            <a:ext cx="2264970" cy="20313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latin typeface="Open Sans Light" panose="020B0306030504020204"/>
              </a:rPr>
              <a:t>AI </a:t>
            </a:r>
            <a:r>
              <a:rPr lang="it-IT" b="1" dirty="0" err="1">
                <a:latin typeface="Open Sans Light" panose="020B0306030504020204"/>
              </a:rPr>
              <a:t>region</a:t>
            </a:r>
            <a:r>
              <a:rPr lang="it-IT" b="1" dirty="0">
                <a:latin typeface="Open Sans Light" panose="020B0306030504020204"/>
              </a:rPr>
              <a:t> </a:t>
            </a:r>
            <a:r>
              <a:rPr lang="it-IT" b="1" dirty="0" err="1">
                <a:latin typeface="Open Sans Light" panose="020B0306030504020204"/>
              </a:rPr>
              <a:t>total</a:t>
            </a:r>
            <a:r>
              <a:rPr lang="it-IT" b="1" dirty="0">
                <a:latin typeface="Open Sans Light" panose="020B0306030504020204"/>
              </a:rPr>
              <a:t> no. of </a:t>
            </a:r>
            <a:r>
              <a:rPr lang="it-IT" b="1" dirty="0" err="1">
                <a:latin typeface="Open Sans Light" panose="020B0306030504020204"/>
              </a:rPr>
              <a:t>airlines</a:t>
            </a:r>
            <a:endParaRPr lang="it-IT" dirty="0">
              <a:latin typeface="Open Sans Light" panose="020B0306030504020204"/>
            </a:endParaRPr>
          </a:p>
          <a:p>
            <a:endParaRPr lang="it-IT" dirty="0">
              <a:latin typeface="Open Sans Light" panose="020B0306030504020204"/>
            </a:endParaRPr>
          </a:p>
          <a:p>
            <a:r>
              <a:rPr lang="it-IT" dirty="0">
                <a:latin typeface="Open Sans Light" panose="020B0306030504020204"/>
              </a:rPr>
              <a:t>Apr’19: 201</a:t>
            </a:r>
          </a:p>
          <a:p>
            <a:r>
              <a:rPr lang="it-IT" dirty="0">
                <a:latin typeface="Open Sans Light" panose="020B0306030504020204"/>
              </a:rPr>
              <a:t>Apr’20: 78</a:t>
            </a:r>
          </a:p>
          <a:p>
            <a:endParaRPr lang="it-IT" dirty="0">
              <a:latin typeface="Open Sans Light" panose="020B0306030504020204"/>
            </a:endParaRPr>
          </a:p>
          <a:p>
            <a:r>
              <a:rPr lang="it-IT" b="1" dirty="0" err="1">
                <a:latin typeface="Open Sans Light" panose="020B0306030504020204"/>
              </a:rPr>
              <a:t>YoY</a:t>
            </a:r>
            <a:r>
              <a:rPr lang="it-IT" b="1" dirty="0">
                <a:latin typeface="Open Sans Light" panose="020B0306030504020204"/>
              </a:rPr>
              <a:t>: -61% </a:t>
            </a:r>
          </a:p>
        </p:txBody>
      </p:sp>
    </p:spTree>
    <p:extLst>
      <p:ext uri="{BB962C8B-B14F-4D97-AF65-F5344CB8AC3E}">
        <p14:creationId xmlns:p14="http://schemas.microsoft.com/office/powerpoint/2010/main" val="3975975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CE5DCA-5EC5-469E-98F8-860FE6D9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2020: the impact of the </a:t>
            </a:r>
            <a:r>
              <a:rPr lang="it-IT" dirty="0" err="1"/>
              <a:t>pandemic</a:t>
            </a:r>
            <a:r>
              <a:rPr lang="it-IT" dirty="0"/>
              <a:t> – Airlines (</a:t>
            </a:r>
            <a:r>
              <a:rPr lang="it-IT" dirty="0" err="1"/>
              <a:t>summer</a:t>
            </a:r>
            <a:r>
              <a:rPr lang="it-IT" dirty="0"/>
              <a:t>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9F160F8-305B-4896-8DA9-848B82B99282}"/>
              </a:ext>
            </a:extLst>
          </p:cNvPr>
          <p:cNvSpPr txBox="1"/>
          <p:nvPr/>
        </p:nvSpPr>
        <p:spPr>
          <a:xfrm>
            <a:off x="4661941" y="2222530"/>
            <a:ext cx="3974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No. of Airlines in </a:t>
            </a:r>
            <a:r>
              <a:rPr lang="it-IT" sz="1600" b="1" dirty="0" err="1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July</a:t>
            </a:r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 2020 vs </a:t>
            </a:r>
            <a:r>
              <a:rPr lang="it-IT" sz="1600" b="1" dirty="0" err="1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July</a:t>
            </a:r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 2019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12C3A43-A555-4351-ADB2-DB74B4A5E2C5}"/>
              </a:ext>
            </a:extLst>
          </p:cNvPr>
          <p:cNvSpPr txBox="1"/>
          <p:nvPr/>
        </p:nvSpPr>
        <p:spPr>
          <a:xfrm>
            <a:off x="7199447" y="2253308"/>
            <a:ext cx="3267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i="1" dirty="0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PTSCLAS </a:t>
            </a:r>
            <a:r>
              <a:rPr lang="it-IT" sz="1200" i="1" dirty="0" err="1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elaborations</a:t>
            </a:r>
            <a:endParaRPr lang="it-IT" sz="1200" i="1" dirty="0">
              <a:solidFill>
                <a:schemeClr val="bg1">
                  <a:lumMod val="50000"/>
                </a:schemeClr>
              </a:solidFill>
              <a:latin typeface="Open Sans Light" panose="020B0306030504020204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6533DF4-C857-4008-8C45-A64DE4780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307" y="2530307"/>
            <a:ext cx="8907995" cy="432769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63B490C-58BC-4CF0-A7ED-A5CE6DFE3BE4}"/>
              </a:ext>
            </a:extLst>
          </p:cNvPr>
          <p:cNvSpPr txBox="1"/>
          <p:nvPr/>
        </p:nvSpPr>
        <p:spPr>
          <a:xfrm>
            <a:off x="493426" y="2071952"/>
            <a:ext cx="2264970" cy="17543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latin typeface="Open Sans Light" panose="020B0306030504020204"/>
              </a:rPr>
              <a:t>AI </a:t>
            </a:r>
            <a:r>
              <a:rPr lang="it-IT" b="1" dirty="0" err="1">
                <a:latin typeface="Open Sans Light" panose="020B0306030504020204"/>
              </a:rPr>
              <a:t>region</a:t>
            </a:r>
            <a:r>
              <a:rPr lang="it-IT" b="1" dirty="0">
                <a:latin typeface="Open Sans Light" panose="020B0306030504020204"/>
              </a:rPr>
              <a:t> </a:t>
            </a:r>
            <a:r>
              <a:rPr lang="it-IT" b="1" dirty="0" err="1">
                <a:latin typeface="Open Sans Light" panose="020B0306030504020204"/>
              </a:rPr>
              <a:t>total</a:t>
            </a:r>
            <a:r>
              <a:rPr lang="it-IT" b="1" dirty="0">
                <a:latin typeface="Open Sans Light" panose="020B0306030504020204"/>
              </a:rPr>
              <a:t> no. of </a:t>
            </a:r>
            <a:r>
              <a:rPr lang="it-IT" b="1" dirty="0" err="1">
                <a:latin typeface="Open Sans Light" panose="020B0306030504020204"/>
              </a:rPr>
              <a:t>airlines</a:t>
            </a:r>
            <a:endParaRPr lang="it-IT" dirty="0">
              <a:latin typeface="Open Sans Light" panose="020B0306030504020204"/>
            </a:endParaRPr>
          </a:p>
          <a:p>
            <a:endParaRPr lang="it-IT" dirty="0">
              <a:latin typeface="Open Sans Light" panose="020B0306030504020204"/>
            </a:endParaRPr>
          </a:p>
          <a:p>
            <a:r>
              <a:rPr lang="it-IT" dirty="0">
                <a:latin typeface="Open Sans Light" panose="020B0306030504020204"/>
              </a:rPr>
              <a:t>Jul’19:  241</a:t>
            </a:r>
          </a:p>
          <a:p>
            <a:r>
              <a:rPr lang="it-IT" dirty="0">
                <a:latin typeface="Open Sans Light" panose="020B0306030504020204"/>
              </a:rPr>
              <a:t>Jul’20:  154</a:t>
            </a:r>
          </a:p>
          <a:p>
            <a:r>
              <a:rPr lang="it-IT" b="1" dirty="0" err="1">
                <a:latin typeface="Open Sans Light" panose="020B0306030504020204"/>
              </a:rPr>
              <a:t>YoY</a:t>
            </a:r>
            <a:r>
              <a:rPr lang="it-IT" b="1" dirty="0">
                <a:latin typeface="Open Sans Light" panose="020B0306030504020204"/>
              </a:rPr>
              <a:t>: -36% </a:t>
            </a:r>
          </a:p>
        </p:txBody>
      </p:sp>
    </p:spTree>
    <p:extLst>
      <p:ext uri="{BB962C8B-B14F-4D97-AF65-F5344CB8AC3E}">
        <p14:creationId xmlns:p14="http://schemas.microsoft.com/office/powerpoint/2010/main" val="184114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C3E1528-21AD-42C9-8025-24AB2D053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178" y="2591862"/>
            <a:ext cx="8783124" cy="426613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0CE5DCA-5EC5-469E-98F8-860FE6D9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2020: the impact of the </a:t>
            </a:r>
            <a:r>
              <a:rPr lang="it-IT" dirty="0" err="1"/>
              <a:t>pandemic</a:t>
            </a:r>
            <a:r>
              <a:rPr lang="it-IT" dirty="0"/>
              <a:t> – Airlines (</a:t>
            </a:r>
            <a:r>
              <a:rPr lang="it-IT" dirty="0" err="1"/>
              <a:t>autumn</a:t>
            </a:r>
            <a:r>
              <a:rPr lang="it-IT" dirty="0"/>
              <a:t>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9F160F8-305B-4896-8DA9-848B82B99282}"/>
              </a:ext>
            </a:extLst>
          </p:cNvPr>
          <p:cNvSpPr txBox="1"/>
          <p:nvPr/>
        </p:nvSpPr>
        <p:spPr>
          <a:xfrm>
            <a:off x="3732551" y="2222530"/>
            <a:ext cx="4903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No. of Airlines in </a:t>
            </a:r>
            <a:r>
              <a:rPr lang="it-IT" sz="1600" b="1" dirty="0" err="1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October</a:t>
            </a:r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 2020 vs </a:t>
            </a:r>
            <a:r>
              <a:rPr lang="it-IT" sz="1600" b="1" dirty="0" err="1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October</a:t>
            </a:r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 2019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12C3A43-A555-4351-ADB2-DB74B4A5E2C5}"/>
              </a:ext>
            </a:extLst>
          </p:cNvPr>
          <p:cNvSpPr txBox="1"/>
          <p:nvPr/>
        </p:nvSpPr>
        <p:spPr>
          <a:xfrm>
            <a:off x="7199447" y="2253308"/>
            <a:ext cx="3267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i="1" dirty="0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PTSCLAS </a:t>
            </a:r>
            <a:r>
              <a:rPr lang="it-IT" sz="1200" i="1" dirty="0" err="1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elaborations</a:t>
            </a:r>
            <a:endParaRPr lang="it-IT" sz="1200" i="1" dirty="0">
              <a:solidFill>
                <a:schemeClr val="bg1">
                  <a:lumMod val="50000"/>
                </a:schemeClr>
              </a:solidFill>
              <a:latin typeface="Open Sans Light" panose="020B0306030504020204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63B490C-58BC-4CF0-A7ED-A5CE6DFE3BE4}"/>
              </a:ext>
            </a:extLst>
          </p:cNvPr>
          <p:cNvSpPr txBox="1"/>
          <p:nvPr/>
        </p:nvSpPr>
        <p:spPr>
          <a:xfrm>
            <a:off x="551693" y="2222530"/>
            <a:ext cx="2264970" cy="17543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latin typeface="Open Sans Light" panose="020B0306030504020204"/>
              </a:rPr>
              <a:t>AI </a:t>
            </a:r>
            <a:r>
              <a:rPr lang="it-IT" b="1" dirty="0" err="1">
                <a:latin typeface="Open Sans Light" panose="020B0306030504020204"/>
              </a:rPr>
              <a:t>region</a:t>
            </a:r>
            <a:r>
              <a:rPr lang="it-IT" b="1" dirty="0">
                <a:latin typeface="Open Sans Light" panose="020B0306030504020204"/>
              </a:rPr>
              <a:t> </a:t>
            </a:r>
            <a:r>
              <a:rPr lang="it-IT" b="1" dirty="0" err="1">
                <a:latin typeface="Open Sans Light" panose="020B0306030504020204"/>
              </a:rPr>
              <a:t>total</a:t>
            </a:r>
            <a:r>
              <a:rPr lang="it-IT" b="1" dirty="0">
                <a:latin typeface="Open Sans Light" panose="020B0306030504020204"/>
              </a:rPr>
              <a:t> no. of </a:t>
            </a:r>
            <a:r>
              <a:rPr lang="it-IT" b="1" dirty="0" err="1">
                <a:latin typeface="Open Sans Light" panose="020B0306030504020204"/>
              </a:rPr>
              <a:t>airlines</a:t>
            </a:r>
            <a:endParaRPr lang="it-IT" dirty="0">
              <a:latin typeface="Open Sans Light" panose="020B0306030504020204"/>
            </a:endParaRPr>
          </a:p>
          <a:p>
            <a:endParaRPr lang="it-IT" dirty="0">
              <a:latin typeface="Open Sans Light" panose="020B0306030504020204"/>
            </a:endParaRPr>
          </a:p>
          <a:p>
            <a:r>
              <a:rPr lang="it-IT" dirty="0">
                <a:latin typeface="Open Sans Light" panose="020B0306030504020204"/>
              </a:rPr>
              <a:t>Oct’19:  217</a:t>
            </a:r>
          </a:p>
          <a:p>
            <a:r>
              <a:rPr lang="it-IT" dirty="0">
                <a:latin typeface="Open Sans Light" panose="020B0306030504020204"/>
              </a:rPr>
              <a:t>Oct’20: 154</a:t>
            </a:r>
          </a:p>
          <a:p>
            <a:r>
              <a:rPr lang="it-IT" b="1" dirty="0" err="1">
                <a:latin typeface="Open Sans Light" panose="020B0306030504020204"/>
              </a:rPr>
              <a:t>YoY</a:t>
            </a:r>
            <a:r>
              <a:rPr lang="it-IT" b="1" dirty="0">
                <a:latin typeface="Open Sans Light" panose="020B0306030504020204"/>
              </a:rPr>
              <a:t>: -29% </a:t>
            </a:r>
          </a:p>
        </p:txBody>
      </p:sp>
    </p:spTree>
    <p:extLst>
      <p:ext uri="{BB962C8B-B14F-4D97-AF65-F5344CB8AC3E}">
        <p14:creationId xmlns:p14="http://schemas.microsoft.com/office/powerpoint/2010/main" val="1224659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940BF29-72EA-4BAC-AF42-AD59DB13B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813" y="2561084"/>
            <a:ext cx="8846489" cy="4296916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0CE5DCA-5EC5-469E-98F8-860FE6D9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2020: the impact of the </a:t>
            </a:r>
            <a:r>
              <a:rPr lang="it-IT" dirty="0" err="1"/>
              <a:t>pandemic</a:t>
            </a:r>
            <a:r>
              <a:rPr lang="it-IT" dirty="0"/>
              <a:t> – Airlines (spring)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9F160F8-305B-4896-8DA9-848B82B99282}"/>
              </a:ext>
            </a:extLst>
          </p:cNvPr>
          <p:cNvSpPr txBox="1"/>
          <p:nvPr/>
        </p:nvSpPr>
        <p:spPr>
          <a:xfrm>
            <a:off x="3372787" y="2222530"/>
            <a:ext cx="5263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No. of </a:t>
            </a:r>
            <a:r>
              <a:rPr lang="it-IT" sz="1600" b="1" dirty="0" err="1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destinations</a:t>
            </a:r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 in </a:t>
            </a:r>
            <a:r>
              <a:rPr lang="it-IT" sz="1600" b="1" dirty="0" err="1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July</a:t>
            </a:r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 2020 vs </a:t>
            </a:r>
            <a:r>
              <a:rPr lang="it-IT" sz="1600" b="1" dirty="0" err="1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July</a:t>
            </a:r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 2019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12C3A43-A555-4351-ADB2-DB74B4A5E2C5}"/>
              </a:ext>
            </a:extLst>
          </p:cNvPr>
          <p:cNvSpPr txBox="1"/>
          <p:nvPr/>
        </p:nvSpPr>
        <p:spPr>
          <a:xfrm>
            <a:off x="7199447" y="2253308"/>
            <a:ext cx="3267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i="1" dirty="0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PTSCLAS </a:t>
            </a:r>
            <a:r>
              <a:rPr lang="it-IT" sz="1200" i="1" dirty="0" err="1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elaborations</a:t>
            </a:r>
            <a:endParaRPr lang="it-IT" sz="1200" i="1" dirty="0">
              <a:solidFill>
                <a:schemeClr val="bg1">
                  <a:lumMod val="50000"/>
                </a:schemeClr>
              </a:solidFill>
              <a:latin typeface="Open Sans Light" panose="020B0306030504020204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63B490C-58BC-4CF0-A7ED-A5CE6DFE3BE4}"/>
              </a:ext>
            </a:extLst>
          </p:cNvPr>
          <p:cNvSpPr txBox="1"/>
          <p:nvPr/>
        </p:nvSpPr>
        <p:spPr>
          <a:xfrm>
            <a:off x="551693" y="2222530"/>
            <a:ext cx="2264970" cy="17543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latin typeface="Open Sans Light" panose="020B0306030504020204"/>
              </a:rPr>
              <a:t>AI </a:t>
            </a:r>
            <a:r>
              <a:rPr lang="it-IT" b="1" dirty="0" err="1">
                <a:latin typeface="Open Sans Light" panose="020B0306030504020204"/>
              </a:rPr>
              <a:t>region</a:t>
            </a:r>
            <a:r>
              <a:rPr lang="it-IT" b="1" dirty="0">
                <a:latin typeface="Open Sans Light" panose="020B0306030504020204"/>
              </a:rPr>
              <a:t> </a:t>
            </a:r>
            <a:r>
              <a:rPr lang="it-IT" b="1" dirty="0" err="1">
                <a:latin typeface="Open Sans Light" panose="020B0306030504020204"/>
              </a:rPr>
              <a:t>total</a:t>
            </a:r>
            <a:r>
              <a:rPr lang="it-IT" b="1" dirty="0">
                <a:latin typeface="Open Sans Light" panose="020B0306030504020204"/>
              </a:rPr>
              <a:t> no. of </a:t>
            </a:r>
            <a:r>
              <a:rPr lang="it-IT" b="1" dirty="0" err="1">
                <a:latin typeface="Open Sans Light" panose="020B0306030504020204"/>
              </a:rPr>
              <a:t>destinations</a:t>
            </a:r>
            <a:endParaRPr lang="it-IT" dirty="0">
              <a:latin typeface="Open Sans Light" panose="020B0306030504020204"/>
            </a:endParaRPr>
          </a:p>
          <a:p>
            <a:endParaRPr lang="it-IT" dirty="0">
              <a:latin typeface="Open Sans Light" panose="020B0306030504020204"/>
            </a:endParaRPr>
          </a:p>
          <a:p>
            <a:r>
              <a:rPr lang="it-IT" dirty="0">
                <a:latin typeface="Open Sans Light" panose="020B0306030504020204"/>
              </a:rPr>
              <a:t>Jul’19: 383</a:t>
            </a:r>
          </a:p>
          <a:p>
            <a:r>
              <a:rPr lang="it-IT" dirty="0">
                <a:latin typeface="Open Sans Light" panose="020B0306030504020204"/>
              </a:rPr>
              <a:t>Jul’20: 296</a:t>
            </a:r>
          </a:p>
          <a:p>
            <a:r>
              <a:rPr lang="it-IT" b="1" dirty="0" err="1">
                <a:latin typeface="Open Sans Light" panose="020B0306030504020204"/>
              </a:rPr>
              <a:t>YoY</a:t>
            </a:r>
            <a:r>
              <a:rPr lang="it-IT" b="1" dirty="0">
                <a:latin typeface="Open Sans Light" panose="020B0306030504020204"/>
              </a:rPr>
              <a:t>: -23% </a:t>
            </a:r>
          </a:p>
        </p:txBody>
      </p:sp>
    </p:spTree>
    <p:extLst>
      <p:ext uri="{BB962C8B-B14F-4D97-AF65-F5344CB8AC3E}">
        <p14:creationId xmlns:p14="http://schemas.microsoft.com/office/powerpoint/2010/main" val="3521514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CE5DCA-5EC5-469E-98F8-860FE6D9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2020: the impact of the </a:t>
            </a:r>
            <a:r>
              <a:rPr lang="it-IT" dirty="0" err="1"/>
              <a:t>pandemic</a:t>
            </a:r>
            <a:r>
              <a:rPr lang="it-IT" dirty="0"/>
              <a:t> – </a:t>
            </a:r>
            <a:r>
              <a:rPr lang="it-IT" dirty="0" err="1"/>
              <a:t>Destinations</a:t>
            </a:r>
            <a:r>
              <a:rPr lang="it-IT" dirty="0"/>
              <a:t> (spring)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9F160F8-305B-4896-8DA9-848B82B99282}"/>
              </a:ext>
            </a:extLst>
          </p:cNvPr>
          <p:cNvSpPr txBox="1"/>
          <p:nvPr/>
        </p:nvSpPr>
        <p:spPr>
          <a:xfrm>
            <a:off x="3372787" y="2222530"/>
            <a:ext cx="5263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No. of </a:t>
            </a:r>
            <a:r>
              <a:rPr lang="it-IT" sz="1600" b="1" dirty="0" err="1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destinations</a:t>
            </a:r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 in April 2020 vs April 2019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12C3A43-A555-4351-ADB2-DB74B4A5E2C5}"/>
              </a:ext>
            </a:extLst>
          </p:cNvPr>
          <p:cNvSpPr txBox="1"/>
          <p:nvPr/>
        </p:nvSpPr>
        <p:spPr>
          <a:xfrm>
            <a:off x="7199447" y="2253308"/>
            <a:ext cx="3267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i="1" dirty="0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PTSCLAS </a:t>
            </a:r>
            <a:r>
              <a:rPr lang="it-IT" sz="1200" i="1" dirty="0" err="1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elaborations</a:t>
            </a:r>
            <a:endParaRPr lang="it-IT" sz="1200" i="1" dirty="0">
              <a:solidFill>
                <a:schemeClr val="bg1">
                  <a:lumMod val="50000"/>
                </a:schemeClr>
              </a:solidFill>
              <a:latin typeface="Open Sans Light" panose="020B0306030504020204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418BB16-8116-48FB-A540-27B67D6CC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448" y="2623000"/>
            <a:ext cx="8784854" cy="426613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63B490C-58BC-4CF0-A7ED-A5CE6DFE3BE4}"/>
              </a:ext>
            </a:extLst>
          </p:cNvPr>
          <p:cNvSpPr txBox="1"/>
          <p:nvPr/>
        </p:nvSpPr>
        <p:spPr>
          <a:xfrm>
            <a:off x="551693" y="2222530"/>
            <a:ext cx="2264970" cy="17543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latin typeface="Open Sans Light" panose="020B0306030504020204"/>
              </a:rPr>
              <a:t>AI </a:t>
            </a:r>
            <a:r>
              <a:rPr lang="it-IT" b="1" dirty="0" err="1">
                <a:latin typeface="Open Sans Light" panose="020B0306030504020204"/>
              </a:rPr>
              <a:t>region</a:t>
            </a:r>
            <a:r>
              <a:rPr lang="it-IT" b="1" dirty="0">
                <a:latin typeface="Open Sans Light" panose="020B0306030504020204"/>
              </a:rPr>
              <a:t> </a:t>
            </a:r>
            <a:r>
              <a:rPr lang="it-IT" b="1" dirty="0" err="1">
                <a:latin typeface="Open Sans Light" panose="020B0306030504020204"/>
              </a:rPr>
              <a:t>total</a:t>
            </a:r>
            <a:r>
              <a:rPr lang="it-IT" b="1" dirty="0">
                <a:latin typeface="Open Sans Light" panose="020B0306030504020204"/>
              </a:rPr>
              <a:t> no. of </a:t>
            </a:r>
            <a:r>
              <a:rPr lang="it-IT" b="1" dirty="0" err="1">
                <a:latin typeface="Open Sans Light" panose="020B0306030504020204"/>
              </a:rPr>
              <a:t>destinations</a:t>
            </a:r>
            <a:endParaRPr lang="it-IT" dirty="0">
              <a:latin typeface="Open Sans Light" panose="020B0306030504020204"/>
            </a:endParaRPr>
          </a:p>
          <a:p>
            <a:endParaRPr lang="it-IT" dirty="0">
              <a:latin typeface="Open Sans Light" panose="020B0306030504020204"/>
            </a:endParaRPr>
          </a:p>
          <a:p>
            <a:r>
              <a:rPr lang="it-IT" dirty="0">
                <a:latin typeface="Open Sans Light" panose="020B0306030504020204"/>
              </a:rPr>
              <a:t>Apr’19: 341</a:t>
            </a:r>
          </a:p>
          <a:p>
            <a:r>
              <a:rPr lang="it-IT" dirty="0">
                <a:latin typeface="Open Sans Light" panose="020B0306030504020204"/>
              </a:rPr>
              <a:t>Apr’20: 142</a:t>
            </a:r>
          </a:p>
          <a:p>
            <a:r>
              <a:rPr lang="it-IT" b="1" dirty="0" err="1">
                <a:latin typeface="Open Sans Light" panose="020B0306030504020204"/>
              </a:rPr>
              <a:t>YoY</a:t>
            </a:r>
            <a:r>
              <a:rPr lang="it-IT" b="1" dirty="0">
                <a:latin typeface="Open Sans Light" panose="020B0306030504020204"/>
              </a:rPr>
              <a:t>: -58% </a:t>
            </a:r>
          </a:p>
        </p:txBody>
      </p:sp>
    </p:spTree>
    <p:extLst>
      <p:ext uri="{BB962C8B-B14F-4D97-AF65-F5344CB8AC3E}">
        <p14:creationId xmlns:p14="http://schemas.microsoft.com/office/powerpoint/2010/main" val="2686457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EE324CE-E52C-4230-8E33-710D32AB1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070" y="2561084"/>
            <a:ext cx="8848232" cy="4296916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0CE5DCA-5EC5-469E-98F8-860FE6D9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2020: the impact of the </a:t>
            </a:r>
            <a:r>
              <a:rPr lang="it-IT" dirty="0" err="1"/>
              <a:t>pandemic</a:t>
            </a:r>
            <a:r>
              <a:rPr lang="it-IT" dirty="0"/>
              <a:t> – </a:t>
            </a:r>
            <a:r>
              <a:rPr lang="it-IT" dirty="0" err="1"/>
              <a:t>Destinations</a:t>
            </a:r>
            <a:r>
              <a:rPr lang="it-IT" dirty="0"/>
              <a:t> (</a:t>
            </a:r>
            <a:r>
              <a:rPr lang="it-IT" dirty="0" err="1"/>
              <a:t>summer</a:t>
            </a:r>
            <a:r>
              <a:rPr lang="it-IT" dirty="0"/>
              <a:t>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9F160F8-305B-4896-8DA9-848B82B99282}"/>
              </a:ext>
            </a:extLst>
          </p:cNvPr>
          <p:cNvSpPr txBox="1"/>
          <p:nvPr/>
        </p:nvSpPr>
        <p:spPr>
          <a:xfrm>
            <a:off x="3372787" y="2222530"/>
            <a:ext cx="5263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No. of </a:t>
            </a:r>
            <a:r>
              <a:rPr lang="it-IT" sz="1600" b="1" dirty="0" err="1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destinations</a:t>
            </a:r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 in </a:t>
            </a:r>
            <a:r>
              <a:rPr lang="it-IT" sz="1600" b="1" dirty="0" err="1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July</a:t>
            </a:r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 2020 vs </a:t>
            </a:r>
            <a:r>
              <a:rPr lang="it-IT" sz="1600" b="1" dirty="0" err="1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July</a:t>
            </a:r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 2019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12C3A43-A555-4351-ADB2-DB74B4A5E2C5}"/>
              </a:ext>
            </a:extLst>
          </p:cNvPr>
          <p:cNvSpPr txBox="1"/>
          <p:nvPr/>
        </p:nvSpPr>
        <p:spPr>
          <a:xfrm>
            <a:off x="7199447" y="2253308"/>
            <a:ext cx="3267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i="1" dirty="0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PTSCLAS </a:t>
            </a:r>
            <a:r>
              <a:rPr lang="it-IT" sz="1200" i="1" dirty="0" err="1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elaborations</a:t>
            </a:r>
            <a:endParaRPr lang="it-IT" sz="1200" i="1" dirty="0">
              <a:solidFill>
                <a:schemeClr val="bg1">
                  <a:lumMod val="50000"/>
                </a:schemeClr>
              </a:solidFill>
              <a:latin typeface="Open Sans Light" panose="020B0306030504020204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63B490C-58BC-4CF0-A7ED-A5CE6DFE3BE4}"/>
              </a:ext>
            </a:extLst>
          </p:cNvPr>
          <p:cNvSpPr txBox="1"/>
          <p:nvPr/>
        </p:nvSpPr>
        <p:spPr>
          <a:xfrm>
            <a:off x="551693" y="2222530"/>
            <a:ext cx="2264970" cy="17543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latin typeface="Open Sans Light" panose="020B0306030504020204"/>
              </a:rPr>
              <a:t>AI </a:t>
            </a:r>
            <a:r>
              <a:rPr lang="it-IT" b="1" dirty="0" err="1">
                <a:latin typeface="Open Sans Light" panose="020B0306030504020204"/>
              </a:rPr>
              <a:t>region</a:t>
            </a:r>
            <a:r>
              <a:rPr lang="it-IT" b="1" dirty="0">
                <a:latin typeface="Open Sans Light" panose="020B0306030504020204"/>
              </a:rPr>
              <a:t> </a:t>
            </a:r>
            <a:r>
              <a:rPr lang="it-IT" b="1" dirty="0" err="1">
                <a:latin typeface="Open Sans Light" panose="020B0306030504020204"/>
              </a:rPr>
              <a:t>total</a:t>
            </a:r>
            <a:r>
              <a:rPr lang="it-IT" b="1" dirty="0">
                <a:latin typeface="Open Sans Light" panose="020B0306030504020204"/>
              </a:rPr>
              <a:t> no. of </a:t>
            </a:r>
            <a:r>
              <a:rPr lang="it-IT" b="1" dirty="0" err="1">
                <a:latin typeface="Open Sans Light" panose="020B0306030504020204"/>
              </a:rPr>
              <a:t>destinations</a:t>
            </a:r>
            <a:endParaRPr lang="it-IT" dirty="0">
              <a:latin typeface="Open Sans Light" panose="020B0306030504020204"/>
            </a:endParaRPr>
          </a:p>
          <a:p>
            <a:endParaRPr lang="it-IT" dirty="0">
              <a:latin typeface="Open Sans Light" panose="020B0306030504020204"/>
            </a:endParaRPr>
          </a:p>
          <a:p>
            <a:r>
              <a:rPr lang="it-IT" dirty="0">
                <a:latin typeface="Open Sans Light" panose="020B0306030504020204"/>
              </a:rPr>
              <a:t>Jul’19: 383</a:t>
            </a:r>
          </a:p>
          <a:p>
            <a:r>
              <a:rPr lang="it-IT" dirty="0">
                <a:latin typeface="Open Sans Light" panose="020B0306030504020204"/>
              </a:rPr>
              <a:t>Jul’20: 296</a:t>
            </a:r>
          </a:p>
          <a:p>
            <a:r>
              <a:rPr lang="it-IT" b="1" dirty="0" err="1">
                <a:latin typeface="Open Sans Light" panose="020B0306030504020204"/>
              </a:rPr>
              <a:t>YoY</a:t>
            </a:r>
            <a:r>
              <a:rPr lang="it-IT" b="1" dirty="0">
                <a:latin typeface="Open Sans Light" panose="020B0306030504020204"/>
              </a:rPr>
              <a:t>: -23% </a:t>
            </a:r>
          </a:p>
        </p:txBody>
      </p:sp>
    </p:spTree>
    <p:extLst>
      <p:ext uri="{BB962C8B-B14F-4D97-AF65-F5344CB8AC3E}">
        <p14:creationId xmlns:p14="http://schemas.microsoft.com/office/powerpoint/2010/main" val="1197062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049438-E527-4527-8084-1615060898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The impact of the COVID-19 </a:t>
            </a:r>
            <a:r>
              <a:rPr lang="it-IT" dirty="0" err="1"/>
              <a:t>pandemic</a:t>
            </a:r>
            <a:r>
              <a:rPr lang="it-IT" dirty="0"/>
              <a:t> on the </a:t>
            </a:r>
            <a:r>
              <a:rPr lang="it-IT" dirty="0" err="1"/>
              <a:t>airports</a:t>
            </a:r>
            <a:r>
              <a:rPr lang="it-IT" dirty="0"/>
              <a:t> of the macro-</a:t>
            </a:r>
            <a:r>
              <a:rPr lang="it-IT" dirty="0" err="1"/>
              <a:t>region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61D5120-C530-47F7-88B9-0658168D0B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Giuseppe Siciliano</a:t>
            </a:r>
          </a:p>
          <a:p>
            <a:endParaRPr lang="it-IT" dirty="0"/>
          </a:p>
        </p:txBody>
      </p:sp>
      <p:pic>
        <p:nvPicPr>
          <p:cNvPr id="1026" name="Picture 2" descr="PTSCLAS">
            <a:extLst>
              <a:ext uri="{FF2B5EF4-FFF2-40B4-BE49-F238E27FC236}">
                <a16:creationId xmlns:a16="http://schemas.microsoft.com/office/drawing/2014/main" id="{C5734F17-F7A5-45E3-B5C3-222108A67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329" y="4838875"/>
            <a:ext cx="2458386" cy="117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505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5901BC2-F4D6-4B28-9C3E-BF6876297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813" y="2561084"/>
            <a:ext cx="8846489" cy="4296916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0CE5DCA-5EC5-469E-98F8-860FE6D9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2020: the impact of the </a:t>
            </a:r>
            <a:r>
              <a:rPr lang="it-IT" dirty="0" err="1"/>
              <a:t>pandemic</a:t>
            </a:r>
            <a:r>
              <a:rPr lang="it-IT" dirty="0"/>
              <a:t> – </a:t>
            </a:r>
            <a:r>
              <a:rPr lang="it-IT" dirty="0" err="1"/>
              <a:t>Destinations</a:t>
            </a:r>
            <a:r>
              <a:rPr lang="it-IT" dirty="0"/>
              <a:t> (</a:t>
            </a:r>
            <a:r>
              <a:rPr lang="it-IT" dirty="0" err="1"/>
              <a:t>autumn</a:t>
            </a:r>
            <a:r>
              <a:rPr lang="it-IT" dirty="0"/>
              <a:t>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9F160F8-305B-4896-8DA9-848B82B99282}"/>
              </a:ext>
            </a:extLst>
          </p:cNvPr>
          <p:cNvSpPr txBox="1"/>
          <p:nvPr/>
        </p:nvSpPr>
        <p:spPr>
          <a:xfrm>
            <a:off x="3372787" y="2222530"/>
            <a:ext cx="5263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No. of </a:t>
            </a:r>
            <a:r>
              <a:rPr lang="it-IT" sz="1600" b="1" dirty="0" err="1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destinations</a:t>
            </a:r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 in </a:t>
            </a:r>
            <a:r>
              <a:rPr lang="it-IT" sz="1600" b="1" dirty="0" err="1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October</a:t>
            </a:r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 2020 vs </a:t>
            </a:r>
            <a:r>
              <a:rPr lang="it-IT" sz="1600" b="1" dirty="0" err="1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October</a:t>
            </a:r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 2019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12C3A43-A555-4351-ADB2-DB74B4A5E2C5}"/>
              </a:ext>
            </a:extLst>
          </p:cNvPr>
          <p:cNvSpPr txBox="1"/>
          <p:nvPr/>
        </p:nvSpPr>
        <p:spPr>
          <a:xfrm>
            <a:off x="7199447" y="2253308"/>
            <a:ext cx="3267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i="1" dirty="0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PTSCLAS </a:t>
            </a:r>
            <a:r>
              <a:rPr lang="it-IT" sz="1200" i="1" dirty="0" err="1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elaborations</a:t>
            </a:r>
            <a:endParaRPr lang="it-IT" sz="1200" i="1" dirty="0">
              <a:solidFill>
                <a:schemeClr val="bg1">
                  <a:lumMod val="50000"/>
                </a:schemeClr>
              </a:solidFill>
              <a:latin typeface="Open Sans Light" panose="020B0306030504020204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63B490C-58BC-4CF0-A7ED-A5CE6DFE3BE4}"/>
              </a:ext>
            </a:extLst>
          </p:cNvPr>
          <p:cNvSpPr txBox="1"/>
          <p:nvPr/>
        </p:nvSpPr>
        <p:spPr>
          <a:xfrm>
            <a:off x="551693" y="2222530"/>
            <a:ext cx="2264970" cy="17543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latin typeface="Open Sans Light" panose="020B0306030504020204"/>
              </a:rPr>
              <a:t>AI </a:t>
            </a:r>
            <a:r>
              <a:rPr lang="it-IT" b="1" dirty="0" err="1">
                <a:latin typeface="Open Sans Light" panose="020B0306030504020204"/>
              </a:rPr>
              <a:t>region</a:t>
            </a:r>
            <a:r>
              <a:rPr lang="it-IT" b="1" dirty="0">
                <a:latin typeface="Open Sans Light" panose="020B0306030504020204"/>
              </a:rPr>
              <a:t> </a:t>
            </a:r>
            <a:r>
              <a:rPr lang="it-IT" b="1" dirty="0" err="1">
                <a:latin typeface="Open Sans Light" panose="020B0306030504020204"/>
              </a:rPr>
              <a:t>total</a:t>
            </a:r>
            <a:r>
              <a:rPr lang="it-IT" b="1" dirty="0">
                <a:latin typeface="Open Sans Light" panose="020B0306030504020204"/>
              </a:rPr>
              <a:t> no. of </a:t>
            </a:r>
            <a:r>
              <a:rPr lang="it-IT" b="1" dirty="0" err="1">
                <a:latin typeface="Open Sans Light" panose="020B0306030504020204"/>
              </a:rPr>
              <a:t>destinations</a:t>
            </a:r>
            <a:endParaRPr lang="it-IT" dirty="0">
              <a:latin typeface="Open Sans Light" panose="020B0306030504020204"/>
            </a:endParaRPr>
          </a:p>
          <a:p>
            <a:endParaRPr lang="it-IT" dirty="0">
              <a:latin typeface="Open Sans Light" panose="020B0306030504020204"/>
            </a:endParaRPr>
          </a:p>
          <a:p>
            <a:r>
              <a:rPr lang="it-IT" dirty="0">
                <a:latin typeface="Open Sans Light" panose="020B0306030504020204"/>
              </a:rPr>
              <a:t>Oct’19: 273</a:t>
            </a:r>
          </a:p>
          <a:p>
            <a:r>
              <a:rPr lang="it-IT" dirty="0">
                <a:latin typeface="Open Sans Light" panose="020B0306030504020204"/>
              </a:rPr>
              <a:t>Oct’20: 378</a:t>
            </a:r>
          </a:p>
          <a:p>
            <a:r>
              <a:rPr lang="it-IT" b="1" dirty="0" err="1">
                <a:latin typeface="Open Sans Light" panose="020B0306030504020204"/>
              </a:rPr>
              <a:t>YoY</a:t>
            </a:r>
            <a:r>
              <a:rPr lang="it-IT" b="1" dirty="0">
                <a:latin typeface="Open Sans Light" panose="020B0306030504020204"/>
              </a:rPr>
              <a:t>: -28% </a:t>
            </a:r>
          </a:p>
        </p:txBody>
      </p:sp>
    </p:spTree>
    <p:extLst>
      <p:ext uri="{BB962C8B-B14F-4D97-AF65-F5344CB8AC3E}">
        <p14:creationId xmlns:p14="http://schemas.microsoft.com/office/powerpoint/2010/main" val="1914314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CE5DCA-5EC5-469E-98F8-860FE6D9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2020: the impact of the two </a:t>
            </a:r>
            <a:r>
              <a:rPr lang="it-IT" dirty="0" err="1"/>
              <a:t>pandemic</a:t>
            </a:r>
            <a:r>
              <a:rPr lang="it-IT" dirty="0"/>
              <a:t> </a:t>
            </a:r>
            <a:r>
              <a:rPr lang="it-IT" dirty="0" err="1"/>
              <a:t>waves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4647901-A926-4B5B-9B9C-8D38936A5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Pax per </a:t>
            </a:r>
            <a:r>
              <a:rPr lang="it-IT" dirty="0" err="1"/>
              <a:t>month</a:t>
            </a:r>
            <a:r>
              <a:rPr lang="it-IT" dirty="0"/>
              <a:t> per country (istogrammi per country </a:t>
            </a:r>
            <a:r>
              <a:rPr lang="it-IT" dirty="0" err="1"/>
              <a:t>raggrupp</a:t>
            </a:r>
            <a:r>
              <a:rPr lang="it-IT" dirty="0"/>
              <a:t> </a:t>
            </a:r>
            <a:r>
              <a:rPr lang="it-IT"/>
              <a:t>per mese di calo %)</a:t>
            </a:r>
            <a:endParaRPr lang="it-IT" dirty="0"/>
          </a:p>
          <a:p>
            <a:r>
              <a:rPr lang="it-IT" dirty="0"/>
              <a:t>Revenues per </a:t>
            </a:r>
            <a:r>
              <a:rPr lang="it-IT" dirty="0" err="1"/>
              <a:t>month</a:t>
            </a:r>
            <a:r>
              <a:rPr lang="it-IT" dirty="0"/>
              <a:t> per country </a:t>
            </a:r>
          </a:p>
          <a:p>
            <a:r>
              <a:rPr lang="it-IT" dirty="0"/>
              <a:t>No of </a:t>
            </a:r>
            <a:r>
              <a:rPr lang="it-IT" dirty="0" err="1"/>
              <a:t>airlines</a:t>
            </a:r>
            <a:r>
              <a:rPr lang="it-IT" dirty="0"/>
              <a:t> per </a:t>
            </a:r>
            <a:r>
              <a:rPr lang="it-IT" dirty="0" err="1"/>
              <a:t>month</a:t>
            </a:r>
            <a:r>
              <a:rPr lang="it-IT" dirty="0"/>
              <a:t> per </a:t>
            </a:r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airport</a:t>
            </a:r>
            <a:endParaRPr lang="it-IT" dirty="0"/>
          </a:p>
          <a:p>
            <a:r>
              <a:rPr lang="it-IT" dirty="0"/>
              <a:t>No of </a:t>
            </a:r>
            <a:r>
              <a:rPr lang="it-IT" dirty="0" err="1"/>
              <a:t>destinations</a:t>
            </a:r>
            <a:r>
              <a:rPr lang="it-IT" dirty="0"/>
              <a:t> per </a:t>
            </a:r>
            <a:r>
              <a:rPr lang="it-IT" dirty="0" err="1"/>
              <a:t>month</a:t>
            </a:r>
            <a:r>
              <a:rPr lang="it-IT" dirty="0"/>
              <a:t> per </a:t>
            </a:r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airport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0823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CE5DCA-5EC5-469E-98F8-860FE6D9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2021: the </a:t>
            </a:r>
            <a:r>
              <a:rPr lang="it-IT" dirty="0" err="1"/>
              <a:t>outlook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4647901-A926-4B5B-9B9C-8D38936A5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European traffic for the whole of 2021 is expected to recover to 51% of 2019 levels, with faster recovery expected from the summer onwards.</a:t>
            </a:r>
          </a:p>
          <a:p>
            <a:r>
              <a:rPr lang="en-US" dirty="0" err="1"/>
              <a:t>Decarbonisation</a:t>
            </a:r>
            <a:r>
              <a:rPr lang="en-US" dirty="0"/>
              <a:t> funding must be increased.</a:t>
            </a:r>
          </a:p>
          <a:p>
            <a:r>
              <a:rPr lang="en-US" dirty="0"/>
              <a:t>Regional connectivity must be maintained.</a:t>
            </a:r>
          </a:p>
          <a:p>
            <a:r>
              <a:rPr lang="en-US" dirty="0"/>
              <a:t>It is necessary to innovate and invest in future technological solutions in all aviation domains.</a:t>
            </a:r>
          </a:p>
          <a:p>
            <a:r>
              <a:rPr lang="en-US" dirty="0"/>
              <a:t>The opportunity to ‘build back better’ cannot be missed.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3790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8A439-CF38-614A-8226-DE98C8E069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30A2C8D-DE78-4449-B662-7F17FED02CFD}"/>
              </a:ext>
            </a:extLst>
          </p:cNvPr>
          <p:cNvSpPr txBox="1">
            <a:spLocks/>
          </p:cNvSpPr>
          <p:nvPr/>
        </p:nvSpPr>
        <p:spPr>
          <a:xfrm>
            <a:off x="1790890" y="2250282"/>
            <a:ext cx="58801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g.siciliano@ptsclas.com</a:t>
            </a:r>
          </a:p>
        </p:txBody>
      </p:sp>
      <p:pic>
        <p:nvPicPr>
          <p:cNvPr id="4" name="Picture 2" descr="PTSCLAS">
            <a:extLst>
              <a:ext uri="{FF2B5EF4-FFF2-40B4-BE49-F238E27FC236}">
                <a16:creationId xmlns:a16="http://schemas.microsoft.com/office/drawing/2014/main" id="{7227346B-172A-417B-9E05-243347FA0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129" y="2958199"/>
            <a:ext cx="2458386" cy="117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2068229-B0B4-4D79-81B9-573E612FA3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515" t="61100" r="14142" b="14012"/>
          <a:stretch/>
        </p:blipFill>
        <p:spPr>
          <a:xfrm>
            <a:off x="4490114" y="2920622"/>
            <a:ext cx="1992573" cy="170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80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CE5DCA-5EC5-469E-98F8-860FE6D9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Contents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E3774D-CB86-4422-A394-6DCA8B37A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it-IT" dirty="0" err="1"/>
              <a:t>Overview</a:t>
            </a:r>
            <a:r>
              <a:rPr lang="it-IT" dirty="0"/>
              <a:t> of the impact of COVID-19 </a:t>
            </a:r>
            <a:r>
              <a:rPr lang="it-IT" dirty="0" err="1"/>
              <a:t>globally</a:t>
            </a:r>
            <a:r>
              <a:rPr lang="it-IT" dirty="0"/>
              <a:t> and in Europe</a:t>
            </a:r>
          </a:p>
          <a:p>
            <a:pPr marL="514350" indent="-514350">
              <a:buAutoNum type="arabicParenR"/>
            </a:pPr>
            <a:r>
              <a:rPr lang="it-IT" dirty="0"/>
              <a:t>Air </a:t>
            </a:r>
            <a:r>
              <a:rPr lang="it-IT" dirty="0" err="1"/>
              <a:t>transport</a:t>
            </a:r>
            <a:r>
              <a:rPr lang="it-IT" dirty="0"/>
              <a:t> in the </a:t>
            </a:r>
            <a:r>
              <a:rPr lang="it-IT" dirty="0" err="1"/>
              <a:t>Adriatic-Ionian</a:t>
            </a:r>
            <a:r>
              <a:rPr lang="it-IT" dirty="0"/>
              <a:t> </a:t>
            </a:r>
            <a:r>
              <a:rPr lang="it-IT" dirty="0" err="1"/>
              <a:t>region</a:t>
            </a:r>
            <a:r>
              <a:rPr lang="it-IT" dirty="0"/>
              <a:t> in 2019</a:t>
            </a:r>
          </a:p>
          <a:p>
            <a:pPr marL="514350" indent="-514350">
              <a:buAutoNum type="arabicParenR"/>
            </a:pPr>
            <a:r>
              <a:rPr lang="it-IT"/>
              <a:t>The impact </a:t>
            </a:r>
            <a:r>
              <a:rPr lang="it-IT" dirty="0"/>
              <a:t>of the two </a:t>
            </a:r>
            <a:r>
              <a:rPr lang="it-IT" dirty="0" err="1"/>
              <a:t>pandemic</a:t>
            </a:r>
            <a:r>
              <a:rPr lang="it-IT" dirty="0"/>
              <a:t> </a:t>
            </a:r>
            <a:r>
              <a:rPr lang="it-IT" dirty="0" err="1"/>
              <a:t>waves</a:t>
            </a:r>
            <a:r>
              <a:rPr lang="it-IT" dirty="0"/>
              <a:t> in the macro-</a:t>
            </a:r>
            <a:r>
              <a:rPr lang="it-IT" dirty="0" err="1"/>
              <a:t>region</a:t>
            </a:r>
            <a:endParaRPr lang="it-IT" dirty="0"/>
          </a:p>
          <a:p>
            <a:pPr marL="514350" indent="-514350">
              <a:buAutoNum type="arabicParenR"/>
            </a:pPr>
            <a:r>
              <a:rPr lang="it-IT" dirty="0"/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2103563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CE5DCA-5EC5-469E-98F8-860FE6D9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impact of COVID-19 on global </a:t>
            </a:r>
            <a:r>
              <a:rPr lang="it-IT" dirty="0" err="1"/>
              <a:t>aviation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19270E6-FEB5-486D-B3C7-E817D523A8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11" t="28623" r="26353" b="28077"/>
          <a:stretch/>
        </p:blipFill>
        <p:spPr>
          <a:xfrm>
            <a:off x="1555485" y="2101932"/>
            <a:ext cx="9081030" cy="467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03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44785417-DACA-40FB-9270-656822F74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554779"/>
            <a:ext cx="5056163" cy="303437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0CE5DCA-5EC5-469E-98F8-860FE6D9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impact of COVID-19 on </a:t>
            </a:r>
            <a:r>
              <a:rPr lang="it-IT" dirty="0" err="1"/>
              <a:t>European</a:t>
            </a:r>
            <a:r>
              <a:rPr lang="it-IT" dirty="0"/>
              <a:t> </a:t>
            </a:r>
            <a:r>
              <a:rPr lang="it-IT" dirty="0" err="1"/>
              <a:t>aviation</a:t>
            </a:r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1D7053C5-C6DE-4E9D-9604-556974AFD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9698"/>
            <a:ext cx="10515600" cy="4215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		</a:t>
            </a:r>
            <a:r>
              <a:rPr lang="en-US" sz="2000" dirty="0">
                <a:latin typeface="Century Gothic" panose="020B0502020202020204" pitchFamily="34" charset="0"/>
              </a:rPr>
              <a:t>	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1.7 billion fewer passengers and €56.2 billion net losses</a:t>
            </a:r>
            <a:br>
              <a:rPr lang="en-US" sz="2400" dirty="0"/>
            </a:br>
            <a:r>
              <a:rPr lang="en-US" sz="2400" dirty="0"/>
              <a:t>for airlines, airports &amp; ANSPs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CE58D14-4575-4E13-9B24-E3A03F073870}"/>
              </a:ext>
            </a:extLst>
          </p:cNvPr>
          <p:cNvSpPr txBox="1"/>
          <p:nvPr/>
        </p:nvSpPr>
        <p:spPr>
          <a:xfrm>
            <a:off x="548643" y="2883875"/>
            <a:ext cx="1111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-55%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ED7CF9C-898E-406A-AD31-B5C437B61160}"/>
              </a:ext>
            </a:extLst>
          </p:cNvPr>
          <p:cNvSpPr txBox="1"/>
          <p:nvPr/>
        </p:nvSpPr>
        <p:spPr>
          <a:xfrm>
            <a:off x="282525" y="3731790"/>
            <a:ext cx="1111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-59%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13A29AC-2FB4-459F-8138-A4F80B0C7349}"/>
              </a:ext>
            </a:extLst>
          </p:cNvPr>
          <p:cNvSpPr txBox="1"/>
          <p:nvPr/>
        </p:nvSpPr>
        <p:spPr>
          <a:xfrm>
            <a:off x="548643" y="4537258"/>
            <a:ext cx="1111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-54%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29D9834-B3CA-48B3-87FC-ACB092D099A5}"/>
              </a:ext>
            </a:extLst>
          </p:cNvPr>
          <p:cNvSpPr txBox="1"/>
          <p:nvPr/>
        </p:nvSpPr>
        <p:spPr>
          <a:xfrm>
            <a:off x="3841069" y="2799466"/>
            <a:ext cx="2386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Total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European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flights</a:t>
            </a:r>
            <a:endParaRPr lang="it-IT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55AAADB-333C-4592-8B89-C0A6DAD6A412}"/>
              </a:ext>
            </a:extLst>
          </p:cNvPr>
          <p:cNvSpPr txBox="1"/>
          <p:nvPr/>
        </p:nvSpPr>
        <p:spPr>
          <a:xfrm>
            <a:off x="3841068" y="3638609"/>
            <a:ext cx="2995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Europe –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rest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of the world</a:t>
            </a:r>
            <a:br>
              <a:rPr lang="it-IT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flights</a:t>
            </a:r>
            <a:endParaRPr lang="it-IT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0F30224-9CDE-49C9-BDFB-D2B2EF2EA43D}"/>
              </a:ext>
            </a:extLst>
          </p:cNvPr>
          <p:cNvSpPr txBox="1"/>
          <p:nvPr/>
        </p:nvSpPr>
        <p:spPr>
          <a:xfrm>
            <a:off x="3841068" y="4436834"/>
            <a:ext cx="2254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Intra-</a:t>
            </a:r>
            <a:r>
              <a:rPr lang="it-IT" b="1" dirty="0" err="1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European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it-IT" b="1" dirty="0" err="1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flights</a:t>
            </a:r>
            <a:endParaRPr lang="it-IT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3F563BD-A9CE-4D44-8D2F-5D0C3BA46E3C}"/>
              </a:ext>
            </a:extLst>
          </p:cNvPr>
          <p:cNvSpPr txBox="1"/>
          <p:nvPr/>
        </p:nvSpPr>
        <p:spPr>
          <a:xfrm>
            <a:off x="4417524" y="1981941"/>
            <a:ext cx="3356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2020 vs 2019</a:t>
            </a:r>
          </a:p>
          <a:p>
            <a:pPr algn="ctr"/>
            <a:r>
              <a:rPr lang="en-US" sz="1200" i="1" dirty="0"/>
              <a:t>PTSCLAS elaborations on EUROCONTROL data</a:t>
            </a:r>
            <a:endParaRPr lang="en-US" sz="2000" i="1" dirty="0"/>
          </a:p>
          <a:p>
            <a:pPr algn="ctr"/>
            <a:endParaRPr lang="it-IT" sz="2400" b="1" u="sng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3A7D5D7-C0F3-42FB-B727-1CC30BEEA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689" y="2748077"/>
            <a:ext cx="4582668" cy="275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73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>
            <a:extLst>
              <a:ext uri="{FF2B5EF4-FFF2-40B4-BE49-F238E27FC236}">
                <a16:creationId xmlns:a16="http://schemas.microsoft.com/office/drawing/2014/main" id="{D542047B-73CF-4BBA-9258-32CDAFA47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27" y="2101932"/>
            <a:ext cx="7549134" cy="453651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0CE5DCA-5EC5-469E-98F8-860FE6D9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2019: air </a:t>
            </a:r>
            <a:r>
              <a:rPr lang="it-IT" dirty="0" err="1"/>
              <a:t>transport</a:t>
            </a:r>
            <a:r>
              <a:rPr lang="it-IT" dirty="0"/>
              <a:t> in the </a:t>
            </a:r>
            <a:r>
              <a:rPr lang="it-IT" dirty="0" err="1"/>
              <a:t>Adriatic-Ionian</a:t>
            </a:r>
            <a:r>
              <a:rPr lang="it-IT" dirty="0"/>
              <a:t> </a:t>
            </a:r>
            <a:r>
              <a:rPr lang="it-IT" dirty="0" err="1"/>
              <a:t>region</a:t>
            </a:r>
            <a:endParaRPr lang="it-IT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DAB6B83-C7FA-4A36-A713-3026190DE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142" y="3886309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A72710E-0A13-491E-B5AC-3B87C025F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807" y="3740371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B239BD0F-3E6C-4A80-90D0-0E6A7121A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230" y="3001454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101CB369-1611-49DE-A68B-C7F770AAC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132" y="2505192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1CC8CDE0-9DC0-45DA-9985-1B8074E70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340" y="2686653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6A70487C-5057-478C-80E2-224FEE4AE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35" y="3058052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807FD300-F6B3-469C-9BEE-541B9A817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454" y="2788926"/>
            <a:ext cx="20002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798F9458-832C-4F66-B817-506FC6E64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810" y="4547464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DC804488-C468-46C9-8415-6EF57E3A9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414" y="3940303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egnaposto contenuto 4">
            <a:extLst>
              <a:ext uri="{FF2B5EF4-FFF2-40B4-BE49-F238E27FC236}">
                <a16:creationId xmlns:a16="http://schemas.microsoft.com/office/drawing/2014/main" id="{84F7271B-D5E7-4E2A-ABB2-B8D8FC5C6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8800" y="2101932"/>
            <a:ext cx="2341863" cy="4536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Until 2019, air traffic in the EUSAIR region was fast growing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r>
              <a:rPr lang="en-US" sz="1200" i="1" dirty="0"/>
              <a:t>PTSCLAS elaborations on data from airports</a:t>
            </a:r>
          </a:p>
        </p:txBody>
      </p:sp>
    </p:spTree>
    <p:extLst>
      <p:ext uri="{BB962C8B-B14F-4D97-AF65-F5344CB8AC3E}">
        <p14:creationId xmlns:p14="http://schemas.microsoft.com/office/powerpoint/2010/main" val="3884639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CE5DCA-5EC5-469E-98F8-860FE6D9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2019: air </a:t>
            </a:r>
            <a:r>
              <a:rPr lang="it-IT" dirty="0" err="1"/>
              <a:t>transport</a:t>
            </a:r>
            <a:r>
              <a:rPr lang="it-IT" dirty="0"/>
              <a:t> in the </a:t>
            </a:r>
            <a:r>
              <a:rPr lang="it-IT" dirty="0" err="1"/>
              <a:t>Adriatic-Ionian</a:t>
            </a:r>
            <a:r>
              <a:rPr lang="it-IT" dirty="0"/>
              <a:t> </a:t>
            </a:r>
            <a:r>
              <a:rPr lang="it-IT" dirty="0" err="1"/>
              <a:t>region</a:t>
            </a:r>
            <a:endParaRPr lang="it-IT" dirty="0"/>
          </a:p>
        </p:txBody>
      </p:sp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B80960B1-E3C7-4577-B0B1-E4B85072C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206450"/>
              </p:ext>
            </p:extLst>
          </p:nvPr>
        </p:nvGraphicFramePr>
        <p:xfrm>
          <a:off x="838200" y="2179974"/>
          <a:ext cx="9479508" cy="37084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113430">
                  <a:extLst>
                    <a:ext uri="{9D8B030D-6E8A-4147-A177-3AD203B41FA5}">
                      <a16:colId xmlns:a16="http://schemas.microsoft.com/office/drawing/2014/main" val="2678145332"/>
                    </a:ext>
                  </a:extLst>
                </a:gridCol>
                <a:gridCol w="3521122">
                  <a:extLst>
                    <a:ext uri="{9D8B030D-6E8A-4147-A177-3AD203B41FA5}">
                      <a16:colId xmlns:a16="http://schemas.microsoft.com/office/drawing/2014/main" val="394027864"/>
                    </a:ext>
                  </a:extLst>
                </a:gridCol>
                <a:gridCol w="4844956">
                  <a:extLst>
                    <a:ext uri="{9D8B030D-6E8A-4147-A177-3AD203B41FA5}">
                      <a16:colId xmlns:a16="http://schemas.microsoft.com/office/drawing/2014/main" val="23723898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latin typeface="Century Gothic" panose="020B0502020202020204" pitchFamily="34" charset="0"/>
                        </a:rPr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>
                          <a:latin typeface="Century Gothic" panose="020B0502020202020204" pitchFamily="34" charset="0"/>
                        </a:rPr>
                        <a:t>Biggest</a:t>
                      </a:r>
                      <a:r>
                        <a:rPr lang="it-IT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dirty="0" err="1">
                          <a:latin typeface="Century Gothic" panose="020B0502020202020204" pitchFamily="34" charset="0"/>
                        </a:rPr>
                        <a:t>airport</a:t>
                      </a:r>
                      <a:r>
                        <a:rPr lang="it-IT" dirty="0">
                          <a:latin typeface="Century Gothic" panose="020B0502020202020204" pitchFamily="34" charset="0"/>
                        </a:rPr>
                        <a:t> (2019 pax mln)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>
                          <a:latin typeface="Century Gothic" panose="020B0502020202020204" pitchFamily="34" charset="0"/>
                        </a:rPr>
                        <a:t>Fastest-growing</a:t>
                      </a:r>
                      <a:r>
                        <a:rPr lang="it-IT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dirty="0" err="1">
                          <a:latin typeface="Century Gothic" panose="020B0502020202020204" pitchFamily="34" charset="0"/>
                        </a:rPr>
                        <a:t>airport</a:t>
                      </a:r>
                      <a:r>
                        <a:rPr lang="it-IT" dirty="0">
                          <a:latin typeface="Century Gothic" panose="020B0502020202020204" pitchFamily="34" charset="0"/>
                        </a:rPr>
                        <a:t> (CAGR 2015-19)*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971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Century Gothic" panose="020B0502020202020204" pitchFamily="34" charset="0"/>
                        </a:rPr>
                        <a:t>Milan Malpensa ** (28.8)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Century Gothic" panose="020B0502020202020204" pitchFamily="34" charset="0"/>
                        </a:rPr>
                        <a:t>Milan Malpensa (+11.6%)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297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>
                          <a:latin typeface="Century Gothic" panose="020B0502020202020204" pitchFamily="34" charset="0"/>
                        </a:rPr>
                        <a:t>Athens</a:t>
                      </a:r>
                      <a:r>
                        <a:rPr lang="it-IT" dirty="0">
                          <a:latin typeface="Century Gothic" panose="020B0502020202020204" pitchFamily="34" charset="0"/>
                        </a:rPr>
                        <a:t> (25.6)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Century Gothic" panose="020B0502020202020204" pitchFamily="34" charset="0"/>
                        </a:rPr>
                        <a:t>Naxos Island (+20.3%)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008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>
                          <a:latin typeface="Century Gothic" panose="020B0502020202020204" pitchFamily="34" charset="0"/>
                        </a:rPr>
                        <a:t>Belgrade</a:t>
                      </a:r>
                      <a:r>
                        <a:rPr lang="it-IT" dirty="0">
                          <a:latin typeface="Century Gothic" panose="020B0502020202020204" pitchFamily="34" charset="0"/>
                        </a:rPr>
                        <a:t> (6.2)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>
                          <a:latin typeface="Century Gothic" panose="020B0502020202020204" pitchFamily="34" charset="0"/>
                        </a:rPr>
                        <a:t>Niš</a:t>
                      </a:r>
                      <a:r>
                        <a:rPr lang="it-IT" dirty="0">
                          <a:latin typeface="Century Gothic" panose="020B0502020202020204" pitchFamily="34" charset="0"/>
                        </a:rPr>
                        <a:t> (+84.7%)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917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>
                          <a:latin typeface="Century Gothic" panose="020B0502020202020204" pitchFamily="34" charset="0"/>
                        </a:rPr>
                        <a:t>Zagreb</a:t>
                      </a:r>
                      <a:r>
                        <a:rPr lang="it-IT" dirty="0">
                          <a:latin typeface="Century Gothic" panose="020B0502020202020204" pitchFamily="34" charset="0"/>
                        </a:rPr>
                        <a:t> (3.4)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Century Gothic" panose="020B0502020202020204" pitchFamily="34" charset="0"/>
                        </a:rPr>
                        <a:t>Pula (+21.3%)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550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Century Gothic" panose="020B0502020202020204" pitchFamily="34" charset="0"/>
                        </a:rPr>
                        <a:t>Tirana (3.3)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Century Gothic" panose="020B0502020202020204" pitchFamily="34" charset="0"/>
                        </a:rPr>
                        <a:t>Tirana (+13.7%)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585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Century Gothic" panose="020B0502020202020204" pitchFamily="34" charset="0"/>
                        </a:rPr>
                        <a:t>Skopje (2.4)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>
                          <a:latin typeface="Century Gothic" panose="020B0502020202020204" pitchFamily="34" charset="0"/>
                        </a:rPr>
                        <a:t>Ohrid</a:t>
                      </a:r>
                      <a:r>
                        <a:rPr lang="it-IT" dirty="0">
                          <a:latin typeface="Century Gothic" panose="020B0502020202020204" pitchFamily="34" charset="0"/>
                        </a:rPr>
                        <a:t> (+31.0%)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605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>
                          <a:latin typeface="Century Gothic" panose="020B0502020202020204" pitchFamily="34" charset="0"/>
                        </a:rPr>
                        <a:t>Ljubljana</a:t>
                      </a:r>
                      <a:r>
                        <a:rPr lang="it-IT" dirty="0">
                          <a:latin typeface="Century Gothic" panose="020B0502020202020204" pitchFamily="34" charset="0"/>
                        </a:rPr>
                        <a:t> (1.7)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>
                          <a:latin typeface="Century Gothic" panose="020B0502020202020204" pitchFamily="34" charset="0"/>
                        </a:rPr>
                        <a:t>Portorož</a:t>
                      </a:r>
                      <a:r>
                        <a:rPr lang="it-IT" dirty="0">
                          <a:latin typeface="Century Gothic" panose="020B0502020202020204" pitchFamily="34" charset="0"/>
                        </a:rPr>
                        <a:t> (+5.9%)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230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>
                          <a:latin typeface="Century Gothic" panose="020B0502020202020204" pitchFamily="34" charset="0"/>
                        </a:rPr>
                        <a:t>Tivat</a:t>
                      </a:r>
                      <a:r>
                        <a:rPr lang="it-IT" dirty="0">
                          <a:latin typeface="Century Gothic" panose="020B0502020202020204" pitchFamily="34" charset="0"/>
                        </a:rPr>
                        <a:t> (1.4)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Century Gothic" panose="020B0502020202020204" pitchFamily="34" charset="0"/>
                        </a:rPr>
                        <a:t>Podgorica (+14.7%)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256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Century Gothic" panose="020B0502020202020204" pitchFamily="34" charset="0"/>
                        </a:rPr>
                        <a:t>Sarajevo (1.1)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Century Gothic" panose="020B0502020202020204" pitchFamily="34" charset="0"/>
                        </a:rPr>
                        <a:t>Banja Luka (+60.1%)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259031"/>
                  </a:ext>
                </a:extLst>
              </a:tr>
            </a:tbl>
          </a:graphicData>
        </a:graphic>
      </p:graphicFrame>
      <p:pic>
        <p:nvPicPr>
          <p:cNvPr id="17" name="Picture 18">
            <a:extLst>
              <a:ext uri="{FF2B5EF4-FFF2-40B4-BE49-F238E27FC236}">
                <a16:creationId xmlns:a16="http://schemas.microsoft.com/office/drawing/2014/main" id="{2AD60975-5F7E-4292-AC22-54215DA4B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56" y="2602820"/>
            <a:ext cx="427389" cy="27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2F7694E6-A393-4A49-A17F-763BA7446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56" y="2972846"/>
            <a:ext cx="427389" cy="27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157BF977-DCE6-46CC-9D52-5EFF0D7B0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56" y="3342872"/>
            <a:ext cx="427389" cy="27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>
            <a:extLst>
              <a:ext uri="{FF2B5EF4-FFF2-40B4-BE49-F238E27FC236}">
                <a16:creationId xmlns:a16="http://schemas.microsoft.com/office/drawing/2014/main" id="{2BAAA4BC-99E3-4A24-B479-0FC173313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56" y="3712898"/>
            <a:ext cx="445453" cy="23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CA37A943-68EA-40B0-9060-999C89E58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56" y="4082924"/>
            <a:ext cx="427389" cy="25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277CEA3E-CCF0-40DA-A348-AD9C39520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07" y="4477602"/>
            <a:ext cx="423738" cy="22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>
            <a:extLst>
              <a:ext uri="{FF2B5EF4-FFF2-40B4-BE49-F238E27FC236}">
                <a16:creationId xmlns:a16="http://schemas.microsoft.com/office/drawing/2014/main" id="{5EBC7259-BEB0-48D2-8DB9-1845A1226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07" y="4836298"/>
            <a:ext cx="423738" cy="22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>
            <a:extLst>
              <a:ext uri="{FF2B5EF4-FFF2-40B4-BE49-F238E27FC236}">
                <a16:creationId xmlns:a16="http://schemas.microsoft.com/office/drawing/2014/main" id="{92E0BC86-B9F4-4563-B0B9-1E5ED7306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56" y="5211407"/>
            <a:ext cx="423738" cy="22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C88C0191-FEF2-4044-9E1C-5A43F43A1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07" y="5586516"/>
            <a:ext cx="420087" cy="2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egnaposto contenuto 4">
            <a:extLst>
              <a:ext uri="{FF2B5EF4-FFF2-40B4-BE49-F238E27FC236}">
                <a16:creationId xmlns:a16="http://schemas.microsoft.com/office/drawing/2014/main" id="{33B966A5-6469-4E21-BC12-EB353B8B8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46215"/>
            <a:ext cx="9752463" cy="6835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100" i="1" dirty="0">
                <a:latin typeface="Century Gothic" panose="020B0502020202020204" pitchFamily="34" charset="0"/>
              </a:rPr>
              <a:t>* above 25,000 pax in 2019</a:t>
            </a:r>
          </a:p>
          <a:p>
            <a:pPr marL="0" indent="0">
              <a:buNone/>
            </a:pPr>
            <a:r>
              <a:rPr lang="en-US" sz="1100" i="1" dirty="0">
                <a:latin typeface="Century Gothic" panose="020B0502020202020204" pitchFamily="34" charset="0"/>
              </a:rPr>
              <a:t>** in EUSAIR regions</a:t>
            </a:r>
          </a:p>
          <a:p>
            <a:pPr marL="0" indent="0">
              <a:buNone/>
            </a:pPr>
            <a:r>
              <a:rPr lang="en-US" sz="1100" i="1" dirty="0">
                <a:latin typeface="Century Gothic" panose="020B0502020202020204" pitchFamily="34" charset="0"/>
              </a:rPr>
              <a:t>PTSCLAS elaborations on data from Airports</a:t>
            </a:r>
          </a:p>
        </p:txBody>
      </p:sp>
    </p:spTree>
    <p:extLst>
      <p:ext uri="{BB962C8B-B14F-4D97-AF65-F5344CB8AC3E}">
        <p14:creationId xmlns:p14="http://schemas.microsoft.com/office/powerpoint/2010/main" val="4161104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CE5DCA-5EC5-469E-98F8-860FE6D9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2020: the impact of the </a:t>
            </a:r>
            <a:r>
              <a:rPr lang="it-IT" dirty="0" err="1"/>
              <a:t>pandemic</a:t>
            </a:r>
            <a:r>
              <a:rPr lang="it-IT" dirty="0"/>
              <a:t> – Pax (spring)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9F160F8-305B-4896-8DA9-848B82B99282}"/>
              </a:ext>
            </a:extLst>
          </p:cNvPr>
          <p:cNvSpPr txBox="1"/>
          <p:nvPr/>
        </p:nvSpPr>
        <p:spPr>
          <a:xfrm>
            <a:off x="5368687" y="2222530"/>
            <a:ext cx="3267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Pax in April 2020 vs April 2019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12C3A43-A555-4351-ADB2-DB74B4A5E2C5}"/>
              </a:ext>
            </a:extLst>
          </p:cNvPr>
          <p:cNvSpPr txBox="1"/>
          <p:nvPr/>
        </p:nvSpPr>
        <p:spPr>
          <a:xfrm>
            <a:off x="7199447" y="2253308"/>
            <a:ext cx="3267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i="1" dirty="0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PTSCLAS </a:t>
            </a:r>
            <a:r>
              <a:rPr lang="it-IT" sz="1200" i="1" dirty="0" err="1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elaborations</a:t>
            </a:r>
            <a:endParaRPr lang="it-IT" sz="1200" i="1" dirty="0">
              <a:solidFill>
                <a:schemeClr val="bg1">
                  <a:lumMod val="50000"/>
                </a:schemeClr>
              </a:solidFill>
              <a:latin typeface="Open Sans Light" panose="020B0306030504020204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63B490C-58BC-4CF0-A7ED-A5CE6DFE3BE4}"/>
              </a:ext>
            </a:extLst>
          </p:cNvPr>
          <p:cNvSpPr txBox="1"/>
          <p:nvPr/>
        </p:nvSpPr>
        <p:spPr>
          <a:xfrm>
            <a:off x="478436" y="3071543"/>
            <a:ext cx="2264970" cy="17543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latin typeface="Open Sans Light" panose="020B0306030504020204"/>
              </a:rPr>
              <a:t>AI </a:t>
            </a:r>
            <a:r>
              <a:rPr lang="it-IT" b="1" dirty="0" err="1">
                <a:latin typeface="Open Sans Light" panose="020B0306030504020204"/>
              </a:rPr>
              <a:t>region</a:t>
            </a:r>
            <a:r>
              <a:rPr lang="it-IT" b="1" dirty="0">
                <a:latin typeface="Open Sans Light" panose="020B0306030504020204"/>
              </a:rPr>
              <a:t> </a:t>
            </a:r>
            <a:r>
              <a:rPr lang="it-IT" b="1" dirty="0" err="1">
                <a:latin typeface="Open Sans Light" panose="020B0306030504020204"/>
              </a:rPr>
              <a:t>total</a:t>
            </a:r>
            <a:r>
              <a:rPr lang="it-IT" b="1" dirty="0">
                <a:latin typeface="Open Sans Light" panose="020B0306030504020204"/>
              </a:rPr>
              <a:t> pax</a:t>
            </a:r>
            <a:endParaRPr lang="it-IT" dirty="0">
              <a:latin typeface="Open Sans Light" panose="020B0306030504020204"/>
            </a:endParaRPr>
          </a:p>
          <a:p>
            <a:endParaRPr lang="it-IT" dirty="0">
              <a:latin typeface="Open Sans Light" panose="020B0306030504020204"/>
            </a:endParaRPr>
          </a:p>
          <a:p>
            <a:r>
              <a:rPr lang="it-IT" dirty="0">
                <a:latin typeface="Open Sans Light" panose="020B0306030504020204"/>
              </a:rPr>
              <a:t>Apr’19: 7,134,950</a:t>
            </a:r>
          </a:p>
          <a:p>
            <a:r>
              <a:rPr lang="it-IT" dirty="0">
                <a:latin typeface="Open Sans Light" panose="020B0306030504020204"/>
              </a:rPr>
              <a:t>Apr’20: 151,459</a:t>
            </a:r>
          </a:p>
          <a:p>
            <a:endParaRPr lang="it-IT" dirty="0">
              <a:latin typeface="Open Sans Light" panose="020B0306030504020204"/>
            </a:endParaRPr>
          </a:p>
          <a:p>
            <a:r>
              <a:rPr lang="it-IT" b="1" dirty="0" err="1">
                <a:latin typeface="Open Sans Light" panose="020B0306030504020204"/>
              </a:rPr>
              <a:t>YoY</a:t>
            </a:r>
            <a:r>
              <a:rPr lang="it-IT" b="1" dirty="0">
                <a:latin typeface="Open Sans Light" panose="020B0306030504020204"/>
              </a:rPr>
              <a:t>: -98% 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83C3440-903B-48C4-80C2-25A9DCFC3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406" y="2560327"/>
            <a:ext cx="3745125" cy="4108089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70DA2D9-D387-4FEF-A65C-9B686293EB32}"/>
              </a:ext>
            </a:extLst>
          </p:cNvPr>
          <p:cNvSpPr txBox="1"/>
          <p:nvPr/>
        </p:nvSpPr>
        <p:spPr>
          <a:xfrm>
            <a:off x="4396823" y="5852647"/>
            <a:ext cx="699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-99%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28F6C7A-5D9B-424B-9647-C9B30D6DD443}"/>
              </a:ext>
            </a:extLst>
          </p:cNvPr>
          <p:cNvSpPr txBox="1"/>
          <p:nvPr/>
        </p:nvSpPr>
        <p:spPr>
          <a:xfrm>
            <a:off x="5610738" y="5852647"/>
            <a:ext cx="699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-96%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A45F6909-AE08-42FD-98D9-14409D0B3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742" y="2557729"/>
            <a:ext cx="4587196" cy="415703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A48EE4D-E2EB-4509-AAC9-7DA7A742C960}"/>
              </a:ext>
            </a:extLst>
          </p:cNvPr>
          <p:cNvSpPr txBox="1"/>
          <p:nvPr/>
        </p:nvSpPr>
        <p:spPr>
          <a:xfrm>
            <a:off x="7295502" y="4632003"/>
            <a:ext cx="699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-97%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56FFDD9-BB4D-4A23-BD62-4C0C3CF42568}"/>
              </a:ext>
            </a:extLst>
          </p:cNvPr>
          <p:cNvSpPr txBox="1"/>
          <p:nvPr/>
        </p:nvSpPr>
        <p:spPr>
          <a:xfrm>
            <a:off x="7784456" y="4659423"/>
            <a:ext cx="699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-98%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1B0365F-7B0B-44FC-96A5-7BDA2D57A9D4}"/>
              </a:ext>
            </a:extLst>
          </p:cNvPr>
          <p:cNvSpPr txBox="1"/>
          <p:nvPr/>
        </p:nvSpPr>
        <p:spPr>
          <a:xfrm>
            <a:off x="8281630" y="4631941"/>
            <a:ext cx="699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-89%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DB44A61-FFA6-4800-953B-E8442521201C}"/>
              </a:ext>
            </a:extLst>
          </p:cNvPr>
          <p:cNvSpPr txBox="1"/>
          <p:nvPr/>
        </p:nvSpPr>
        <p:spPr>
          <a:xfrm>
            <a:off x="8748823" y="4649430"/>
            <a:ext cx="699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-89%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762100C-FE7F-4697-BCFE-E142E223761D}"/>
              </a:ext>
            </a:extLst>
          </p:cNvPr>
          <p:cNvSpPr txBox="1"/>
          <p:nvPr/>
        </p:nvSpPr>
        <p:spPr>
          <a:xfrm>
            <a:off x="9267758" y="4676911"/>
            <a:ext cx="699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-99%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BA2E5B0-A02C-45F3-BDFE-24CF8D38EAD6}"/>
              </a:ext>
            </a:extLst>
          </p:cNvPr>
          <p:cNvSpPr txBox="1"/>
          <p:nvPr/>
        </p:nvSpPr>
        <p:spPr>
          <a:xfrm>
            <a:off x="9749942" y="4679409"/>
            <a:ext cx="699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-99%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DB7B009-945E-41EC-BBED-B27029055D82}"/>
              </a:ext>
            </a:extLst>
          </p:cNvPr>
          <p:cNvSpPr txBox="1"/>
          <p:nvPr/>
        </p:nvSpPr>
        <p:spPr>
          <a:xfrm>
            <a:off x="10247116" y="4666917"/>
            <a:ext cx="699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-98%</a:t>
            </a:r>
          </a:p>
        </p:txBody>
      </p:sp>
    </p:spTree>
    <p:extLst>
      <p:ext uri="{BB962C8B-B14F-4D97-AF65-F5344CB8AC3E}">
        <p14:creationId xmlns:p14="http://schemas.microsoft.com/office/powerpoint/2010/main" val="43493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BA70662-CCA9-49EA-9BAA-B54C2310D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936" y="2558495"/>
            <a:ext cx="3746795" cy="410992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0760139-3BB6-475E-8F93-DCAC4BEB1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718" y="2558495"/>
            <a:ext cx="4691777" cy="402537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0CE5DCA-5EC5-469E-98F8-860FE6D9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2020: the impact of the </a:t>
            </a:r>
            <a:r>
              <a:rPr lang="it-IT" dirty="0" err="1"/>
              <a:t>pandemic</a:t>
            </a:r>
            <a:r>
              <a:rPr lang="it-IT" dirty="0"/>
              <a:t> – Pax (</a:t>
            </a:r>
            <a:r>
              <a:rPr lang="it-IT" dirty="0" err="1"/>
              <a:t>summer</a:t>
            </a:r>
            <a:r>
              <a:rPr lang="it-IT" dirty="0"/>
              <a:t>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9F160F8-305B-4896-8DA9-848B82B99282}"/>
              </a:ext>
            </a:extLst>
          </p:cNvPr>
          <p:cNvSpPr txBox="1"/>
          <p:nvPr/>
        </p:nvSpPr>
        <p:spPr>
          <a:xfrm>
            <a:off x="5368687" y="2222530"/>
            <a:ext cx="3267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Pax in </a:t>
            </a:r>
            <a:r>
              <a:rPr lang="it-IT" sz="1600" b="1" dirty="0" err="1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July</a:t>
            </a:r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 2020 vs </a:t>
            </a:r>
            <a:r>
              <a:rPr lang="it-IT" sz="1600" b="1" dirty="0" err="1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July</a:t>
            </a:r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 2019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12C3A43-A555-4351-ADB2-DB74B4A5E2C5}"/>
              </a:ext>
            </a:extLst>
          </p:cNvPr>
          <p:cNvSpPr txBox="1"/>
          <p:nvPr/>
        </p:nvSpPr>
        <p:spPr>
          <a:xfrm>
            <a:off x="7199447" y="2253308"/>
            <a:ext cx="3267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i="1" dirty="0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PTSCLAS </a:t>
            </a:r>
            <a:r>
              <a:rPr lang="it-IT" sz="1200" i="1" dirty="0" err="1">
                <a:solidFill>
                  <a:schemeClr val="bg1">
                    <a:lumMod val="50000"/>
                  </a:schemeClr>
                </a:solidFill>
                <a:latin typeface="Open Sans Light" panose="020B0306030504020204"/>
              </a:rPr>
              <a:t>elaborations</a:t>
            </a:r>
            <a:endParaRPr lang="it-IT" sz="1200" i="1" dirty="0">
              <a:solidFill>
                <a:schemeClr val="bg1">
                  <a:lumMod val="50000"/>
                </a:schemeClr>
              </a:solidFill>
              <a:latin typeface="Open Sans Light" panose="020B0306030504020204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63B490C-58BC-4CF0-A7ED-A5CE6DFE3BE4}"/>
              </a:ext>
            </a:extLst>
          </p:cNvPr>
          <p:cNvSpPr txBox="1"/>
          <p:nvPr/>
        </p:nvSpPr>
        <p:spPr>
          <a:xfrm>
            <a:off x="478436" y="3071543"/>
            <a:ext cx="2264970" cy="17543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latin typeface="Open Sans Light" panose="020B0306030504020204"/>
              </a:rPr>
              <a:t>AI </a:t>
            </a:r>
            <a:r>
              <a:rPr lang="it-IT" b="1" dirty="0" err="1">
                <a:latin typeface="Open Sans Light" panose="020B0306030504020204"/>
              </a:rPr>
              <a:t>region</a:t>
            </a:r>
            <a:r>
              <a:rPr lang="it-IT" b="1" dirty="0">
                <a:latin typeface="Open Sans Light" panose="020B0306030504020204"/>
              </a:rPr>
              <a:t> </a:t>
            </a:r>
            <a:r>
              <a:rPr lang="it-IT" b="1" dirty="0" err="1">
                <a:latin typeface="Open Sans Light" panose="020B0306030504020204"/>
              </a:rPr>
              <a:t>total</a:t>
            </a:r>
            <a:r>
              <a:rPr lang="it-IT" b="1" dirty="0">
                <a:latin typeface="Open Sans Light" panose="020B0306030504020204"/>
              </a:rPr>
              <a:t> pax</a:t>
            </a:r>
            <a:endParaRPr lang="it-IT" dirty="0">
              <a:latin typeface="Open Sans Light" panose="020B0306030504020204"/>
            </a:endParaRPr>
          </a:p>
          <a:p>
            <a:endParaRPr lang="it-IT" dirty="0">
              <a:latin typeface="Open Sans Light" panose="020B0306030504020204"/>
            </a:endParaRPr>
          </a:p>
          <a:p>
            <a:r>
              <a:rPr lang="it-IT" dirty="0">
                <a:latin typeface="Open Sans Light" panose="020B0306030504020204"/>
              </a:rPr>
              <a:t>Jul’19:  11,981,519 </a:t>
            </a:r>
          </a:p>
          <a:p>
            <a:r>
              <a:rPr lang="it-IT" dirty="0">
                <a:latin typeface="Open Sans Light" panose="020B0306030504020204"/>
              </a:rPr>
              <a:t>Jul’20:  3,142,360 </a:t>
            </a:r>
          </a:p>
          <a:p>
            <a:endParaRPr lang="it-IT" dirty="0">
              <a:latin typeface="Open Sans Light" panose="020B0306030504020204"/>
            </a:endParaRPr>
          </a:p>
          <a:p>
            <a:r>
              <a:rPr lang="it-IT" b="1" dirty="0" err="1">
                <a:latin typeface="Open Sans Light" panose="020B0306030504020204"/>
              </a:rPr>
              <a:t>YoY</a:t>
            </a:r>
            <a:r>
              <a:rPr lang="it-IT" b="1" dirty="0">
                <a:latin typeface="Open Sans Light" panose="020B0306030504020204"/>
              </a:rPr>
              <a:t>: -74%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803C671-BFC1-441D-B6B2-E5E55981E5B0}"/>
              </a:ext>
            </a:extLst>
          </p:cNvPr>
          <p:cNvSpPr txBox="1"/>
          <p:nvPr/>
        </p:nvSpPr>
        <p:spPr>
          <a:xfrm>
            <a:off x="4411814" y="5223063"/>
            <a:ext cx="699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-74%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E931080-2C5E-4D85-92D0-F8C61AE02C86}"/>
              </a:ext>
            </a:extLst>
          </p:cNvPr>
          <p:cNvSpPr txBox="1"/>
          <p:nvPr/>
        </p:nvSpPr>
        <p:spPr>
          <a:xfrm>
            <a:off x="5625729" y="5298013"/>
            <a:ext cx="699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-73%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F00E772-F771-4168-863B-936237CAAB5C}"/>
              </a:ext>
            </a:extLst>
          </p:cNvPr>
          <p:cNvSpPr txBox="1"/>
          <p:nvPr/>
        </p:nvSpPr>
        <p:spPr>
          <a:xfrm>
            <a:off x="7400434" y="4362181"/>
            <a:ext cx="699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-81%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88A8B36-3327-4FE4-83AF-3537F1656D5A}"/>
              </a:ext>
            </a:extLst>
          </p:cNvPr>
          <p:cNvSpPr txBox="1"/>
          <p:nvPr/>
        </p:nvSpPr>
        <p:spPr>
          <a:xfrm>
            <a:off x="7889388" y="4389601"/>
            <a:ext cx="699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-74%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AC855BD-A42F-49B5-9ECD-1503B73480C7}"/>
              </a:ext>
            </a:extLst>
          </p:cNvPr>
          <p:cNvSpPr txBox="1"/>
          <p:nvPr/>
        </p:nvSpPr>
        <p:spPr>
          <a:xfrm>
            <a:off x="8371572" y="4541999"/>
            <a:ext cx="699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-65%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E34EE69-8760-444D-BB64-34C4E9DA1E41}"/>
              </a:ext>
            </a:extLst>
          </p:cNvPr>
          <p:cNvSpPr txBox="1"/>
          <p:nvPr/>
        </p:nvSpPr>
        <p:spPr>
          <a:xfrm>
            <a:off x="8838765" y="4454558"/>
            <a:ext cx="699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-41%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0CD72A7-6743-438E-9282-CB82A7B35CB0}"/>
              </a:ext>
            </a:extLst>
          </p:cNvPr>
          <p:cNvSpPr txBox="1"/>
          <p:nvPr/>
        </p:nvSpPr>
        <p:spPr>
          <a:xfrm>
            <a:off x="9357700" y="4586969"/>
            <a:ext cx="699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-77%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411E09D-2294-43CC-A47B-F6C39A1B841E}"/>
              </a:ext>
            </a:extLst>
          </p:cNvPr>
          <p:cNvSpPr txBox="1"/>
          <p:nvPr/>
        </p:nvSpPr>
        <p:spPr>
          <a:xfrm>
            <a:off x="9839884" y="4589467"/>
            <a:ext cx="699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-87%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B839139-1EA0-4AF3-93C9-4D933279D3F1}"/>
              </a:ext>
            </a:extLst>
          </p:cNvPr>
          <p:cNvSpPr txBox="1"/>
          <p:nvPr/>
        </p:nvSpPr>
        <p:spPr>
          <a:xfrm>
            <a:off x="10352048" y="4606955"/>
            <a:ext cx="699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-90%</a:t>
            </a:r>
          </a:p>
        </p:txBody>
      </p:sp>
    </p:spTree>
    <p:extLst>
      <p:ext uri="{BB962C8B-B14F-4D97-AF65-F5344CB8AC3E}">
        <p14:creationId xmlns:p14="http://schemas.microsoft.com/office/powerpoint/2010/main" val="316055371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ja_v2" id="{EB3C444E-5390-44E7-A6D6-C23B1039A064}" vid="{B47985A4-9D08-442A-8DBA-EAB3BBBCF38B}"/>
    </a:ext>
  </a:extLst>
</a:theme>
</file>

<file path=ppt/theme/theme2.xml><?xml version="1.0" encoding="utf-8"?>
<a:theme xmlns:a="http://schemas.openxmlformats.org/drawingml/2006/main" name="3_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ja_v2" id="{EB3C444E-5390-44E7-A6D6-C23B1039A064}" vid="{C02FC4FD-D92D-4243-A30F-1A8CFA3FFEED}"/>
    </a:ext>
  </a:extLst>
</a:theme>
</file>

<file path=ppt/theme/theme3.xml><?xml version="1.0" encoding="utf-8"?>
<a:theme xmlns:a="http://schemas.openxmlformats.org/drawingml/2006/main" name="2_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ja_v2" id="{EB3C444E-5390-44E7-A6D6-C23B1039A064}" vid="{BA037165-C320-41F0-8C46-16EDF4499BCA}"/>
    </a:ext>
  </a:extLst>
</a:theme>
</file>

<file path=ppt/theme/theme4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ja_v2" id="{EB3C444E-5390-44E7-A6D6-C23B1039A064}" vid="{B5EDE69E-5BF3-479A-8D70-EB32BD9B9DC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1481</TotalTime>
  <Words>970</Words>
  <Application>Microsoft Office PowerPoint</Application>
  <PresentationFormat>Widescreen</PresentationFormat>
  <Paragraphs>211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23</vt:i4>
      </vt:variant>
    </vt:vector>
  </HeadingPairs>
  <TitlesOfParts>
    <vt:vector size="32" baseType="lpstr">
      <vt:lpstr>Arial</vt:lpstr>
      <vt:lpstr>Calibri</vt:lpstr>
      <vt:lpstr>Century Gothic</vt:lpstr>
      <vt:lpstr>Open Sans Light</vt:lpstr>
      <vt:lpstr>Open Sans SemiBold</vt:lpstr>
      <vt:lpstr>Theme1</vt:lpstr>
      <vt:lpstr>3_Theme1</vt:lpstr>
      <vt:lpstr>2_Theme1</vt:lpstr>
      <vt:lpstr>1_Theme1</vt:lpstr>
      <vt:lpstr>Presentazione standard di PowerPoint</vt:lpstr>
      <vt:lpstr>The impact of the COVID-19 pandemic on the airports of the macro-region</vt:lpstr>
      <vt:lpstr>Contents</vt:lpstr>
      <vt:lpstr>The impact of COVID-19 on global aviation</vt:lpstr>
      <vt:lpstr>The impact of COVID-19 on European aviation</vt:lpstr>
      <vt:lpstr>2019: air transport in the Adriatic-Ionian region</vt:lpstr>
      <vt:lpstr>2019: air transport in the Adriatic-Ionian region</vt:lpstr>
      <vt:lpstr>2020: the impact of the pandemic – Pax (spring)</vt:lpstr>
      <vt:lpstr>2020: the impact of the pandemic – Pax (summer)</vt:lpstr>
      <vt:lpstr>2020: the impact of the pandemic – Pax (autumn)</vt:lpstr>
      <vt:lpstr>2020: the impact of the pandemic – Yield (spring)</vt:lpstr>
      <vt:lpstr>2020: the impact of the pandemic – Yield (summer)</vt:lpstr>
      <vt:lpstr>2020: the impact of the pandemic – Yield (autumn)</vt:lpstr>
      <vt:lpstr>2020: the impact of the pandemic – Airlines (spring)</vt:lpstr>
      <vt:lpstr>2020: the impact of the pandemic – Airlines (summer)</vt:lpstr>
      <vt:lpstr>2020: the impact of the pandemic – Airlines (autumn)</vt:lpstr>
      <vt:lpstr>2020: the impact of the pandemic – Airlines (spring)</vt:lpstr>
      <vt:lpstr>2020: the impact of the pandemic – Destinations (spring)</vt:lpstr>
      <vt:lpstr>2020: the impact of the pandemic – Destinations (summer)</vt:lpstr>
      <vt:lpstr>2020: the impact of the pandemic – Destinations (autumn)</vt:lpstr>
      <vt:lpstr>2020: the impact of the two pandemic waves</vt:lpstr>
      <vt:lpstr>2021: the outlook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Olga Marinkovic</dc:creator>
  <cp:lastModifiedBy>Giuseppe Siciliano</cp:lastModifiedBy>
  <cp:revision>33</cp:revision>
  <dcterms:created xsi:type="dcterms:W3CDTF">2021-01-19T16:27:41Z</dcterms:created>
  <dcterms:modified xsi:type="dcterms:W3CDTF">2021-01-27T06:52:39Z</dcterms:modified>
</cp:coreProperties>
</file>