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8" r:id="rId5"/>
    <p:sldId id="314" r:id="rId6"/>
    <p:sldId id="318" r:id="rId7"/>
    <p:sldId id="316" r:id="rId8"/>
    <p:sldId id="292" r:id="rId9"/>
    <p:sldId id="313" r:id="rId10"/>
    <p:sldId id="319" r:id="rId11"/>
    <p:sldId id="30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6B1"/>
    <a:srgbClr val="024B9C"/>
    <a:srgbClr val="004494"/>
    <a:srgbClr val="035DC1"/>
    <a:srgbClr val="02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9" autoAdjust="0"/>
    <p:restoredTop sz="70890" autoAdjust="0"/>
  </p:normalViewPr>
  <p:slideViewPr>
    <p:cSldViewPr snapToGrid="0">
      <p:cViewPr varScale="1">
        <p:scale>
          <a:sx n="48" d="100"/>
          <a:sy n="48" d="100"/>
        </p:scale>
        <p:origin x="1362" y="48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948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025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292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940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275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105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711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88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tourism-convention.eu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hyperlink" Target="https://reopen.europa.eu/en/" TargetMode="Externa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GROW-F4@ec.europa.e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hyperlink" Target="https://ec.europa.eu/growth/sectors/tourism/offer_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470991" y="2027583"/>
            <a:ext cx="10091744" cy="1152939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Sustainable tourism </a:t>
            </a:r>
            <a:r>
              <a:rPr lang="en-US" sz="4000" dirty="0" smtClean="0"/>
              <a:t>of </a:t>
            </a:r>
            <a:r>
              <a:rPr lang="en-US" sz="4000" dirty="0" smtClean="0"/>
              <a:t>tomorrow </a:t>
            </a:r>
            <a:br>
              <a:rPr lang="en-US" sz="4000" dirty="0" smtClean="0"/>
            </a:br>
            <a:r>
              <a:rPr lang="en-US" sz="4000" dirty="0" smtClean="0"/>
              <a:t> </a:t>
            </a:r>
            <a:r>
              <a:rPr lang="en-US" sz="4000" dirty="0" smtClean="0"/>
              <a:t>EU perspective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83921" y="3474720"/>
            <a:ext cx="6878320" cy="180520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1" dirty="0" smtClean="0"/>
              <a:t>5</a:t>
            </a:r>
            <a:r>
              <a:rPr lang="en-GB" b="1" baseline="30000" dirty="0" smtClean="0"/>
              <a:t>th</a:t>
            </a:r>
            <a:r>
              <a:rPr lang="en-GB" b="1" dirty="0" smtClean="0"/>
              <a:t> Forum EUSAIR </a:t>
            </a:r>
            <a:endParaRPr lang="en-GB" b="1" dirty="0"/>
          </a:p>
          <a:p>
            <a:pPr>
              <a:spcAft>
                <a:spcPts val="600"/>
              </a:spcAft>
            </a:pPr>
            <a:r>
              <a:rPr lang="en-US" b="1" dirty="0" smtClean="0"/>
              <a:t>Thematic session: Sustainable Tourism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New trends in sustainable Tourism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28 January 2021</a:t>
            </a:r>
            <a:endParaRPr lang="en-US" sz="2400" b="1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10386" y="5145436"/>
            <a:ext cx="6059838" cy="1316439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en-GB" sz="1800" dirty="0" smtClean="0">
              <a:solidFill>
                <a:srgbClr val="FFC000"/>
              </a:solidFill>
            </a:endParaRPr>
          </a:p>
          <a:p>
            <a:pPr>
              <a:spcAft>
                <a:spcPts val="0"/>
              </a:spcAft>
            </a:pPr>
            <a:r>
              <a:rPr lang="en-GB" sz="1800" i="0" dirty="0" err="1" smtClean="0">
                <a:solidFill>
                  <a:srgbClr val="FFC000"/>
                </a:solidFill>
              </a:rPr>
              <a:t>Ramun</a:t>
            </a:r>
            <a:r>
              <a:rPr lang="lt-LT" sz="1800" i="0" dirty="0" smtClean="0">
                <a:solidFill>
                  <a:srgbClr val="FFC000"/>
                </a:solidFill>
              </a:rPr>
              <a:t>ė</a:t>
            </a:r>
            <a:r>
              <a:rPr lang="en-GB" sz="1800" i="0" dirty="0" smtClean="0">
                <a:solidFill>
                  <a:srgbClr val="FFC000"/>
                </a:solidFill>
              </a:rPr>
              <a:t> </a:t>
            </a:r>
            <a:r>
              <a:rPr lang="en-GB" sz="1800" i="0" dirty="0" err="1" smtClean="0">
                <a:solidFill>
                  <a:srgbClr val="FFC000"/>
                </a:solidFill>
              </a:rPr>
              <a:t>Genzbigelyt</a:t>
            </a:r>
            <a:r>
              <a:rPr lang="lt-LT" sz="1800" i="0" dirty="0" smtClean="0">
                <a:solidFill>
                  <a:srgbClr val="FFC000"/>
                </a:solidFill>
              </a:rPr>
              <a:t>ė</a:t>
            </a:r>
            <a:r>
              <a:rPr lang="en-GB" sz="1800" i="0" dirty="0" smtClean="0">
                <a:solidFill>
                  <a:srgbClr val="FFC000"/>
                </a:solidFill>
              </a:rPr>
              <a:t> </a:t>
            </a:r>
            <a:r>
              <a:rPr lang="en-GB" sz="1800" i="0" dirty="0" err="1" smtClean="0">
                <a:solidFill>
                  <a:srgbClr val="FFC000"/>
                </a:solidFill>
              </a:rPr>
              <a:t>Venturi</a:t>
            </a:r>
            <a:r>
              <a:rPr lang="en-GB" sz="1800" i="0" dirty="0" smtClean="0">
                <a:solidFill>
                  <a:srgbClr val="FFC000"/>
                </a:solidFill>
              </a:rPr>
              <a:t>, </a:t>
            </a:r>
            <a:r>
              <a:rPr lang="en-GB" sz="1800" i="0" dirty="0">
                <a:solidFill>
                  <a:srgbClr val="FFC000"/>
                </a:solidFill>
              </a:rPr>
              <a:t>Policy officer for Tourism</a:t>
            </a:r>
          </a:p>
          <a:p>
            <a:pPr>
              <a:spcAft>
                <a:spcPts val="0"/>
              </a:spcAft>
            </a:pPr>
            <a:r>
              <a:rPr lang="en-GB" sz="1800" i="0" dirty="0">
                <a:solidFill>
                  <a:srgbClr val="FFC000"/>
                </a:solidFill>
              </a:rPr>
              <a:t>Unit for Tourism, Textiles and Creative Industries</a:t>
            </a:r>
          </a:p>
          <a:p>
            <a:pPr>
              <a:spcAft>
                <a:spcPts val="0"/>
              </a:spcAft>
            </a:pPr>
            <a:r>
              <a:rPr lang="en-GB" sz="1800" i="0" dirty="0">
                <a:solidFill>
                  <a:srgbClr val="FFC000"/>
                </a:solidFill>
              </a:rPr>
              <a:t>DG Internal Market, Industry, Entrepreneurship and SMEs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053298"/>
            <a:ext cx="6160477" cy="5441288"/>
          </a:xfrm>
        </p:spPr>
        <p:txBody>
          <a:bodyPr/>
          <a:lstStyle/>
          <a:p>
            <a:pPr lvl="1"/>
            <a:r>
              <a:rPr lang="en-US" dirty="0" smtClean="0"/>
              <a:t>Very </a:t>
            </a:r>
            <a:r>
              <a:rPr lang="en-US" b="1" dirty="0"/>
              <a:t>high level of indebtedness </a:t>
            </a:r>
            <a:r>
              <a:rPr lang="en-US" dirty="0"/>
              <a:t>and </a:t>
            </a:r>
            <a:r>
              <a:rPr lang="en-US" b="1" dirty="0" smtClean="0"/>
              <a:t>low business </a:t>
            </a:r>
            <a:r>
              <a:rPr lang="en-US" b="1" dirty="0"/>
              <a:t>confidence </a:t>
            </a:r>
            <a:r>
              <a:rPr lang="en-US" b="1" dirty="0" smtClean="0"/>
              <a:t>indicator</a:t>
            </a:r>
          </a:p>
          <a:p>
            <a:pPr lvl="1"/>
            <a:r>
              <a:rPr lang="en-US" b="1" dirty="0" smtClean="0"/>
              <a:t>High investment </a:t>
            </a:r>
            <a:r>
              <a:rPr lang="en-US" b="1" dirty="0" smtClean="0"/>
              <a:t>gap</a:t>
            </a:r>
            <a:r>
              <a:rPr lang="en-US" dirty="0" smtClean="0"/>
              <a:t>: EUR </a:t>
            </a:r>
            <a:r>
              <a:rPr lang="en-US" dirty="0"/>
              <a:t>161 </a:t>
            </a:r>
            <a:r>
              <a:rPr lang="en-US" dirty="0" smtClean="0"/>
              <a:t>billion </a:t>
            </a:r>
            <a:r>
              <a:rPr lang="en-US" dirty="0"/>
              <a:t>for </a:t>
            </a:r>
            <a:r>
              <a:rPr lang="en-US" dirty="0" smtClean="0"/>
              <a:t>2020-2021 </a:t>
            </a:r>
            <a:r>
              <a:rPr lang="en-US" dirty="0"/>
              <a:t>- </a:t>
            </a:r>
            <a:r>
              <a:rPr lang="en-US" dirty="0" smtClean="0"/>
              <a:t>highest </a:t>
            </a:r>
            <a:r>
              <a:rPr lang="en-US" dirty="0"/>
              <a:t>of all industrial </a:t>
            </a:r>
            <a:r>
              <a:rPr lang="en-US" dirty="0" smtClean="0"/>
              <a:t>ecosystems</a:t>
            </a:r>
            <a:endParaRPr lang="en-US" dirty="0"/>
          </a:p>
          <a:p>
            <a:pPr lvl="1"/>
            <a:r>
              <a:rPr lang="en-US" b="1" dirty="0" smtClean="0"/>
              <a:t>Unpredictability </a:t>
            </a:r>
            <a:r>
              <a:rPr lang="en-US" dirty="0" smtClean="0"/>
              <a:t>about </a:t>
            </a:r>
            <a:r>
              <a:rPr lang="en-US" b="1" dirty="0" smtClean="0"/>
              <a:t>international travel market </a:t>
            </a:r>
          </a:p>
          <a:p>
            <a:pPr lvl="1"/>
            <a:r>
              <a:rPr lang="en-US" b="1" dirty="0" smtClean="0"/>
              <a:t>New consumer trends </a:t>
            </a:r>
            <a:r>
              <a:rPr lang="en-US" dirty="0" smtClean="0"/>
              <a:t>post-</a:t>
            </a:r>
            <a:r>
              <a:rPr lang="en-US" dirty="0" err="1" smtClean="0"/>
              <a:t>Covid</a:t>
            </a:r>
            <a:endParaRPr lang="en-US" dirty="0" smtClean="0"/>
          </a:p>
          <a:p>
            <a:pPr lvl="1"/>
            <a:r>
              <a:rPr lang="en-US" b="1" dirty="0" smtClean="0"/>
              <a:t>Reduced capacity </a:t>
            </a:r>
            <a:r>
              <a:rPr lang="en-US" b="1" dirty="0"/>
              <a:t>of </a:t>
            </a:r>
            <a:r>
              <a:rPr lang="en-US" b="1" dirty="0" smtClean="0"/>
              <a:t>tourism segments to </a:t>
            </a:r>
            <a:r>
              <a:rPr lang="en-US" b="1" dirty="0"/>
              <a:t>invest in </a:t>
            </a:r>
            <a:r>
              <a:rPr lang="en-US" b="1" dirty="0" smtClean="0"/>
              <a:t>the future </a:t>
            </a:r>
            <a:r>
              <a:rPr lang="en-US" dirty="0" smtClean="0"/>
              <a:t>(</a:t>
            </a:r>
            <a:r>
              <a:rPr lang="en-US" dirty="0" smtClean="0"/>
              <a:t>resilient </a:t>
            </a:r>
            <a:r>
              <a:rPr lang="en-US" dirty="0"/>
              <a:t>supply </a:t>
            </a:r>
            <a:r>
              <a:rPr lang="en-US" dirty="0" smtClean="0"/>
              <a:t>chains, new services, green and circular business models, </a:t>
            </a:r>
            <a:r>
              <a:rPr lang="en-US" dirty="0" smtClean="0"/>
              <a:t>new </a:t>
            </a:r>
            <a:r>
              <a:rPr lang="en-US" dirty="0" smtClean="0"/>
              <a:t>technologies)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8298" y="482861"/>
            <a:ext cx="10515600" cy="327177"/>
          </a:xfrm>
        </p:spPr>
        <p:txBody>
          <a:bodyPr/>
          <a:lstStyle/>
          <a:p>
            <a:r>
              <a:rPr lang="en-GB" sz="3600" dirty="0" smtClean="0"/>
              <a:t>Tourism ecosystem facing enormous challenges</a:t>
            </a:r>
            <a:endParaRPr lang="en-GB" sz="3600" dirty="0"/>
          </a:p>
        </p:txBody>
      </p:sp>
      <p:pic>
        <p:nvPicPr>
          <p:cNvPr id="4" name="Content Placeholder 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677" y="2127750"/>
            <a:ext cx="4883137" cy="405031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998677" y="1007229"/>
            <a:ext cx="482494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Evolution of the Confidence Indicator by </a:t>
            </a:r>
            <a:r>
              <a:rPr lang="en-US" sz="1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Ecosystem: </a:t>
            </a:r>
            <a:r>
              <a:rPr lang="en-US" sz="1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Jan. –Nov. </a:t>
            </a:r>
            <a:r>
              <a:rPr lang="en-US" sz="1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2020</a:t>
            </a:r>
          </a:p>
          <a:p>
            <a:pPr>
              <a:spcAft>
                <a:spcPts val="600"/>
              </a:spcAft>
            </a:pPr>
            <a:r>
              <a:rPr lang="en-US" sz="1000" i="1" dirty="0">
                <a:latin typeface="Times New Roman" panose="02020603050405020304" pitchFamily="18" charset="0"/>
                <a:ea typeface="Calibri" panose="020F0502020204030204" pitchFamily="34" charset="0"/>
              </a:rPr>
              <a:t>Source: GROW.A1 elaborations on data by the Joint </a:t>
            </a:r>
            <a:r>
              <a:rPr lang="en-US" sz="1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Harmonised</a:t>
            </a:r>
            <a:r>
              <a:rPr lang="en-US" sz="1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EU </a:t>
            </a:r>
            <a:r>
              <a:rPr lang="en-US" sz="1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Programme</a:t>
            </a:r>
            <a:r>
              <a:rPr lang="en-US" sz="1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of Business and Consumer </a:t>
            </a:r>
            <a:r>
              <a:rPr lang="en-US" sz="10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Surveys </a:t>
            </a:r>
            <a:endParaRPr lang="en-GB" sz="1000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9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7685" y="2325757"/>
            <a:ext cx="10905699" cy="2924670"/>
          </a:xfrm>
        </p:spPr>
        <p:txBody>
          <a:bodyPr/>
          <a:lstStyle/>
          <a:p>
            <a:r>
              <a:rPr lang="en-GB" dirty="0" smtClean="0"/>
              <a:t>Safe travel </a:t>
            </a:r>
            <a:r>
              <a:rPr lang="en-GB" dirty="0" smtClean="0"/>
              <a:t>- confidence for businesses and tourists </a:t>
            </a:r>
            <a:endParaRPr lang="en-GB" dirty="0" smtClean="0"/>
          </a:p>
          <a:p>
            <a:r>
              <a:rPr lang="en-GB" dirty="0" smtClean="0"/>
              <a:t>Real-time information to citizens (Re-open EU)</a:t>
            </a:r>
          </a:p>
          <a:p>
            <a:r>
              <a:rPr lang="en-GB" dirty="0" smtClean="0"/>
              <a:t>Monitoring impacts </a:t>
            </a:r>
          </a:p>
          <a:p>
            <a:r>
              <a:rPr lang="en-GB" dirty="0" smtClean="0"/>
              <a:t>Protecting businesses and jobs in tourism </a:t>
            </a:r>
          </a:p>
          <a:p>
            <a:endParaRPr lang="en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685" y="563883"/>
            <a:ext cx="10773176" cy="1010274"/>
          </a:xfrm>
        </p:spPr>
        <p:txBody>
          <a:bodyPr/>
          <a:lstStyle/>
          <a:p>
            <a:r>
              <a:rPr lang="en-GB" sz="3600" dirty="0" smtClean="0"/>
              <a:t>Short-term priorities: </a:t>
            </a:r>
            <a:r>
              <a:rPr lang="en-GB" sz="3600" dirty="0"/>
              <a:t>c</a:t>
            </a:r>
            <a:r>
              <a:rPr lang="en-GB" sz="3600" dirty="0" smtClean="0"/>
              <a:t>risis management, building </a:t>
            </a:r>
            <a:br>
              <a:rPr lang="en-GB" sz="3600" dirty="0" smtClean="0"/>
            </a:br>
            <a:r>
              <a:rPr lang="en-GB" sz="3600" dirty="0" smtClean="0"/>
              <a:t>confidence for businesses and citizens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9043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5739" y="1298582"/>
            <a:ext cx="7242555" cy="5264449"/>
          </a:xfrm>
        </p:spPr>
        <p:txBody>
          <a:bodyPr/>
          <a:lstStyle/>
          <a:p>
            <a:r>
              <a:rPr lang="en-GB" sz="2000" dirty="0" smtClean="0"/>
              <a:t>Recovery – economic and social resilience </a:t>
            </a:r>
          </a:p>
          <a:p>
            <a:r>
              <a:rPr lang="en-GB" sz="2000" dirty="0" smtClean="0"/>
              <a:t>Greening tourism and sustainability</a:t>
            </a:r>
          </a:p>
          <a:p>
            <a:r>
              <a:rPr lang="en-GB" sz="2000" dirty="0" smtClean="0"/>
              <a:t>Digital transformation – innovation and data </a:t>
            </a:r>
          </a:p>
          <a:p>
            <a:r>
              <a:rPr lang="en-GB" sz="2000" dirty="0" smtClean="0"/>
              <a:t>Skills (European Skills Agenda, EU Pact for skills)</a:t>
            </a:r>
          </a:p>
          <a:p>
            <a:r>
              <a:rPr lang="en-GB" sz="2000" dirty="0" smtClean="0"/>
              <a:t>Global competition - EU sustainable, quality destination</a:t>
            </a:r>
          </a:p>
          <a:p>
            <a:pPr marL="0" indent="0">
              <a:buNone/>
            </a:pPr>
            <a:r>
              <a:rPr lang="en-US" sz="2000" dirty="0" smtClean="0"/>
              <a:t>Roadmap </a:t>
            </a:r>
            <a:r>
              <a:rPr lang="en-US" sz="2000" dirty="0"/>
              <a:t>to the </a:t>
            </a:r>
            <a:r>
              <a:rPr lang="en-US" sz="2000" dirty="0" smtClean="0"/>
              <a:t>future - </a:t>
            </a:r>
            <a:r>
              <a:rPr lang="en-US" sz="2000" b="1" dirty="0"/>
              <a:t>European Agenda for Tourism </a:t>
            </a:r>
            <a:r>
              <a:rPr lang="en-US" sz="2000" b="1" dirty="0" smtClean="0"/>
              <a:t>2050 </a:t>
            </a:r>
            <a:endParaRPr lang="en-US" sz="2000" b="1" dirty="0" smtClean="0"/>
          </a:p>
          <a:p>
            <a:pPr marL="0" indent="0">
              <a:buNone/>
            </a:pPr>
            <a:r>
              <a:rPr lang="en-GB" sz="1600" b="1" i="1" dirty="0" smtClean="0"/>
              <a:t>European </a:t>
            </a:r>
            <a:r>
              <a:rPr lang="en-GB" sz="1600" b="1" i="1" dirty="0"/>
              <a:t>Tourism Convention 2020: </a:t>
            </a:r>
            <a:r>
              <a:rPr lang="en-GB" sz="1600" dirty="0">
                <a:hlinkClick r:id="rId3"/>
              </a:rPr>
              <a:t>http://www.tourism-convention.eu/</a:t>
            </a:r>
            <a:r>
              <a:rPr lang="en-GB" sz="1600" dirty="0"/>
              <a:t> </a:t>
            </a:r>
          </a:p>
          <a:p>
            <a:endParaRPr lang="en-US" dirty="0"/>
          </a:p>
          <a:p>
            <a:endParaRPr lang="en-IE" sz="2000" dirty="0" smtClean="0"/>
          </a:p>
          <a:p>
            <a:pPr marL="0" indent="0">
              <a:buNone/>
            </a:pPr>
            <a:endParaRPr lang="en-IE" sz="20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3" y="516226"/>
            <a:ext cx="10676992" cy="516162"/>
          </a:xfrm>
        </p:spPr>
        <p:txBody>
          <a:bodyPr/>
          <a:lstStyle/>
          <a:p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en-GB" sz="3600" dirty="0" smtClean="0"/>
              <a:t>Long-term</a:t>
            </a:r>
            <a:r>
              <a:rPr lang="en-GB" sz="3200" dirty="0" smtClean="0"/>
              <a:t> priorities</a:t>
            </a:r>
            <a:endParaRPr lang="en-GB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116" y="1298582"/>
            <a:ext cx="1840198" cy="15149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2A7D9E3-9EBF-4C43-8A09-3FF34930FD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4839" y="1298582"/>
            <a:ext cx="1840198" cy="1514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0065" y="2953707"/>
            <a:ext cx="3684972" cy="977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7609" y="4070975"/>
            <a:ext cx="1714658" cy="1497487"/>
          </a:xfrm>
          <a:prstGeom prst="rect">
            <a:avLst/>
          </a:prstGeom>
        </p:spPr>
      </p:pic>
      <p:pic>
        <p:nvPicPr>
          <p:cNvPr id="8" name="Picture 2" descr="https://tourism-convention.eu/media/d2eji1jo/banner_1050-x-3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09" y="4922081"/>
            <a:ext cx="4495213" cy="129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8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2" y="311085"/>
            <a:ext cx="10515600" cy="740612"/>
          </a:xfrm>
        </p:spPr>
        <p:txBody>
          <a:bodyPr/>
          <a:lstStyle/>
          <a:p>
            <a:pPr algn="ctr"/>
            <a:r>
              <a:rPr lang="en-GB" sz="2800" dirty="0" smtClean="0"/>
              <a:t>EU response in restarting tourism: </a:t>
            </a:r>
            <a:br>
              <a:rPr lang="en-GB" sz="2800" dirty="0" smtClean="0"/>
            </a:br>
            <a:r>
              <a:rPr lang="en-GB" sz="2800" dirty="0" smtClean="0"/>
              <a:t>from crisis management to the recovery support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" r="-1245" b="2730"/>
          <a:stretch/>
        </p:blipFill>
        <p:spPr>
          <a:xfrm>
            <a:off x="970721" y="1404595"/>
            <a:ext cx="4920125" cy="262065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22" y="4378143"/>
            <a:ext cx="2834361" cy="2032084"/>
          </a:xfrm>
        </p:spPr>
      </p:pic>
      <p:sp>
        <p:nvSpPr>
          <p:cNvPr id="2" name="Rectangle 1"/>
          <p:cNvSpPr/>
          <p:nvPr/>
        </p:nvSpPr>
        <p:spPr>
          <a:xfrm>
            <a:off x="8913043" y="4601039"/>
            <a:ext cx="288460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buClr>
                <a:srgbClr val="FFFFFF"/>
              </a:buClr>
            </a:pPr>
            <a:r>
              <a:rPr lang="en-GB" sz="1400" b="1" kern="0" dirty="0" smtClean="0">
                <a:solidFill>
                  <a:srgbClr val="0F5494"/>
                </a:solidFill>
                <a:latin typeface="Verdana"/>
              </a:rPr>
              <a:t>Re-open EU mobile app </a:t>
            </a:r>
            <a:r>
              <a:rPr lang="en-GB" sz="1100" i="1" kern="0" dirty="0" smtClean="0">
                <a:solidFill>
                  <a:srgbClr val="0F5494"/>
                </a:solidFill>
                <a:latin typeface="Verdana"/>
                <a:hlinkClick r:id="rId5"/>
              </a:rPr>
              <a:t>https</a:t>
            </a:r>
            <a:r>
              <a:rPr lang="en-GB" sz="1100" i="1" kern="0" dirty="0">
                <a:solidFill>
                  <a:srgbClr val="0F5494"/>
                </a:solidFill>
                <a:latin typeface="Verdana"/>
                <a:hlinkClick r:id="rId5"/>
              </a:rPr>
              <a:t>://reopen.europa.eu/en/</a:t>
            </a:r>
            <a:r>
              <a:rPr lang="en-GB" sz="1100" i="1" kern="0" dirty="0">
                <a:solidFill>
                  <a:srgbClr val="0F5494"/>
                </a:solidFill>
                <a:latin typeface="Verdana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8433" y="4318235"/>
            <a:ext cx="4364610" cy="2300141"/>
          </a:xfrm>
          <a:prstGeom prst="rect">
            <a:avLst/>
          </a:prstGeom>
        </p:spPr>
      </p:pic>
      <p:pic>
        <p:nvPicPr>
          <p:cNvPr id="7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6730738" y="1131216"/>
            <a:ext cx="4755583" cy="31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6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547445"/>
            <a:ext cx="10905699" cy="4160083"/>
          </a:xfrm>
        </p:spPr>
        <p:txBody>
          <a:bodyPr/>
          <a:lstStyle/>
          <a:p>
            <a:r>
              <a:rPr lang="en-GB" dirty="0" smtClean="0"/>
              <a:t>People want to </a:t>
            </a:r>
            <a:r>
              <a:rPr lang="en-GB" dirty="0" smtClean="0"/>
              <a:t>travel</a:t>
            </a:r>
          </a:p>
          <a:p>
            <a:pPr marL="457200" lvl="1" indent="0">
              <a:buNone/>
            </a:pPr>
            <a:r>
              <a:rPr lang="en-US" dirty="0"/>
              <a:t>The joy of vacation planning </a:t>
            </a:r>
            <a:r>
              <a:rPr lang="en-US" dirty="0" smtClean="0"/>
              <a:t>stronger </a:t>
            </a:r>
            <a:r>
              <a:rPr lang="en-US" dirty="0"/>
              <a:t>than ever, </a:t>
            </a:r>
            <a:r>
              <a:rPr lang="en-US" dirty="0" smtClean="0"/>
              <a:t>travelers </a:t>
            </a:r>
            <a:r>
              <a:rPr lang="en-US" dirty="0"/>
              <a:t>spend more time researching 2021 trips. But also reduced disposable income</a:t>
            </a:r>
            <a:r>
              <a:rPr lang="en-US" dirty="0" smtClean="0"/>
              <a:t>.</a:t>
            </a:r>
            <a:endParaRPr lang="en-GB" dirty="0" smtClean="0"/>
          </a:p>
          <a:p>
            <a:r>
              <a:rPr lang="en-GB" dirty="0" smtClean="0"/>
              <a:t>Trust and peace of mind – safety</a:t>
            </a:r>
            <a:r>
              <a:rPr lang="en-GB" dirty="0"/>
              <a:t> </a:t>
            </a:r>
            <a:r>
              <a:rPr lang="en-GB" dirty="0" smtClean="0"/>
              <a:t>first concern</a:t>
            </a:r>
            <a:endParaRPr lang="en-GB" dirty="0" smtClean="0"/>
          </a:p>
          <a:p>
            <a:r>
              <a:rPr lang="en-US" dirty="0" smtClean="0"/>
              <a:t>Intra-European (40%) and domestic travel (36%)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GB" i="1" dirty="0" smtClean="0"/>
              <a:t>*</a:t>
            </a:r>
            <a:r>
              <a:rPr lang="en-GB" sz="1600" i="1" dirty="0" smtClean="0"/>
              <a:t>ETC </a:t>
            </a:r>
            <a:r>
              <a:rPr lang="en-GB" sz="1600" i="1" dirty="0"/>
              <a:t>survey on travel </a:t>
            </a:r>
            <a:r>
              <a:rPr lang="en-GB" sz="1600" i="1" dirty="0" smtClean="0"/>
              <a:t>sentiment, </a:t>
            </a:r>
            <a:r>
              <a:rPr lang="en-GB" sz="1600" i="1" dirty="0" smtClean="0"/>
              <a:t>January </a:t>
            </a:r>
            <a:r>
              <a:rPr lang="en-GB" sz="1600" i="1" dirty="0" smtClean="0"/>
              <a:t>2021</a:t>
            </a:r>
            <a:r>
              <a:rPr lang="en-GB" sz="1600" i="1" dirty="0"/>
              <a:t>.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Tripadvisor</a:t>
            </a:r>
            <a:r>
              <a:rPr lang="en-GB" sz="1600" i="1" dirty="0" smtClean="0"/>
              <a:t>, </a:t>
            </a:r>
            <a:r>
              <a:rPr lang="en-GB" sz="1600" i="1" dirty="0"/>
              <a:t>Jan 2021</a:t>
            </a:r>
            <a:endParaRPr lang="en-US" sz="16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Traveller sentiment in the coming months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5825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828800"/>
            <a:ext cx="10905699" cy="3878729"/>
          </a:xfrm>
        </p:spPr>
        <p:txBody>
          <a:bodyPr/>
          <a:lstStyle/>
          <a:p>
            <a:pPr fontAlgn="base"/>
            <a:r>
              <a:rPr lang="en-GB" dirty="0" smtClean="0"/>
              <a:t>Innovation and digitalisation </a:t>
            </a:r>
          </a:p>
          <a:p>
            <a:pPr fontAlgn="base"/>
            <a:r>
              <a:rPr lang="en-GB" dirty="0" smtClean="0"/>
              <a:t>Flexible working arrangements</a:t>
            </a:r>
            <a:endParaRPr lang="en-GB" dirty="0" smtClean="0"/>
          </a:p>
          <a:p>
            <a:pPr fontAlgn="base"/>
            <a:r>
              <a:rPr lang="en-GB" dirty="0" smtClean="0"/>
              <a:t>Health and safety, seamless travel</a:t>
            </a:r>
          </a:p>
          <a:p>
            <a:pPr fontAlgn="base"/>
            <a:r>
              <a:rPr lang="en-GB" dirty="0" smtClean="0"/>
              <a:t>Carbon-neutral </a:t>
            </a:r>
            <a:r>
              <a:rPr lang="en-GB" dirty="0" smtClean="0"/>
              <a:t>travel </a:t>
            </a:r>
          </a:p>
          <a:p>
            <a:pPr fontAlgn="base"/>
            <a:r>
              <a:rPr lang="en-GB" dirty="0" smtClean="0"/>
              <a:t>Tailored, unique experiences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3248" y="445477"/>
            <a:ext cx="10515600" cy="1042479"/>
          </a:xfrm>
        </p:spPr>
        <p:txBody>
          <a:bodyPr/>
          <a:lstStyle/>
          <a:p>
            <a:r>
              <a:rPr lang="en-GB" dirty="0" smtClean="0"/>
              <a:t>Trends transforming tourism, </a:t>
            </a:r>
            <a:br>
              <a:rPr lang="en-GB" dirty="0" smtClean="0"/>
            </a:br>
            <a:r>
              <a:rPr lang="en-GB" dirty="0" smtClean="0"/>
              <a:t>accelerated by the pandemic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287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288" y="457201"/>
            <a:ext cx="8229600" cy="756138"/>
          </a:xfrm>
        </p:spPr>
        <p:txBody>
          <a:bodyPr/>
          <a:lstStyle/>
          <a:p>
            <a:pPr algn="ctr"/>
            <a:r>
              <a:rPr lang="en-GB" dirty="0" smtClean="0"/>
              <a:t>Thank you </a:t>
            </a:r>
            <a:r>
              <a:rPr lang="en-GB" dirty="0" smtClean="0"/>
              <a:t>and </a:t>
            </a:r>
            <a:r>
              <a:rPr lang="en-GB" dirty="0" smtClean="0"/>
              <a:t>keep in touch!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32C36-290B-46BC-8418-03828D43B913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81200" y="1213339"/>
            <a:ext cx="8229600" cy="5283072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b="1" dirty="0">
                <a:solidFill>
                  <a:srgbClr val="035DC1"/>
                </a:solidFill>
              </a:rPr>
              <a:t>DG </a:t>
            </a:r>
            <a:r>
              <a:rPr lang="en-GB" sz="2000" b="1" dirty="0" smtClean="0">
                <a:solidFill>
                  <a:srgbClr val="035DC1"/>
                </a:solidFill>
              </a:rPr>
              <a:t>GROW. F4 </a:t>
            </a:r>
            <a:r>
              <a:rPr lang="en-GB" sz="2000" b="1" dirty="0">
                <a:solidFill>
                  <a:srgbClr val="035DC1"/>
                </a:solidFill>
              </a:rPr>
              <a:t>Unit </a:t>
            </a:r>
            <a:r>
              <a:rPr lang="en-US" sz="2000" b="1" dirty="0">
                <a:solidFill>
                  <a:srgbClr val="035DC1"/>
                </a:solidFill>
              </a:rPr>
              <a:t>- Tourism, Textiles and Creative </a:t>
            </a:r>
            <a:r>
              <a:rPr lang="en-US" sz="2000" b="1" dirty="0" smtClean="0">
                <a:solidFill>
                  <a:srgbClr val="035DC1"/>
                </a:solidFill>
              </a:rPr>
              <a:t>Industries</a:t>
            </a:r>
            <a:r>
              <a:rPr lang="en-US" sz="2000" dirty="0" smtClean="0">
                <a:solidFill>
                  <a:srgbClr val="035DC1"/>
                </a:solidFill>
              </a:rPr>
              <a:t>:</a:t>
            </a:r>
            <a:r>
              <a:rPr lang="en-GB" sz="2000" dirty="0" smtClean="0">
                <a:solidFill>
                  <a:srgbClr val="035DC1"/>
                </a:solidFill>
              </a:rPr>
              <a:t> </a:t>
            </a:r>
            <a:r>
              <a:rPr lang="en-GB" sz="2000" dirty="0" smtClean="0">
                <a:hlinkClick r:id="rId3"/>
              </a:rPr>
              <a:t>GROW-F4@ec.europa.eu</a:t>
            </a:r>
            <a:r>
              <a:rPr lang="en-GB" sz="2000" i="0" dirty="0" smtClean="0"/>
              <a:t> </a:t>
            </a:r>
          </a:p>
          <a:p>
            <a:pPr marL="0" indent="0" algn="ctr">
              <a:buNone/>
            </a:pPr>
            <a:r>
              <a:rPr lang="en-GB" sz="2000" b="1" dirty="0">
                <a:solidFill>
                  <a:srgbClr val="035DC1"/>
                </a:solidFill>
              </a:rPr>
              <a:t>DG</a:t>
            </a:r>
            <a:r>
              <a:rPr lang="en-GB" sz="2000" b="1" dirty="0" smtClean="0"/>
              <a:t> </a:t>
            </a:r>
            <a:r>
              <a:rPr lang="en-GB" sz="2000" b="1" dirty="0">
                <a:solidFill>
                  <a:srgbClr val="0356B1"/>
                </a:solidFill>
              </a:rPr>
              <a:t>GROW </a:t>
            </a:r>
            <a:r>
              <a:rPr lang="en-GB" sz="2000" b="1" dirty="0" smtClean="0">
                <a:solidFill>
                  <a:srgbClr val="0356B1"/>
                </a:solidFill>
              </a:rPr>
              <a:t>website</a:t>
            </a:r>
            <a:r>
              <a:rPr lang="en-GB" sz="2000" b="1" dirty="0">
                <a:solidFill>
                  <a:srgbClr val="0356B1"/>
                </a:solidFill>
              </a:rPr>
              <a:t>: </a:t>
            </a:r>
            <a:r>
              <a:rPr lang="en-GB" sz="2000" dirty="0">
                <a:hlinkClick r:id="rId4"/>
              </a:rPr>
              <a:t>https://ec.europa.eu/growth/sectors/tourism/offer_en</a:t>
            </a:r>
            <a:r>
              <a:rPr lang="en-GB" sz="2000" dirty="0"/>
              <a:t> </a:t>
            </a:r>
          </a:p>
          <a:p>
            <a:pPr marL="0" indent="0" algn="ctr">
              <a:buNone/>
            </a:pPr>
            <a:endParaRPr lang="en-GB" sz="2000" i="0" dirty="0" smtClean="0"/>
          </a:p>
          <a:p>
            <a:pPr marL="0" indent="0" algn="ctr">
              <a:buNone/>
            </a:pPr>
            <a:endParaRPr lang="en-GB" sz="2000" i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9513" y="3059723"/>
            <a:ext cx="4062953" cy="325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098AE41A192E4C85C747A9850AEF9A" ma:contentTypeVersion="1" ma:contentTypeDescription="Create a new document." ma:contentTypeScope="" ma:versionID="5a8770b97c883eee6e80458dbe9e6c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EEACE0-6474-4130-B64E-D9F9E5478D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F87431-2774-4E17-BE38-8A579357848D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3019</TotalTime>
  <Words>394</Words>
  <Application>Microsoft Office PowerPoint</Application>
  <PresentationFormat>Widescreen</PresentationFormat>
  <Paragraphs>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Verdana</vt:lpstr>
      <vt:lpstr>Office Theme</vt:lpstr>
      <vt:lpstr>Sustainable tourism of tomorrow   EU perspective</vt:lpstr>
      <vt:lpstr>Tourism ecosystem facing enormous challenges</vt:lpstr>
      <vt:lpstr>Short-term priorities: crisis management, building  confidence for businesses and citizens</vt:lpstr>
      <vt:lpstr> Long-term priorities</vt:lpstr>
      <vt:lpstr>EU response in restarting tourism:  from crisis management to the recovery support</vt:lpstr>
      <vt:lpstr>Traveller sentiment in the coming months</vt:lpstr>
      <vt:lpstr>Trends transforming tourism,  accelerated by the pandemic </vt:lpstr>
      <vt:lpstr>Thank you and keep in touch!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GENZBIGELYTE-VENTURI Ramune (GROW)</cp:lastModifiedBy>
  <cp:revision>270</cp:revision>
  <dcterms:created xsi:type="dcterms:W3CDTF">2019-08-09T12:06:42Z</dcterms:created>
  <dcterms:modified xsi:type="dcterms:W3CDTF">2021-01-27T14:42:58Z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0x010100AF098AE41A192E4C85C747A9850AEF9A</vt:lpwstr>
  </property>
</Properties>
</file>