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sldIdLst>
    <p:sldId id="256" r:id="rId2"/>
    <p:sldId id="262" r:id="rId3"/>
    <p:sldId id="258" r:id="rId4"/>
    <p:sldId id="259" r:id="rId5"/>
    <p:sldId id="257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/>
    <p:restoredTop sz="97030"/>
  </p:normalViewPr>
  <p:slideViewPr>
    <p:cSldViewPr snapToGrid="0" snapToObjects="1" showGuides="1">
      <p:cViewPr varScale="1">
        <p:scale>
          <a:sx n="156" d="100"/>
          <a:sy n="156" d="100"/>
        </p:scale>
        <p:origin x="7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acoe\Desktop\pc_portatile\Desktop\2020\COVID\BOLLETTINO%2010\cruscotto_%20ottobre_novemb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14479440069991E-2"/>
          <c:y val="0.25392123647748777"/>
          <c:w val="0.87630774278215218"/>
          <c:h val="0.629099078255028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Foglio3!$N$511:$N$513</c:f>
              <c:strCache>
                <c:ptCount val="3"/>
                <c:pt idx="0">
                  <c:v>Italy</c:v>
                </c:pt>
                <c:pt idx="1">
                  <c:v>Spain</c:v>
                </c:pt>
                <c:pt idx="2">
                  <c:v>France</c:v>
                </c:pt>
              </c:strCache>
            </c:strRef>
          </c:cat>
          <c:val>
            <c:numRef>
              <c:f>Foglio3!$O$511:$O$513</c:f>
              <c:numCache>
                <c:formatCode>General</c:formatCode>
                <c:ptCount val="3"/>
                <c:pt idx="0">
                  <c:v>-86.9</c:v>
                </c:pt>
                <c:pt idx="1">
                  <c:v>-83.1</c:v>
                </c:pt>
                <c:pt idx="2">
                  <c:v>-82.9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B-F34F-A6F7-BA5C8197B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996904"/>
        <c:axId val="591997232"/>
      </c:barChart>
      <c:catAx>
        <c:axId val="59199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1997232"/>
        <c:crosses val="autoZero"/>
        <c:auto val="1"/>
        <c:lblAlgn val="ctr"/>
        <c:lblOffset val="100"/>
        <c:noMultiLvlLbl val="0"/>
      </c:catAx>
      <c:valAx>
        <c:axId val="5919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199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9F22B-0730-485E-9D01-8C3900B08812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5387FB4-9C95-4A6F-99C2-AA469E2475B0}">
      <dgm:prSet/>
      <dgm:spPr/>
      <dgm:t>
        <a:bodyPr/>
        <a:lstStyle/>
        <a:p>
          <a:r>
            <a:rPr lang="it-IT" b="1" dirty="0" err="1"/>
            <a:t>Domestic</a:t>
          </a:r>
          <a:r>
            <a:rPr lang="it-IT" b="1" dirty="0"/>
            <a:t> </a:t>
          </a:r>
          <a:r>
            <a:rPr lang="it-IT" b="1" dirty="0" err="1"/>
            <a:t>demand</a:t>
          </a:r>
          <a:r>
            <a:rPr lang="it-IT" b="1" dirty="0"/>
            <a:t> </a:t>
          </a:r>
        </a:p>
        <a:p>
          <a:r>
            <a:rPr lang="it-IT" dirty="0" err="1"/>
            <a:t>will</a:t>
          </a:r>
          <a:r>
            <a:rPr lang="it-IT" dirty="0"/>
            <a:t> </a:t>
          </a:r>
          <a:r>
            <a:rPr lang="it-IT" dirty="0" err="1"/>
            <a:t>recover</a:t>
          </a:r>
          <a:r>
            <a:rPr lang="it-IT" dirty="0"/>
            <a:t> </a:t>
          </a:r>
          <a:r>
            <a:rPr lang="it-IT" dirty="0" err="1"/>
            <a:t>sooner</a:t>
          </a:r>
          <a:r>
            <a:rPr lang="it-IT" dirty="0"/>
            <a:t> </a:t>
          </a:r>
        </a:p>
        <a:p>
          <a:r>
            <a:rPr lang="it-IT" dirty="0" err="1"/>
            <a:t>than</a:t>
          </a:r>
          <a:r>
            <a:rPr lang="it-IT" dirty="0"/>
            <a:t> </a:t>
          </a:r>
          <a:r>
            <a:rPr lang="it-IT" dirty="0" err="1"/>
            <a:t>international</a:t>
          </a:r>
          <a:r>
            <a:rPr lang="it-IT" dirty="0"/>
            <a:t> </a:t>
          </a:r>
          <a:r>
            <a:rPr lang="it-IT" dirty="0" err="1"/>
            <a:t>demand</a:t>
          </a:r>
          <a:r>
            <a:rPr lang="it-IT" dirty="0"/>
            <a:t>.</a:t>
          </a:r>
          <a:endParaRPr lang="en-US" dirty="0"/>
        </a:p>
      </dgm:t>
    </dgm:pt>
    <dgm:pt modelId="{E90FF6DC-93E1-4964-8D16-84BB5712B7AC}" type="parTrans" cxnId="{F34483FD-D5A2-4A26-9FA2-462A3B7EE230}">
      <dgm:prSet/>
      <dgm:spPr/>
      <dgm:t>
        <a:bodyPr/>
        <a:lstStyle/>
        <a:p>
          <a:endParaRPr lang="en-US"/>
        </a:p>
      </dgm:t>
    </dgm:pt>
    <dgm:pt modelId="{9272FF1F-48A4-4680-917B-C57ABC55C4E5}" type="sibTrans" cxnId="{F34483FD-D5A2-4A26-9FA2-462A3B7EE230}">
      <dgm:prSet/>
      <dgm:spPr/>
      <dgm:t>
        <a:bodyPr/>
        <a:lstStyle/>
        <a:p>
          <a:endParaRPr lang="en-US"/>
        </a:p>
      </dgm:t>
    </dgm:pt>
    <dgm:pt modelId="{8DB5CE63-A88A-4DEB-ADC2-77CF6FC7CFB2}">
      <dgm:prSet/>
      <dgm:spPr/>
      <dgm:t>
        <a:bodyPr/>
        <a:lstStyle/>
        <a:p>
          <a:r>
            <a:rPr lang="it-IT" dirty="0"/>
            <a:t>The </a:t>
          </a:r>
          <a:r>
            <a:rPr lang="it-IT" dirty="0" err="1"/>
            <a:t>slowest</a:t>
          </a:r>
          <a:r>
            <a:rPr lang="it-IT" dirty="0"/>
            <a:t> </a:t>
          </a:r>
          <a:r>
            <a:rPr lang="it-IT" dirty="0" err="1"/>
            <a:t>recovery</a:t>
          </a:r>
          <a:r>
            <a:rPr lang="it-IT" dirty="0"/>
            <a:t> </a:t>
          </a:r>
        </a:p>
        <a:p>
          <a:r>
            <a:rPr lang="it-IT" dirty="0" err="1"/>
            <a:t>will</a:t>
          </a:r>
          <a:r>
            <a:rPr lang="it-IT" dirty="0"/>
            <a:t> be in long-</a:t>
          </a:r>
          <a:r>
            <a:rPr lang="it-IT" dirty="0" err="1"/>
            <a:t>haul</a:t>
          </a:r>
          <a:r>
            <a:rPr lang="it-IT" dirty="0"/>
            <a:t> </a:t>
          </a:r>
        </a:p>
        <a:p>
          <a:r>
            <a:rPr lang="it-IT" dirty="0" err="1"/>
            <a:t>rather</a:t>
          </a:r>
          <a:r>
            <a:rPr lang="it-IT" dirty="0"/>
            <a:t> </a:t>
          </a:r>
          <a:r>
            <a:rPr lang="it-IT" dirty="0" err="1"/>
            <a:t>than</a:t>
          </a:r>
          <a:r>
            <a:rPr lang="it-IT" dirty="0"/>
            <a:t> </a:t>
          </a:r>
        </a:p>
        <a:p>
          <a:r>
            <a:rPr lang="it-IT" b="1" dirty="0"/>
            <a:t>short-</a:t>
          </a:r>
          <a:r>
            <a:rPr lang="it-IT" b="1" dirty="0" err="1"/>
            <a:t>haul</a:t>
          </a:r>
          <a:r>
            <a:rPr lang="it-IT" b="1" dirty="0"/>
            <a:t> </a:t>
          </a:r>
          <a:r>
            <a:rPr lang="it-IT" b="1" dirty="0" err="1"/>
            <a:t>travel</a:t>
          </a:r>
          <a:endParaRPr lang="en-US" b="1" dirty="0"/>
        </a:p>
      </dgm:t>
    </dgm:pt>
    <dgm:pt modelId="{6F814E24-5BB5-4BC1-A41F-FB2026566A5B}" type="parTrans" cxnId="{1BB2D19B-3D31-4A09-9B8A-FEED2FF8C8E6}">
      <dgm:prSet/>
      <dgm:spPr/>
      <dgm:t>
        <a:bodyPr/>
        <a:lstStyle/>
        <a:p>
          <a:endParaRPr lang="en-US"/>
        </a:p>
      </dgm:t>
    </dgm:pt>
    <dgm:pt modelId="{6BC4F0BE-0813-42F7-B90D-B22297474774}" type="sibTrans" cxnId="{1BB2D19B-3D31-4A09-9B8A-FEED2FF8C8E6}">
      <dgm:prSet/>
      <dgm:spPr/>
      <dgm:t>
        <a:bodyPr/>
        <a:lstStyle/>
        <a:p>
          <a:endParaRPr lang="en-US"/>
        </a:p>
      </dgm:t>
    </dgm:pt>
    <dgm:pt modelId="{7091C9CA-5ECD-4B68-94F4-F1A1D8FD4F85}">
      <dgm:prSet/>
      <dgm:spPr/>
      <dgm:t>
        <a:bodyPr/>
        <a:lstStyle/>
        <a:p>
          <a:r>
            <a:rPr lang="it-IT" b="1" u="sng" dirty="0" err="1"/>
            <a:t>Recovery</a:t>
          </a:r>
          <a:r>
            <a:rPr lang="it-IT" b="1" u="sng" dirty="0"/>
            <a:t> </a:t>
          </a:r>
          <a:r>
            <a:rPr lang="it-IT" b="1" u="sng" dirty="0" err="1"/>
            <a:t>will</a:t>
          </a:r>
          <a:r>
            <a:rPr lang="it-IT" b="1" u="sng" dirty="0"/>
            <a:t> be slow </a:t>
          </a:r>
          <a:endParaRPr lang="en-US" b="1" u="sng" dirty="0"/>
        </a:p>
      </dgm:t>
    </dgm:pt>
    <dgm:pt modelId="{5A37F8DB-4709-45C0-8F34-91BB4407F1D6}" type="parTrans" cxnId="{811829F1-EC35-4399-98A1-EFB81E802E1D}">
      <dgm:prSet/>
      <dgm:spPr/>
      <dgm:t>
        <a:bodyPr/>
        <a:lstStyle/>
        <a:p>
          <a:endParaRPr lang="en-US"/>
        </a:p>
      </dgm:t>
    </dgm:pt>
    <dgm:pt modelId="{2CCC6992-195F-458E-AD88-B22191B44324}" type="sibTrans" cxnId="{811829F1-EC35-4399-98A1-EFB81E802E1D}">
      <dgm:prSet/>
      <dgm:spPr/>
      <dgm:t>
        <a:bodyPr/>
        <a:lstStyle/>
        <a:p>
          <a:endParaRPr lang="en-US"/>
        </a:p>
      </dgm:t>
    </dgm:pt>
    <dgm:pt modelId="{56FE8C10-9205-448E-B330-AF2F8BB4EB2E}">
      <dgm:prSet/>
      <dgm:spPr/>
      <dgm:t>
        <a:bodyPr/>
        <a:lstStyle/>
        <a:p>
          <a:r>
            <a:rPr lang="it-IT"/>
            <a:t>COVID-19</a:t>
          </a:r>
          <a:endParaRPr lang="it-IT" dirty="0"/>
        </a:p>
        <a:p>
          <a:r>
            <a:rPr lang="it-IT" dirty="0"/>
            <a:t>Impact </a:t>
          </a:r>
          <a:r>
            <a:rPr lang="it-IT" dirty="0" err="1"/>
            <a:t>will</a:t>
          </a:r>
          <a:r>
            <a:rPr lang="it-IT" dirty="0"/>
            <a:t> </a:t>
          </a:r>
          <a:r>
            <a:rPr lang="it-IT" dirty="0" err="1"/>
            <a:t>not</a:t>
          </a:r>
          <a:r>
            <a:rPr lang="it-IT" dirty="0"/>
            <a:t> </a:t>
          </a:r>
        </a:p>
        <a:p>
          <a:r>
            <a:rPr lang="it-IT" dirty="0"/>
            <a:t>be the </a:t>
          </a:r>
          <a:r>
            <a:rPr lang="it-IT" dirty="0" err="1"/>
            <a:t>same</a:t>
          </a:r>
          <a:r>
            <a:rPr lang="it-IT" dirty="0"/>
            <a:t> </a:t>
          </a:r>
        </a:p>
        <a:p>
          <a:r>
            <a:rPr lang="it-IT" dirty="0"/>
            <a:t>for </a:t>
          </a:r>
          <a:r>
            <a:rPr lang="it-IT" dirty="0" err="1"/>
            <a:t>all</a:t>
          </a:r>
          <a:r>
            <a:rPr lang="it-IT" dirty="0"/>
            <a:t> </a:t>
          </a:r>
          <a:r>
            <a:rPr lang="it-IT" dirty="0" err="1"/>
            <a:t>destinations</a:t>
          </a:r>
          <a:endParaRPr lang="en-US" dirty="0"/>
        </a:p>
      </dgm:t>
    </dgm:pt>
    <dgm:pt modelId="{11916B46-2ADD-419D-941A-5A9538764F3C}" type="parTrans" cxnId="{B4D0A8E8-AF5B-4686-8268-C8D651BD1FA6}">
      <dgm:prSet/>
      <dgm:spPr/>
      <dgm:t>
        <a:bodyPr/>
        <a:lstStyle/>
        <a:p>
          <a:endParaRPr lang="en-US"/>
        </a:p>
      </dgm:t>
    </dgm:pt>
    <dgm:pt modelId="{4380C0BA-3F9C-4D61-9DB5-641D5AAE1D55}" type="sibTrans" cxnId="{B4D0A8E8-AF5B-4686-8268-C8D651BD1FA6}">
      <dgm:prSet/>
      <dgm:spPr/>
      <dgm:t>
        <a:bodyPr/>
        <a:lstStyle/>
        <a:p>
          <a:endParaRPr lang="en-US"/>
        </a:p>
      </dgm:t>
    </dgm:pt>
    <dgm:pt modelId="{F9FD5C7B-C80E-4B68-97DA-9CCD3098FDE2}">
      <dgm:prSet/>
      <dgm:spPr/>
      <dgm:t>
        <a:bodyPr/>
        <a:lstStyle/>
        <a:p>
          <a:r>
            <a:rPr lang="it-IT" dirty="0" err="1"/>
            <a:t>Preference</a:t>
          </a:r>
          <a:r>
            <a:rPr lang="it-IT" dirty="0"/>
            <a:t> </a:t>
          </a:r>
          <a:r>
            <a:rPr lang="it-IT" dirty="0" err="1"/>
            <a:t>will</a:t>
          </a:r>
          <a:r>
            <a:rPr lang="it-IT" dirty="0"/>
            <a:t> be </a:t>
          </a:r>
          <a:r>
            <a:rPr lang="it-IT" dirty="0" err="1"/>
            <a:t>given</a:t>
          </a:r>
          <a:r>
            <a:rPr lang="it-IT" dirty="0"/>
            <a:t> to </a:t>
          </a:r>
          <a:r>
            <a:rPr lang="it-IT" b="1" i="0" dirty="0" err="1"/>
            <a:t>natural</a:t>
          </a:r>
          <a:r>
            <a:rPr lang="it-IT" b="0" i="0" dirty="0"/>
            <a:t> over </a:t>
          </a:r>
          <a:r>
            <a:rPr lang="it-IT" b="0" i="0" dirty="0" err="1"/>
            <a:t>urban</a:t>
          </a:r>
          <a:r>
            <a:rPr lang="it-IT" b="0" i="0" dirty="0"/>
            <a:t> </a:t>
          </a:r>
          <a:r>
            <a:rPr lang="it-IT" b="1" i="0" dirty="0" err="1"/>
            <a:t>environments</a:t>
          </a:r>
          <a:r>
            <a:rPr lang="it-IT" b="1" i="0" dirty="0"/>
            <a:t>  (</a:t>
          </a:r>
          <a:r>
            <a:rPr lang="it-IT" dirty="0" err="1"/>
            <a:t>cities</a:t>
          </a:r>
          <a:r>
            <a:rPr lang="it-IT" dirty="0"/>
            <a:t> of art)</a:t>
          </a:r>
          <a:endParaRPr lang="en-US" dirty="0"/>
        </a:p>
      </dgm:t>
    </dgm:pt>
    <dgm:pt modelId="{33332486-9AB9-413F-AFF6-9B6F61E80226}" type="parTrans" cxnId="{AF9EA22A-C5E2-44E8-8C87-B54A5D0F2E04}">
      <dgm:prSet/>
      <dgm:spPr/>
      <dgm:t>
        <a:bodyPr/>
        <a:lstStyle/>
        <a:p>
          <a:endParaRPr lang="en-US"/>
        </a:p>
      </dgm:t>
    </dgm:pt>
    <dgm:pt modelId="{BB7A3ED6-3F84-45EE-891D-AFE2F6E1C6C1}" type="sibTrans" cxnId="{AF9EA22A-C5E2-44E8-8C87-B54A5D0F2E04}">
      <dgm:prSet/>
      <dgm:spPr/>
      <dgm:t>
        <a:bodyPr/>
        <a:lstStyle/>
        <a:p>
          <a:endParaRPr lang="en-US"/>
        </a:p>
      </dgm:t>
    </dgm:pt>
    <dgm:pt modelId="{C6E0D41B-47E1-4F8D-95F6-06049ED197AF}">
      <dgm:prSet/>
      <dgm:spPr/>
      <dgm:t>
        <a:bodyPr/>
        <a:lstStyle/>
        <a:p>
          <a:r>
            <a:rPr lang="it-IT" dirty="0" err="1"/>
            <a:t>Combining</a:t>
          </a:r>
          <a:r>
            <a:rPr lang="it-IT" dirty="0"/>
            <a:t> cultural </a:t>
          </a:r>
          <a:r>
            <a:rPr lang="it-IT" dirty="0" err="1"/>
            <a:t>heritage</a:t>
          </a:r>
          <a:r>
            <a:rPr lang="it-IT" dirty="0"/>
            <a:t>, </a:t>
          </a:r>
          <a:r>
            <a:rPr lang="it-IT" dirty="0" err="1"/>
            <a:t>traditional</a:t>
          </a:r>
          <a:r>
            <a:rPr lang="it-IT" dirty="0"/>
            <a:t> </a:t>
          </a:r>
          <a:r>
            <a:rPr lang="it-IT" dirty="0" err="1"/>
            <a:t>food</a:t>
          </a:r>
          <a:r>
            <a:rPr lang="it-IT" dirty="0"/>
            <a:t> and </a:t>
          </a:r>
          <a:r>
            <a:rPr lang="it-IT" dirty="0" err="1"/>
            <a:t>wine</a:t>
          </a:r>
          <a:r>
            <a:rPr lang="it-IT" dirty="0"/>
            <a:t> </a:t>
          </a:r>
          <a:r>
            <a:rPr lang="it-IT" dirty="0" err="1"/>
            <a:t>products</a:t>
          </a:r>
          <a:r>
            <a:rPr lang="it-IT" dirty="0"/>
            <a:t> with  </a:t>
          </a:r>
          <a:r>
            <a:rPr lang="it-IT" dirty="0" err="1"/>
            <a:t>active</a:t>
          </a:r>
          <a:r>
            <a:rPr lang="it-IT" dirty="0"/>
            <a:t> </a:t>
          </a:r>
          <a:r>
            <a:rPr lang="it-IT" dirty="0" err="1"/>
            <a:t>tourism</a:t>
          </a:r>
          <a:r>
            <a:rPr lang="it-IT" dirty="0"/>
            <a:t> and «</a:t>
          </a:r>
          <a:r>
            <a:rPr lang="it-IT" dirty="0" err="1"/>
            <a:t>true</a:t>
          </a:r>
          <a:r>
            <a:rPr lang="it-IT" dirty="0"/>
            <a:t> nature» </a:t>
          </a:r>
          <a:r>
            <a:rPr lang="it-IT" dirty="0" err="1"/>
            <a:t>is</a:t>
          </a:r>
          <a:r>
            <a:rPr lang="it-IT" dirty="0"/>
            <a:t> </a:t>
          </a:r>
          <a:r>
            <a:rPr lang="it-IT" dirty="0" err="1"/>
            <a:t>key</a:t>
          </a:r>
          <a:r>
            <a:rPr lang="it-IT" dirty="0"/>
            <a:t> to </a:t>
          </a:r>
          <a:r>
            <a:rPr lang="it-IT" dirty="0" err="1"/>
            <a:t>industry</a:t>
          </a:r>
          <a:r>
            <a:rPr lang="it-IT" dirty="0"/>
            <a:t> </a:t>
          </a:r>
          <a:r>
            <a:rPr lang="it-IT" dirty="0" err="1"/>
            <a:t>recovery</a:t>
          </a:r>
          <a:endParaRPr lang="en-US" dirty="0"/>
        </a:p>
      </dgm:t>
    </dgm:pt>
    <dgm:pt modelId="{BD9929CF-DEE5-4471-B260-1C9E147AFF1A}" type="parTrans" cxnId="{CFC2F730-F673-4829-BF61-4F2B1DBED9EA}">
      <dgm:prSet/>
      <dgm:spPr/>
      <dgm:t>
        <a:bodyPr/>
        <a:lstStyle/>
        <a:p>
          <a:endParaRPr lang="en-US"/>
        </a:p>
      </dgm:t>
    </dgm:pt>
    <dgm:pt modelId="{D1205F69-94F0-4EBD-9D31-34D98273A7DF}" type="sibTrans" cxnId="{CFC2F730-F673-4829-BF61-4F2B1DBED9EA}">
      <dgm:prSet/>
      <dgm:spPr/>
      <dgm:t>
        <a:bodyPr/>
        <a:lstStyle/>
        <a:p>
          <a:endParaRPr lang="en-US"/>
        </a:p>
      </dgm:t>
    </dgm:pt>
    <dgm:pt modelId="{C71368EF-B625-0F4F-B3C8-473E5BCB11DE}" type="pres">
      <dgm:prSet presAssocID="{7919F22B-0730-485E-9D01-8C3900B08812}" presName="Name0" presStyleCnt="0">
        <dgm:presLayoutVars>
          <dgm:dir/>
          <dgm:resizeHandles val="exact"/>
        </dgm:presLayoutVars>
      </dgm:prSet>
      <dgm:spPr/>
    </dgm:pt>
    <dgm:pt modelId="{480478FA-4F09-5240-98C4-CEBAFDA1B203}" type="pres">
      <dgm:prSet presAssocID="{65387FB4-9C95-4A6F-99C2-AA469E2475B0}" presName="node" presStyleLbl="node1" presStyleIdx="0" presStyleCnt="6">
        <dgm:presLayoutVars>
          <dgm:bulletEnabled val="1"/>
        </dgm:presLayoutVars>
      </dgm:prSet>
      <dgm:spPr/>
    </dgm:pt>
    <dgm:pt modelId="{06C7CF43-18C8-4E40-B45C-16D77A25469F}" type="pres">
      <dgm:prSet presAssocID="{9272FF1F-48A4-4680-917B-C57ABC55C4E5}" presName="sibTrans" presStyleLbl="sibTrans1D1" presStyleIdx="0" presStyleCnt="5"/>
      <dgm:spPr/>
    </dgm:pt>
    <dgm:pt modelId="{6AB8F670-527F-FE44-A71A-9B3D4098E997}" type="pres">
      <dgm:prSet presAssocID="{9272FF1F-48A4-4680-917B-C57ABC55C4E5}" presName="connectorText" presStyleLbl="sibTrans1D1" presStyleIdx="0" presStyleCnt="5"/>
      <dgm:spPr/>
    </dgm:pt>
    <dgm:pt modelId="{E45151D9-56DF-874D-9653-514C7737B053}" type="pres">
      <dgm:prSet presAssocID="{8DB5CE63-A88A-4DEB-ADC2-77CF6FC7CFB2}" presName="node" presStyleLbl="node1" presStyleIdx="1" presStyleCnt="6">
        <dgm:presLayoutVars>
          <dgm:bulletEnabled val="1"/>
        </dgm:presLayoutVars>
      </dgm:prSet>
      <dgm:spPr/>
    </dgm:pt>
    <dgm:pt modelId="{B1FBBEDE-E55A-9643-A6B4-C7BD551777C6}" type="pres">
      <dgm:prSet presAssocID="{6BC4F0BE-0813-42F7-B90D-B22297474774}" presName="sibTrans" presStyleLbl="sibTrans1D1" presStyleIdx="1" presStyleCnt="5"/>
      <dgm:spPr/>
    </dgm:pt>
    <dgm:pt modelId="{20894AAD-BBA3-E94E-8A31-4F3694F34ABF}" type="pres">
      <dgm:prSet presAssocID="{6BC4F0BE-0813-42F7-B90D-B22297474774}" presName="connectorText" presStyleLbl="sibTrans1D1" presStyleIdx="1" presStyleCnt="5"/>
      <dgm:spPr/>
    </dgm:pt>
    <dgm:pt modelId="{09D78F6D-52B5-D546-AEA2-DF08F2486C1F}" type="pres">
      <dgm:prSet presAssocID="{7091C9CA-5ECD-4B68-94F4-F1A1D8FD4F85}" presName="node" presStyleLbl="node1" presStyleIdx="2" presStyleCnt="6">
        <dgm:presLayoutVars>
          <dgm:bulletEnabled val="1"/>
        </dgm:presLayoutVars>
      </dgm:prSet>
      <dgm:spPr/>
    </dgm:pt>
    <dgm:pt modelId="{D5E3A555-C464-C845-9ECD-E897E7384C48}" type="pres">
      <dgm:prSet presAssocID="{2CCC6992-195F-458E-AD88-B22191B44324}" presName="sibTrans" presStyleLbl="sibTrans1D1" presStyleIdx="2" presStyleCnt="5"/>
      <dgm:spPr/>
    </dgm:pt>
    <dgm:pt modelId="{6A266F24-6A88-364F-A838-53B8D63AF273}" type="pres">
      <dgm:prSet presAssocID="{2CCC6992-195F-458E-AD88-B22191B44324}" presName="connectorText" presStyleLbl="sibTrans1D1" presStyleIdx="2" presStyleCnt="5"/>
      <dgm:spPr/>
    </dgm:pt>
    <dgm:pt modelId="{C6D40851-B186-D845-80C2-560BAF7E87DA}" type="pres">
      <dgm:prSet presAssocID="{56FE8C10-9205-448E-B330-AF2F8BB4EB2E}" presName="node" presStyleLbl="node1" presStyleIdx="3" presStyleCnt="6">
        <dgm:presLayoutVars>
          <dgm:bulletEnabled val="1"/>
        </dgm:presLayoutVars>
      </dgm:prSet>
      <dgm:spPr/>
    </dgm:pt>
    <dgm:pt modelId="{C29AD2A5-74AA-5646-A26A-0B47F20D5FF5}" type="pres">
      <dgm:prSet presAssocID="{4380C0BA-3F9C-4D61-9DB5-641D5AAE1D55}" presName="sibTrans" presStyleLbl="sibTrans1D1" presStyleIdx="3" presStyleCnt="5"/>
      <dgm:spPr/>
    </dgm:pt>
    <dgm:pt modelId="{ECC74055-C15E-8B42-8BF0-1EDC54B95CD6}" type="pres">
      <dgm:prSet presAssocID="{4380C0BA-3F9C-4D61-9DB5-641D5AAE1D55}" presName="connectorText" presStyleLbl="sibTrans1D1" presStyleIdx="3" presStyleCnt="5"/>
      <dgm:spPr/>
    </dgm:pt>
    <dgm:pt modelId="{84464F8D-8B53-054D-BF0A-AD8D3EA09493}" type="pres">
      <dgm:prSet presAssocID="{F9FD5C7B-C80E-4B68-97DA-9CCD3098FDE2}" presName="node" presStyleLbl="node1" presStyleIdx="4" presStyleCnt="6">
        <dgm:presLayoutVars>
          <dgm:bulletEnabled val="1"/>
        </dgm:presLayoutVars>
      </dgm:prSet>
      <dgm:spPr/>
    </dgm:pt>
    <dgm:pt modelId="{8746FC92-5563-DC41-A35A-1B2642B3CD57}" type="pres">
      <dgm:prSet presAssocID="{BB7A3ED6-3F84-45EE-891D-AFE2F6E1C6C1}" presName="sibTrans" presStyleLbl="sibTrans1D1" presStyleIdx="4" presStyleCnt="5"/>
      <dgm:spPr/>
    </dgm:pt>
    <dgm:pt modelId="{BA6F8BAC-8CF9-A041-BEE0-1F5831E06775}" type="pres">
      <dgm:prSet presAssocID="{BB7A3ED6-3F84-45EE-891D-AFE2F6E1C6C1}" presName="connectorText" presStyleLbl="sibTrans1D1" presStyleIdx="4" presStyleCnt="5"/>
      <dgm:spPr/>
    </dgm:pt>
    <dgm:pt modelId="{2293B009-2480-F945-8CF3-48E3D49DDEE2}" type="pres">
      <dgm:prSet presAssocID="{C6E0D41B-47E1-4F8D-95F6-06049ED197AF}" presName="node" presStyleLbl="node1" presStyleIdx="5" presStyleCnt="6">
        <dgm:presLayoutVars>
          <dgm:bulletEnabled val="1"/>
        </dgm:presLayoutVars>
      </dgm:prSet>
      <dgm:spPr/>
    </dgm:pt>
  </dgm:ptLst>
  <dgm:cxnLst>
    <dgm:cxn modelId="{DD68911D-E63F-F140-9617-7F2E764B7277}" type="presOf" srcId="{56FE8C10-9205-448E-B330-AF2F8BB4EB2E}" destId="{C6D40851-B186-D845-80C2-560BAF7E87DA}" srcOrd="0" destOrd="0" presId="urn:microsoft.com/office/officeart/2016/7/layout/RepeatingBendingProcessNew"/>
    <dgm:cxn modelId="{EF0B4328-1F1E-B648-BF98-B35A73E7C30C}" type="presOf" srcId="{2CCC6992-195F-458E-AD88-B22191B44324}" destId="{6A266F24-6A88-364F-A838-53B8D63AF273}" srcOrd="1" destOrd="0" presId="urn:microsoft.com/office/officeart/2016/7/layout/RepeatingBendingProcessNew"/>
    <dgm:cxn modelId="{934FB629-AA4F-0F41-8E08-E40983839109}" type="presOf" srcId="{9272FF1F-48A4-4680-917B-C57ABC55C4E5}" destId="{06C7CF43-18C8-4E40-B45C-16D77A25469F}" srcOrd="0" destOrd="0" presId="urn:microsoft.com/office/officeart/2016/7/layout/RepeatingBendingProcessNew"/>
    <dgm:cxn modelId="{AF9EA22A-C5E2-44E8-8C87-B54A5D0F2E04}" srcId="{7919F22B-0730-485E-9D01-8C3900B08812}" destId="{F9FD5C7B-C80E-4B68-97DA-9CCD3098FDE2}" srcOrd="4" destOrd="0" parTransId="{33332486-9AB9-413F-AFF6-9B6F61E80226}" sibTransId="{BB7A3ED6-3F84-45EE-891D-AFE2F6E1C6C1}"/>
    <dgm:cxn modelId="{CFC2F730-F673-4829-BF61-4F2B1DBED9EA}" srcId="{7919F22B-0730-485E-9D01-8C3900B08812}" destId="{C6E0D41B-47E1-4F8D-95F6-06049ED197AF}" srcOrd="5" destOrd="0" parTransId="{BD9929CF-DEE5-4471-B260-1C9E147AFF1A}" sibTransId="{D1205F69-94F0-4EBD-9D31-34D98273A7DF}"/>
    <dgm:cxn modelId="{03840D32-4235-7941-B0C3-55287A4697DF}" type="presOf" srcId="{65387FB4-9C95-4A6F-99C2-AA469E2475B0}" destId="{480478FA-4F09-5240-98C4-CEBAFDA1B203}" srcOrd="0" destOrd="0" presId="urn:microsoft.com/office/officeart/2016/7/layout/RepeatingBendingProcessNew"/>
    <dgm:cxn modelId="{91E4BB34-0E8C-1F47-B54E-00B1BD10D462}" type="presOf" srcId="{4380C0BA-3F9C-4D61-9DB5-641D5AAE1D55}" destId="{ECC74055-C15E-8B42-8BF0-1EDC54B95CD6}" srcOrd="1" destOrd="0" presId="urn:microsoft.com/office/officeart/2016/7/layout/RepeatingBendingProcessNew"/>
    <dgm:cxn modelId="{0D57663C-E855-1747-947F-BB7501DE5C2B}" type="presOf" srcId="{F9FD5C7B-C80E-4B68-97DA-9CCD3098FDE2}" destId="{84464F8D-8B53-054D-BF0A-AD8D3EA09493}" srcOrd="0" destOrd="0" presId="urn:microsoft.com/office/officeart/2016/7/layout/RepeatingBendingProcessNew"/>
    <dgm:cxn modelId="{14E24F46-FA6E-4E4B-B7E0-3EC133E8FE1E}" type="presOf" srcId="{C6E0D41B-47E1-4F8D-95F6-06049ED197AF}" destId="{2293B009-2480-F945-8CF3-48E3D49DDEE2}" srcOrd="0" destOrd="0" presId="urn:microsoft.com/office/officeart/2016/7/layout/RepeatingBendingProcessNew"/>
    <dgm:cxn modelId="{68197884-7145-4C4C-AE02-2522CDF6482D}" type="presOf" srcId="{7091C9CA-5ECD-4B68-94F4-F1A1D8FD4F85}" destId="{09D78F6D-52B5-D546-AEA2-DF08F2486C1F}" srcOrd="0" destOrd="0" presId="urn:microsoft.com/office/officeart/2016/7/layout/RepeatingBendingProcessNew"/>
    <dgm:cxn modelId="{487B6F8F-104D-F04E-BCED-0785DB35F1D5}" type="presOf" srcId="{2CCC6992-195F-458E-AD88-B22191B44324}" destId="{D5E3A555-C464-C845-9ECD-E897E7384C48}" srcOrd="0" destOrd="0" presId="urn:microsoft.com/office/officeart/2016/7/layout/RepeatingBendingProcessNew"/>
    <dgm:cxn modelId="{1BB2D19B-3D31-4A09-9B8A-FEED2FF8C8E6}" srcId="{7919F22B-0730-485E-9D01-8C3900B08812}" destId="{8DB5CE63-A88A-4DEB-ADC2-77CF6FC7CFB2}" srcOrd="1" destOrd="0" parTransId="{6F814E24-5BB5-4BC1-A41F-FB2026566A5B}" sibTransId="{6BC4F0BE-0813-42F7-B90D-B22297474774}"/>
    <dgm:cxn modelId="{0305D19C-EF46-E34A-82CA-8E6E1B8F5318}" type="presOf" srcId="{8DB5CE63-A88A-4DEB-ADC2-77CF6FC7CFB2}" destId="{E45151D9-56DF-874D-9653-514C7737B053}" srcOrd="0" destOrd="0" presId="urn:microsoft.com/office/officeart/2016/7/layout/RepeatingBendingProcessNew"/>
    <dgm:cxn modelId="{AD43459F-1673-3545-BEE3-977CE57BC0DD}" type="presOf" srcId="{6BC4F0BE-0813-42F7-B90D-B22297474774}" destId="{20894AAD-BBA3-E94E-8A31-4F3694F34ABF}" srcOrd="1" destOrd="0" presId="urn:microsoft.com/office/officeart/2016/7/layout/RepeatingBendingProcessNew"/>
    <dgm:cxn modelId="{059D6DB1-8222-E141-AD7E-3EDA54C3193A}" type="presOf" srcId="{6BC4F0BE-0813-42F7-B90D-B22297474774}" destId="{B1FBBEDE-E55A-9643-A6B4-C7BD551777C6}" srcOrd="0" destOrd="0" presId="urn:microsoft.com/office/officeart/2016/7/layout/RepeatingBendingProcessNew"/>
    <dgm:cxn modelId="{8A3230C3-762E-494A-9F33-14FC1E31E9E3}" type="presOf" srcId="{9272FF1F-48A4-4680-917B-C57ABC55C4E5}" destId="{6AB8F670-527F-FE44-A71A-9B3D4098E997}" srcOrd="1" destOrd="0" presId="urn:microsoft.com/office/officeart/2016/7/layout/RepeatingBendingProcessNew"/>
    <dgm:cxn modelId="{E9475FCC-7518-CB48-944E-2DEB1F9725EE}" type="presOf" srcId="{4380C0BA-3F9C-4D61-9DB5-641D5AAE1D55}" destId="{C29AD2A5-74AA-5646-A26A-0B47F20D5FF5}" srcOrd="0" destOrd="0" presId="urn:microsoft.com/office/officeart/2016/7/layout/RepeatingBendingProcessNew"/>
    <dgm:cxn modelId="{D703DBD0-1005-E842-86A5-EB2D3457F4FF}" type="presOf" srcId="{7919F22B-0730-485E-9D01-8C3900B08812}" destId="{C71368EF-B625-0F4F-B3C8-473E5BCB11DE}" srcOrd="0" destOrd="0" presId="urn:microsoft.com/office/officeart/2016/7/layout/RepeatingBendingProcessNew"/>
    <dgm:cxn modelId="{09837CE3-00CB-6846-80E2-4C451BB51B77}" type="presOf" srcId="{BB7A3ED6-3F84-45EE-891D-AFE2F6E1C6C1}" destId="{8746FC92-5563-DC41-A35A-1B2642B3CD57}" srcOrd="0" destOrd="0" presId="urn:microsoft.com/office/officeart/2016/7/layout/RepeatingBendingProcessNew"/>
    <dgm:cxn modelId="{B4D0A8E8-AF5B-4686-8268-C8D651BD1FA6}" srcId="{7919F22B-0730-485E-9D01-8C3900B08812}" destId="{56FE8C10-9205-448E-B330-AF2F8BB4EB2E}" srcOrd="3" destOrd="0" parTransId="{11916B46-2ADD-419D-941A-5A9538764F3C}" sibTransId="{4380C0BA-3F9C-4D61-9DB5-641D5AAE1D55}"/>
    <dgm:cxn modelId="{A8E91EEC-AC40-204F-A598-94928471D476}" type="presOf" srcId="{BB7A3ED6-3F84-45EE-891D-AFE2F6E1C6C1}" destId="{BA6F8BAC-8CF9-A041-BEE0-1F5831E06775}" srcOrd="1" destOrd="0" presId="urn:microsoft.com/office/officeart/2016/7/layout/RepeatingBendingProcessNew"/>
    <dgm:cxn modelId="{811829F1-EC35-4399-98A1-EFB81E802E1D}" srcId="{7919F22B-0730-485E-9D01-8C3900B08812}" destId="{7091C9CA-5ECD-4B68-94F4-F1A1D8FD4F85}" srcOrd="2" destOrd="0" parTransId="{5A37F8DB-4709-45C0-8F34-91BB4407F1D6}" sibTransId="{2CCC6992-195F-458E-AD88-B22191B44324}"/>
    <dgm:cxn modelId="{F34483FD-D5A2-4A26-9FA2-462A3B7EE230}" srcId="{7919F22B-0730-485E-9D01-8C3900B08812}" destId="{65387FB4-9C95-4A6F-99C2-AA469E2475B0}" srcOrd="0" destOrd="0" parTransId="{E90FF6DC-93E1-4964-8D16-84BB5712B7AC}" sibTransId="{9272FF1F-48A4-4680-917B-C57ABC55C4E5}"/>
    <dgm:cxn modelId="{27418C3C-B3B9-864D-94EC-791A1B5BB51B}" type="presParOf" srcId="{C71368EF-B625-0F4F-B3C8-473E5BCB11DE}" destId="{480478FA-4F09-5240-98C4-CEBAFDA1B203}" srcOrd="0" destOrd="0" presId="urn:microsoft.com/office/officeart/2016/7/layout/RepeatingBendingProcessNew"/>
    <dgm:cxn modelId="{78D9F1A2-02D6-BD46-9073-80247B845B14}" type="presParOf" srcId="{C71368EF-B625-0F4F-B3C8-473E5BCB11DE}" destId="{06C7CF43-18C8-4E40-B45C-16D77A25469F}" srcOrd="1" destOrd="0" presId="urn:microsoft.com/office/officeart/2016/7/layout/RepeatingBendingProcessNew"/>
    <dgm:cxn modelId="{68C109C6-1542-7C4F-B373-F075230D4ABC}" type="presParOf" srcId="{06C7CF43-18C8-4E40-B45C-16D77A25469F}" destId="{6AB8F670-527F-FE44-A71A-9B3D4098E997}" srcOrd="0" destOrd="0" presId="urn:microsoft.com/office/officeart/2016/7/layout/RepeatingBendingProcessNew"/>
    <dgm:cxn modelId="{EBA1D2FB-17C3-8543-96F4-33CB690CD846}" type="presParOf" srcId="{C71368EF-B625-0F4F-B3C8-473E5BCB11DE}" destId="{E45151D9-56DF-874D-9653-514C7737B053}" srcOrd="2" destOrd="0" presId="urn:microsoft.com/office/officeart/2016/7/layout/RepeatingBendingProcessNew"/>
    <dgm:cxn modelId="{D89A77D8-054E-9A40-971A-A3EFF7F5E43E}" type="presParOf" srcId="{C71368EF-B625-0F4F-B3C8-473E5BCB11DE}" destId="{B1FBBEDE-E55A-9643-A6B4-C7BD551777C6}" srcOrd="3" destOrd="0" presId="urn:microsoft.com/office/officeart/2016/7/layout/RepeatingBendingProcessNew"/>
    <dgm:cxn modelId="{5019EC16-7BF7-024B-BE31-0F0BDE6FE816}" type="presParOf" srcId="{B1FBBEDE-E55A-9643-A6B4-C7BD551777C6}" destId="{20894AAD-BBA3-E94E-8A31-4F3694F34ABF}" srcOrd="0" destOrd="0" presId="urn:microsoft.com/office/officeart/2016/7/layout/RepeatingBendingProcessNew"/>
    <dgm:cxn modelId="{F287DC45-CC3E-7542-8C2D-C29672334D0A}" type="presParOf" srcId="{C71368EF-B625-0F4F-B3C8-473E5BCB11DE}" destId="{09D78F6D-52B5-D546-AEA2-DF08F2486C1F}" srcOrd="4" destOrd="0" presId="urn:microsoft.com/office/officeart/2016/7/layout/RepeatingBendingProcessNew"/>
    <dgm:cxn modelId="{BF17F2B2-4F56-CC4A-A748-8874F371570C}" type="presParOf" srcId="{C71368EF-B625-0F4F-B3C8-473E5BCB11DE}" destId="{D5E3A555-C464-C845-9ECD-E897E7384C48}" srcOrd="5" destOrd="0" presId="urn:microsoft.com/office/officeart/2016/7/layout/RepeatingBendingProcessNew"/>
    <dgm:cxn modelId="{68326F46-EFCE-274F-A508-7FA42C6C339C}" type="presParOf" srcId="{D5E3A555-C464-C845-9ECD-E897E7384C48}" destId="{6A266F24-6A88-364F-A838-53B8D63AF273}" srcOrd="0" destOrd="0" presId="urn:microsoft.com/office/officeart/2016/7/layout/RepeatingBendingProcessNew"/>
    <dgm:cxn modelId="{405C3ABB-D54E-4C4B-906F-71461299EE92}" type="presParOf" srcId="{C71368EF-B625-0F4F-B3C8-473E5BCB11DE}" destId="{C6D40851-B186-D845-80C2-560BAF7E87DA}" srcOrd="6" destOrd="0" presId="urn:microsoft.com/office/officeart/2016/7/layout/RepeatingBendingProcessNew"/>
    <dgm:cxn modelId="{2B7E0181-5E8E-EA44-9480-ACDB8F9B97AC}" type="presParOf" srcId="{C71368EF-B625-0F4F-B3C8-473E5BCB11DE}" destId="{C29AD2A5-74AA-5646-A26A-0B47F20D5FF5}" srcOrd="7" destOrd="0" presId="urn:microsoft.com/office/officeart/2016/7/layout/RepeatingBendingProcessNew"/>
    <dgm:cxn modelId="{5268DEDE-7AEF-4643-A526-1EEDBEA2F648}" type="presParOf" srcId="{C29AD2A5-74AA-5646-A26A-0B47F20D5FF5}" destId="{ECC74055-C15E-8B42-8BF0-1EDC54B95CD6}" srcOrd="0" destOrd="0" presId="urn:microsoft.com/office/officeart/2016/7/layout/RepeatingBendingProcessNew"/>
    <dgm:cxn modelId="{D57D6612-40BE-134E-9D1D-F88223E605AC}" type="presParOf" srcId="{C71368EF-B625-0F4F-B3C8-473E5BCB11DE}" destId="{84464F8D-8B53-054D-BF0A-AD8D3EA09493}" srcOrd="8" destOrd="0" presId="urn:microsoft.com/office/officeart/2016/7/layout/RepeatingBendingProcessNew"/>
    <dgm:cxn modelId="{72FED706-439A-F748-B293-81788BA391FE}" type="presParOf" srcId="{C71368EF-B625-0F4F-B3C8-473E5BCB11DE}" destId="{8746FC92-5563-DC41-A35A-1B2642B3CD57}" srcOrd="9" destOrd="0" presId="urn:microsoft.com/office/officeart/2016/7/layout/RepeatingBendingProcessNew"/>
    <dgm:cxn modelId="{B8DD0F74-65EA-2945-A7AE-EB7CB2D413FF}" type="presParOf" srcId="{8746FC92-5563-DC41-A35A-1B2642B3CD57}" destId="{BA6F8BAC-8CF9-A041-BEE0-1F5831E06775}" srcOrd="0" destOrd="0" presId="urn:microsoft.com/office/officeart/2016/7/layout/RepeatingBendingProcessNew"/>
    <dgm:cxn modelId="{1D192159-FD85-3449-9D13-6A9834B9481E}" type="presParOf" srcId="{C71368EF-B625-0F4F-B3C8-473E5BCB11DE}" destId="{2293B009-2480-F945-8CF3-48E3D49DDEE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4D5AD-B2B9-4AC0-92FE-E686A55805B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D7C855-8A97-42CA-ADBF-9D71C5EBCF49}">
      <dgm:prSet custT="1"/>
      <dgm:spPr/>
      <dgm:t>
        <a:bodyPr/>
        <a:lstStyle/>
        <a:p>
          <a:r>
            <a:rPr lang="it-IT" sz="2000"/>
            <a:t>Greener </a:t>
          </a:r>
        </a:p>
        <a:p>
          <a:r>
            <a:rPr lang="it-IT" sz="2000"/>
            <a:t>Tourism industry</a:t>
          </a:r>
          <a:endParaRPr lang="en-US" sz="1200" dirty="0"/>
        </a:p>
      </dgm:t>
    </dgm:pt>
    <dgm:pt modelId="{59870496-4230-4B3E-8037-C4532580DB62}" type="parTrans" cxnId="{9E850138-23F3-422F-BD22-9CEBC8A3446B}">
      <dgm:prSet/>
      <dgm:spPr/>
      <dgm:t>
        <a:bodyPr/>
        <a:lstStyle/>
        <a:p>
          <a:endParaRPr lang="en-US"/>
        </a:p>
      </dgm:t>
    </dgm:pt>
    <dgm:pt modelId="{32312E8F-16D6-43E5-AA25-B3FAE1F773BE}" type="sibTrans" cxnId="{9E850138-23F3-422F-BD22-9CEBC8A3446B}">
      <dgm:prSet/>
      <dgm:spPr/>
      <dgm:t>
        <a:bodyPr/>
        <a:lstStyle/>
        <a:p>
          <a:endParaRPr lang="en-US"/>
        </a:p>
      </dgm:t>
    </dgm:pt>
    <dgm:pt modelId="{8B91EECE-0852-4653-8395-5B784D60AF91}">
      <dgm:prSet custT="1"/>
      <dgm:spPr/>
      <dgm:t>
        <a:bodyPr/>
        <a:lstStyle/>
        <a:p>
          <a:endParaRPr lang="en-US" sz="1600" dirty="0"/>
        </a:p>
        <a:p>
          <a:r>
            <a:rPr lang="en-US" sz="1600" dirty="0"/>
            <a:t>Implement sustainability including social, economic </a:t>
          </a:r>
        </a:p>
        <a:p>
          <a:r>
            <a:rPr lang="en-US" sz="1600" dirty="0"/>
            <a:t>and territorial sustainability of tourism</a:t>
          </a:r>
        </a:p>
        <a:p>
          <a:endParaRPr lang="en-US" sz="1200" dirty="0"/>
        </a:p>
      </dgm:t>
    </dgm:pt>
    <dgm:pt modelId="{B6B15428-FBA3-404F-A709-E32E1376AFD7}" type="parTrans" cxnId="{C7385D6B-E3F0-4479-8CDA-D0A4DB42FEDA}">
      <dgm:prSet/>
      <dgm:spPr/>
      <dgm:t>
        <a:bodyPr/>
        <a:lstStyle/>
        <a:p>
          <a:endParaRPr lang="en-US"/>
        </a:p>
      </dgm:t>
    </dgm:pt>
    <dgm:pt modelId="{FC77BE34-4FA4-4AF4-8793-C2E54B114372}" type="sibTrans" cxnId="{C7385D6B-E3F0-4479-8CDA-D0A4DB42FEDA}">
      <dgm:prSet/>
      <dgm:spPr/>
      <dgm:t>
        <a:bodyPr/>
        <a:lstStyle/>
        <a:p>
          <a:endParaRPr lang="en-US"/>
        </a:p>
      </dgm:t>
    </dgm:pt>
    <dgm:pt modelId="{70FE8368-CA3C-4A3A-95D6-3FA86EC263FE}">
      <dgm:prSet custT="1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/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/>
            <a:t>Promote slow tourism,  itineraries and rural village destinations and strengthen the integration between cultural heritage and tourism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/>
        </a:p>
        <a:p>
          <a:endParaRPr lang="en-US" sz="1200" dirty="0"/>
        </a:p>
      </dgm:t>
    </dgm:pt>
    <dgm:pt modelId="{B0F355F2-80FD-4CDE-A424-4B2314CF5CF4}" type="parTrans" cxnId="{E6410ECE-BEA2-4AB0-A0E7-7BF8B1D820C3}">
      <dgm:prSet/>
      <dgm:spPr/>
      <dgm:t>
        <a:bodyPr/>
        <a:lstStyle/>
        <a:p>
          <a:endParaRPr lang="en-US"/>
        </a:p>
      </dgm:t>
    </dgm:pt>
    <dgm:pt modelId="{EB805798-EA6E-4591-8A26-9642F4D23852}" type="sibTrans" cxnId="{E6410ECE-BEA2-4AB0-A0E7-7BF8B1D820C3}">
      <dgm:prSet/>
      <dgm:spPr/>
      <dgm:t>
        <a:bodyPr/>
        <a:lstStyle/>
        <a:p>
          <a:endParaRPr lang="en-US"/>
        </a:p>
      </dgm:t>
    </dgm:pt>
    <dgm:pt modelId="{124AF5CE-1C9B-4DE9-A7B6-5A57481C7AA6}">
      <dgm:prSet custT="1"/>
      <dgm:spPr/>
      <dgm:t>
        <a:bodyPr/>
        <a:lstStyle/>
        <a:p>
          <a:r>
            <a:rPr lang="it-IT" sz="2000"/>
            <a:t>Improve the quality </a:t>
          </a:r>
        </a:p>
        <a:p>
          <a:r>
            <a:rPr lang="it-IT" sz="2000"/>
            <a:t>of tourism offer</a:t>
          </a:r>
          <a:endParaRPr lang="en-US" sz="2000" dirty="0"/>
        </a:p>
      </dgm:t>
    </dgm:pt>
    <dgm:pt modelId="{3F3EE184-ACD7-42B3-B6BD-9199F59900A0}" type="parTrans" cxnId="{8C12FBE4-3F02-4C6B-B0FD-46D92C0C06B9}">
      <dgm:prSet/>
      <dgm:spPr/>
      <dgm:t>
        <a:bodyPr/>
        <a:lstStyle/>
        <a:p>
          <a:endParaRPr lang="en-US"/>
        </a:p>
      </dgm:t>
    </dgm:pt>
    <dgm:pt modelId="{8975AB56-186B-4A48-AAAA-EBEA0F4F148F}" type="sibTrans" cxnId="{8C12FBE4-3F02-4C6B-B0FD-46D92C0C06B9}">
      <dgm:prSet/>
      <dgm:spPr/>
      <dgm:t>
        <a:bodyPr/>
        <a:lstStyle/>
        <a:p>
          <a:endParaRPr lang="en-US"/>
        </a:p>
      </dgm:t>
    </dgm:pt>
    <dgm:pt modelId="{DE231C87-7420-EC46-AD0F-EDBB95480D2D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Support digital tourism</a:t>
          </a:r>
        </a:p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/>
            <a:t>innovation, data and trace apps</a:t>
          </a:r>
        </a:p>
        <a:p>
          <a:pPr defTabSz="577850">
            <a:spcBef>
              <a:spcPct val="0"/>
            </a:spcBef>
            <a:spcAft>
              <a:spcPct val="35000"/>
            </a:spcAft>
          </a:pPr>
          <a:endParaRPr lang="it-IT"/>
        </a:p>
      </dgm:t>
    </dgm:pt>
    <dgm:pt modelId="{460E33C5-A27A-9148-8811-D0A425B7F109}" type="parTrans" cxnId="{5BB5BD62-34E4-F845-BF0B-BCEADAA80555}">
      <dgm:prSet/>
      <dgm:spPr/>
      <dgm:t>
        <a:bodyPr/>
        <a:lstStyle/>
        <a:p>
          <a:endParaRPr lang="it-IT"/>
        </a:p>
      </dgm:t>
    </dgm:pt>
    <dgm:pt modelId="{AAC5DC20-633D-9747-8FF8-73E2825C1C5D}" type="sibTrans" cxnId="{5BB5BD62-34E4-F845-BF0B-BCEADAA80555}">
      <dgm:prSet/>
      <dgm:spPr/>
      <dgm:t>
        <a:bodyPr/>
        <a:lstStyle/>
        <a:p>
          <a:endParaRPr lang="it-IT"/>
        </a:p>
      </dgm:t>
    </dgm:pt>
    <dgm:pt modelId="{18DBDD86-B282-6B4B-B363-0E5F5EAAA980}">
      <dgm:prSet custT="1"/>
      <dgm:spPr/>
      <dgm:t>
        <a:bodyPr/>
        <a:lstStyle/>
        <a:p>
          <a:endParaRPr lang="it-IT" sz="1200"/>
        </a:p>
        <a:p>
          <a:r>
            <a:rPr lang="it-IT" sz="1600"/>
            <a:t>Develop upskill and reskill education programmes for </a:t>
          </a:r>
        </a:p>
        <a:p>
          <a:r>
            <a:rPr lang="it-IT" sz="1600"/>
            <a:t>tourism industry </a:t>
          </a:r>
        </a:p>
        <a:p>
          <a:r>
            <a:rPr lang="it-IT" sz="1600"/>
            <a:t>and SMEs</a:t>
          </a:r>
        </a:p>
        <a:p>
          <a:endParaRPr lang="it-IT" sz="1200" dirty="0"/>
        </a:p>
      </dgm:t>
    </dgm:pt>
    <dgm:pt modelId="{1CD0EC32-36D2-A84B-A404-C8DF186EB2F8}" type="parTrans" cxnId="{673FAE90-7069-3747-8B08-0E2455A3360E}">
      <dgm:prSet/>
      <dgm:spPr/>
      <dgm:t>
        <a:bodyPr/>
        <a:lstStyle/>
        <a:p>
          <a:endParaRPr lang="it-IT"/>
        </a:p>
      </dgm:t>
    </dgm:pt>
    <dgm:pt modelId="{6653CF62-49F0-4545-BAF7-E51248489ACA}" type="sibTrans" cxnId="{673FAE90-7069-3747-8B08-0E2455A3360E}">
      <dgm:prSet/>
      <dgm:spPr/>
      <dgm:t>
        <a:bodyPr/>
        <a:lstStyle/>
        <a:p>
          <a:endParaRPr lang="it-IT"/>
        </a:p>
      </dgm:t>
    </dgm:pt>
    <dgm:pt modelId="{B8DABC0A-9A50-2B49-BCAF-5C2C8DF9CA9D}">
      <dgm:prSet/>
      <dgm:spPr/>
      <dgm:t>
        <a:bodyPr/>
        <a:lstStyle/>
        <a:p>
          <a:r>
            <a:rPr lang="it-IT" dirty="0" err="1"/>
            <a:t>Support</a:t>
          </a:r>
          <a:r>
            <a:rPr lang="it-IT" dirty="0"/>
            <a:t> </a:t>
          </a:r>
          <a:r>
            <a:rPr lang="it-IT" dirty="0" err="1"/>
            <a:t>tourism</a:t>
          </a:r>
          <a:r>
            <a:rPr lang="it-IT" dirty="0"/>
            <a:t> </a:t>
          </a:r>
          <a:r>
            <a:rPr lang="it-IT" dirty="0" err="1"/>
            <a:t>SMEs</a:t>
          </a:r>
          <a:r>
            <a:rPr lang="it-IT" dirty="0"/>
            <a:t> and </a:t>
          </a:r>
          <a:r>
            <a:rPr lang="it-IT" dirty="0" err="1"/>
            <a:t>industry</a:t>
          </a:r>
          <a:r>
            <a:rPr lang="it-IT" dirty="0"/>
            <a:t> with  </a:t>
          </a:r>
          <a:r>
            <a:rPr lang="it-IT" dirty="0" err="1"/>
            <a:t>dedicated</a:t>
          </a:r>
          <a:r>
            <a:rPr lang="it-IT" dirty="0"/>
            <a:t> </a:t>
          </a:r>
          <a:r>
            <a:rPr lang="it-IT" dirty="0" err="1"/>
            <a:t>financial</a:t>
          </a:r>
          <a:r>
            <a:rPr lang="it-IT" dirty="0"/>
            <a:t> </a:t>
          </a:r>
          <a:r>
            <a:rPr lang="it-IT" dirty="0" err="1"/>
            <a:t>measures</a:t>
          </a:r>
          <a:r>
            <a:rPr lang="it-IT" dirty="0"/>
            <a:t> </a:t>
          </a:r>
        </a:p>
        <a:p>
          <a:r>
            <a:rPr lang="it-IT" dirty="0"/>
            <a:t>7 </a:t>
          </a:r>
          <a:r>
            <a:rPr lang="it-IT" dirty="0" err="1"/>
            <a:t>Billion</a:t>
          </a:r>
          <a:r>
            <a:rPr lang="it-IT" dirty="0"/>
            <a:t> EUR for </a:t>
          </a:r>
          <a:r>
            <a:rPr lang="it-IT" dirty="0" err="1"/>
            <a:t>tourism</a:t>
          </a:r>
          <a:endParaRPr lang="it-IT" dirty="0"/>
        </a:p>
      </dgm:t>
    </dgm:pt>
    <dgm:pt modelId="{C545ADB4-EAB3-C649-90A7-D9E23C44737A}" type="parTrans" cxnId="{830105D4-E4B8-5E45-89BC-BECE2D6330F9}">
      <dgm:prSet/>
      <dgm:spPr/>
      <dgm:t>
        <a:bodyPr/>
        <a:lstStyle/>
        <a:p>
          <a:endParaRPr lang="it-IT"/>
        </a:p>
      </dgm:t>
    </dgm:pt>
    <dgm:pt modelId="{84DA9D28-7686-1549-896C-66C44B75AB84}" type="sibTrans" cxnId="{830105D4-E4B8-5E45-89BC-BECE2D6330F9}">
      <dgm:prSet/>
      <dgm:spPr/>
      <dgm:t>
        <a:bodyPr/>
        <a:lstStyle/>
        <a:p>
          <a:endParaRPr lang="it-IT"/>
        </a:p>
      </dgm:t>
    </dgm:pt>
    <dgm:pt modelId="{8C9791E6-3066-FC4F-81A3-950AC9B8AC93}">
      <dgm:prSet/>
      <dgm:spPr/>
      <dgm:t>
        <a:bodyPr/>
        <a:lstStyle/>
        <a:p>
          <a:r>
            <a:rPr lang="it-IT" dirty="0" err="1"/>
            <a:t>Provide</a:t>
          </a:r>
          <a:r>
            <a:rPr lang="it-IT" dirty="0"/>
            <a:t> real-time information on </a:t>
          </a:r>
          <a:r>
            <a:rPr lang="it-IT" dirty="0" err="1"/>
            <a:t>border</a:t>
          </a:r>
          <a:r>
            <a:rPr lang="it-IT" dirty="0"/>
            <a:t> </a:t>
          </a:r>
          <a:r>
            <a:rPr lang="it-IT" dirty="0" err="1"/>
            <a:t>procedures</a:t>
          </a:r>
          <a:r>
            <a:rPr lang="it-IT" dirty="0"/>
            <a:t>, </a:t>
          </a:r>
          <a:r>
            <a:rPr lang="it-IT" dirty="0" err="1"/>
            <a:t>available</a:t>
          </a:r>
          <a:r>
            <a:rPr lang="it-IT" dirty="0"/>
            <a:t> </a:t>
          </a:r>
          <a:r>
            <a:rPr lang="it-IT" dirty="0" err="1"/>
            <a:t>means</a:t>
          </a:r>
          <a:r>
            <a:rPr lang="it-IT" dirty="0"/>
            <a:t> of </a:t>
          </a:r>
          <a:r>
            <a:rPr lang="it-IT" dirty="0" err="1"/>
            <a:t>transport</a:t>
          </a:r>
          <a:r>
            <a:rPr lang="it-IT" dirty="0"/>
            <a:t>, </a:t>
          </a:r>
          <a:r>
            <a:rPr lang="it-IT" dirty="0" err="1"/>
            <a:t>travel</a:t>
          </a:r>
          <a:r>
            <a:rPr lang="it-IT" dirty="0"/>
            <a:t> </a:t>
          </a:r>
          <a:r>
            <a:rPr lang="it-IT" dirty="0" err="1"/>
            <a:t>restrictions</a:t>
          </a:r>
          <a:r>
            <a:rPr lang="it-IT" dirty="0"/>
            <a:t>, public </a:t>
          </a:r>
          <a:r>
            <a:rPr lang="it-IT" dirty="0" err="1"/>
            <a:t>health</a:t>
          </a:r>
          <a:r>
            <a:rPr lang="it-IT" dirty="0"/>
            <a:t> and </a:t>
          </a:r>
          <a:r>
            <a:rPr lang="it-IT" dirty="0" err="1"/>
            <a:t>safety</a:t>
          </a:r>
          <a:r>
            <a:rPr lang="it-IT" dirty="0"/>
            <a:t> </a:t>
          </a:r>
          <a:r>
            <a:rPr lang="it-IT" dirty="0" err="1"/>
            <a:t>measures</a:t>
          </a:r>
          <a:r>
            <a:rPr lang="it-IT" dirty="0"/>
            <a:t>.</a:t>
          </a:r>
        </a:p>
      </dgm:t>
    </dgm:pt>
    <dgm:pt modelId="{082DA4F1-F918-C64B-BD4E-CF812B1E80B2}" type="parTrans" cxnId="{113081AD-0608-C24A-A1D2-441AE207F046}">
      <dgm:prSet/>
      <dgm:spPr/>
      <dgm:t>
        <a:bodyPr/>
        <a:lstStyle/>
        <a:p>
          <a:endParaRPr lang="it-IT"/>
        </a:p>
      </dgm:t>
    </dgm:pt>
    <dgm:pt modelId="{E1568960-3F3E-B74C-81E4-702A9B356763}" type="sibTrans" cxnId="{113081AD-0608-C24A-A1D2-441AE207F046}">
      <dgm:prSet/>
      <dgm:spPr/>
      <dgm:t>
        <a:bodyPr/>
        <a:lstStyle/>
        <a:p>
          <a:endParaRPr lang="it-IT"/>
        </a:p>
      </dgm:t>
    </dgm:pt>
    <dgm:pt modelId="{6543F9AA-E912-A647-8031-B444C5B52A94}">
      <dgm:prSet custT="1"/>
      <dgm:spPr/>
      <dgm:t>
        <a:bodyPr/>
        <a:lstStyle/>
        <a:p>
          <a:r>
            <a:rPr lang="it-IT" sz="1800"/>
            <a:t>Support to the </a:t>
          </a:r>
        </a:p>
        <a:p>
          <a:r>
            <a:rPr lang="it-IT" sz="1800"/>
            <a:t>EU comon approach to mobility</a:t>
          </a:r>
          <a:endParaRPr lang="it-IT" sz="1800" dirty="0"/>
        </a:p>
      </dgm:t>
    </dgm:pt>
    <dgm:pt modelId="{057714BE-3295-DD43-9FA9-D765CBC5C349}" type="parTrans" cxnId="{D77C1D63-8B6D-0549-A795-9EE82115C977}">
      <dgm:prSet/>
      <dgm:spPr/>
      <dgm:t>
        <a:bodyPr/>
        <a:lstStyle/>
        <a:p>
          <a:endParaRPr lang="it-IT"/>
        </a:p>
      </dgm:t>
    </dgm:pt>
    <dgm:pt modelId="{E582E6CD-0BD3-F14B-B11C-2D1F10E1577C}" type="sibTrans" cxnId="{D77C1D63-8B6D-0549-A795-9EE82115C977}">
      <dgm:prSet/>
      <dgm:spPr/>
      <dgm:t>
        <a:bodyPr/>
        <a:lstStyle/>
        <a:p>
          <a:endParaRPr lang="it-IT"/>
        </a:p>
      </dgm:t>
    </dgm:pt>
    <dgm:pt modelId="{2CF2787B-B52F-6746-9AD2-45627A438569}" type="pres">
      <dgm:prSet presAssocID="{7664D5AD-B2B9-4AC0-92FE-E686A55805BD}" presName="diagram" presStyleCnt="0">
        <dgm:presLayoutVars>
          <dgm:dir/>
          <dgm:resizeHandles val="exact"/>
        </dgm:presLayoutVars>
      </dgm:prSet>
      <dgm:spPr/>
    </dgm:pt>
    <dgm:pt modelId="{EC757C8A-0EB5-D343-8D79-F7C4EEB1DC25}" type="pres">
      <dgm:prSet presAssocID="{91D7C855-8A97-42CA-ADBF-9D71C5EBCF49}" presName="node" presStyleLbl="node1" presStyleIdx="0" presStyleCnt="9">
        <dgm:presLayoutVars>
          <dgm:bulletEnabled val="1"/>
        </dgm:presLayoutVars>
      </dgm:prSet>
      <dgm:spPr/>
    </dgm:pt>
    <dgm:pt modelId="{DB049811-511B-8D4E-B6A1-64E4DA5A6B85}" type="pres">
      <dgm:prSet presAssocID="{32312E8F-16D6-43E5-AA25-B3FAE1F773BE}" presName="sibTrans" presStyleCnt="0"/>
      <dgm:spPr/>
    </dgm:pt>
    <dgm:pt modelId="{2D7FFAFE-8A1D-E74D-95DE-DE0BBC18501F}" type="pres">
      <dgm:prSet presAssocID="{8B91EECE-0852-4653-8395-5B784D60AF91}" presName="node" presStyleLbl="node1" presStyleIdx="1" presStyleCnt="9">
        <dgm:presLayoutVars>
          <dgm:bulletEnabled val="1"/>
        </dgm:presLayoutVars>
      </dgm:prSet>
      <dgm:spPr/>
    </dgm:pt>
    <dgm:pt modelId="{CA96A034-DD28-9B49-AAD2-6A1EF1449499}" type="pres">
      <dgm:prSet presAssocID="{FC77BE34-4FA4-4AF4-8793-C2E54B114372}" presName="sibTrans" presStyleCnt="0"/>
      <dgm:spPr/>
    </dgm:pt>
    <dgm:pt modelId="{4D1CD109-9051-1B49-81A1-BEC680B85F15}" type="pres">
      <dgm:prSet presAssocID="{70FE8368-CA3C-4A3A-95D6-3FA86EC263FE}" presName="node" presStyleLbl="node1" presStyleIdx="2" presStyleCnt="9">
        <dgm:presLayoutVars>
          <dgm:bulletEnabled val="1"/>
        </dgm:presLayoutVars>
      </dgm:prSet>
      <dgm:spPr/>
    </dgm:pt>
    <dgm:pt modelId="{CF1CF9BC-C99A-BA4E-A927-6893E5035205}" type="pres">
      <dgm:prSet presAssocID="{EB805798-EA6E-4591-8A26-9642F4D23852}" presName="sibTrans" presStyleCnt="0"/>
      <dgm:spPr/>
    </dgm:pt>
    <dgm:pt modelId="{03E9707A-CC29-8C40-B81C-022C5DACC3C5}" type="pres">
      <dgm:prSet presAssocID="{124AF5CE-1C9B-4DE9-A7B6-5A57481C7AA6}" presName="node" presStyleLbl="node1" presStyleIdx="3" presStyleCnt="9">
        <dgm:presLayoutVars>
          <dgm:bulletEnabled val="1"/>
        </dgm:presLayoutVars>
      </dgm:prSet>
      <dgm:spPr/>
    </dgm:pt>
    <dgm:pt modelId="{9427CC94-D47B-FF49-89E8-EBF9FA0B9F4E}" type="pres">
      <dgm:prSet presAssocID="{8975AB56-186B-4A48-AAAA-EBEA0F4F148F}" presName="sibTrans" presStyleCnt="0"/>
      <dgm:spPr/>
    </dgm:pt>
    <dgm:pt modelId="{ED246D5C-16B1-8D47-992B-351F8E35FFEB}" type="pres">
      <dgm:prSet presAssocID="{DE231C87-7420-EC46-AD0F-EDBB95480D2D}" presName="node" presStyleLbl="node1" presStyleIdx="4" presStyleCnt="9">
        <dgm:presLayoutVars>
          <dgm:bulletEnabled val="1"/>
        </dgm:presLayoutVars>
      </dgm:prSet>
      <dgm:spPr/>
    </dgm:pt>
    <dgm:pt modelId="{D26CB190-14A0-E443-8D3D-C342FEDE4D23}" type="pres">
      <dgm:prSet presAssocID="{AAC5DC20-633D-9747-8FF8-73E2825C1C5D}" presName="sibTrans" presStyleCnt="0"/>
      <dgm:spPr/>
    </dgm:pt>
    <dgm:pt modelId="{A0A8C772-3F2D-7943-851F-FDF025C8754D}" type="pres">
      <dgm:prSet presAssocID="{18DBDD86-B282-6B4B-B363-0E5F5EAAA980}" presName="node" presStyleLbl="node1" presStyleIdx="5" presStyleCnt="9">
        <dgm:presLayoutVars>
          <dgm:bulletEnabled val="1"/>
        </dgm:presLayoutVars>
      </dgm:prSet>
      <dgm:spPr/>
    </dgm:pt>
    <dgm:pt modelId="{89DAA63E-E8D2-D841-9F27-DCF86CF1640D}" type="pres">
      <dgm:prSet presAssocID="{6653CF62-49F0-4545-BAF7-E51248489ACA}" presName="sibTrans" presStyleCnt="0"/>
      <dgm:spPr/>
    </dgm:pt>
    <dgm:pt modelId="{8A4A007C-C69D-F14E-A605-2C9E282AB325}" type="pres">
      <dgm:prSet presAssocID="{B8DABC0A-9A50-2B49-BCAF-5C2C8DF9CA9D}" presName="node" presStyleLbl="node1" presStyleIdx="6" presStyleCnt="9">
        <dgm:presLayoutVars>
          <dgm:bulletEnabled val="1"/>
        </dgm:presLayoutVars>
      </dgm:prSet>
      <dgm:spPr/>
    </dgm:pt>
    <dgm:pt modelId="{90258EF2-F149-6849-B196-07AED91805D0}" type="pres">
      <dgm:prSet presAssocID="{84DA9D28-7686-1549-896C-66C44B75AB84}" presName="sibTrans" presStyleCnt="0"/>
      <dgm:spPr/>
    </dgm:pt>
    <dgm:pt modelId="{56A801D5-3463-774F-BAA7-E7E5517A5459}" type="pres">
      <dgm:prSet presAssocID="{8C9791E6-3066-FC4F-81A3-950AC9B8AC93}" presName="node" presStyleLbl="node1" presStyleIdx="7" presStyleCnt="9">
        <dgm:presLayoutVars>
          <dgm:bulletEnabled val="1"/>
        </dgm:presLayoutVars>
      </dgm:prSet>
      <dgm:spPr/>
    </dgm:pt>
    <dgm:pt modelId="{9261FCBF-ECBD-2043-8C53-CA242A1819C9}" type="pres">
      <dgm:prSet presAssocID="{E1568960-3F3E-B74C-81E4-702A9B356763}" presName="sibTrans" presStyleCnt="0"/>
      <dgm:spPr/>
    </dgm:pt>
    <dgm:pt modelId="{55B67F8B-33C1-184A-BE00-6267CEBD89F1}" type="pres">
      <dgm:prSet presAssocID="{6543F9AA-E912-A647-8031-B444C5B52A94}" presName="node" presStyleLbl="node1" presStyleIdx="8" presStyleCnt="9">
        <dgm:presLayoutVars>
          <dgm:bulletEnabled val="1"/>
        </dgm:presLayoutVars>
      </dgm:prSet>
      <dgm:spPr/>
    </dgm:pt>
  </dgm:ptLst>
  <dgm:cxnLst>
    <dgm:cxn modelId="{5EF8040F-D305-CA4B-832E-0B465F0179EF}" type="presOf" srcId="{8B91EECE-0852-4653-8395-5B784D60AF91}" destId="{2D7FFAFE-8A1D-E74D-95DE-DE0BBC18501F}" srcOrd="0" destOrd="0" presId="urn:microsoft.com/office/officeart/2005/8/layout/default"/>
    <dgm:cxn modelId="{415D400F-E2FF-B94E-983C-6E8251235B6A}" type="presOf" srcId="{B8DABC0A-9A50-2B49-BCAF-5C2C8DF9CA9D}" destId="{8A4A007C-C69D-F14E-A605-2C9E282AB325}" srcOrd="0" destOrd="0" presId="urn:microsoft.com/office/officeart/2005/8/layout/default"/>
    <dgm:cxn modelId="{700BA51F-4104-3D45-91B8-3D19624B07DD}" type="presOf" srcId="{DE231C87-7420-EC46-AD0F-EDBB95480D2D}" destId="{ED246D5C-16B1-8D47-992B-351F8E35FFEB}" srcOrd="0" destOrd="0" presId="urn:microsoft.com/office/officeart/2005/8/layout/default"/>
    <dgm:cxn modelId="{9E850138-23F3-422F-BD22-9CEBC8A3446B}" srcId="{7664D5AD-B2B9-4AC0-92FE-E686A55805BD}" destId="{91D7C855-8A97-42CA-ADBF-9D71C5EBCF49}" srcOrd="0" destOrd="0" parTransId="{59870496-4230-4B3E-8037-C4532580DB62}" sibTransId="{32312E8F-16D6-43E5-AA25-B3FAE1F773BE}"/>
    <dgm:cxn modelId="{2002E83C-467E-904F-8788-C4F0F058E374}" type="presOf" srcId="{8C9791E6-3066-FC4F-81A3-950AC9B8AC93}" destId="{56A801D5-3463-774F-BAA7-E7E5517A5459}" srcOrd="0" destOrd="0" presId="urn:microsoft.com/office/officeart/2005/8/layout/default"/>
    <dgm:cxn modelId="{5BB5BD62-34E4-F845-BF0B-BCEADAA80555}" srcId="{7664D5AD-B2B9-4AC0-92FE-E686A55805BD}" destId="{DE231C87-7420-EC46-AD0F-EDBB95480D2D}" srcOrd="4" destOrd="0" parTransId="{460E33C5-A27A-9148-8811-D0A425B7F109}" sibTransId="{AAC5DC20-633D-9747-8FF8-73E2825C1C5D}"/>
    <dgm:cxn modelId="{D77C1D63-8B6D-0549-A795-9EE82115C977}" srcId="{7664D5AD-B2B9-4AC0-92FE-E686A55805BD}" destId="{6543F9AA-E912-A647-8031-B444C5B52A94}" srcOrd="8" destOrd="0" parTransId="{057714BE-3295-DD43-9FA9-D765CBC5C349}" sibTransId="{E582E6CD-0BD3-F14B-B11C-2D1F10E1577C}"/>
    <dgm:cxn modelId="{C7385D6B-E3F0-4479-8CDA-D0A4DB42FEDA}" srcId="{7664D5AD-B2B9-4AC0-92FE-E686A55805BD}" destId="{8B91EECE-0852-4653-8395-5B784D60AF91}" srcOrd="1" destOrd="0" parTransId="{B6B15428-FBA3-404F-A709-E32E1376AFD7}" sibTransId="{FC77BE34-4FA4-4AF4-8793-C2E54B114372}"/>
    <dgm:cxn modelId="{67F87470-4468-664A-AEB5-3FF95C8DE473}" type="presOf" srcId="{7664D5AD-B2B9-4AC0-92FE-E686A55805BD}" destId="{2CF2787B-B52F-6746-9AD2-45627A438569}" srcOrd="0" destOrd="0" presId="urn:microsoft.com/office/officeart/2005/8/layout/default"/>
    <dgm:cxn modelId="{81564B71-B2EF-0543-9D3F-E7B9E5599E88}" type="presOf" srcId="{124AF5CE-1C9B-4DE9-A7B6-5A57481C7AA6}" destId="{03E9707A-CC29-8C40-B81C-022C5DACC3C5}" srcOrd="0" destOrd="0" presId="urn:microsoft.com/office/officeart/2005/8/layout/default"/>
    <dgm:cxn modelId="{673FAE90-7069-3747-8B08-0E2455A3360E}" srcId="{7664D5AD-B2B9-4AC0-92FE-E686A55805BD}" destId="{18DBDD86-B282-6B4B-B363-0E5F5EAAA980}" srcOrd="5" destOrd="0" parTransId="{1CD0EC32-36D2-A84B-A404-C8DF186EB2F8}" sibTransId="{6653CF62-49F0-4545-BAF7-E51248489ACA}"/>
    <dgm:cxn modelId="{113081AD-0608-C24A-A1D2-441AE207F046}" srcId="{7664D5AD-B2B9-4AC0-92FE-E686A55805BD}" destId="{8C9791E6-3066-FC4F-81A3-950AC9B8AC93}" srcOrd="7" destOrd="0" parTransId="{082DA4F1-F918-C64B-BD4E-CF812B1E80B2}" sibTransId="{E1568960-3F3E-B74C-81E4-702A9B356763}"/>
    <dgm:cxn modelId="{63EF6ABB-4144-EE46-97BD-AA47C36A6232}" type="presOf" srcId="{18DBDD86-B282-6B4B-B363-0E5F5EAAA980}" destId="{A0A8C772-3F2D-7943-851F-FDF025C8754D}" srcOrd="0" destOrd="0" presId="urn:microsoft.com/office/officeart/2005/8/layout/default"/>
    <dgm:cxn modelId="{59FB22C3-753E-A14A-A845-333B52D7096E}" type="presOf" srcId="{70FE8368-CA3C-4A3A-95D6-3FA86EC263FE}" destId="{4D1CD109-9051-1B49-81A1-BEC680B85F15}" srcOrd="0" destOrd="0" presId="urn:microsoft.com/office/officeart/2005/8/layout/default"/>
    <dgm:cxn modelId="{805011C5-1C05-C347-B741-D46EE33D35B4}" type="presOf" srcId="{91D7C855-8A97-42CA-ADBF-9D71C5EBCF49}" destId="{EC757C8A-0EB5-D343-8D79-F7C4EEB1DC25}" srcOrd="0" destOrd="0" presId="urn:microsoft.com/office/officeart/2005/8/layout/default"/>
    <dgm:cxn modelId="{E6410ECE-BEA2-4AB0-A0E7-7BF8B1D820C3}" srcId="{7664D5AD-B2B9-4AC0-92FE-E686A55805BD}" destId="{70FE8368-CA3C-4A3A-95D6-3FA86EC263FE}" srcOrd="2" destOrd="0" parTransId="{B0F355F2-80FD-4CDE-A424-4B2314CF5CF4}" sibTransId="{EB805798-EA6E-4591-8A26-9642F4D23852}"/>
    <dgm:cxn modelId="{830105D4-E4B8-5E45-89BC-BECE2D6330F9}" srcId="{7664D5AD-B2B9-4AC0-92FE-E686A55805BD}" destId="{B8DABC0A-9A50-2B49-BCAF-5C2C8DF9CA9D}" srcOrd="6" destOrd="0" parTransId="{C545ADB4-EAB3-C649-90A7-D9E23C44737A}" sibTransId="{84DA9D28-7686-1549-896C-66C44B75AB84}"/>
    <dgm:cxn modelId="{8C12FBE4-3F02-4C6B-B0FD-46D92C0C06B9}" srcId="{7664D5AD-B2B9-4AC0-92FE-E686A55805BD}" destId="{124AF5CE-1C9B-4DE9-A7B6-5A57481C7AA6}" srcOrd="3" destOrd="0" parTransId="{3F3EE184-ACD7-42B3-B6BD-9199F59900A0}" sibTransId="{8975AB56-186B-4A48-AAAA-EBEA0F4F148F}"/>
    <dgm:cxn modelId="{7BA426EF-95D2-0848-914D-8D8EAF948A6E}" type="presOf" srcId="{6543F9AA-E912-A647-8031-B444C5B52A94}" destId="{55B67F8B-33C1-184A-BE00-6267CEBD89F1}" srcOrd="0" destOrd="0" presId="urn:microsoft.com/office/officeart/2005/8/layout/default"/>
    <dgm:cxn modelId="{8D7D6B78-B84D-C84B-81CD-C68055839A61}" type="presParOf" srcId="{2CF2787B-B52F-6746-9AD2-45627A438569}" destId="{EC757C8A-0EB5-D343-8D79-F7C4EEB1DC25}" srcOrd="0" destOrd="0" presId="urn:microsoft.com/office/officeart/2005/8/layout/default"/>
    <dgm:cxn modelId="{37FF374A-2F91-7545-B064-ECFBDCE66339}" type="presParOf" srcId="{2CF2787B-B52F-6746-9AD2-45627A438569}" destId="{DB049811-511B-8D4E-B6A1-64E4DA5A6B85}" srcOrd="1" destOrd="0" presId="urn:microsoft.com/office/officeart/2005/8/layout/default"/>
    <dgm:cxn modelId="{18F71753-85E5-444F-AE67-0E476E98EB11}" type="presParOf" srcId="{2CF2787B-B52F-6746-9AD2-45627A438569}" destId="{2D7FFAFE-8A1D-E74D-95DE-DE0BBC18501F}" srcOrd="2" destOrd="0" presId="urn:microsoft.com/office/officeart/2005/8/layout/default"/>
    <dgm:cxn modelId="{9FAC4191-070D-BC4C-8C3C-E09AF4DFAB12}" type="presParOf" srcId="{2CF2787B-B52F-6746-9AD2-45627A438569}" destId="{CA96A034-DD28-9B49-AAD2-6A1EF1449499}" srcOrd="3" destOrd="0" presId="urn:microsoft.com/office/officeart/2005/8/layout/default"/>
    <dgm:cxn modelId="{6B8A409E-F87C-ED49-B408-BEDCF5452113}" type="presParOf" srcId="{2CF2787B-B52F-6746-9AD2-45627A438569}" destId="{4D1CD109-9051-1B49-81A1-BEC680B85F15}" srcOrd="4" destOrd="0" presId="urn:microsoft.com/office/officeart/2005/8/layout/default"/>
    <dgm:cxn modelId="{60FF9883-DF6B-EB44-8BCE-9BFD4D2D1D61}" type="presParOf" srcId="{2CF2787B-B52F-6746-9AD2-45627A438569}" destId="{CF1CF9BC-C99A-BA4E-A927-6893E5035205}" srcOrd="5" destOrd="0" presId="urn:microsoft.com/office/officeart/2005/8/layout/default"/>
    <dgm:cxn modelId="{A9C2FE3E-56D9-1147-800F-1F2EF7455611}" type="presParOf" srcId="{2CF2787B-B52F-6746-9AD2-45627A438569}" destId="{03E9707A-CC29-8C40-B81C-022C5DACC3C5}" srcOrd="6" destOrd="0" presId="urn:microsoft.com/office/officeart/2005/8/layout/default"/>
    <dgm:cxn modelId="{03E1B071-0731-7D41-8EBC-6DF517384318}" type="presParOf" srcId="{2CF2787B-B52F-6746-9AD2-45627A438569}" destId="{9427CC94-D47B-FF49-89E8-EBF9FA0B9F4E}" srcOrd="7" destOrd="0" presId="urn:microsoft.com/office/officeart/2005/8/layout/default"/>
    <dgm:cxn modelId="{615462A8-E3F5-1742-88F2-D7393EEAA098}" type="presParOf" srcId="{2CF2787B-B52F-6746-9AD2-45627A438569}" destId="{ED246D5C-16B1-8D47-992B-351F8E35FFEB}" srcOrd="8" destOrd="0" presId="urn:microsoft.com/office/officeart/2005/8/layout/default"/>
    <dgm:cxn modelId="{2C3A4A2D-CDB1-2742-B233-EFEB9B782A9B}" type="presParOf" srcId="{2CF2787B-B52F-6746-9AD2-45627A438569}" destId="{D26CB190-14A0-E443-8D3D-C342FEDE4D23}" srcOrd="9" destOrd="0" presId="urn:microsoft.com/office/officeart/2005/8/layout/default"/>
    <dgm:cxn modelId="{B64BDCDD-6C94-9C4C-ADCA-4901E81760F4}" type="presParOf" srcId="{2CF2787B-B52F-6746-9AD2-45627A438569}" destId="{A0A8C772-3F2D-7943-851F-FDF025C8754D}" srcOrd="10" destOrd="0" presId="urn:microsoft.com/office/officeart/2005/8/layout/default"/>
    <dgm:cxn modelId="{AC2E63F2-62D3-2247-B05E-35762FA06B86}" type="presParOf" srcId="{2CF2787B-B52F-6746-9AD2-45627A438569}" destId="{89DAA63E-E8D2-D841-9F27-DCF86CF1640D}" srcOrd="11" destOrd="0" presId="urn:microsoft.com/office/officeart/2005/8/layout/default"/>
    <dgm:cxn modelId="{7B342BC0-B06F-BC4D-BF27-99E1F751B5F8}" type="presParOf" srcId="{2CF2787B-B52F-6746-9AD2-45627A438569}" destId="{8A4A007C-C69D-F14E-A605-2C9E282AB325}" srcOrd="12" destOrd="0" presId="urn:microsoft.com/office/officeart/2005/8/layout/default"/>
    <dgm:cxn modelId="{0B85F958-DEF7-764C-8F4F-BEB64F501C5E}" type="presParOf" srcId="{2CF2787B-B52F-6746-9AD2-45627A438569}" destId="{90258EF2-F149-6849-B196-07AED91805D0}" srcOrd="13" destOrd="0" presId="urn:microsoft.com/office/officeart/2005/8/layout/default"/>
    <dgm:cxn modelId="{0E6AD7A2-73BE-6143-AB81-56F18C976119}" type="presParOf" srcId="{2CF2787B-B52F-6746-9AD2-45627A438569}" destId="{56A801D5-3463-774F-BAA7-E7E5517A5459}" srcOrd="14" destOrd="0" presId="urn:microsoft.com/office/officeart/2005/8/layout/default"/>
    <dgm:cxn modelId="{19DCE433-4E73-5A4D-862C-21E2518D0C69}" type="presParOf" srcId="{2CF2787B-B52F-6746-9AD2-45627A438569}" destId="{9261FCBF-ECBD-2043-8C53-CA242A1819C9}" srcOrd="15" destOrd="0" presId="urn:microsoft.com/office/officeart/2005/8/layout/default"/>
    <dgm:cxn modelId="{86A5B674-9364-7E44-8AD9-4C247AF9BBAE}" type="presParOf" srcId="{2CF2787B-B52F-6746-9AD2-45627A438569}" destId="{55B67F8B-33C1-184A-BE00-6267CEBD89F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7CF43-18C8-4E40-B45C-16D77A25469F}">
      <dsp:nvSpPr>
        <dsp:cNvPr id="0" name=""/>
        <dsp:cNvSpPr/>
      </dsp:nvSpPr>
      <dsp:spPr>
        <a:xfrm>
          <a:off x="1727957" y="1867330"/>
          <a:ext cx="3666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62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1339" y="1911062"/>
        <a:ext cx="19861" cy="3976"/>
      </dsp:txXfrm>
    </dsp:sp>
    <dsp:sp modelId="{480478FA-4F09-5240-98C4-CEBAFDA1B203}">
      <dsp:nvSpPr>
        <dsp:cNvPr id="0" name=""/>
        <dsp:cNvSpPr/>
      </dsp:nvSpPr>
      <dsp:spPr>
        <a:xfrm>
          <a:off x="2692" y="1394931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 err="1"/>
            <a:t>Domestic</a:t>
          </a:r>
          <a:r>
            <a:rPr lang="it-IT" sz="1200" b="1" kern="1200" dirty="0"/>
            <a:t> </a:t>
          </a:r>
          <a:r>
            <a:rPr lang="it-IT" sz="1200" b="1" kern="1200" dirty="0" err="1"/>
            <a:t>demand</a:t>
          </a:r>
          <a:r>
            <a:rPr lang="it-IT" sz="1200" b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will</a:t>
          </a:r>
          <a:r>
            <a:rPr lang="it-IT" sz="1200" kern="1200" dirty="0"/>
            <a:t> </a:t>
          </a:r>
          <a:r>
            <a:rPr lang="it-IT" sz="1200" kern="1200" dirty="0" err="1"/>
            <a:t>recover</a:t>
          </a:r>
          <a:r>
            <a:rPr lang="it-IT" sz="1200" kern="1200" dirty="0"/>
            <a:t> </a:t>
          </a:r>
          <a:r>
            <a:rPr lang="it-IT" sz="1200" kern="1200" dirty="0" err="1"/>
            <a:t>sooner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than</a:t>
          </a:r>
          <a:r>
            <a:rPr lang="it-IT" sz="1200" kern="1200" dirty="0"/>
            <a:t> </a:t>
          </a:r>
          <a:r>
            <a:rPr lang="it-IT" sz="1200" kern="1200" dirty="0" err="1"/>
            <a:t>international</a:t>
          </a:r>
          <a:r>
            <a:rPr lang="it-IT" sz="1200" kern="1200" dirty="0"/>
            <a:t> </a:t>
          </a:r>
          <a:r>
            <a:rPr lang="it-IT" sz="1200" kern="1200" dirty="0" err="1"/>
            <a:t>demand</a:t>
          </a:r>
          <a:r>
            <a:rPr lang="it-IT" sz="1200" kern="1200" dirty="0"/>
            <a:t>.</a:t>
          </a:r>
          <a:endParaRPr lang="en-US" sz="1200" kern="1200" dirty="0"/>
        </a:p>
      </dsp:txBody>
      <dsp:txXfrm>
        <a:off x="2692" y="1394931"/>
        <a:ext cx="1727065" cy="1036239"/>
      </dsp:txXfrm>
    </dsp:sp>
    <dsp:sp modelId="{B1FBBEDE-E55A-9643-A6B4-C7BD551777C6}">
      <dsp:nvSpPr>
        <dsp:cNvPr id="0" name=""/>
        <dsp:cNvSpPr/>
      </dsp:nvSpPr>
      <dsp:spPr>
        <a:xfrm>
          <a:off x="866225" y="2429370"/>
          <a:ext cx="2124290" cy="366625"/>
        </a:xfrm>
        <a:custGeom>
          <a:avLst/>
          <a:gdLst/>
          <a:ahLst/>
          <a:cxnLst/>
          <a:rect l="0" t="0" r="0" b="0"/>
          <a:pathLst>
            <a:path>
              <a:moveTo>
                <a:pt x="2124290" y="0"/>
              </a:moveTo>
              <a:lnTo>
                <a:pt x="2124290" y="200412"/>
              </a:lnTo>
              <a:lnTo>
                <a:pt x="0" y="200412"/>
              </a:lnTo>
              <a:lnTo>
                <a:pt x="0" y="36662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342" y="2610695"/>
        <a:ext cx="108055" cy="3976"/>
      </dsp:txXfrm>
    </dsp:sp>
    <dsp:sp modelId="{E45151D9-56DF-874D-9653-514C7737B053}">
      <dsp:nvSpPr>
        <dsp:cNvPr id="0" name=""/>
        <dsp:cNvSpPr/>
      </dsp:nvSpPr>
      <dsp:spPr>
        <a:xfrm>
          <a:off x="2126983" y="1394931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The </a:t>
          </a:r>
          <a:r>
            <a:rPr lang="it-IT" sz="1200" kern="1200" dirty="0" err="1"/>
            <a:t>slowest</a:t>
          </a:r>
          <a:r>
            <a:rPr lang="it-IT" sz="1200" kern="1200" dirty="0"/>
            <a:t> </a:t>
          </a:r>
          <a:r>
            <a:rPr lang="it-IT" sz="1200" kern="1200" dirty="0" err="1"/>
            <a:t>recovery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will</a:t>
          </a:r>
          <a:r>
            <a:rPr lang="it-IT" sz="1200" kern="1200" dirty="0"/>
            <a:t> be in long-</a:t>
          </a:r>
          <a:r>
            <a:rPr lang="it-IT" sz="1200" kern="1200" dirty="0" err="1"/>
            <a:t>haul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rather</a:t>
          </a:r>
          <a:r>
            <a:rPr lang="it-IT" sz="1200" kern="1200" dirty="0"/>
            <a:t> </a:t>
          </a:r>
          <a:r>
            <a:rPr lang="it-IT" sz="1200" kern="1200" dirty="0" err="1"/>
            <a:t>than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short-</a:t>
          </a:r>
          <a:r>
            <a:rPr lang="it-IT" sz="1200" b="1" kern="1200" dirty="0" err="1"/>
            <a:t>haul</a:t>
          </a:r>
          <a:r>
            <a:rPr lang="it-IT" sz="1200" b="1" kern="1200" dirty="0"/>
            <a:t> </a:t>
          </a:r>
          <a:r>
            <a:rPr lang="it-IT" sz="1200" b="1" kern="1200" dirty="0" err="1"/>
            <a:t>travel</a:t>
          </a:r>
          <a:endParaRPr lang="en-US" sz="1200" b="1" kern="1200" dirty="0"/>
        </a:p>
      </dsp:txBody>
      <dsp:txXfrm>
        <a:off x="2126983" y="1394931"/>
        <a:ext cx="1727065" cy="1036239"/>
      </dsp:txXfrm>
    </dsp:sp>
    <dsp:sp modelId="{D5E3A555-C464-C845-9ECD-E897E7384C48}">
      <dsp:nvSpPr>
        <dsp:cNvPr id="0" name=""/>
        <dsp:cNvSpPr/>
      </dsp:nvSpPr>
      <dsp:spPr>
        <a:xfrm>
          <a:off x="1727957" y="3300795"/>
          <a:ext cx="3666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62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1339" y="3344527"/>
        <a:ext cx="19861" cy="3976"/>
      </dsp:txXfrm>
    </dsp:sp>
    <dsp:sp modelId="{09D78F6D-52B5-D546-AEA2-DF08F2486C1F}">
      <dsp:nvSpPr>
        <dsp:cNvPr id="0" name=""/>
        <dsp:cNvSpPr/>
      </dsp:nvSpPr>
      <dsp:spPr>
        <a:xfrm>
          <a:off x="2692" y="2828395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u="sng" kern="1200" dirty="0" err="1"/>
            <a:t>Recovery</a:t>
          </a:r>
          <a:r>
            <a:rPr lang="it-IT" sz="1200" b="1" u="sng" kern="1200" dirty="0"/>
            <a:t> </a:t>
          </a:r>
          <a:r>
            <a:rPr lang="it-IT" sz="1200" b="1" u="sng" kern="1200" dirty="0" err="1"/>
            <a:t>will</a:t>
          </a:r>
          <a:r>
            <a:rPr lang="it-IT" sz="1200" b="1" u="sng" kern="1200" dirty="0"/>
            <a:t> be slow </a:t>
          </a:r>
          <a:endParaRPr lang="en-US" sz="1200" b="1" u="sng" kern="1200" dirty="0"/>
        </a:p>
      </dsp:txBody>
      <dsp:txXfrm>
        <a:off x="2692" y="2828395"/>
        <a:ext cx="1727065" cy="1036239"/>
      </dsp:txXfrm>
    </dsp:sp>
    <dsp:sp modelId="{C29AD2A5-74AA-5646-A26A-0B47F20D5FF5}">
      <dsp:nvSpPr>
        <dsp:cNvPr id="0" name=""/>
        <dsp:cNvSpPr/>
      </dsp:nvSpPr>
      <dsp:spPr>
        <a:xfrm>
          <a:off x="866225" y="3862835"/>
          <a:ext cx="2124290" cy="366625"/>
        </a:xfrm>
        <a:custGeom>
          <a:avLst/>
          <a:gdLst/>
          <a:ahLst/>
          <a:cxnLst/>
          <a:rect l="0" t="0" r="0" b="0"/>
          <a:pathLst>
            <a:path>
              <a:moveTo>
                <a:pt x="2124290" y="0"/>
              </a:moveTo>
              <a:lnTo>
                <a:pt x="2124290" y="200412"/>
              </a:lnTo>
              <a:lnTo>
                <a:pt x="0" y="200412"/>
              </a:lnTo>
              <a:lnTo>
                <a:pt x="0" y="36662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74342" y="4044159"/>
        <a:ext cx="108055" cy="3976"/>
      </dsp:txXfrm>
    </dsp:sp>
    <dsp:sp modelId="{C6D40851-B186-D845-80C2-560BAF7E87DA}">
      <dsp:nvSpPr>
        <dsp:cNvPr id="0" name=""/>
        <dsp:cNvSpPr/>
      </dsp:nvSpPr>
      <dsp:spPr>
        <a:xfrm>
          <a:off x="2126983" y="2828395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/>
            <a:t>COVID-19</a:t>
          </a:r>
          <a:endParaRPr lang="it-IT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Impact </a:t>
          </a:r>
          <a:r>
            <a:rPr lang="it-IT" sz="1200" kern="1200" dirty="0" err="1"/>
            <a:t>will</a:t>
          </a:r>
          <a:r>
            <a:rPr lang="it-IT" sz="1200" kern="1200" dirty="0"/>
            <a:t> </a:t>
          </a:r>
          <a:r>
            <a:rPr lang="it-IT" sz="1200" kern="1200" dirty="0" err="1"/>
            <a:t>not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be the </a:t>
          </a:r>
          <a:r>
            <a:rPr lang="it-IT" sz="1200" kern="1200" dirty="0" err="1"/>
            <a:t>same</a:t>
          </a:r>
          <a:r>
            <a:rPr lang="it-IT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for </a:t>
          </a:r>
          <a:r>
            <a:rPr lang="it-IT" sz="1200" kern="1200" dirty="0" err="1"/>
            <a:t>all</a:t>
          </a:r>
          <a:r>
            <a:rPr lang="it-IT" sz="1200" kern="1200" dirty="0"/>
            <a:t> </a:t>
          </a:r>
          <a:r>
            <a:rPr lang="it-IT" sz="1200" kern="1200" dirty="0" err="1"/>
            <a:t>destinations</a:t>
          </a:r>
          <a:endParaRPr lang="en-US" sz="1200" kern="1200" dirty="0"/>
        </a:p>
      </dsp:txBody>
      <dsp:txXfrm>
        <a:off x="2126983" y="2828395"/>
        <a:ext cx="1727065" cy="1036239"/>
      </dsp:txXfrm>
    </dsp:sp>
    <dsp:sp modelId="{8746FC92-5563-DC41-A35A-1B2642B3CD57}">
      <dsp:nvSpPr>
        <dsp:cNvPr id="0" name=""/>
        <dsp:cNvSpPr/>
      </dsp:nvSpPr>
      <dsp:spPr>
        <a:xfrm>
          <a:off x="1727957" y="4734260"/>
          <a:ext cx="3666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62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1339" y="4777992"/>
        <a:ext cx="19861" cy="3976"/>
      </dsp:txXfrm>
    </dsp:sp>
    <dsp:sp modelId="{84464F8D-8B53-054D-BF0A-AD8D3EA09493}">
      <dsp:nvSpPr>
        <dsp:cNvPr id="0" name=""/>
        <dsp:cNvSpPr/>
      </dsp:nvSpPr>
      <dsp:spPr>
        <a:xfrm>
          <a:off x="2692" y="4261860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Preference</a:t>
          </a:r>
          <a:r>
            <a:rPr lang="it-IT" sz="1200" kern="1200" dirty="0"/>
            <a:t> </a:t>
          </a:r>
          <a:r>
            <a:rPr lang="it-IT" sz="1200" kern="1200" dirty="0" err="1"/>
            <a:t>will</a:t>
          </a:r>
          <a:r>
            <a:rPr lang="it-IT" sz="1200" kern="1200" dirty="0"/>
            <a:t> be </a:t>
          </a:r>
          <a:r>
            <a:rPr lang="it-IT" sz="1200" kern="1200" dirty="0" err="1"/>
            <a:t>given</a:t>
          </a:r>
          <a:r>
            <a:rPr lang="it-IT" sz="1200" kern="1200" dirty="0"/>
            <a:t> to </a:t>
          </a:r>
          <a:r>
            <a:rPr lang="it-IT" sz="1200" b="1" i="0" kern="1200" dirty="0" err="1"/>
            <a:t>natural</a:t>
          </a:r>
          <a:r>
            <a:rPr lang="it-IT" sz="1200" b="0" i="0" kern="1200" dirty="0"/>
            <a:t> over </a:t>
          </a:r>
          <a:r>
            <a:rPr lang="it-IT" sz="1200" b="0" i="0" kern="1200" dirty="0" err="1"/>
            <a:t>urban</a:t>
          </a:r>
          <a:r>
            <a:rPr lang="it-IT" sz="1200" b="0" i="0" kern="1200" dirty="0"/>
            <a:t> </a:t>
          </a:r>
          <a:r>
            <a:rPr lang="it-IT" sz="1200" b="1" i="0" kern="1200" dirty="0" err="1"/>
            <a:t>environments</a:t>
          </a:r>
          <a:r>
            <a:rPr lang="it-IT" sz="1200" b="1" i="0" kern="1200" dirty="0"/>
            <a:t>  (</a:t>
          </a:r>
          <a:r>
            <a:rPr lang="it-IT" sz="1200" kern="1200" dirty="0" err="1"/>
            <a:t>cities</a:t>
          </a:r>
          <a:r>
            <a:rPr lang="it-IT" sz="1200" kern="1200" dirty="0"/>
            <a:t> of art)</a:t>
          </a:r>
          <a:endParaRPr lang="en-US" sz="1200" kern="1200" dirty="0"/>
        </a:p>
      </dsp:txBody>
      <dsp:txXfrm>
        <a:off x="2692" y="4261860"/>
        <a:ext cx="1727065" cy="1036239"/>
      </dsp:txXfrm>
    </dsp:sp>
    <dsp:sp modelId="{2293B009-2480-F945-8CF3-48E3D49DDEE2}">
      <dsp:nvSpPr>
        <dsp:cNvPr id="0" name=""/>
        <dsp:cNvSpPr/>
      </dsp:nvSpPr>
      <dsp:spPr>
        <a:xfrm>
          <a:off x="2126983" y="4261860"/>
          <a:ext cx="1727065" cy="1036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4628" tIns="88832" rIns="84628" bIns="8883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Combining</a:t>
          </a:r>
          <a:r>
            <a:rPr lang="it-IT" sz="1200" kern="1200" dirty="0"/>
            <a:t> cultural </a:t>
          </a:r>
          <a:r>
            <a:rPr lang="it-IT" sz="1200" kern="1200" dirty="0" err="1"/>
            <a:t>heritage</a:t>
          </a:r>
          <a:r>
            <a:rPr lang="it-IT" sz="1200" kern="1200" dirty="0"/>
            <a:t>, </a:t>
          </a:r>
          <a:r>
            <a:rPr lang="it-IT" sz="1200" kern="1200" dirty="0" err="1"/>
            <a:t>traditional</a:t>
          </a:r>
          <a:r>
            <a:rPr lang="it-IT" sz="1200" kern="1200" dirty="0"/>
            <a:t> </a:t>
          </a:r>
          <a:r>
            <a:rPr lang="it-IT" sz="1200" kern="1200" dirty="0" err="1"/>
            <a:t>food</a:t>
          </a:r>
          <a:r>
            <a:rPr lang="it-IT" sz="1200" kern="1200" dirty="0"/>
            <a:t> and </a:t>
          </a:r>
          <a:r>
            <a:rPr lang="it-IT" sz="1200" kern="1200" dirty="0" err="1"/>
            <a:t>wine</a:t>
          </a:r>
          <a:r>
            <a:rPr lang="it-IT" sz="1200" kern="1200" dirty="0"/>
            <a:t> </a:t>
          </a:r>
          <a:r>
            <a:rPr lang="it-IT" sz="1200" kern="1200" dirty="0" err="1"/>
            <a:t>products</a:t>
          </a:r>
          <a:r>
            <a:rPr lang="it-IT" sz="1200" kern="1200" dirty="0"/>
            <a:t> with  </a:t>
          </a:r>
          <a:r>
            <a:rPr lang="it-IT" sz="1200" kern="1200" dirty="0" err="1"/>
            <a:t>active</a:t>
          </a:r>
          <a:r>
            <a:rPr lang="it-IT" sz="1200" kern="1200" dirty="0"/>
            <a:t> </a:t>
          </a:r>
          <a:r>
            <a:rPr lang="it-IT" sz="1200" kern="1200" dirty="0" err="1"/>
            <a:t>tourism</a:t>
          </a:r>
          <a:r>
            <a:rPr lang="it-IT" sz="1200" kern="1200" dirty="0"/>
            <a:t> and «</a:t>
          </a:r>
          <a:r>
            <a:rPr lang="it-IT" sz="1200" kern="1200" dirty="0" err="1"/>
            <a:t>true</a:t>
          </a:r>
          <a:r>
            <a:rPr lang="it-IT" sz="1200" kern="1200" dirty="0"/>
            <a:t> nature» </a:t>
          </a:r>
          <a:r>
            <a:rPr lang="it-IT" sz="1200" kern="1200" dirty="0" err="1"/>
            <a:t>is</a:t>
          </a:r>
          <a:r>
            <a:rPr lang="it-IT" sz="1200" kern="1200" dirty="0"/>
            <a:t> </a:t>
          </a:r>
          <a:r>
            <a:rPr lang="it-IT" sz="1200" kern="1200" dirty="0" err="1"/>
            <a:t>key</a:t>
          </a:r>
          <a:r>
            <a:rPr lang="it-IT" sz="1200" kern="1200" dirty="0"/>
            <a:t> to </a:t>
          </a:r>
          <a:r>
            <a:rPr lang="it-IT" sz="1200" kern="1200" dirty="0" err="1"/>
            <a:t>industry</a:t>
          </a:r>
          <a:r>
            <a:rPr lang="it-IT" sz="1200" kern="1200" dirty="0"/>
            <a:t> </a:t>
          </a:r>
          <a:r>
            <a:rPr lang="it-IT" sz="1200" kern="1200" dirty="0" err="1"/>
            <a:t>recovery</a:t>
          </a:r>
          <a:endParaRPr lang="en-US" sz="1200" kern="1200" dirty="0"/>
        </a:p>
      </dsp:txBody>
      <dsp:txXfrm>
        <a:off x="2126983" y="4261860"/>
        <a:ext cx="1727065" cy="1036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57C8A-0EB5-D343-8D79-F7C4EEB1DC25}">
      <dsp:nvSpPr>
        <dsp:cNvPr id="0" name=""/>
        <dsp:cNvSpPr/>
      </dsp:nvSpPr>
      <dsp:spPr>
        <a:xfrm>
          <a:off x="1322799" y="894"/>
          <a:ext cx="2688996" cy="1613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Greener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Tourism industry</a:t>
          </a:r>
          <a:endParaRPr lang="en-US" sz="1200" kern="1200" dirty="0"/>
        </a:p>
      </dsp:txBody>
      <dsp:txXfrm>
        <a:off x="1322799" y="894"/>
        <a:ext cx="2688996" cy="1613397"/>
      </dsp:txXfrm>
    </dsp:sp>
    <dsp:sp modelId="{2D7FFAFE-8A1D-E74D-95DE-DE0BBC18501F}">
      <dsp:nvSpPr>
        <dsp:cNvPr id="0" name=""/>
        <dsp:cNvSpPr/>
      </dsp:nvSpPr>
      <dsp:spPr>
        <a:xfrm>
          <a:off x="4280694" y="894"/>
          <a:ext cx="2688996" cy="16133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 sustainability including social, economic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and territorial sustainability of tourism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280694" y="894"/>
        <a:ext cx="2688996" cy="1613397"/>
      </dsp:txXfrm>
    </dsp:sp>
    <dsp:sp modelId="{4D1CD109-9051-1B49-81A1-BEC680B85F15}">
      <dsp:nvSpPr>
        <dsp:cNvPr id="0" name=""/>
        <dsp:cNvSpPr/>
      </dsp:nvSpPr>
      <dsp:spPr>
        <a:xfrm>
          <a:off x="7238590" y="894"/>
          <a:ext cx="2688996" cy="16133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600" kern="1200"/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kern="1200"/>
            <a:t>Promote slow tourism,  itineraries and rural village destinations and strengthen the integration between cultural heritage and tourism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/>
        </a:p>
        <a:p>
          <a:pPr lvl="0" algn="ctr">
            <a:lnSpc>
              <a:spcPct val="90000"/>
            </a:lnSpc>
            <a:spcBef>
              <a:spcPct val="0"/>
            </a:spcBef>
            <a:buNone/>
          </a:pPr>
          <a:endParaRPr lang="en-US" sz="1200" kern="1200" dirty="0"/>
        </a:p>
      </dsp:txBody>
      <dsp:txXfrm>
        <a:off x="7238590" y="894"/>
        <a:ext cx="2688996" cy="1613397"/>
      </dsp:txXfrm>
    </dsp:sp>
    <dsp:sp modelId="{03E9707A-CC29-8C40-B81C-022C5DACC3C5}">
      <dsp:nvSpPr>
        <dsp:cNvPr id="0" name=""/>
        <dsp:cNvSpPr/>
      </dsp:nvSpPr>
      <dsp:spPr>
        <a:xfrm>
          <a:off x="1322799" y="1883192"/>
          <a:ext cx="2688996" cy="1613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Improve the quality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of tourism offer</a:t>
          </a:r>
          <a:endParaRPr lang="en-US" sz="2000" kern="1200" dirty="0"/>
        </a:p>
      </dsp:txBody>
      <dsp:txXfrm>
        <a:off x="1322799" y="1883192"/>
        <a:ext cx="2688996" cy="1613397"/>
      </dsp:txXfrm>
    </dsp:sp>
    <dsp:sp modelId="{ED246D5C-16B1-8D47-992B-351F8E35FFEB}">
      <dsp:nvSpPr>
        <dsp:cNvPr id="0" name=""/>
        <dsp:cNvSpPr/>
      </dsp:nvSpPr>
      <dsp:spPr>
        <a:xfrm>
          <a:off x="4280694" y="1883192"/>
          <a:ext cx="2688996" cy="16133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900" kern="1200"/>
            <a:t>Support digital tourism</a:t>
          </a:r>
        </a:p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900" kern="1200"/>
            <a:t>innovation, data and trace apps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>
        <a:off x="4280694" y="1883192"/>
        <a:ext cx="2688996" cy="1613397"/>
      </dsp:txXfrm>
    </dsp:sp>
    <dsp:sp modelId="{A0A8C772-3F2D-7943-851F-FDF025C8754D}">
      <dsp:nvSpPr>
        <dsp:cNvPr id="0" name=""/>
        <dsp:cNvSpPr/>
      </dsp:nvSpPr>
      <dsp:spPr>
        <a:xfrm>
          <a:off x="7238590" y="1883192"/>
          <a:ext cx="2688996" cy="1613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Develop upskill and reskill education programmes for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tourism industry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and SMEs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/>
        </a:p>
      </dsp:txBody>
      <dsp:txXfrm>
        <a:off x="7238590" y="1883192"/>
        <a:ext cx="2688996" cy="1613397"/>
      </dsp:txXfrm>
    </dsp:sp>
    <dsp:sp modelId="{8A4A007C-C69D-F14E-A605-2C9E282AB325}">
      <dsp:nvSpPr>
        <dsp:cNvPr id="0" name=""/>
        <dsp:cNvSpPr/>
      </dsp:nvSpPr>
      <dsp:spPr>
        <a:xfrm>
          <a:off x="1322799" y="3765489"/>
          <a:ext cx="2688996" cy="16133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Support</a:t>
          </a:r>
          <a:r>
            <a:rPr lang="it-IT" sz="1900" kern="1200" dirty="0"/>
            <a:t> </a:t>
          </a:r>
          <a:r>
            <a:rPr lang="it-IT" sz="1900" kern="1200" dirty="0" err="1"/>
            <a:t>tourism</a:t>
          </a:r>
          <a:r>
            <a:rPr lang="it-IT" sz="1900" kern="1200" dirty="0"/>
            <a:t> </a:t>
          </a:r>
          <a:r>
            <a:rPr lang="it-IT" sz="1900" kern="1200" dirty="0" err="1"/>
            <a:t>SMEs</a:t>
          </a:r>
          <a:r>
            <a:rPr lang="it-IT" sz="1900" kern="1200" dirty="0"/>
            <a:t> and </a:t>
          </a:r>
          <a:r>
            <a:rPr lang="it-IT" sz="1900" kern="1200" dirty="0" err="1"/>
            <a:t>industry</a:t>
          </a:r>
          <a:r>
            <a:rPr lang="it-IT" sz="1900" kern="1200" dirty="0"/>
            <a:t> with  </a:t>
          </a:r>
          <a:r>
            <a:rPr lang="it-IT" sz="1900" kern="1200" dirty="0" err="1"/>
            <a:t>dedicated</a:t>
          </a:r>
          <a:r>
            <a:rPr lang="it-IT" sz="1900" kern="1200" dirty="0"/>
            <a:t> </a:t>
          </a:r>
          <a:r>
            <a:rPr lang="it-IT" sz="1900" kern="1200" dirty="0" err="1"/>
            <a:t>financial</a:t>
          </a:r>
          <a:r>
            <a:rPr lang="it-IT" sz="1900" kern="1200" dirty="0"/>
            <a:t> </a:t>
          </a:r>
          <a:r>
            <a:rPr lang="it-IT" sz="1900" kern="1200" dirty="0" err="1"/>
            <a:t>measures</a:t>
          </a:r>
          <a:r>
            <a:rPr lang="it-IT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7 </a:t>
          </a:r>
          <a:r>
            <a:rPr lang="it-IT" sz="1900" kern="1200" dirty="0" err="1"/>
            <a:t>Billion</a:t>
          </a:r>
          <a:r>
            <a:rPr lang="it-IT" sz="1900" kern="1200" dirty="0"/>
            <a:t> EUR for </a:t>
          </a:r>
          <a:r>
            <a:rPr lang="it-IT" sz="1900" kern="1200" dirty="0" err="1"/>
            <a:t>tourism</a:t>
          </a:r>
          <a:endParaRPr lang="it-IT" sz="1900" kern="1200" dirty="0"/>
        </a:p>
      </dsp:txBody>
      <dsp:txXfrm>
        <a:off x="1322799" y="3765489"/>
        <a:ext cx="2688996" cy="1613397"/>
      </dsp:txXfrm>
    </dsp:sp>
    <dsp:sp modelId="{56A801D5-3463-774F-BAA7-E7E5517A5459}">
      <dsp:nvSpPr>
        <dsp:cNvPr id="0" name=""/>
        <dsp:cNvSpPr/>
      </dsp:nvSpPr>
      <dsp:spPr>
        <a:xfrm>
          <a:off x="4280694" y="3765489"/>
          <a:ext cx="2688996" cy="16133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 err="1"/>
            <a:t>Provide</a:t>
          </a:r>
          <a:r>
            <a:rPr lang="it-IT" sz="1900" kern="1200" dirty="0"/>
            <a:t> real-time information on </a:t>
          </a:r>
          <a:r>
            <a:rPr lang="it-IT" sz="1900" kern="1200" dirty="0" err="1"/>
            <a:t>border</a:t>
          </a:r>
          <a:r>
            <a:rPr lang="it-IT" sz="1900" kern="1200" dirty="0"/>
            <a:t> </a:t>
          </a:r>
          <a:r>
            <a:rPr lang="it-IT" sz="1900" kern="1200" dirty="0" err="1"/>
            <a:t>procedures</a:t>
          </a:r>
          <a:r>
            <a:rPr lang="it-IT" sz="1900" kern="1200" dirty="0"/>
            <a:t>, </a:t>
          </a:r>
          <a:r>
            <a:rPr lang="it-IT" sz="1900" kern="1200" dirty="0" err="1"/>
            <a:t>available</a:t>
          </a:r>
          <a:r>
            <a:rPr lang="it-IT" sz="1900" kern="1200" dirty="0"/>
            <a:t> </a:t>
          </a:r>
          <a:r>
            <a:rPr lang="it-IT" sz="1900" kern="1200" dirty="0" err="1"/>
            <a:t>means</a:t>
          </a:r>
          <a:r>
            <a:rPr lang="it-IT" sz="1900" kern="1200" dirty="0"/>
            <a:t> of </a:t>
          </a:r>
          <a:r>
            <a:rPr lang="it-IT" sz="1900" kern="1200" dirty="0" err="1"/>
            <a:t>transport</a:t>
          </a:r>
          <a:r>
            <a:rPr lang="it-IT" sz="1900" kern="1200" dirty="0"/>
            <a:t>, </a:t>
          </a:r>
          <a:r>
            <a:rPr lang="it-IT" sz="1900" kern="1200" dirty="0" err="1"/>
            <a:t>travel</a:t>
          </a:r>
          <a:r>
            <a:rPr lang="it-IT" sz="1900" kern="1200" dirty="0"/>
            <a:t> </a:t>
          </a:r>
          <a:r>
            <a:rPr lang="it-IT" sz="1900" kern="1200" dirty="0" err="1"/>
            <a:t>restrictions</a:t>
          </a:r>
          <a:r>
            <a:rPr lang="it-IT" sz="1900" kern="1200" dirty="0"/>
            <a:t>, public </a:t>
          </a:r>
          <a:r>
            <a:rPr lang="it-IT" sz="1900" kern="1200" dirty="0" err="1"/>
            <a:t>health</a:t>
          </a:r>
          <a:r>
            <a:rPr lang="it-IT" sz="1900" kern="1200" dirty="0"/>
            <a:t> and </a:t>
          </a:r>
          <a:r>
            <a:rPr lang="it-IT" sz="1900" kern="1200" dirty="0" err="1"/>
            <a:t>safety</a:t>
          </a:r>
          <a:r>
            <a:rPr lang="it-IT" sz="1900" kern="1200" dirty="0"/>
            <a:t> </a:t>
          </a:r>
          <a:r>
            <a:rPr lang="it-IT" sz="1900" kern="1200" dirty="0" err="1"/>
            <a:t>measures</a:t>
          </a:r>
          <a:r>
            <a:rPr lang="it-IT" sz="1900" kern="1200" dirty="0"/>
            <a:t>.</a:t>
          </a:r>
        </a:p>
      </dsp:txBody>
      <dsp:txXfrm>
        <a:off x="4280694" y="3765489"/>
        <a:ext cx="2688996" cy="1613397"/>
      </dsp:txXfrm>
    </dsp:sp>
    <dsp:sp modelId="{55B67F8B-33C1-184A-BE00-6267CEBD89F1}">
      <dsp:nvSpPr>
        <dsp:cNvPr id="0" name=""/>
        <dsp:cNvSpPr/>
      </dsp:nvSpPr>
      <dsp:spPr>
        <a:xfrm>
          <a:off x="7238590" y="3765489"/>
          <a:ext cx="2688996" cy="1613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Support to the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EU comon approach to mobility</a:t>
          </a:r>
          <a:endParaRPr lang="it-IT" sz="1800" kern="1200" dirty="0"/>
        </a:p>
      </dsp:txBody>
      <dsp:txXfrm>
        <a:off x="7238590" y="3765489"/>
        <a:ext cx="2688996" cy="161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Wednesday, January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Wednesday, January 27,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42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FD008339-2B0F-462E-B561-4A45B23B2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A7B79A-9B3F-BA49-A6FF-23B7DDB82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438650"/>
            <a:ext cx="9448800" cy="106679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3700">
                <a:solidFill>
                  <a:schemeClr val="accent5">
                    <a:lumMod val="50000"/>
                  </a:schemeClr>
                </a:solidFill>
              </a:rPr>
              <a:t>Building back better</a:t>
            </a:r>
            <a:br>
              <a:rPr lang="it-IT" sz="370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3700">
                <a:solidFill>
                  <a:schemeClr val="accent5">
                    <a:lumMod val="50000"/>
                  </a:schemeClr>
                </a:solidFill>
              </a:rPr>
              <a:t>italian tourism</a:t>
            </a:r>
            <a:endParaRPr lang="it-IT" sz="37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EAA7CA-E777-FB4F-8974-E12400DC5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672468"/>
            <a:ext cx="9912855" cy="1098080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2800" spc="0" dirty="0"/>
              <a:t>FLAMINIA SANTARELLI, DIRECTOR GENERAL FOR TOURISM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it-IT" sz="2800" spc="0" dirty="0" err="1"/>
              <a:t>Ministry</a:t>
            </a:r>
            <a:r>
              <a:rPr lang="it-IT" sz="2800" spc="0" dirty="0"/>
              <a:t> for cultural </a:t>
            </a:r>
            <a:r>
              <a:rPr lang="it-IT" sz="2800" spc="0" dirty="0" err="1"/>
              <a:t>heritage</a:t>
            </a:r>
            <a:r>
              <a:rPr lang="it-IT" sz="2800" spc="0" dirty="0"/>
              <a:t> and </a:t>
            </a:r>
            <a:r>
              <a:rPr lang="it-IT" sz="2800" spc="0" dirty="0" err="1"/>
              <a:t>tourism</a:t>
            </a:r>
            <a:r>
              <a:rPr lang="it-IT" sz="2800" spc="0" dirty="0"/>
              <a:t>, </a:t>
            </a:r>
            <a:r>
              <a:rPr lang="it-IT" sz="2800" spc="0" dirty="0" err="1"/>
              <a:t>italy</a:t>
            </a:r>
            <a:r>
              <a:rPr lang="it-IT" sz="2800" spc="0" dirty="0"/>
              <a:t> </a:t>
            </a:r>
          </a:p>
          <a:p>
            <a:pPr algn="l">
              <a:lnSpc>
                <a:spcPct val="120000"/>
              </a:lnSpc>
            </a:pPr>
            <a:r>
              <a:rPr lang="en-029" sz="2800" spc="0" dirty="0"/>
              <a:t>5</a:t>
            </a:r>
            <a:r>
              <a:rPr lang="en-029" sz="2800" spc="0" baseline="30000" dirty="0"/>
              <a:t>TH</a:t>
            </a:r>
            <a:r>
              <a:rPr lang="en-029" sz="2800" spc="0" dirty="0"/>
              <a:t> EUSAIR FORUM – 28</a:t>
            </a:r>
            <a:r>
              <a:rPr lang="en-029" sz="2800" spc="0" baseline="30000" dirty="0"/>
              <a:t>TH</a:t>
            </a:r>
            <a:r>
              <a:rPr lang="en-029" sz="2800" spc="0" dirty="0"/>
              <a:t> JANUARY 2021 - new trends in sustainable tourism</a:t>
            </a:r>
            <a:br>
              <a:rPr lang="en-029" sz="2800" spc="0" dirty="0"/>
            </a:br>
            <a:r>
              <a:rPr lang="en-029" sz="2800" spc="0" dirty="0"/>
              <a:t>what does the modern tourist want?</a:t>
            </a:r>
          </a:p>
          <a:p>
            <a:pPr algn="l">
              <a:lnSpc>
                <a:spcPct val="140000"/>
              </a:lnSpc>
            </a:pPr>
            <a:endParaRPr lang="it-IT" sz="14400" b="1" spc="300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lnSpc>
                <a:spcPct val="140000"/>
              </a:lnSpc>
            </a:pPr>
            <a:endParaRPr lang="it-IT" sz="14400" b="1" spc="300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lnSpc>
                <a:spcPct val="140000"/>
              </a:lnSpc>
            </a:pPr>
            <a:endParaRPr lang="it-IT" sz="1000" b="1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221F64C-F118-4805-A903-A93392334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006"/>
            <a:ext cx="12192002" cy="240036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>
                  <a:alpha val="8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18" descr="marchespettacolo.it">
            <a:extLst>
              <a:ext uri="{FF2B5EF4-FFF2-40B4-BE49-F238E27FC236}">
                <a16:creationId xmlns:a16="http://schemas.microsoft.com/office/drawing/2014/main" id="{340911C1-5173-DB42-9FCD-ABBC3550E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"/>
          <a:stretch/>
        </p:blipFill>
        <p:spPr bwMode="auto">
          <a:xfrm>
            <a:off x="4553360" y="1353686"/>
            <a:ext cx="2831077" cy="2831077"/>
          </a:xfrm>
          <a:custGeom>
            <a:avLst/>
            <a:gdLst/>
            <a:ahLst/>
            <a:cxnLst/>
            <a:rect l="l" t="t" r="r" b="b"/>
            <a:pathLst>
              <a:path w="3124174" h="3124174">
                <a:moveTo>
                  <a:pt x="1562087" y="0"/>
                </a:moveTo>
                <a:cubicBezTo>
                  <a:pt x="2424804" y="0"/>
                  <a:pt x="3124174" y="699370"/>
                  <a:pt x="3124174" y="1562087"/>
                </a:cubicBezTo>
                <a:cubicBezTo>
                  <a:pt x="3124174" y="2424804"/>
                  <a:pt x="2424804" y="3124174"/>
                  <a:pt x="1562087" y="3124174"/>
                </a:cubicBezTo>
                <a:cubicBezTo>
                  <a:pt x="699370" y="3124174"/>
                  <a:pt x="0" y="2424804"/>
                  <a:pt x="0" y="1562087"/>
                </a:cubicBezTo>
                <a:cubicBezTo>
                  <a:pt x="0" y="699370"/>
                  <a:pt x="699370" y="0"/>
                  <a:pt x="15620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Getting the world back to work: What is expected from the Italian G20? | by  International Organisation of Employers (IOE) | Dec, 2020 | Medium">
            <a:extLst>
              <a:ext uri="{FF2B5EF4-FFF2-40B4-BE49-F238E27FC236}">
                <a16:creationId xmlns:a16="http://schemas.microsoft.com/office/drawing/2014/main" id="{6490E52A-F45B-6B4E-B7A2-1DF73008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4" r="31196" b="1"/>
          <a:stretch/>
        </p:blipFill>
        <p:spPr bwMode="auto">
          <a:xfrm>
            <a:off x="861142" y="1316226"/>
            <a:ext cx="2831077" cy="2831077"/>
          </a:xfrm>
          <a:custGeom>
            <a:avLst/>
            <a:gdLst/>
            <a:ahLst/>
            <a:cxnLst/>
            <a:rect l="l" t="t" r="r" b="b"/>
            <a:pathLst>
              <a:path w="3124174" h="3124174">
                <a:moveTo>
                  <a:pt x="1562087" y="0"/>
                </a:moveTo>
                <a:cubicBezTo>
                  <a:pt x="2424804" y="0"/>
                  <a:pt x="3124174" y="699370"/>
                  <a:pt x="3124174" y="1562087"/>
                </a:cubicBezTo>
                <a:cubicBezTo>
                  <a:pt x="3124174" y="2424804"/>
                  <a:pt x="2424804" y="3124174"/>
                  <a:pt x="1562087" y="3124174"/>
                </a:cubicBezTo>
                <a:cubicBezTo>
                  <a:pt x="699370" y="3124174"/>
                  <a:pt x="0" y="2424804"/>
                  <a:pt x="0" y="1562087"/>
                </a:cubicBezTo>
                <a:cubicBezTo>
                  <a:pt x="0" y="699370"/>
                  <a:pt x="699370" y="0"/>
                  <a:pt x="15620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5B6DADAD-ACA2-49B8-9C1D-909C9917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28496" y="18798"/>
            <a:ext cx="2563504" cy="2380565"/>
          </a:xfrm>
          <a:prstGeom prst="rect">
            <a:avLst/>
          </a:prstGeom>
          <a:gradFill>
            <a:gsLst>
              <a:gs pos="0">
                <a:schemeClr val="accent5">
                  <a:alpha val="54000"/>
                </a:schemeClr>
              </a:gs>
              <a:gs pos="69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8F32E5B4-30BD-E840-96DA-025DB83CB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16"/>
          <a:stretch/>
        </p:blipFill>
        <p:spPr>
          <a:xfrm>
            <a:off x="8017894" y="1316227"/>
            <a:ext cx="2830216" cy="2831077"/>
          </a:xfrm>
          <a:custGeom>
            <a:avLst/>
            <a:gdLst/>
            <a:ahLst/>
            <a:cxnLst/>
            <a:rect l="l" t="t" r="r" b="b"/>
            <a:pathLst>
              <a:path w="3123224" h="3124174">
                <a:moveTo>
                  <a:pt x="1561137" y="0"/>
                </a:moveTo>
                <a:cubicBezTo>
                  <a:pt x="2423854" y="0"/>
                  <a:pt x="3123224" y="699370"/>
                  <a:pt x="3123224" y="1562087"/>
                </a:cubicBezTo>
                <a:cubicBezTo>
                  <a:pt x="3123224" y="2424804"/>
                  <a:pt x="2423854" y="3124174"/>
                  <a:pt x="1561137" y="3124174"/>
                </a:cubicBezTo>
                <a:cubicBezTo>
                  <a:pt x="752340" y="3124174"/>
                  <a:pt x="87110" y="2509494"/>
                  <a:pt x="7115" y="1721802"/>
                </a:cubicBezTo>
                <a:lnTo>
                  <a:pt x="0" y="1580900"/>
                </a:lnTo>
                <a:lnTo>
                  <a:pt x="0" y="1543275"/>
                </a:lnTo>
                <a:lnTo>
                  <a:pt x="7115" y="1402373"/>
                </a:lnTo>
                <a:cubicBezTo>
                  <a:pt x="87110" y="614681"/>
                  <a:pt x="752340" y="0"/>
                  <a:pt x="1561137" y="0"/>
                </a:cubicBezTo>
                <a:close/>
              </a:path>
            </a:pathLst>
          </a:custGeom>
        </p:spPr>
      </p:pic>
      <p:pic>
        <p:nvPicPr>
          <p:cNvPr id="167" name="Picture 20" descr="EUSAIR flagships defined within Pillar 4 – Sustainable Tourism -  Adriatic-IONIAN">
            <a:extLst>
              <a:ext uri="{FF2B5EF4-FFF2-40B4-BE49-F238E27FC236}">
                <a16:creationId xmlns:a16="http://schemas.microsoft.com/office/drawing/2014/main" id="{95AE5677-D6DC-F247-B49E-757E3EC2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68" y="4591823"/>
            <a:ext cx="2101380" cy="17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1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8A5E7-361E-47ED-8438-4FAFCD987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327" y="-419"/>
            <a:ext cx="1219198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DA2BB7-69DC-3843-AACF-ACAF6B0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28" y="2037369"/>
            <a:ext cx="9144000" cy="3850276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What’s happened?</a:t>
            </a:r>
          </a:p>
        </p:txBody>
      </p:sp>
    </p:spTree>
    <p:extLst>
      <p:ext uri="{BB962C8B-B14F-4D97-AF65-F5344CB8AC3E}">
        <p14:creationId xmlns:p14="http://schemas.microsoft.com/office/powerpoint/2010/main" val="362313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9" name="Rectangle 218">
            <a:extLst>
              <a:ext uri="{FF2B5EF4-FFF2-40B4-BE49-F238E27FC236}">
                <a16:creationId xmlns:a16="http://schemas.microsoft.com/office/drawing/2014/main" id="{B7082D0E-8F00-4CD5-B9F0-6AA589D8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E7C3E5F-AA81-4A70-9D2D-862E01B0C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54676"/>
            <a:ext cx="8146063" cy="2402896"/>
          </a:xfrm>
          <a:prstGeom prst="rect">
            <a:avLst/>
          </a:prstGeom>
          <a:gradFill>
            <a:gsLst>
              <a:gs pos="0">
                <a:schemeClr val="accent2"/>
              </a:gs>
              <a:gs pos="99000">
                <a:schemeClr val="accent5">
                  <a:alpha val="78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1208B54D-1123-4E6F-96FF-1D9961C04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75039" y="1579637"/>
            <a:ext cx="2403324" cy="8153402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63000"/>
                </a:schemeClr>
              </a:gs>
              <a:gs pos="69000">
                <a:schemeClr val="accent5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A17238-617D-794D-8C29-EE1DEB23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41" y="4964261"/>
            <a:ext cx="6802477" cy="1077085"/>
          </a:xfrm>
        </p:spPr>
        <p:txBody>
          <a:bodyPr vert="horz" lIns="0" tIns="0" rIns="0" bIns="0" rtlCol="0" anchor="b">
            <a:normAutofit fontScale="90000"/>
          </a:bodyPr>
          <a:lstStyle/>
          <a:p>
            <a:r>
              <a:rPr lang="en-US" sz="3200" spc="750" dirty="0">
                <a:solidFill>
                  <a:schemeClr val="bg1"/>
                </a:solidFill>
              </a:rPr>
              <a:t>Venice</a:t>
            </a:r>
            <a:br>
              <a:rPr lang="en-US" sz="3200" spc="750" dirty="0">
                <a:solidFill>
                  <a:schemeClr val="bg1"/>
                </a:solidFill>
              </a:rPr>
            </a:br>
            <a:br>
              <a:rPr lang="en-US" sz="3200" spc="750" dirty="0">
                <a:solidFill>
                  <a:schemeClr val="bg1"/>
                </a:solidFill>
              </a:rPr>
            </a:br>
            <a:endParaRPr lang="en-US" sz="3200" spc="750" dirty="0">
              <a:solidFill>
                <a:schemeClr val="bg1"/>
              </a:solidFill>
            </a:endParaRPr>
          </a:p>
        </p:txBody>
      </p:sp>
      <p:pic>
        <p:nvPicPr>
          <p:cNvPr id="154" name="Segnaposto contenuto 153" descr="Immagine che contiene edificio, acqua, barca, esterni&#10;&#10;Descrizione generata automaticamente">
            <a:extLst>
              <a:ext uri="{FF2B5EF4-FFF2-40B4-BE49-F238E27FC236}">
                <a16:creationId xmlns:a16="http://schemas.microsoft.com/office/drawing/2014/main" id="{0C28E4AD-BA6D-D043-A7CD-FE40FFF87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228" r="23067" b="1"/>
          <a:stretch/>
        </p:blipFill>
        <p:spPr>
          <a:xfrm>
            <a:off x="20" y="10"/>
            <a:ext cx="4045916" cy="4455093"/>
          </a:xfrm>
          <a:prstGeom prst="rect">
            <a:avLst/>
          </a:prstGeom>
        </p:spPr>
      </p:pic>
      <p:pic>
        <p:nvPicPr>
          <p:cNvPr id="31" name="Segnaposto contenuto 30" descr="Immagine che contiene persona, folla, largo, persone&#10;&#10;Descrizione generata automaticamente">
            <a:extLst>
              <a:ext uri="{FF2B5EF4-FFF2-40B4-BE49-F238E27FC236}">
                <a16:creationId xmlns:a16="http://schemas.microsoft.com/office/drawing/2014/main" id="{FE20277E-BFCB-664E-A0A9-452087631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6" r="15809" b="2"/>
          <a:stretch/>
        </p:blipFill>
        <p:spPr>
          <a:xfrm>
            <a:off x="8153400" y="10"/>
            <a:ext cx="4038598" cy="4454666"/>
          </a:xfrm>
          <a:prstGeom prst="rect">
            <a:avLst/>
          </a:prstGeom>
        </p:spPr>
      </p:pic>
      <p:pic>
        <p:nvPicPr>
          <p:cNvPr id="60" name="Segnaposto contenuto 59" descr="Immagine che contiene esterni, acqua, edificio, barca&#10;&#10;Descrizione generata automaticamente">
            <a:extLst>
              <a:ext uri="{FF2B5EF4-FFF2-40B4-BE49-F238E27FC236}">
                <a16:creationId xmlns:a16="http://schemas.microsoft.com/office/drawing/2014/main" id="{F759DE1D-5E50-2A40-AFAF-4B9E3EACA0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5287" r="4" b="4"/>
          <a:stretch/>
        </p:blipFill>
        <p:spPr>
          <a:xfrm>
            <a:off x="8146063" y="4455104"/>
            <a:ext cx="4045936" cy="2402896"/>
          </a:xfrm>
          <a:prstGeom prst="rect">
            <a:avLst/>
          </a:prstGeom>
        </p:spPr>
      </p:pic>
      <p:pic>
        <p:nvPicPr>
          <p:cNvPr id="4098" name="Picture 2" descr="Nel deserto di Venezia che ora lotta per sopravvivere">
            <a:extLst>
              <a:ext uri="{FF2B5EF4-FFF2-40B4-BE49-F238E27FC236}">
                <a16:creationId xmlns:a16="http://schemas.microsoft.com/office/drawing/2014/main" id="{216CD815-3050-D647-AD60-E14E33148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67"/>
          <a:stretch/>
        </p:blipFill>
        <p:spPr bwMode="auto">
          <a:xfrm>
            <a:off x="3714161" y="-1"/>
            <a:ext cx="4431902" cy="44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Elemento grafico 164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DA7494A7-A7B6-D54A-BF36-86E2444DC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9621" y="3735371"/>
            <a:ext cx="534971" cy="534971"/>
          </a:xfrm>
          <a:prstGeom prst="rect">
            <a:avLst/>
          </a:prstGeom>
        </p:spPr>
      </p:pic>
      <p:pic>
        <p:nvPicPr>
          <p:cNvPr id="192" name="Elemento grafico 191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33EE6284-CE64-FF4F-A717-0E108268F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7010" y="6235045"/>
            <a:ext cx="534971" cy="5349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2414" y="5251576"/>
            <a:ext cx="697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Building back better by promoting the integral recovery of urban destinations through </a:t>
            </a:r>
            <a:r>
              <a:rPr lang="en-US" b="1" dirty="0" err="1">
                <a:solidFill>
                  <a:schemeClr val="bg1"/>
                </a:solidFill>
              </a:rPr>
              <a:t>modernisation</a:t>
            </a:r>
            <a:r>
              <a:rPr lang="en-US" b="1" dirty="0">
                <a:solidFill>
                  <a:schemeClr val="bg1"/>
                </a:solidFill>
              </a:rPr>
              <a:t> and revitalization of commercial activities in the cities of art most affected by the decline in visitors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4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76F8634-8027-4471-A3F7-B48E7BD6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BB4AB41-7395-4173-BB6C-5F3248C89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43" y="5292620"/>
            <a:ext cx="12192000" cy="1579636"/>
          </a:xfrm>
          <a:prstGeom prst="rect">
            <a:avLst/>
          </a:prstGeom>
          <a:gradFill>
            <a:gsLst>
              <a:gs pos="0">
                <a:schemeClr val="accent5"/>
              </a:gs>
              <a:gs pos="45000">
                <a:schemeClr val="accent6">
                  <a:lumMod val="75000"/>
                  <a:alpha val="74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FF14F16-D362-4B37-B0CC-FFAC4E386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95769" y="2014214"/>
            <a:ext cx="1559614" cy="815564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E6D792C-D6F6-4B2F-A786-5A268A18E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" y="5318992"/>
            <a:ext cx="8145181" cy="1546187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EDF3B8-1C69-4341-9C6C-F8B7222A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5" y="5229786"/>
            <a:ext cx="6713292" cy="1128617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2800" spc="750" dirty="0">
                <a:solidFill>
                  <a:schemeClr val="bg1"/>
                </a:solidFill>
              </a:rPr>
              <a:t>FLORENCE </a:t>
            </a:r>
          </a:p>
        </p:txBody>
      </p:sp>
      <p:pic>
        <p:nvPicPr>
          <p:cNvPr id="6" name="Picture 6" descr="Firenze, maxi afflusso di turisti: lunghe code al Duomo - la Repubblica">
            <a:extLst>
              <a:ext uri="{FF2B5EF4-FFF2-40B4-BE49-F238E27FC236}">
                <a16:creationId xmlns:a16="http://schemas.microsoft.com/office/drawing/2014/main" id="{69791608-1D10-F84F-BDF7-3D49420817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9" r="20756" b="1"/>
          <a:stretch/>
        </p:blipFill>
        <p:spPr bwMode="auto">
          <a:xfrm>
            <a:off x="-3" y="10"/>
            <a:ext cx="4074459" cy="5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OTO | VIDEO | Coronavirus, da solo a Ponte Vecchio nella Firenze storica  vuota - DIRE.it">
            <a:extLst>
              <a:ext uri="{FF2B5EF4-FFF2-40B4-BE49-F238E27FC236}">
                <a16:creationId xmlns:a16="http://schemas.microsoft.com/office/drawing/2014/main" id="{0FB06517-8EA8-F54A-9E0F-7B9E5B939D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29087" b="-2"/>
          <a:stretch/>
        </p:blipFill>
        <p:spPr bwMode="auto">
          <a:xfrm>
            <a:off x="4038600" y="10"/>
            <a:ext cx="4076699" cy="5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60CBDEF-05D2-024E-A278-76351BF77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14070" b="-1"/>
          <a:stretch/>
        </p:blipFill>
        <p:spPr bwMode="auto">
          <a:xfrm>
            <a:off x="8115301" y="1362"/>
            <a:ext cx="4069974" cy="27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LCUNE RIFLESSIONI SU FIRENZE, TURISMO DI MASSA E &quot;PISCIATORI&quot; AMERICANI">
            <a:extLst>
              <a:ext uri="{FF2B5EF4-FFF2-40B4-BE49-F238E27FC236}">
                <a16:creationId xmlns:a16="http://schemas.microsoft.com/office/drawing/2014/main" id="{287656CF-0007-2D47-9AE8-546F28B8D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4" r="-1" b="-1"/>
          <a:stretch/>
        </p:blipFill>
        <p:spPr bwMode="auto">
          <a:xfrm>
            <a:off x="8115300" y="2736476"/>
            <a:ext cx="4074459" cy="2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Elemento grafico 60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08177B97-AD43-C64E-983D-1D00DC9BF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8587" y="4563631"/>
            <a:ext cx="534971" cy="53497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909391" y="5570899"/>
            <a:ext cx="520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Building back better by promoting the integral recovery of urban destinations through </a:t>
            </a:r>
            <a:r>
              <a:rPr lang="en-US" sz="1400" b="1" dirty="0" err="1">
                <a:solidFill>
                  <a:schemeClr val="bg1"/>
                </a:solidFill>
              </a:rPr>
              <a:t>modernisation</a:t>
            </a:r>
            <a:r>
              <a:rPr lang="en-US" sz="1400" b="1" dirty="0">
                <a:solidFill>
                  <a:schemeClr val="bg1"/>
                </a:solidFill>
              </a:rPr>
              <a:t> and revitalization of commercial activities in the cities of art most affected by the decline in visitors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046C428-F355-4A33-AED1-EF89C911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4453312"/>
            <a:ext cx="12192003" cy="2404687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B9368AB-1D14-4C7B-9FB9-A4CAD9DF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53311"/>
            <a:ext cx="4076696" cy="24046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7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6AB7B85-8DF2-4E04-8D60-CED8623A4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3999" y="3352803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558B9C1B-0944-4040-9B5D-B11218A6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29749" y="2925239"/>
            <a:ext cx="2756897" cy="4101572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415E5D-ABDB-094E-8C6C-194E9FD4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92" y="4168011"/>
            <a:ext cx="9448800" cy="1030657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pc="750" dirty="0" err="1">
                <a:solidFill>
                  <a:schemeClr val="bg1"/>
                </a:solidFill>
              </a:rPr>
              <a:t>rome</a:t>
            </a:r>
            <a:endParaRPr lang="en-US" spc="750" dirty="0">
              <a:solidFill>
                <a:schemeClr val="bg1"/>
              </a:solidFill>
            </a:endParaRPr>
          </a:p>
        </p:txBody>
      </p:sp>
      <p:pic>
        <p:nvPicPr>
          <p:cNvPr id="7" name="Immagine 6" descr="Immagine che contiene persona, edificio, esterni, persone&#10;&#10;Descrizione generata automaticamente">
            <a:extLst>
              <a:ext uri="{FF2B5EF4-FFF2-40B4-BE49-F238E27FC236}">
                <a16:creationId xmlns:a16="http://schemas.microsoft.com/office/drawing/2014/main" id="{2CE94CBE-F6B7-2047-85A0-712EFE797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0" r="20621" b="-2"/>
          <a:stretch/>
        </p:blipFill>
        <p:spPr>
          <a:xfrm>
            <a:off x="-3" y="-8370"/>
            <a:ext cx="4038603" cy="4461682"/>
          </a:xfrm>
          <a:prstGeom prst="rect">
            <a:avLst/>
          </a:prstGeom>
        </p:spPr>
      </p:pic>
      <p:pic>
        <p:nvPicPr>
          <p:cNvPr id="1028" name="Picture 4" descr="Coronavirus: Milano, Torino, Roma, Napoli, città e stazioni deserte - la  Repubblica">
            <a:extLst>
              <a:ext uri="{FF2B5EF4-FFF2-40B4-BE49-F238E27FC236}">
                <a16:creationId xmlns:a16="http://schemas.microsoft.com/office/drawing/2014/main" id="{228CE304-6E53-CC4A-A2C7-113697715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25576" b="3"/>
          <a:stretch/>
        </p:blipFill>
        <p:spPr bwMode="auto">
          <a:xfrm>
            <a:off x="4038600" y="-8370"/>
            <a:ext cx="4076700" cy="44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A INVASA DAI TURISTI. CHE INVECE DISERTANO I CASTELLI ROMANI –  Osservatorio dei Colli Albani per l'Archeologia e l'Ambiente">
            <a:extLst>
              <a:ext uri="{FF2B5EF4-FFF2-40B4-BE49-F238E27FC236}">
                <a16:creationId xmlns:a16="http://schemas.microsoft.com/office/drawing/2014/main" id="{BED178A8-4370-FF41-B657-27DACA73A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r="13465" b="-1"/>
          <a:stretch/>
        </p:blipFill>
        <p:spPr bwMode="auto">
          <a:xfrm>
            <a:off x="8115296" y="-8370"/>
            <a:ext cx="4076700" cy="446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Elemento grafico 60" descr="Faccia che piange con riempimento a tinta unita con riempimento a tinta unita">
            <a:extLst>
              <a:ext uri="{FF2B5EF4-FFF2-40B4-BE49-F238E27FC236}">
                <a16:creationId xmlns:a16="http://schemas.microsoft.com/office/drawing/2014/main" id="{58490B6C-6779-474D-8EB6-990B31BC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9621" y="3735371"/>
            <a:ext cx="534971" cy="534971"/>
          </a:xfrm>
          <a:prstGeom prst="rect">
            <a:avLst/>
          </a:prstGeom>
        </p:spPr>
      </p:pic>
      <p:pic>
        <p:nvPicPr>
          <p:cNvPr id="1032" name="Picture 8" descr="l'onu lancia l'allarme: troppi turisti a roma che finisce tra le 9 città a  rischio 'overtourism' - Cronache">
            <a:extLst>
              <a:ext uri="{FF2B5EF4-FFF2-40B4-BE49-F238E27FC236}">
                <a16:creationId xmlns:a16="http://schemas.microsoft.com/office/drawing/2014/main" id="{D990AC7C-DD7E-5F46-BC2E-1E6D880F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6" y="4453309"/>
            <a:ext cx="4076704" cy="24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463392" y="5329630"/>
            <a:ext cx="6977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Building back better by promoting the integral recovery of urban destinations through </a:t>
            </a:r>
            <a:r>
              <a:rPr lang="en-US" b="1" dirty="0" err="1">
                <a:solidFill>
                  <a:schemeClr val="bg1"/>
                </a:solidFill>
              </a:rPr>
              <a:t>modernisation</a:t>
            </a:r>
            <a:r>
              <a:rPr lang="en-US" b="1" dirty="0">
                <a:solidFill>
                  <a:schemeClr val="bg1"/>
                </a:solidFill>
              </a:rPr>
              <a:t>, digitalization and revitalization of commercial activities in the cities of art most affected by the decline in visitors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8A4F2-1443-4A41-8F67-2707D457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881" y="608028"/>
            <a:ext cx="9884004" cy="123444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2020 has turned out to be an annus horribilis</a:t>
            </a:r>
            <a:endParaRPr lang="it-IT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A89ED6D0-C19D-3E41-BD94-0669999DBA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7150418"/>
              </p:ext>
            </p:extLst>
          </p:nvPr>
        </p:nvGraphicFramePr>
        <p:xfrm>
          <a:off x="1062707" y="1842468"/>
          <a:ext cx="9193655" cy="410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54" name="Picture 10" descr="Qualche idea per percorsi didattici sul CoV-SARS-2 - Associazione nazionale  insegnanti di scienze naturali">
            <a:extLst>
              <a:ext uri="{FF2B5EF4-FFF2-40B4-BE49-F238E27FC236}">
                <a16:creationId xmlns:a16="http://schemas.microsoft.com/office/drawing/2014/main" id="{A39B6436-BC2E-9940-B7F3-308C560D2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r="69134" b="55256"/>
          <a:stretch/>
        </p:blipFill>
        <p:spPr bwMode="auto">
          <a:xfrm>
            <a:off x="2752627" y="3438427"/>
            <a:ext cx="1074655" cy="16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Qualche idea per percorsi didattici sul CoV-SARS-2 - Associazione nazionale  insegnanti di scienze naturali">
            <a:extLst>
              <a:ext uri="{FF2B5EF4-FFF2-40B4-BE49-F238E27FC236}">
                <a16:creationId xmlns:a16="http://schemas.microsoft.com/office/drawing/2014/main" id="{3A518788-34B3-AD48-BB55-984E536F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7" t="39240" r="32466" b="48646"/>
          <a:stretch/>
        </p:blipFill>
        <p:spPr bwMode="auto">
          <a:xfrm>
            <a:off x="5429839" y="3453915"/>
            <a:ext cx="1074655" cy="4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Qualche idea per percorsi didattici sul CoV-SARS-2 - Associazione nazionale  insegnanti di scienze naturali">
            <a:extLst>
              <a:ext uri="{FF2B5EF4-FFF2-40B4-BE49-F238E27FC236}">
                <a16:creationId xmlns:a16="http://schemas.microsoft.com/office/drawing/2014/main" id="{BBFCD165-21B9-1749-A259-81DD6B30A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7" t="39240" r="32466" b="48646"/>
          <a:stretch/>
        </p:blipFill>
        <p:spPr bwMode="auto">
          <a:xfrm>
            <a:off x="8107051" y="3429000"/>
            <a:ext cx="1074655" cy="4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C3D64AF-3534-6E4F-AFED-444BC1B21193}"/>
              </a:ext>
            </a:extLst>
          </p:cNvPr>
          <p:cNvSpPr/>
          <p:nvPr/>
        </p:nvSpPr>
        <p:spPr>
          <a:xfrm>
            <a:off x="1399881" y="6450960"/>
            <a:ext cx="339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ENIT -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Data,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15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60332247-4589-6E42-A9C1-B18E0C81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102" y="0"/>
            <a:ext cx="3091607" cy="1727643"/>
          </a:xfrm>
        </p:spPr>
        <p:txBody>
          <a:bodyPr anchor="b">
            <a:normAutofit/>
          </a:bodyPr>
          <a:lstStyle/>
          <a:p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What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5">
                    <a:lumMod val="50000"/>
                  </a:schemeClr>
                </a:solidFill>
              </a:rPr>
              <a:t>know</a:t>
            </a:r>
            <a:br>
              <a:rPr lang="it-IT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so far….</a:t>
            </a:r>
          </a:p>
        </p:txBody>
      </p:sp>
      <p:pic>
        <p:nvPicPr>
          <p:cNvPr id="3074" name="Picture 2" descr="I colori pastello delle Cinque Terre">
            <a:extLst>
              <a:ext uri="{FF2B5EF4-FFF2-40B4-BE49-F238E27FC236}">
                <a16:creationId xmlns:a16="http://schemas.microsoft.com/office/drawing/2014/main" id="{F21743AC-412C-8147-A05D-0B64A95EC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 bwMode="auto">
          <a:xfrm>
            <a:off x="20" y="-423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Segnaposto contenuto 5">
            <a:extLst>
              <a:ext uri="{FF2B5EF4-FFF2-40B4-BE49-F238E27FC236}">
                <a16:creationId xmlns:a16="http://schemas.microsoft.com/office/drawing/2014/main" id="{D17356BB-4C47-494D-A7AE-CF86C4652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704745"/>
              </p:ext>
            </p:extLst>
          </p:nvPr>
        </p:nvGraphicFramePr>
        <p:xfrm>
          <a:off x="8200141" y="669303"/>
          <a:ext cx="3856741" cy="6693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88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25EE9-CAE6-224A-ABE4-9E7FE9E8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92" y="0"/>
            <a:ext cx="6510201" cy="1020536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2800" dirty="0"/>
            </a:br>
            <a:r>
              <a:rPr lang="it-IT" sz="2800" dirty="0"/>
              <a:t>Building back </a:t>
            </a:r>
            <a:r>
              <a:rPr lang="it-IT" sz="2800" dirty="0" err="1"/>
              <a:t>better</a:t>
            </a:r>
            <a:br>
              <a:rPr lang="it-IT" sz="2800" dirty="0"/>
            </a:br>
            <a:endParaRPr lang="it-IT" sz="2800" dirty="0"/>
          </a:p>
        </p:txBody>
      </p:sp>
      <p:pic>
        <p:nvPicPr>
          <p:cNvPr id="30" name="Picture 20" descr="EUSAIR flagships defined within Pillar 4 – Sustainable Tourism -  Adriatic-IONIAN">
            <a:extLst>
              <a:ext uri="{FF2B5EF4-FFF2-40B4-BE49-F238E27FC236}">
                <a16:creationId xmlns:a16="http://schemas.microsoft.com/office/drawing/2014/main" id="{1B84AC6C-8063-D34C-917C-8134339D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9108" y="1"/>
            <a:ext cx="2066057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andiera d'Italia - Wikipedia">
            <a:extLst>
              <a:ext uri="{FF2B5EF4-FFF2-40B4-BE49-F238E27FC236}">
                <a16:creationId xmlns:a16="http://schemas.microsoft.com/office/drawing/2014/main" id="{3A41B753-DD0C-0040-8941-AAD8E6C4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0188" y="6336792"/>
            <a:ext cx="781812" cy="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Segnaposto contenuto 2">
            <a:extLst>
              <a:ext uri="{FF2B5EF4-FFF2-40B4-BE49-F238E27FC236}">
                <a16:creationId xmlns:a16="http://schemas.microsoft.com/office/drawing/2014/main" id="{A27388A7-FDF3-4747-B15C-3E52621F7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283521"/>
              </p:ext>
            </p:extLst>
          </p:nvPr>
        </p:nvGraphicFramePr>
        <p:xfrm>
          <a:off x="-269422" y="718080"/>
          <a:ext cx="11250386" cy="537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692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07DAD5-439C-1D42-8E00-7B1EEE41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7" y="4934399"/>
            <a:ext cx="4685857" cy="1465973"/>
          </a:xfrm>
        </p:spPr>
        <p:txBody>
          <a:bodyPr anchor="t">
            <a:normAutofit/>
          </a:bodyPr>
          <a:lstStyle/>
          <a:p>
            <a:r>
              <a:rPr lang="it-IT" sz="2800" dirty="0" err="1"/>
              <a:t>Thank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endParaRPr lang="it-IT" sz="2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4CE3B12-A24F-E247-B001-CD2AA264E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24322"/>
          <a:stretch/>
        </p:blipFill>
        <p:spPr bwMode="auto">
          <a:xfrm>
            <a:off x="20" y="432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55A935-BA6E-D041-9AA8-A0FD14DC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 err="1"/>
              <a:t>www.turismo.beniculturali.it</a:t>
            </a:r>
            <a:endParaRPr lang="it-IT" sz="3600" dirty="0"/>
          </a:p>
          <a:p>
            <a:pPr marL="0" indent="0">
              <a:buNone/>
            </a:pPr>
            <a:r>
              <a:rPr lang="it-IT" sz="3600" dirty="0"/>
              <a:t>www.g20.org/</a:t>
            </a:r>
            <a:r>
              <a:rPr lang="it-IT" sz="3600" dirty="0" err="1"/>
              <a:t>it</a:t>
            </a:r>
            <a:endParaRPr lang="it-IT" sz="36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303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358</Words>
  <Application>Microsoft Macintosh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GradientRiseVTI</vt:lpstr>
      <vt:lpstr>Building back better italian tourism</vt:lpstr>
      <vt:lpstr>What’s happened?</vt:lpstr>
      <vt:lpstr>Venice  </vt:lpstr>
      <vt:lpstr>FLORENCE </vt:lpstr>
      <vt:lpstr>rome</vt:lpstr>
      <vt:lpstr>2020 has turned out to be an annus horribilis</vt:lpstr>
      <vt:lpstr>What we know so far….</vt:lpstr>
      <vt:lpstr> Building back better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87</cp:revision>
  <dcterms:created xsi:type="dcterms:W3CDTF">2021-01-24T09:17:48Z</dcterms:created>
  <dcterms:modified xsi:type="dcterms:W3CDTF">2021-01-27T21:26:06Z</dcterms:modified>
</cp:coreProperties>
</file>