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682" r:id="rId3"/>
    <p:sldMasterId id="2147483671" r:id="rId4"/>
  </p:sldMasterIdLst>
  <p:sldIdLst>
    <p:sldId id="276" r:id="rId5"/>
    <p:sldId id="293" r:id="rId6"/>
    <p:sldId id="305" r:id="rId7"/>
    <p:sldId id="314" r:id="rId8"/>
    <p:sldId id="315" r:id="rId9"/>
    <p:sldId id="297" r:id="rId10"/>
    <p:sldId id="306" r:id="rId11"/>
    <p:sldId id="307" r:id="rId12"/>
    <p:sldId id="312" r:id="rId13"/>
    <p:sldId id="313" r:id="rId14"/>
    <p:sldId id="309" r:id="rId15"/>
    <p:sldId id="310" r:id="rId16"/>
    <p:sldId id="311" r:id="rId17"/>
    <p:sldId id="298" r:id="rId18"/>
    <p:sldId id="304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C2F535-10EE-417C-B75A-F6424D1DA3CA}">
          <p14:sldIdLst>
            <p14:sldId id="276"/>
            <p14:sldId id="293"/>
            <p14:sldId id="305"/>
            <p14:sldId id="314"/>
            <p14:sldId id="315"/>
            <p14:sldId id="297"/>
            <p14:sldId id="306"/>
            <p14:sldId id="307"/>
            <p14:sldId id="312"/>
            <p14:sldId id="313"/>
            <p14:sldId id="309"/>
            <p14:sldId id="310"/>
            <p14:sldId id="311"/>
            <p14:sldId id="298"/>
            <p14:sldId id="30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27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6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4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4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7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568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0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49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29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64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45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1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61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4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52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2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847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7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75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2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7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71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89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7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990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34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5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4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43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9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1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75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2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6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801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0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15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3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4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9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3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3E5BA0-E344-46A3-9D33-F6C927B86827}"/>
              </a:ext>
            </a:extLst>
          </p:cNvPr>
          <p:cNvSpPr txBox="1"/>
          <p:nvPr/>
        </p:nvSpPr>
        <p:spPr>
          <a:xfrm>
            <a:off x="7258050" y="4556760"/>
            <a:ext cx="391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SUBTEXT</a:t>
            </a:r>
          </a:p>
          <a:p>
            <a:endParaRPr lang="sr-Latn-R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549DC-1586-4FF8-9427-53309F66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Nasa Mars 2030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425" y="2063697"/>
            <a:ext cx="6451092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https://www.nasa.gov/feature/nasa-concepts-bring-precision-mars-to-virtual-reality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African Rock Art 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https://africanrockart.britishmuseum.org/#/article/rockartvr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24" y="2214714"/>
            <a:ext cx="5955411" cy="388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7864" y="2643896"/>
            <a:ext cx="4520565" cy="244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Ascape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5309" y="2214712"/>
            <a:ext cx="8175593" cy="416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https://ascape.com/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Digi.ba – Bitka na Neretvi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16" y="2058399"/>
            <a:ext cx="9292876" cy="45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http://h.etf.unsa.ba/bitkananeretvivr/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E910-360B-4537-B70D-A5E5A268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Digi.ba – Roman Heritage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751" y="2214700"/>
            <a:ext cx="9664637" cy="404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http://h.etf.unsa.ba/romanheritage/</a:t>
            </a:r>
          </a:p>
        </p:txBody>
      </p:sp>
    </p:spTree>
    <p:extLst>
      <p:ext uri="{BB962C8B-B14F-4D97-AF65-F5344CB8AC3E}">
        <p14:creationId xmlns:p14="http://schemas.microsoft.com/office/powerpoint/2010/main" val="162705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74A1-B21E-4D43-BAB1-33F13343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80A6D-CA51-48D8-84A3-3C8632CAB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>
                <a:latin typeface="Open Sans"/>
              </a:rPr>
              <a:t>VR makes </a:t>
            </a:r>
            <a:r>
              <a:rPr lang="en-US" dirty="0">
                <a:latin typeface="Open Sans"/>
              </a:rPr>
              <a:t>the relations between individuals and tourist space more complex. </a:t>
            </a:r>
            <a:endParaRPr lang="bs-Latn-BA" dirty="0">
              <a:latin typeface="Open Sans"/>
            </a:endParaRPr>
          </a:p>
          <a:p>
            <a:r>
              <a:rPr lang="bs-Latn-BA" dirty="0">
                <a:latin typeface="Open Sans"/>
              </a:rPr>
              <a:t>T</a:t>
            </a:r>
            <a:r>
              <a:rPr lang="en-US" dirty="0" err="1">
                <a:latin typeface="Open Sans"/>
              </a:rPr>
              <a:t>ourist</a:t>
            </a:r>
            <a:r>
              <a:rPr lang="en-US" dirty="0">
                <a:latin typeface="Open Sans"/>
              </a:rPr>
              <a:t> experience </a:t>
            </a:r>
            <a:r>
              <a:rPr lang="bs-Latn-BA" dirty="0" err="1">
                <a:latin typeface="Open Sans"/>
              </a:rPr>
              <a:t>could</a:t>
            </a:r>
            <a:r>
              <a:rPr lang="bs-Latn-BA" dirty="0">
                <a:latin typeface="Open Sans"/>
              </a:rPr>
              <a:t> </a:t>
            </a:r>
            <a:r>
              <a:rPr lang="en-US" dirty="0">
                <a:latin typeface="Open Sans"/>
              </a:rPr>
              <a:t>become a mixture of reality and virtual reality</a:t>
            </a:r>
            <a:r>
              <a:rPr lang="bs-Latn-BA" dirty="0">
                <a:latin typeface="Open Sans"/>
              </a:rPr>
              <a:t>.</a:t>
            </a:r>
            <a:endParaRPr lang="en-US" dirty="0"/>
          </a:p>
          <a:p>
            <a:r>
              <a:rPr lang="en-US" dirty="0"/>
              <a:t>Through creation of various types of simulators for virtual experience, potential tourists are able to experience a destination</a:t>
            </a:r>
            <a:r>
              <a:rPr lang="bs-Latn-BA" dirty="0"/>
              <a:t> and make a less pressure on environment</a:t>
            </a:r>
            <a:r>
              <a:rPr lang="en-US" dirty="0"/>
              <a:t>.</a:t>
            </a:r>
            <a:endParaRPr lang="bs-Latn-BA" b="0" i="0" dirty="0">
              <a:effectLst/>
              <a:latin typeface="Open Sans"/>
            </a:endParaRPr>
          </a:p>
          <a:p>
            <a:r>
              <a:rPr lang="bs-Latn-BA" b="0" i="0" dirty="0">
                <a:effectLst/>
                <a:latin typeface="Open Sans"/>
              </a:rPr>
              <a:t>VR </a:t>
            </a:r>
            <a:r>
              <a:rPr lang="en-US" b="0" i="0" dirty="0">
                <a:effectLst/>
                <a:latin typeface="Open Sans"/>
              </a:rPr>
              <a:t>seems to promote tourism, rather than discourage it. </a:t>
            </a:r>
            <a:endParaRPr lang="bs-Latn-BA" b="0" i="0" dirty="0">
              <a:effectLst/>
              <a:latin typeface="Open Sans"/>
            </a:endParaRPr>
          </a:p>
          <a:p>
            <a:endParaRPr lang="bs-Latn-BA" dirty="0"/>
          </a:p>
          <a:p>
            <a:endParaRPr lang="bs-Latn-BA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43514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A439-CF38-614A-8226-DE98C8E06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7448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BB68-6241-49A7-8DC3-8EEBA0C57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s-Latn-BA" sz="5400" dirty="0" err="1"/>
              <a:t>Virtual</a:t>
            </a:r>
            <a:r>
              <a:rPr lang="bs-Latn-BA" sz="5400" dirty="0"/>
              <a:t> Reality </a:t>
            </a:r>
            <a:r>
              <a:rPr lang="bs-Latn-BA" sz="5400" dirty="0" err="1"/>
              <a:t>and</a:t>
            </a:r>
            <a:r>
              <a:rPr lang="bs-Latn-BA" sz="5400" dirty="0"/>
              <a:t> </a:t>
            </a:r>
            <a:r>
              <a:rPr lang="bs-Latn-BA" sz="5400" dirty="0" err="1"/>
              <a:t>Sustainable</a:t>
            </a:r>
            <a:r>
              <a:rPr lang="bs-Latn-BA" sz="5400" dirty="0"/>
              <a:t> </a:t>
            </a:r>
            <a:r>
              <a:rPr lang="bs-Latn-BA" sz="5400" dirty="0" err="1"/>
              <a:t>Tourism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991B7-2563-491B-A9A6-6BD0F5DE0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bs-Latn-BA" dirty="0"/>
              <a:t>Almir Peštek, PhD</a:t>
            </a:r>
          </a:p>
          <a:p>
            <a:r>
              <a:rPr lang="bs-Latn-BA" dirty="0"/>
              <a:t>University </a:t>
            </a:r>
            <a:r>
              <a:rPr lang="bs-Latn-BA" dirty="0" err="1"/>
              <a:t>of</a:t>
            </a:r>
            <a:r>
              <a:rPr lang="bs-Latn-BA" dirty="0"/>
              <a:t> Sarajevo</a:t>
            </a:r>
          </a:p>
          <a:p>
            <a:r>
              <a:rPr lang="bs-Latn-BA" dirty="0" err="1"/>
              <a:t>School</a:t>
            </a:r>
            <a:r>
              <a:rPr lang="bs-Latn-BA" dirty="0"/>
              <a:t> </a:t>
            </a:r>
            <a:r>
              <a:rPr lang="bs-Latn-BA" dirty="0" err="1"/>
              <a:t>of</a:t>
            </a:r>
            <a:r>
              <a:rPr lang="bs-Latn-BA" dirty="0"/>
              <a:t> </a:t>
            </a:r>
            <a:r>
              <a:rPr lang="bs-Latn-BA" dirty="0" err="1"/>
              <a:t>Economics</a:t>
            </a:r>
            <a:r>
              <a:rPr lang="bs-Latn-BA" dirty="0"/>
              <a:t> </a:t>
            </a:r>
            <a:r>
              <a:rPr lang="bs-Latn-BA" dirty="0" err="1"/>
              <a:t>and</a:t>
            </a:r>
            <a:r>
              <a:rPr lang="bs-Latn-BA" dirty="0"/>
              <a:t> Business</a:t>
            </a:r>
          </a:p>
          <a:p>
            <a:r>
              <a:rPr lang="bs-Latn-BA" dirty="0"/>
              <a:t>almir.pestek@efsa.unsa.ba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3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Virtual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Virtual travel (VT) is a complementary to conventional tourism.</a:t>
            </a:r>
          </a:p>
          <a:p>
            <a:r>
              <a:rPr lang="bs-Latn-BA" dirty="0"/>
              <a:t>VT </a:t>
            </a:r>
            <a:r>
              <a:rPr lang="en-US" dirty="0"/>
              <a:t>enable</a:t>
            </a:r>
            <a:r>
              <a:rPr lang="bs-Latn-BA" dirty="0"/>
              <a:t>s</a:t>
            </a:r>
            <a:r>
              <a:rPr lang="en-US" dirty="0"/>
              <a:t> tourists to </a:t>
            </a:r>
            <a:r>
              <a:rPr lang="bs-Latn-BA" dirty="0"/>
              <a:t>“feel” destination </a:t>
            </a:r>
            <a:r>
              <a:rPr lang="en-US" dirty="0"/>
              <a:t>without the need to actually visit </a:t>
            </a:r>
            <a:r>
              <a:rPr lang="bs-Latn-BA" dirty="0"/>
              <a:t>it.</a:t>
            </a:r>
          </a:p>
          <a:p>
            <a:r>
              <a:rPr lang="en-US" dirty="0"/>
              <a:t>Virtual reality (</a:t>
            </a:r>
            <a:r>
              <a:rPr lang="en-US" dirty="0" err="1"/>
              <a:t>VR</a:t>
            </a:r>
            <a:r>
              <a:rPr lang="en-US" dirty="0"/>
              <a:t>) offers the potential to create substitute </a:t>
            </a:r>
            <a:r>
              <a:rPr lang="bs-Latn-BA" dirty="0"/>
              <a:t>and interactive </a:t>
            </a:r>
            <a:r>
              <a:rPr lang="en-US" dirty="0"/>
              <a:t>experiences that may be useful for heritage </a:t>
            </a:r>
            <a:r>
              <a:rPr lang="bs-Latn-BA" dirty="0"/>
              <a:t>and threatened sites </a:t>
            </a:r>
            <a:r>
              <a:rPr lang="en-US" dirty="0"/>
              <a:t>preservation</a:t>
            </a:r>
            <a:r>
              <a:rPr lang="bs-Latn-BA" dirty="0"/>
              <a:t> and </a:t>
            </a:r>
            <a:r>
              <a:rPr lang="en-US" dirty="0"/>
              <a:t>for destinations where sightseeing </a:t>
            </a:r>
            <a:r>
              <a:rPr lang="bs-Latn-BA" dirty="0"/>
              <a:t>increases </a:t>
            </a:r>
            <a:r>
              <a:rPr lang="en-US" dirty="0"/>
              <a:t>the risk of damage through human exploitation.</a:t>
            </a:r>
            <a:endParaRPr lang="bs-Latn-BA" dirty="0"/>
          </a:p>
          <a:p>
            <a:endParaRPr lang="bs-Latn-BA" dirty="0"/>
          </a:p>
          <a:p>
            <a:endParaRPr lang="bs-Latn-BA" dirty="0"/>
          </a:p>
          <a:p>
            <a:endParaRPr lang="bs-Latn-B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Virtual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VR </a:t>
            </a:r>
            <a:r>
              <a:rPr lang="bs-Latn-BA" dirty="0" err="1"/>
              <a:t>is</a:t>
            </a:r>
            <a:r>
              <a:rPr lang="bs-Latn-BA" dirty="0"/>
              <a:t> </a:t>
            </a:r>
            <a:r>
              <a:rPr lang="bs-Latn-BA" dirty="0" err="1"/>
              <a:t>becoming</a:t>
            </a:r>
            <a:r>
              <a:rPr lang="bs-Latn-BA" dirty="0"/>
              <a:t> more </a:t>
            </a:r>
            <a:r>
              <a:rPr lang="bs-Latn-BA" dirty="0" err="1"/>
              <a:t>mainstream</a:t>
            </a:r>
            <a:r>
              <a:rPr lang="bs-Latn-BA" dirty="0"/>
              <a:t>, but </a:t>
            </a:r>
            <a:r>
              <a:rPr lang="bs-Latn-BA" dirty="0" err="1"/>
              <a:t>the</a:t>
            </a:r>
            <a:r>
              <a:rPr lang="bs-Latn-BA" dirty="0"/>
              <a:t> </a:t>
            </a:r>
            <a:r>
              <a:rPr lang="bs-Latn-BA" dirty="0" err="1"/>
              <a:t>existing</a:t>
            </a:r>
            <a:r>
              <a:rPr lang="bs-Latn-BA" dirty="0"/>
              <a:t> </a:t>
            </a:r>
            <a:r>
              <a:rPr lang="bs-Latn-BA" dirty="0" err="1"/>
              <a:t>studies</a:t>
            </a:r>
            <a:r>
              <a:rPr lang="bs-Latn-BA" dirty="0"/>
              <a:t> </a:t>
            </a:r>
            <a:r>
              <a:rPr lang="bs-Latn-BA" dirty="0" err="1"/>
              <a:t>indicate</a:t>
            </a:r>
            <a:r>
              <a:rPr lang="bs-Latn-BA" dirty="0"/>
              <a:t> </a:t>
            </a:r>
            <a:r>
              <a:rPr lang="bs-Latn-BA" dirty="0" err="1"/>
              <a:t>that</a:t>
            </a:r>
            <a:r>
              <a:rPr lang="bs-Latn-BA" dirty="0"/>
              <a:t> VR as a trend in </a:t>
            </a:r>
            <a:r>
              <a:rPr lang="bs-Latn-BA" dirty="0" err="1"/>
              <a:t>tourism</a:t>
            </a:r>
            <a:r>
              <a:rPr lang="bs-Latn-BA" dirty="0"/>
              <a:t> </a:t>
            </a:r>
            <a:r>
              <a:rPr lang="bs-Latn-BA" dirty="0" err="1"/>
              <a:t>industry</a:t>
            </a:r>
            <a:r>
              <a:rPr lang="bs-Latn-BA" dirty="0"/>
              <a:t> </a:t>
            </a:r>
            <a:r>
              <a:rPr lang="bs-Latn-BA" dirty="0" err="1"/>
              <a:t>still</a:t>
            </a:r>
            <a:r>
              <a:rPr lang="bs-Latn-BA" dirty="0"/>
              <a:t> </a:t>
            </a:r>
            <a:r>
              <a:rPr lang="bs-Latn-BA" dirty="0" err="1"/>
              <a:t>needs</a:t>
            </a:r>
            <a:r>
              <a:rPr lang="bs-Latn-BA" dirty="0"/>
              <a:t> </a:t>
            </a:r>
            <a:r>
              <a:rPr lang="bs-Latn-BA" dirty="0" err="1"/>
              <a:t>significant</a:t>
            </a:r>
            <a:r>
              <a:rPr lang="bs-Latn-BA" dirty="0"/>
              <a:t> </a:t>
            </a:r>
            <a:r>
              <a:rPr lang="bs-Latn-BA" dirty="0" err="1"/>
              <a:t>work</a:t>
            </a:r>
            <a:r>
              <a:rPr lang="bs-Latn-BA" dirty="0"/>
              <a:t> </a:t>
            </a:r>
            <a:r>
              <a:rPr lang="bs-Latn-BA" dirty="0" err="1"/>
              <a:t>and</a:t>
            </a:r>
            <a:r>
              <a:rPr lang="bs-Latn-BA" dirty="0"/>
              <a:t> </a:t>
            </a:r>
            <a:r>
              <a:rPr lang="bs-Latn-BA" dirty="0" err="1"/>
              <a:t>improvement</a:t>
            </a:r>
            <a:r>
              <a:rPr lang="bs-Latn-BA" dirty="0"/>
              <a:t>. </a:t>
            </a:r>
          </a:p>
          <a:p>
            <a:r>
              <a:rPr lang="bs-Latn-BA" dirty="0"/>
              <a:t>VR and “telepresence” </a:t>
            </a:r>
            <a:r>
              <a:rPr lang="en-US" dirty="0"/>
              <a:t>allow</a:t>
            </a:r>
            <a:r>
              <a:rPr lang="bs-Latn-BA" dirty="0"/>
              <a:t> </a:t>
            </a:r>
            <a:r>
              <a:rPr lang="en-US" dirty="0"/>
              <a:t>the user to experience the feeling of “being there”</a:t>
            </a:r>
            <a:r>
              <a:rPr lang="bs-Latn-BA" dirty="0"/>
              <a:t> and captures tourism</a:t>
            </a:r>
            <a:r>
              <a:rPr lang="en-US" dirty="0"/>
              <a:t> destinations in a memorable and immersive way</a:t>
            </a:r>
            <a:r>
              <a:rPr lang="bs-Latn-BA" dirty="0"/>
              <a:t>.</a:t>
            </a:r>
          </a:p>
          <a:p>
            <a:r>
              <a:rPr lang="bs-Latn-BA" dirty="0"/>
              <a:t>VR </a:t>
            </a:r>
            <a:r>
              <a:rPr lang="en-US" dirty="0"/>
              <a:t>can cause strong emotions. </a:t>
            </a:r>
            <a:endParaRPr lang="bs-Latn-BA" dirty="0"/>
          </a:p>
          <a:p>
            <a:endParaRPr lang="bs-Latn-B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Virtual Reality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 err="1"/>
              <a:t>Thanks</a:t>
            </a:r>
            <a:r>
              <a:rPr lang="bs-Latn-BA" dirty="0"/>
              <a:t> to “</a:t>
            </a:r>
            <a:r>
              <a:rPr lang="en-US" dirty="0"/>
              <a:t>try before you buy</a:t>
            </a:r>
            <a:r>
              <a:rPr lang="bs-Latn-BA" dirty="0"/>
              <a:t>”</a:t>
            </a:r>
            <a:r>
              <a:rPr lang="en-US" dirty="0"/>
              <a:t> option </a:t>
            </a:r>
            <a:r>
              <a:rPr lang="bs-Latn-BA" dirty="0"/>
              <a:t>VR </a:t>
            </a:r>
            <a:r>
              <a:rPr lang="bs-Latn-BA" dirty="0" err="1"/>
              <a:t>can</a:t>
            </a:r>
            <a:r>
              <a:rPr lang="bs-Latn-BA" dirty="0"/>
              <a:t> </a:t>
            </a:r>
            <a:r>
              <a:rPr lang="en-US" dirty="0"/>
              <a:t>positively influence</a:t>
            </a:r>
            <a:r>
              <a:rPr lang="bs-Latn-BA" dirty="0"/>
              <a:t> </a:t>
            </a:r>
            <a:r>
              <a:rPr lang="en-US" dirty="0"/>
              <a:t>tourist decision making processes </a:t>
            </a:r>
            <a:r>
              <a:rPr lang="bs-Latn-BA" dirty="0" err="1"/>
              <a:t>and</a:t>
            </a:r>
            <a:r>
              <a:rPr lang="bs-Latn-BA" dirty="0"/>
              <a:t> </a:t>
            </a:r>
            <a:r>
              <a:rPr lang="bs-Latn-BA" dirty="0" err="1"/>
              <a:t>can</a:t>
            </a:r>
            <a:r>
              <a:rPr lang="bs-Latn-BA" dirty="0"/>
              <a:t> </a:t>
            </a:r>
            <a:r>
              <a:rPr lang="bs-Latn-BA" dirty="0" err="1"/>
              <a:t>be</a:t>
            </a:r>
            <a:r>
              <a:rPr lang="bs-Latn-BA" dirty="0"/>
              <a:t> </a:t>
            </a:r>
            <a:r>
              <a:rPr lang="bs-Latn-BA" dirty="0" err="1"/>
              <a:t>used</a:t>
            </a:r>
            <a:r>
              <a:rPr lang="bs-Latn-BA" dirty="0"/>
              <a:t> as </a:t>
            </a:r>
            <a:r>
              <a:rPr lang="en-US" dirty="0"/>
              <a:t>a</a:t>
            </a:r>
            <a:r>
              <a:rPr lang="bs-Latn-BA" dirty="0"/>
              <a:t>n </a:t>
            </a:r>
            <a:r>
              <a:rPr lang="bs-Latn-BA" dirty="0" err="1"/>
              <a:t>efficient</a:t>
            </a:r>
            <a:r>
              <a:rPr lang="bs-Latn-BA" dirty="0"/>
              <a:t> </a:t>
            </a:r>
            <a:r>
              <a:rPr lang="bs-Latn-BA" dirty="0" err="1"/>
              <a:t>promotional</a:t>
            </a:r>
            <a:r>
              <a:rPr lang="bs-Latn-BA" dirty="0"/>
              <a:t> </a:t>
            </a:r>
            <a:r>
              <a:rPr lang="bs-Latn-BA" dirty="0" err="1"/>
              <a:t>tool</a:t>
            </a:r>
            <a:r>
              <a:rPr lang="bs-Latn-BA" dirty="0"/>
              <a:t>. </a:t>
            </a:r>
          </a:p>
          <a:p>
            <a:r>
              <a:rPr lang="bs-Latn-BA" dirty="0"/>
              <a:t>VR </a:t>
            </a:r>
            <a:r>
              <a:rPr lang="en-US" dirty="0"/>
              <a:t>shorten</a:t>
            </a:r>
            <a:r>
              <a:rPr lang="bs-Latn-BA" dirty="0"/>
              <a:t>s</a:t>
            </a:r>
            <a:r>
              <a:rPr lang="en-US" dirty="0"/>
              <a:t> the process of </a:t>
            </a:r>
            <a:r>
              <a:rPr lang="bs-Latn-BA" dirty="0" err="1"/>
              <a:t>decision</a:t>
            </a:r>
            <a:r>
              <a:rPr lang="bs-Latn-BA" dirty="0"/>
              <a:t> </a:t>
            </a:r>
            <a:r>
              <a:rPr lang="bs-Latn-BA" dirty="0" err="1"/>
              <a:t>making</a:t>
            </a:r>
            <a:r>
              <a:rPr lang="bs-Latn-BA" dirty="0"/>
              <a:t> </a:t>
            </a:r>
            <a:r>
              <a:rPr lang="bs-Latn-BA" dirty="0" err="1"/>
              <a:t>and</a:t>
            </a:r>
            <a:r>
              <a:rPr lang="bs-Latn-BA" dirty="0"/>
              <a:t> </a:t>
            </a:r>
            <a:r>
              <a:rPr lang="en-US" dirty="0"/>
              <a:t>has more impact on tourists than traditional media</a:t>
            </a:r>
            <a:r>
              <a:rPr lang="bs-Latn-BA" dirty="0"/>
              <a:t> (</a:t>
            </a:r>
            <a:r>
              <a:rPr lang="en-US" dirty="0"/>
              <a:t>at </a:t>
            </a:r>
            <a:r>
              <a:rPr lang="bs-Latn-BA" dirty="0" err="1"/>
              <a:t>lower</a:t>
            </a:r>
            <a:r>
              <a:rPr lang="bs-Latn-BA" dirty="0"/>
              <a:t> </a:t>
            </a:r>
            <a:r>
              <a:rPr lang="en-US" dirty="0"/>
              <a:t>cost</a:t>
            </a:r>
            <a:r>
              <a:rPr lang="bs-Latn-BA" dirty="0"/>
              <a:t>)</a:t>
            </a:r>
            <a:r>
              <a:rPr lang="en-US" dirty="0"/>
              <a:t>.</a:t>
            </a:r>
            <a:endParaRPr lang="bs-Latn-BA" dirty="0"/>
          </a:p>
          <a:p>
            <a:r>
              <a:rPr lang="en-US" dirty="0"/>
              <a:t>People with disabilities may go for virtual traveling</a:t>
            </a:r>
            <a:r>
              <a:rPr lang="bs-Latn-BA" dirty="0"/>
              <a:t>.</a:t>
            </a:r>
          </a:p>
          <a:p>
            <a:endParaRPr lang="bs-Latn-B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6148-7E72-4144-8DD3-2E2F14B8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err="1"/>
              <a:t>Virtual</a:t>
            </a:r>
            <a:r>
              <a:rPr lang="bs-Latn-BA" dirty="0"/>
              <a:t> Reality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BCC2B-5C3F-4D97-AE55-33B816A1C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VR market in </a:t>
            </a:r>
            <a:r>
              <a:rPr lang="en-US" dirty="0"/>
              <a:t>2022 </a:t>
            </a:r>
            <a:r>
              <a:rPr lang="bs-Latn-BA" dirty="0"/>
              <a:t>– </a:t>
            </a:r>
            <a:r>
              <a:rPr lang="en-US" dirty="0"/>
              <a:t>209</a:t>
            </a:r>
            <a:r>
              <a:rPr lang="bs-Latn-BA" dirty="0"/>
              <a:t> billion</a:t>
            </a:r>
            <a:r>
              <a:rPr lang="en-US" dirty="0"/>
              <a:t> USD</a:t>
            </a:r>
            <a:r>
              <a:rPr lang="bs-Latn-BA" dirty="0"/>
              <a:t> (gaming, marketing, social application)</a:t>
            </a:r>
            <a:r>
              <a:rPr lang="en-US" dirty="0"/>
              <a:t>. </a:t>
            </a:r>
            <a:endParaRPr lang="bs-Latn-BA" dirty="0"/>
          </a:p>
          <a:p>
            <a:r>
              <a:rPr lang="en-US" dirty="0"/>
              <a:t>VT remains a comparatively small niche </a:t>
            </a:r>
            <a:r>
              <a:rPr lang="bs-Latn-BA" dirty="0"/>
              <a:t>– </a:t>
            </a:r>
            <a:r>
              <a:rPr lang="en-US" dirty="0"/>
              <a:t>12% share</a:t>
            </a:r>
            <a:r>
              <a:rPr lang="bs-Latn-BA" dirty="0"/>
              <a:t> (25,1 billion </a:t>
            </a:r>
            <a:r>
              <a:rPr lang="en-US" dirty="0"/>
              <a:t>USD</a:t>
            </a:r>
            <a:r>
              <a:rPr lang="bs-Latn-BA" dirty="0"/>
              <a:t>).</a:t>
            </a:r>
          </a:p>
          <a:p>
            <a:r>
              <a:rPr lang="bs-Latn-BA" dirty="0"/>
              <a:t>Statista (2019) – 20% of travel brands will be investing in VR.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6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Estonian National Museum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410" y="2067698"/>
            <a:ext cx="804672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82032"/>
            <a:ext cx="485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https://erm.ee/en/content/virtual-tour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La Garma, Spain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3514" y="0"/>
            <a:ext cx="3888486" cy="489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82032"/>
            <a:ext cx="106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https://www.forbes.com  and https://www.viveport.com/63790c59-83b6-412a-93f8-ca9360eab84f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19" y="2100669"/>
            <a:ext cx="8083868" cy="400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TheBlu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051" y="2045949"/>
            <a:ext cx="8015478" cy="452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6582032"/>
            <a:ext cx="96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Source: https://www.viveport.com/1b591122-7ab7-4c27-9d31-cbaf9ef8e1e1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47985A4-9D08-442A-8DBA-EAB3BBBCF38B}"/>
    </a:ext>
  </a:extLst>
</a:theme>
</file>

<file path=ppt/theme/theme2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C02FC4FD-D92D-4243-A30F-1A8CFA3FFEED}"/>
    </a:ext>
  </a:extLst>
</a:theme>
</file>

<file path=ppt/theme/theme3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A037165-C320-41F0-8C46-16EDF4499BCA}"/>
    </a:ext>
  </a:extLst>
</a:theme>
</file>

<file path=ppt/theme/theme4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5EDE69E-5BF3-479A-8D70-EB32BD9B9D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169</TotalTime>
  <Words>477</Words>
  <Application>Microsoft Office PowerPoint</Application>
  <PresentationFormat>Widescreen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Open Sans SemiBold</vt:lpstr>
      <vt:lpstr>Theme1</vt:lpstr>
      <vt:lpstr>3_Theme1</vt:lpstr>
      <vt:lpstr>2_Theme1</vt:lpstr>
      <vt:lpstr>1_Theme1</vt:lpstr>
      <vt:lpstr>PowerPoint Presentation</vt:lpstr>
      <vt:lpstr>Virtual Reality and Sustainable Tourism</vt:lpstr>
      <vt:lpstr>Virtual Travel</vt:lpstr>
      <vt:lpstr>Virtual Reality</vt:lpstr>
      <vt:lpstr>Virtual Reality (2)</vt:lpstr>
      <vt:lpstr>Virtual Reality (3)</vt:lpstr>
      <vt:lpstr>Estonian National Museum</vt:lpstr>
      <vt:lpstr>La Garma, Spain</vt:lpstr>
      <vt:lpstr>TheBlu</vt:lpstr>
      <vt:lpstr>Nasa Mars 2030</vt:lpstr>
      <vt:lpstr>African Rock Art Project</vt:lpstr>
      <vt:lpstr>Ascape</vt:lpstr>
      <vt:lpstr>Digi.ba – Bitka na Neretvi</vt:lpstr>
      <vt:lpstr>Digi.ba – Roman Heritage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Marinkovic</dc:creator>
  <cp:lastModifiedBy>Almir Pestek</cp:lastModifiedBy>
  <cp:revision>40</cp:revision>
  <dcterms:created xsi:type="dcterms:W3CDTF">2021-01-19T16:27:41Z</dcterms:created>
  <dcterms:modified xsi:type="dcterms:W3CDTF">2021-02-05T14:04:53Z</dcterms:modified>
</cp:coreProperties>
</file>