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Helvetica Neue" panose="02000503000000020004" pitchFamily="2" charset="0"/>
      <p:regular r:id="rId17"/>
      <p:bold r:id="rId18"/>
      <p:italic r:id="rId19"/>
      <p:boldItalic r:id="rId20"/>
    </p:embeddedFont>
    <p:embeddedFont>
      <p:font typeface="Montserrat" pitchFamily="2" charset="77"/>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33">
          <p15:clr>
            <a:srgbClr val="A4A3A4"/>
          </p15:clr>
        </p15:guide>
        <p15:guide id="2" pos="283">
          <p15:clr>
            <a:srgbClr val="A4A3A4"/>
          </p15:clr>
        </p15:guide>
        <p15:guide id="3" pos="562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2A59D2-7B32-438B-9737-8FF41D8738F0}">
  <a:tblStyle styleId="{852A59D2-7B32-438B-9737-8FF41D8738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2"/>
  </p:normalViewPr>
  <p:slideViewPr>
    <p:cSldViewPr snapToGrid="0">
      <p:cViewPr varScale="1">
        <p:scale>
          <a:sx n="121" d="100"/>
          <a:sy n="121" d="100"/>
        </p:scale>
        <p:origin x="824" y="176"/>
      </p:cViewPr>
      <p:guideLst>
        <p:guide orient="horz" pos="733"/>
        <p:guide pos="283"/>
        <p:guide pos="56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guardian.com/environment/2020/sep/22/china-pledges-to-reach-carbon-neutrality-before-206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eguardian.com/environment/2020/sep/22/china-pledges-to-reach-carbon-neutrality-before-206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heguardian.com/environment/2020/sep/22/china-pledges-to-reach-carbon-neutrality-before-206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guardian.com/environment/2020/sep/22/china-pledges-to-reach-carbon-neutrality-before-206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e9eda0738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e9eda07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ab2d67cf04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ab2d67cf04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92b72669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92b7266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b2d67cf04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ab2d67cf04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b2d67cf04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b2d67cf0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b2d67cf0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b2d67cf0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9e9eda0738_3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9e9eda0738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rPr>
              <a:t>References: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Xi Jinping commitment: </a:t>
            </a:r>
            <a:r>
              <a:rPr lang="en-GB" sz="1000" u="sng">
                <a:solidFill>
                  <a:schemeClr val="hlink"/>
                </a:solidFill>
                <a:hlinkClick r:id="rId3"/>
              </a:rPr>
              <a:t>https://www.theguardian.com/environment/2020/sep/22/china-pledges-to-reach-carbon-neutrality-before-2060</a:t>
            </a:r>
            <a:endParaRPr sz="10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b92b72669b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b92b72669b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rPr>
              <a:t>References: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Xi Jinping commitment: </a:t>
            </a:r>
            <a:r>
              <a:rPr lang="en-GB" sz="1000" u="sng">
                <a:solidFill>
                  <a:schemeClr val="hlink"/>
                </a:solidFill>
                <a:hlinkClick r:id="rId3"/>
              </a:rPr>
              <a:t>https://www.theguardian.com/environment/2020/sep/22/china-pledges-to-reach-carbon-neutrality-before-2060</a:t>
            </a:r>
            <a:endParaRPr sz="10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92b72669b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92b72669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rPr>
              <a:t>References: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Xi Jinping commitment: </a:t>
            </a:r>
            <a:r>
              <a:rPr lang="en-GB" sz="1000" u="sng">
                <a:solidFill>
                  <a:schemeClr val="hlink"/>
                </a:solidFill>
                <a:hlinkClick r:id="rId3"/>
              </a:rPr>
              <a:t>https://www.theguardian.com/environment/2020/sep/22/china-pledges-to-reach-carbon-neutrality-before-2060</a:t>
            </a:r>
            <a:endParaRPr sz="10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b92b72669b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b92b72669b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000">
                <a:solidFill>
                  <a:schemeClr val="dk1"/>
                </a:solidFill>
              </a:rPr>
              <a:t>References:</a:t>
            </a:r>
            <a:endParaRPr sz="1000">
              <a:solidFill>
                <a:schemeClr val="dk1"/>
              </a:solidFill>
            </a:endParaRPr>
          </a:p>
          <a:p>
            <a:pPr marL="0" lvl="0" indent="0" algn="l" rtl="0">
              <a:lnSpc>
                <a:spcPct val="115000"/>
              </a:lnSpc>
              <a:spcBef>
                <a:spcPts val="0"/>
              </a:spcBef>
              <a:spcAft>
                <a:spcPts val="0"/>
              </a:spcAft>
              <a:buNone/>
            </a:pPr>
            <a:endParaRPr sz="1000">
              <a:solidFill>
                <a:schemeClr val="dk1"/>
              </a:solidFill>
            </a:endParaRPr>
          </a:p>
          <a:p>
            <a:pPr marL="0" lvl="0" indent="0" algn="l" rtl="0">
              <a:lnSpc>
                <a:spcPct val="115000"/>
              </a:lnSpc>
              <a:spcBef>
                <a:spcPts val="0"/>
              </a:spcBef>
              <a:spcAft>
                <a:spcPts val="0"/>
              </a:spcAft>
              <a:buNone/>
            </a:pPr>
            <a:r>
              <a:rPr lang="en-GB" sz="1000">
                <a:solidFill>
                  <a:schemeClr val="dk1"/>
                </a:solidFill>
              </a:rPr>
              <a:t>Xi Jinping commitment: </a:t>
            </a:r>
            <a:r>
              <a:rPr lang="en-GB" sz="1000" u="sng">
                <a:solidFill>
                  <a:schemeClr val="hlink"/>
                </a:solidFill>
                <a:hlinkClick r:id="rId3"/>
              </a:rPr>
              <a:t>https://www.theguardian.com/environment/2020/sep/22/china-pledges-to-reach-carbon-neutrality-before-2060</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ab2d67cf04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ab2d67cf04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073763"/>
              </a:buClr>
              <a:buSzPts val="1000"/>
              <a:buFont typeface="Montserrat"/>
              <a:buChar char="●"/>
            </a:pPr>
            <a:r>
              <a:rPr lang="en-GB" sz="1000" b="1">
                <a:solidFill>
                  <a:srgbClr val="073763"/>
                </a:solidFill>
                <a:latin typeface="Montserrat"/>
                <a:ea typeface="Montserrat"/>
                <a:cs typeface="Montserrat"/>
                <a:sym typeface="Montserrat"/>
              </a:rPr>
              <a:t>Example: a circular economy approach for the plastic sector by 2040 has the potential to:</a:t>
            </a:r>
            <a:endParaRPr sz="1000" b="1">
              <a:solidFill>
                <a:srgbClr val="073763"/>
              </a:solidFill>
              <a:latin typeface="Montserrat"/>
              <a:ea typeface="Montserrat"/>
              <a:cs typeface="Montserrat"/>
              <a:sym typeface="Montserrat"/>
            </a:endParaRPr>
          </a:p>
          <a:p>
            <a:pPr marL="914400" lvl="1" indent="-292100" algn="l" rtl="0">
              <a:lnSpc>
                <a:spcPct val="115000"/>
              </a:lnSpc>
              <a:spcBef>
                <a:spcPts val="0"/>
              </a:spcBef>
              <a:spcAft>
                <a:spcPts val="0"/>
              </a:spcAft>
              <a:buClr>
                <a:srgbClr val="073763"/>
              </a:buClr>
              <a:buSzPts val="1000"/>
              <a:buFont typeface="Montserrat"/>
              <a:buChar char="○"/>
            </a:pPr>
            <a:r>
              <a:rPr lang="en-GB" sz="1000">
                <a:solidFill>
                  <a:srgbClr val="073763"/>
                </a:solidFill>
                <a:latin typeface="Montserrat"/>
                <a:ea typeface="Montserrat"/>
                <a:cs typeface="Montserrat"/>
                <a:sym typeface="Montserrat"/>
              </a:rPr>
              <a:t>Create </a:t>
            </a:r>
            <a:r>
              <a:rPr lang="en-GB" sz="1000" b="1">
                <a:solidFill>
                  <a:srgbClr val="073763"/>
                </a:solidFill>
                <a:latin typeface="Montserrat"/>
                <a:ea typeface="Montserrat"/>
                <a:cs typeface="Montserrat"/>
                <a:sym typeface="Montserrat"/>
              </a:rPr>
              <a:t>700,000 </a:t>
            </a:r>
            <a:r>
              <a:rPr lang="en-GB" sz="1000">
                <a:solidFill>
                  <a:srgbClr val="073763"/>
                </a:solidFill>
                <a:latin typeface="Montserrat"/>
                <a:ea typeface="Montserrat"/>
                <a:cs typeface="Montserrat"/>
                <a:sym typeface="Montserrat"/>
              </a:rPr>
              <a:t>net additional jobs</a:t>
            </a:r>
            <a:endParaRPr sz="1000" b="1">
              <a:solidFill>
                <a:srgbClr val="073763"/>
              </a:solidFill>
              <a:latin typeface="Montserrat"/>
              <a:ea typeface="Montserrat"/>
              <a:cs typeface="Montserrat"/>
              <a:sym typeface="Montserrat"/>
            </a:endParaRPr>
          </a:p>
          <a:p>
            <a:pPr marL="914400" lvl="1" indent="-292100" algn="l" rtl="0">
              <a:lnSpc>
                <a:spcPct val="115000"/>
              </a:lnSpc>
              <a:spcBef>
                <a:spcPts val="0"/>
              </a:spcBef>
              <a:spcAft>
                <a:spcPts val="0"/>
              </a:spcAft>
              <a:buClr>
                <a:srgbClr val="073763"/>
              </a:buClr>
              <a:buSzPts val="1000"/>
              <a:buFont typeface="Montserrat"/>
              <a:buChar char="○"/>
            </a:pPr>
            <a:r>
              <a:rPr lang="en-GB" sz="1000">
                <a:solidFill>
                  <a:srgbClr val="073763"/>
                </a:solidFill>
                <a:latin typeface="Montserrat"/>
                <a:ea typeface="Montserrat"/>
                <a:cs typeface="Montserrat"/>
                <a:sym typeface="Montserrat"/>
              </a:rPr>
              <a:t>Generate savings of </a:t>
            </a:r>
            <a:r>
              <a:rPr lang="en-GB" sz="1000" b="1">
                <a:solidFill>
                  <a:srgbClr val="073763"/>
                </a:solidFill>
                <a:latin typeface="Montserrat"/>
                <a:ea typeface="Montserrat"/>
                <a:cs typeface="Montserrat"/>
                <a:sym typeface="Montserrat"/>
              </a:rPr>
              <a:t>USD 200 billion per year</a:t>
            </a:r>
            <a:endParaRPr sz="1000">
              <a:solidFill>
                <a:srgbClr val="073763"/>
              </a:solidFill>
              <a:latin typeface="Montserrat"/>
              <a:ea typeface="Montserrat"/>
              <a:cs typeface="Montserrat"/>
              <a:sym typeface="Montserrat"/>
            </a:endParaRPr>
          </a:p>
          <a:p>
            <a:pPr marL="914400" lvl="1" indent="-292100" algn="l" rtl="0">
              <a:lnSpc>
                <a:spcPct val="115000"/>
              </a:lnSpc>
              <a:spcBef>
                <a:spcPts val="0"/>
              </a:spcBef>
              <a:spcAft>
                <a:spcPts val="0"/>
              </a:spcAft>
              <a:buClr>
                <a:srgbClr val="073763"/>
              </a:buClr>
              <a:buSzPts val="1000"/>
              <a:buFont typeface="Montserrat"/>
              <a:buChar char="○"/>
            </a:pPr>
            <a:r>
              <a:rPr lang="en-GB" sz="1000">
                <a:solidFill>
                  <a:srgbClr val="073763"/>
                </a:solidFill>
                <a:latin typeface="Montserrat"/>
                <a:ea typeface="Montserrat"/>
                <a:cs typeface="Montserrat"/>
                <a:sym typeface="Montserrat"/>
              </a:rPr>
              <a:t>Reduce the annual global volume of plastics entering our oceans by over </a:t>
            </a:r>
            <a:r>
              <a:rPr lang="en-GB" sz="1000" b="1">
                <a:solidFill>
                  <a:srgbClr val="073763"/>
                </a:solidFill>
                <a:latin typeface="Montserrat"/>
                <a:ea typeface="Montserrat"/>
                <a:cs typeface="Montserrat"/>
                <a:sym typeface="Montserrat"/>
              </a:rPr>
              <a:t>80%</a:t>
            </a:r>
            <a:endParaRPr sz="1000" b="1">
              <a:solidFill>
                <a:srgbClr val="073763"/>
              </a:solidFill>
              <a:latin typeface="Montserrat"/>
              <a:ea typeface="Montserrat"/>
              <a:cs typeface="Montserrat"/>
              <a:sym typeface="Montserrat"/>
            </a:endParaRPr>
          </a:p>
          <a:p>
            <a:pPr marL="914400" lvl="1" indent="-292100" algn="l" rtl="0">
              <a:lnSpc>
                <a:spcPct val="115000"/>
              </a:lnSpc>
              <a:spcBef>
                <a:spcPts val="0"/>
              </a:spcBef>
              <a:spcAft>
                <a:spcPts val="0"/>
              </a:spcAft>
              <a:buClr>
                <a:srgbClr val="073763"/>
              </a:buClr>
              <a:buSzPts val="1000"/>
              <a:buFont typeface="Montserrat"/>
              <a:buChar char="○"/>
            </a:pPr>
            <a:r>
              <a:rPr lang="en-GB" sz="1000">
                <a:solidFill>
                  <a:srgbClr val="073763"/>
                </a:solidFill>
                <a:latin typeface="Montserrat"/>
                <a:ea typeface="Montserrat"/>
                <a:cs typeface="Montserrat"/>
                <a:sym typeface="Montserrat"/>
              </a:rPr>
              <a:t>Reduce greenhouse gas emissions by </a:t>
            </a:r>
            <a:r>
              <a:rPr lang="en-GB" sz="1000" b="1">
                <a:solidFill>
                  <a:srgbClr val="073763"/>
                </a:solidFill>
                <a:latin typeface="Montserrat"/>
                <a:ea typeface="Montserrat"/>
                <a:cs typeface="Montserrat"/>
                <a:sym typeface="Montserrat"/>
              </a:rPr>
              <a:t>25%</a:t>
            </a:r>
            <a:endParaRPr sz="10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9e9eda0738_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9e9eda0738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000">
                <a:solidFill>
                  <a:srgbClr val="073763"/>
                </a:solidFill>
                <a:latin typeface="Montserrat"/>
                <a:ea typeface="Montserrat"/>
                <a:cs typeface="Montserrat"/>
                <a:sym typeface="Montserrat"/>
              </a:rPr>
              <a:t>These are critical if policymakers are to deliver more jobs and equitable growth in the short-term, while reducing long-term risks linked to climate change and biodiversity loss.</a:t>
            </a:r>
            <a:endParaRPr sz="10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9e9eda0738_3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9e9eda0738_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ab2d67cf0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ab2d67cf0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u="sng">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_ONLY_2">
    <p:spTree>
      <p:nvGrpSpPr>
        <p:cNvPr id="1" name="Shape 52"/>
        <p:cNvGrpSpPr/>
        <p:nvPr/>
      </p:nvGrpSpPr>
      <p:grpSpPr>
        <a:xfrm>
          <a:off x="0" y="0"/>
          <a:ext cx="0" cy="0"/>
          <a:chOff x="0" y="0"/>
          <a:chExt cx="0" cy="0"/>
        </a:xfrm>
      </p:grpSpPr>
      <p:sp>
        <p:nvSpPr>
          <p:cNvPr id="53" name="Google Shape;53;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5"/>
          <p:cNvPicPr preferRelativeResize="0"/>
          <p:nvPr/>
        </p:nvPicPr>
        <p:blipFill>
          <a:blip r:embed="rId3">
            <a:alphaModFix/>
          </a:blip>
          <a:stretch>
            <a:fillRect/>
          </a:stretch>
        </p:blipFill>
        <p:spPr>
          <a:xfrm>
            <a:off x="0" y="4573225"/>
            <a:ext cx="9143999" cy="570275"/>
          </a:xfrm>
          <a:prstGeom prst="rect">
            <a:avLst/>
          </a:prstGeom>
          <a:noFill/>
          <a:ln>
            <a:noFill/>
          </a:ln>
        </p:spPr>
      </p:pic>
      <p:pic>
        <p:nvPicPr>
          <p:cNvPr id="59" name="Google Shape;59;p15"/>
          <p:cNvPicPr preferRelativeResize="0"/>
          <p:nvPr/>
        </p:nvPicPr>
        <p:blipFill>
          <a:blip r:embed="rId4">
            <a:alphaModFix/>
          </a:blip>
          <a:stretch>
            <a:fillRect/>
          </a:stretch>
        </p:blipFill>
        <p:spPr>
          <a:xfrm>
            <a:off x="7676450" y="4686913"/>
            <a:ext cx="1352550" cy="342900"/>
          </a:xfrm>
          <a:prstGeom prst="rect">
            <a:avLst/>
          </a:prstGeom>
          <a:noFill/>
          <a:ln>
            <a:noFill/>
          </a:ln>
        </p:spPr>
      </p:pic>
      <p:sp>
        <p:nvSpPr>
          <p:cNvPr id="60" name="Google Shape;60;p15"/>
          <p:cNvSpPr txBox="1">
            <a:spLocks noGrp="1"/>
          </p:cNvSpPr>
          <p:nvPr>
            <p:ph type="ctrTitle"/>
          </p:nvPr>
        </p:nvSpPr>
        <p:spPr>
          <a:xfrm>
            <a:off x="167550" y="1164200"/>
            <a:ext cx="8808900" cy="20376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sz="3000" b="1">
                <a:solidFill>
                  <a:srgbClr val="073763"/>
                </a:solidFill>
                <a:latin typeface="Montserrat"/>
                <a:ea typeface="Montserrat"/>
                <a:cs typeface="Montserrat"/>
                <a:sym typeface="Montserrat"/>
              </a:rPr>
              <a:t>Circular economy: </a:t>
            </a:r>
            <a:endParaRPr sz="3000" b="1">
              <a:solidFill>
                <a:srgbClr val="073763"/>
              </a:solidFill>
              <a:latin typeface="Montserrat"/>
              <a:ea typeface="Montserrat"/>
              <a:cs typeface="Montserrat"/>
              <a:sym typeface="Montserrat"/>
            </a:endParaRPr>
          </a:p>
          <a:p>
            <a:pPr marL="0" lvl="0" indent="0" algn="ctr" rtl="0">
              <a:lnSpc>
                <a:spcPct val="150000"/>
              </a:lnSpc>
              <a:spcBef>
                <a:spcPts val="0"/>
              </a:spcBef>
              <a:spcAft>
                <a:spcPts val="0"/>
              </a:spcAft>
              <a:buNone/>
            </a:pPr>
            <a:r>
              <a:rPr lang="en-GB" sz="2500" b="1">
                <a:solidFill>
                  <a:srgbClr val="073763"/>
                </a:solidFill>
                <a:latin typeface="Montserrat"/>
                <a:ea typeface="Montserrat"/>
                <a:cs typeface="Montserrat"/>
                <a:sym typeface="Montserrat"/>
              </a:rPr>
              <a:t>A transformative Covid-19 recovery strategy</a:t>
            </a:r>
            <a:r>
              <a:rPr lang="en-GB" sz="2800" b="1">
                <a:solidFill>
                  <a:srgbClr val="073763"/>
                </a:solidFill>
                <a:latin typeface="Montserrat"/>
                <a:ea typeface="Montserrat"/>
                <a:cs typeface="Montserrat"/>
                <a:sym typeface="Montserrat"/>
              </a:rPr>
              <a:t> </a:t>
            </a:r>
            <a:endParaRPr sz="2800" b="1">
              <a:solidFill>
                <a:srgbClr val="073763"/>
              </a:solidFill>
              <a:latin typeface="Montserrat"/>
              <a:ea typeface="Montserrat"/>
              <a:cs typeface="Montserrat"/>
              <a:sym typeface="Montserrat"/>
            </a:endParaRPr>
          </a:p>
          <a:p>
            <a:pPr marL="0" lvl="0" indent="0" algn="ctr" rtl="0">
              <a:lnSpc>
                <a:spcPct val="150000"/>
              </a:lnSpc>
              <a:spcBef>
                <a:spcPts val="0"/>
              </a:spcBef>
              <a:spcAft>
                <a:spcPts val="0"/>
              </a:spcAft>
              <a:buNone/>
            </a:pPr>
            <a:r>
              <a:rPr lang="en-GB" sz="2200" i="1">
                <a:solidFill>
                  <a:srgbClr val="073763"/>
                </a:solidFill>
                <a:latin typeface="Montserrat"/>
                <a:ea typeface="Montserrat"/>
                <a:cs typeface="Montserrat"/>
                <a:sym typeface="Montserrat"/>
              </a:rPr>
              <a:t>How policymakers can pave the way to a low-carbon, prosperous future</a:t>
            </a:r>
            <a:endParaRPr sz="2200" i="1">
              <a:solidFill>
                <a:srgbClr val="073763"/>
              </a:solidFill>
              <a:latin typeface="Montserrat"/>
              <a:ea typeface="Montserrat"/>
              <a:cs typeface="Montserrat"/>
              <a:sym typeface="Montserrat"/>
            </a:endParaRPr>
          </a:p>
        </p:txBody>
      </p:sp>
      <p:sp>
        <p:nvSpPr>
          <p:cNvPr id="61" name="Google Shape;61;p15"/>
          <p:cNvSpPr txBox="1"/>
          <p:nvPr/>
        </p:nvSpPr>
        <p:spPr>
          <a:xfrm>
            <a:off x="10287150" y="2233875"/>
            <a:ext cx="651120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 name="Google Shape;62;p15"/>
          <p:cNvSpPr txBox="1"/>
          <p:nvPr/>
        </p:nvSpPr>
        <p:spPr>
          <a:xfrm>
            <a:off x="58125" y="4717063"/>
            <a:ext cx="23739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rPr>
              <a:t>Date: November 2020</a:t>
            </a:r>
            <a:endParaRPr sz="120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56"/>
        <p:cNvGrpSpPr/>
        <p:nvPr/>
      </p:nvGrpSpPr>
      <p:grpSpPr>
        <a:xfrm>
          <a:off x="0" y="0"/>
          <a:ext cx="0" cy="0"/>
          <a:chOff x="0" y="0"/>
          <a:chExt cx="0" cy="0"/>
        </a:xfrm>
      </p:grpSpPr>
      <p:sp>
        <p:nvSpPr>
          <p:cNvPr id="157" name="Google Shape;157;p24"/>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txBox="1"/>
          <p:nvPr/>
        </p:nvSpPr>
        <p:spPr>
          <a:xfrm>
            <a:off x="377250" y="1164200"/>
            <a:ext cx="8389500" cy="39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b="1">
              <a:solidFill>
                <a:srgbClr val="073763"/>
              </a:solidFill>
              <a:latin typeface="Montserrat"/>
              <a:ea typeface="Montserrat"/>
              <a:cs typeface="Montserrat"/>
              <a:sym typeface="Montserrat"/>
            </a:endParaRPr>
          </a:p>
          <a:p>
            <a:pPr marL="0" lvl="0" indent="0" algn="l" rtl="0">
              <a:spcBef>
                <a:spcPts val="0"/>
              </a:spcBef>
              <a:spcAft>
                <a:spcPts val="0"/>
              </a:spcAft>
              <a:buNone/>
            </a:pPr>
            <a:endParaRPr sz="1800">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500">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500" b="1">
              <a:solidFill>
                <a:srgbClr val="073763"/>
              </a:solidFill>
              <a:latin typeface="Montserrat"/>
              <a:ea typeface="Montserrat"/>
              <a:cs typeface="Montserrat"/>
              <a:sym typeface="Montserrat"/>
            </a:endParaRPr>
          </a:p>
          <a:p>
            <a:pPr marL="0" lvl="0" indent="0" algn="l" rtl="0">
              <a:spcBef>
                <a:spcPts val="0"/>
              </a:spcBef>
              <a:spcAft>
                <a:spcPts val="0"/>
              </a:spcAft>
              <a:buNone/>
            </a:pPr>
            <a:endParaRPr sz="1500" b="1">
              <a:solidFill>
                <a:srgbClr val="073763"/>
              </a:solidFill>
              <a:latin typeface="Montserrat"/>
              <a:ea typeface="Montserrat"/>
              <a:cs typeface="Montserrat"/>
              <a:sym typeface="Montserrat"/>
            </a:endParaRPr>
          </a:p>
        </p:txBody>
      </p:sp>
      <p:sp>
        <p:nvSpPr>
          <p:cNvPr id="159" name="Google Shape;159;p24"/>
          <p:cNvSpPr txBox="1">
            <a:spLocks noGrp="1"/>
          </p:cNvSpPr>
          <p:nvPr>
            <p:ph type="ctrTitle"/>
          </p:nvPr>
        </p:nvSpPr>
        <p:spPr>
          <a:xfrm>
            <a:off x="180075" y="174500"/>
            <a:ext cx="7798200" cy="9897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073763"/>
                </a:solidFill>
                <a:latin typeface="Montserrat"/>
                <a:ea typeface="Montserrat"/>
                <a:cs typeface="Montserrat"/>
                <a:sym typeface="Montserrat"/>
              </a:rPr>
              <a:t>10 attractive circular investment opportunities to build a more resilient recovery</a:t>
            </a:r>
            <a:endParaRPr sz="1800" b="1">
              <a:solidFill>
                <a:srgbClr val="073763"/>
              </a:solidFill>
              <a:latin typeface="Montserrat"/>
              <a:ea typeface="Montserrat"/>
              <a:cs typeface="Montserrat"/>
              <a:sym typeface="Montserrat"/>
            </a:endParaRPr>
          </a:p>
        </p:txBody>
      </p:sp>
      <p:cxnSp>
        <p:nvCxnSpPr>
          <p:cNvPr id="160" name="Google Shape;160;p24"/>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sp>
        <p:nvSpPr>
          <p:cNvPr id="161" name="Google Shape;161;p24"/>
          <p:cNvSpPr/>
          <p:nvPr/>
        </p:nvSpPr>
        <p:spPr>
          <a:xfrm>
            <a:off x="7978275" y="525"/>
            <a:ext cx="1165800" cy="10614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24"/>
          <p:cNvPicPr preferRelativeResize="0"/>
          <p:nvPr/>
        </p:nvPicPr>
        <p:blipFill>
          <a:blip r:embed="rId3">
            <a:alphaModFix/>
          </a:blip>
          <a:stretch>
            <a:fillRect/>
          </a:stretch>
        </p:blipFill>
        <p:spPr>
          <a:xfrm>
            <a:off x="8193112" y="174510"/>
            <a:ext cx="736125" cy="698725"/>
          </a:xfrm>
          <a:prstGeom prst="rect">
            <a:avLst/>
          </a:prstGeom>
          <a:noFill/>
          <a:ln>
            <a:noFill/>
          </a:ln>
        </p:spPr>
      </p:pic>
      <p:graphicFrame>
        <p:nvGraphicFramePr>
          <p:cNvPr id="163" name="Google Shape;163;p24"/>
          <p:cNvGraphicFramePr/>
          <p:nvPr/>
        </p:nvGraphicFramePr>
        <p:xfrm>
          <a:off x="236950" y="1164200"/>
          <a:ext cx="3000000" cy="3000000"/>
        </p:xfrm>
        <a:graphic>
          <a:graphicData uri="http://schemas.openxmlformats.org/drawingml/2006/table">
            <a:tbl>
              <a:tblPr>
                <a:noFill/>
                <a:tableStyleId>{852A59D2-7B32-438B-9737-8FF41D8738F0}</a:tableStyleId>
              </a:tblPr>
              <a:tblGrid>
                <a:gridCol w="1855850">
                  <a:extLst>
                    <a:ext uri="{9D8B030D-6E8A-4147-A177-3AD203B41FA5}">
                      <a16:colId xmlns:a16="http://schemas.microsoft.com/office/drawing/2014/main" val="20000"/>
                    </a:ext>
                  </a:extLst>
                </a:gridCol>
                <a:gridCol w="3472600">
                  <a:extLst>
                    <a:ext uri="{9D8B030D-6E8A-4147-A177-3AD203B41FA5}">
                      <a16:colId xmlns:a16="http://schemas.microsoft.com/office/drawing/2014/main" val="20001"/>
                    </a:ext>
                  </a:extLst>
                </a:gridCol>
                <a:gridCol w="3476275">
                  <a:extLst>
                    <a:ext uri="{9D8B030D-6E8A-4147-A177-3AD203B41FA5}">
                      <a16:colId xmlns:a16="http://schemas.microsoft.com/office/drawing/2014/main" val="20002"/>
                    </a:ext>
                  </a:extLst>
                </a:gridCol>
              </a:tblGrid>
              <a:tr h="381050">
                <a:tc>
                  <a:txBody>
                    <a:bodyPr/>
                    <a:lstStyle/>
                    <a:p>
                      <a:pPr marL="0" lvl="0" indent="0" algn="l" rtl="0">
                        <a:spcBef>
                          <a:spcPts val="0"/>
                        </a:spcBef>
                        <a:spcAft>
                          <a:spcPts val="0"/>
                        </a:spcAft>
                        <a:buNone/>
                      </a:pPr>
                      <a:r>
                        <a:rPr lang="en-GB" sz="1200" b="1">
                          <a:solidFill>
                            <a:srgbClr val="FFFFFF"/>
                          </a:solidFill>
                          <a:latin typeface="Montserrat"/>
                          <a:ea typeface="Montserrat"/>
                          <a:cs typeface="Montserrat"/>
                          <a:sym typeface="Montserrat"/>
                        </a:rPr>
                        <a:t>Sector</a:t>
                      </a:r>
                      <a:endParaRPr sz="1200" b="1">
                        <a:solidFill>
                          <a:srgbClr val="FFFFFF"/>
                        </a:solidFill>
                        <a:latin typeface="Montserrat"/>
                        <a:ea typeface="Montserrat"/>
                        <a:cs typeface="Montserrat"/>
                        <a:sym typeface="Montserrat"/>
                      </a:endParaRPr>
                    </a:p>
                  </a:txBody>
                  <a:tcPr marL="91425" marR="91425" marT="91425" marB="91425">
                    <a:solidFill>
                      <a:srgbClr val="073763"/>
                    </a:solidFill>
                  </a:tcPr>
                </a:tc>
                <a:tc gridSpan="2">
                  <a:txBody>
                    <a:bodyPr/>
                    <a:lstStyle/>
                    <a:p>
                      <a:pPr marL="0" lvl="0" indent="0" algn="l" rtl="0">
                        <a:spcBef>
                          <a:spcPts val="0"/>
                        </a:spcBef>
                        <a:spcAft>
                          <a:spcPts val="0"/>
                        </a:spcAft>
                        <a:buNone/>
                      </a:pPr>
                      <a:r>
                        <a:rPr lang="en-GB" sz="1200" b="1">
                          <a:solidFill>
                            <a:srgbClr val="FFFFFF"/>
                          </a:solidFill>
                          <a:latin typeface="Montserrat"/>
                          <a:ea typeface="Montserrat"/>
                          <a:cs typeface="Montserrat"/>
                          <a:sym typeface="Montserrat"/>
                        </a:rPr>
                        <a:t>Opportunities</a:t>
                      </a:r>
                      <a:endParaRPr sz="1200" b="1">
                        <a:solidFill>
                          <a:srgbClr val="FFFFFF"/>
                        </a:solidFill>
                        <a:latin typeface="Montserrat"/>
                        <a:ea typeface="Montserrat"/>
                        <a:cs typeface="Montserrat"/>
                        <a:sym typeface="Montserrat"/>
                      </a:endParaRPr>
                    </a:p>
                  </a:txBody>
                  <a:tcPr marL="91425" marR="91425" marT="91425" marB="91425">
                    <a:solidFill>
                      <a:srgbClr val="073763"/>
                    </a:solidFill>
                  </a:tcPr>
                </a:tc>
                <a:tc hMerge="1">
                  <a:txBody>
                    <a:bodyPr/>
                    <a:lstStyle/>
                    <a:p>
                      <a:endParaRPr lang="en-US"/>
                    </a:p>
                  </a:txBody>
                  <a:tcPr/>
                </a:tc>
                <a:extLst>
                  <a:ext uri="{0D108BD9-81ED-4DB2-BD59-A6C34878D82A}">
                    <a16:rowId xmlns:a16="http://schemas.microsoft.com/office/drawing/2014/main" val="10000"/>
                  </a:ext>
                </a:extLst>
              </a:tr>
              <a:tr h="574750">
                <a:tc>
                  <a:txBody>
                    <a:bodyPr/>
                    <a:lstStyle/>
                    <a:p>
                      <a:pPr marL="0" lvl="0" indent="0" algn="l" rtl="0">
                        <a:spcBef>
                          <a:spcPts val="0"/>
                        </a:spcBef>
                        <a:spcAft>
                          <a:spcPts val="0"/>
                        </a:spcAft>
                        <a:buNone/>
                      </a:pPr>
                      <a:r>
                        <a:rPr lang="en-GB" sz="1200" b="1">
                          <a:latin typeface="Montserrat"/>
                          <a:ea typeface="Montserrat"/>
                          <a:cs typeface="Montserrat"/>
                          <a:sym typeface="Montserrat"/>
                        </a:rPr>
                        <a:t>Built environment</a:t>
                      </a:r>
                      <a:endParaRPr sz="1200" b="1">
                        <a:latin typeface="Montserrat"/>
                        <a:ea typeface="Montserrat"/>
                        <a:cs typeface="Montserrat"/>
                        <a:sym typeface="Montserrat"/>
                      </a:endParaRPr>
                    </a:p>
                  </a:txBody>
                  <a:tcPr marL="91425" marR="91425" marT="91425" marB="91425"/>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Renovation and upgrade of buildings</a:t>
                      </a:r>
                      <a:endParaRPr sz="1200">
                        <a:latin typeface="Montserrat"/>
                        <a:ea typeface="Montserrat"/>
                        <a:cs typeface="Montserrat"/>
                        <a:sym typeface="Montserrat"/>
                      </a:endParaRPr>
                    </a:p>
                  </a:txBody>
                  <a:tcPr marL="91425" marR="91425" marT="91425" marB="91425">
                    <a:lnR w="9525" cap="flat" cmpd="sng">
                      <a:solidFill>
                        <a:srgbClr val="FFFFFF"/>
                      </a:solidFill>
                      <a:prstDash val="solid"/>
                      <a:round/>
                      <a:headEnd type="none" w="sm" len="sm"/>
                      <a:tailEnd type="none" w="sm" len="sm"/>
                    </a:lnR>
                  </a:tcPr>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Building materials reuse and recycling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1200" b="1">
                          <a:solidFill>
                            <a:schemeClr val="dk1"/>
                          </a:solidFill>
                          <a:latin typeface="Montserrat"/>
                          <a:ea typeface="Montserrat"/>
                          <a:cs typeface="Montserrat"/>
                          <a:sym typeface="Montserrat"/>
                        </a:rPr>
                        <a:t>Mobility </a:t>
                      </a:r>
                      <a:endParaRPr sz="1200" b="1">
                        <a:latin typeface="Montserrat"/>
                        <a:ea typeface="Montserrat"/>
                        <a:cs typeface="Montserrat"/>
                        <a:sym typeface="Montserrat"/>
                      </a:endParaRPr>
                    </a:p>
                  </a:txBody>
                  <a:tcPr marL="91425" marR="91425" marT="91425" marB="91425"/>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Multimodal mobility </a:t>
                      </a:r>
                      <a:endParaRPr sz="1200">
                        <a:solidFill>
                          <a:schemeClr val="dk1"/>
                        </a:solidFill>
                        <a:latin typeface="Montserrat"/>
                        <a:ea typeface="Montserrat"/>
                        <a:cs typeface="Montserrat"/>
                        <a:sym typeface="Montserrat"/>
                      </a:endParaRPr>
                    </a:p>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infrastructure </a:t>
                      </a:r>
                      <a:endParaRPr sz="1200">
                        <a:latin typeface="Montserrat"/>
                        <a:ea typeface="Montserrat"/>
                        <a:cs typeface="Montserrat"/>
                        <a:sym typeface="Montserrat"/>
                      </a:endParaRPr>
                    </a:p>
                  </a:txBody>
                  <a:tcPr marL="91425" marR="91425" marT="91425" marB="91425">
                    <a:lnR w="9525" cap="flat" cmpd="sng">
                      <a:solidFill>
                        <a:srgbClr val="FFFFFF"/>
                      </a:solidFill>
                      <a:prstDash val="solid"/>
                      <a:round/>
                      <a:headEnd type="none" w="sm" len="sm"/>
                      <a:tailEnd type="none" w="sm" len="sm"/>
                    </a:lnR>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Automotive refurbishment, remanufacturing, and repair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tcPr>
                </a:tc>
                <a:extLst>
                  <a:ext uri="{0D108BD9-81ED-4DB2-BD59-A6C34878D82A}">
                    <a16:rowId xmlns:a16="http://schemas.microsoft.com/office/drawing/2014/main" val="10002"/>
                  </a:ext>
                </a:extLst>
              </a:tr>
              <a:tr h="592150">
                <a:tc>
                  <a:txBody>
                    <a:bodyPr/>
                    <a:lstStyle/>
                    <a:p>
                      <a:pPr marL="0" lvl="0" indent="0" algn="l" rtl="0">
                        <a:spcBef>
                          <a:spcPts val="0"/>
                        </a:spcBef>
                        <a:spcAft>
                          <a:spcPts val="0"/>
                        </a:spcAft>
                        <a:buNone/>
                      </a:pPr>
                      <a:r>
                        <a:rPr lang="en-GB" sz="1200" b="1">
                          <a:solidFill>
                            <a:schemeClr val="dk1"/>
                          </a:solidFill>
                          <a:latin typeface="Montserrat"/>
                          <a:ea typeface="Montserrat"/>
                          <a:cs typeface="Montserrat"/>
                          <a:sym typeface="Montserrat"/>
                        </a:rPr>
                        <a:t>Plastic packaging</a:t>
                      </a:r>
                      <a:endParaRPr sz="1200" b="1">
                        <a:latin typeface="Montserrat"/>
                        <a:ea typeface="Montserrat"/>
                        <a:cs typeface="Montserrat"/>
                        <a:sym typeface="Montserrat"/>
                      </a:endParaRPr>
                    </a:p>
                  </a:txBody>
                  <a:tcPr marL="91425" marR="91425" marT="91425" marB="91425"/>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Innovative reuse business models for plastic packaging</a:t>
                      </a:r>
                      <a:endParaRPr sz="1200">
                        <a:latin typeface="Montserrat"/>
                        <a:ea typeface="Montserrat"/>
                        <a:cs typeface="Montserrat"/>
                        <a:sym typeface="Montserrat"/>
                      </a:endParaRPr>
                    </a:p>
                  </a:txBody>
                  <a:tcPr marL="91425" marR="91425" marT="91425" marB="91425">
                    <a:lnR w="9525" cap="flat" cmpd="sng">
                      <a:solidFill>
                        <a:srgbClr val="FFFFFF"/>
                      </a:solidFill>
                      <a:prstDash val="solid"/>
                      <a:round/>
                      <a:headEnd type="none" w="sm" len="sm"/>
                      <a:tailEnd type="none" w="sm" len="sm"/>
                    </a:lnR>
                  </a:tcPr>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Plastic collection, sorting, and recycling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tcPr>
                </a:tc>
                <a:extLst>
                  <a:ext uri="{0D108BD9-81ED-4DB2-BD59-A6C34878D82A}">
                    <a16:rowId xmlns:a16="http://schemas.microsoft.com/office/drawing/2014/main" val="10003"/>
                  </a:ext>
                </a:extLst>
              </a:tr>
              <a:tr h="622700">
                <a:tc>
                  <a:txBody>
                    <a:bodyPr/>
                    <a:lstStyle/>
                    <a:p>
                      <a:pPr marL="0" lvl="0" indent="0" algn="l" rtl="0">
                        <a:spcBef>
                          <a:spcPts val="0"/>
                        </a:spcBef>
                        <a:spcAft>
                          <a:spcPts val="0"/>
                        </a:spcAft>
                        <a:buNone/>
                      </a:pPr>
                      <a:r>
                        <a:rPr lang="en-GB" sz="1200" b="1">
                          <a:latin typeface="Montserrat"/>
                          <a:ea typeface="Montserrat"/>
                          <a:cs typeface="Montserrat"/>
                          <a:sym typeface="Montserrat"/>
                        </a:rPr>
                        <a:t>Fashion</a:t>
                      </a:r>
                      <a:endParaRPr sz="1200" b="1">
                        <a:latin typeface="Montserrat"/>
                        <a:ea typeface="Montserrat"/>
                        <a:cs typeface="Montserrat"/>
                        <a:sym typeface="Montserrat"/>
                      </a:endParaRPr>
                    </a:p>
                  </a:txBody>
                  <a:tcPr marL="91425" marR="91425" marT="91425" marB="91425"/>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Rental and resale business models for clothing</a:t>
                      </a:r>
                      <a:endParaRPr sz="1200">
                        <a:latin typeface="Montserrat"/>
                        <a:ea typeface="Montserrat"/>
                        <a:cs typeface="Montserrat"/>
                        <a:sym typeface="Montserrat"/>
                      </a:endParaRPr>
                    </a:p>
                  </a:txBody>
                  <a:tcPr marL="91425" marR="91425" marT="91425" marB="91425">
                    <a:lnR w="9525" cap="flat" cmpd="sng">
                      <a:solidFill>
                        <a:srgbClr val="FFFFFF"/>
                      </a:solidFill>
                      <a:prstDash val="solid"/>
                      <a:round/>
                      <a:headEnd type="none" w="sm" len="sm"/>
                      <a:tailEnd type="none" w="sm" len="sm"/>
                    </a:lnR>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Clothing collection, sorting and recycling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tcPr>
                </a:tc>
                <a:extLst>
                  <a:ext uri="{0D108BD9-81ED-4DB2-BD59-A6C34878D82A}">
                    <a16:rowId xmlns:a16="http://schemas.microsoft.com/office/drawing/2014/main" val="10004"/>
                  </a:ext>
                </a:extLst>
              </a:tr>
              <a:tr h="862050">
                <a:tc>
                  <a:txBody>
                    <a:bodyPr/>
                    <a:lstStyle/>
                    <a:p>
                      <a:pPr marL="0" lvl="0" indent="0" algn="l" rtl="0">
                        <a:spcBef>
                          <a:spcPts val="0"/>
                        </a:spcBef>
                        <a:spcAft>
                          <a:spcPts val="0"/>
                        </a:spcAft>
                        <a:buNone/>
                      </a:pPr>
                      <a:r>
                        <a:rPr lang="en-GB" sz="1200" b="1">
                          <a:latin typeface="Montserrat"/>
                          <a:ea typeface="Montserrat"/>
                          <a:cs typeface="Montserrat"/>
                          <a:sym typeface="Montserrat"/>
                        </a:rPr>
                        <a:t>Food</a:t>
                      </a:r>
                      <a:endParaRPr sz="1200" b="1">
                        <a:latin typeface="Montserrat"/>
                        <a:ea typeface="Montserrat"/>
                        <a:cs typeface="Montserrat"/>
                        <a:sym typeface="Montserrat"/>
                      </a:endParaRPr>
                    </a:p>
                  </a:txBody>
                  <a:tcPr marL="91425" marR="91425" marT="91425" marB="91425"/>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Tools enabling farmers to shift to regenerative agricultural production </a:t>
                      </a:r>
                      <a:endParaRPr sz="1200">
                        <a:latin typeface="Montserrat"/>
                        <a:ea typeface="Montserrat"/>
                        <a:cs typeface="Montserrat"/>
                        <a:sym typeface="Montserrat"/>
                      </a:endParaRPr>
                    </a:p>
                  </a:txBody>
                  <a:tcPr marL="91425" marR="91425" marT="91425" marB="91425">
                    <a:lnR w="9525" cap="flat" cmpd="sng">
                      <a:solidFill>
                        <a:srgbClr val="FFFFFF"/>
                      </a:solidFill>
                      <a:prstDash val="solid"/>
                      <a:round/>
                      <a:headEnd type="none" w="sm" len="sm"/>
                      <a:tailEnd type="none" w="sm" len="sm"/>
                    </a:lnR>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Food surplus and by-product collection, redistribution, and valorisation infrastructure</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tcPr>
                </a:tc>
                <a:extLst>
                  <a:ext uri="{0D108BD9-81ED-4DB2-BD59-A6C34878D82A}">
                    <a16:rowId xmlns:a16="http://schemas.microsoft.com/office/drawing/2014/main" val="10005"/>
                  </a:ext>
                </a:extLst>
              </a:tr>
            </a:tbl>
          </a:graphicData>
        </a:graphic>
      </p:graphicFrame>
      <p:pic>
        <p:nvPicPr>
          <p:cNvPr id="164" name="Google Shape;164;p24"/>
          <p:cNvPicPr preferRelativeResize="0"/>
          <p:nvPr/>
        </p:nvPicPr>
        <p:blipFill>
          <a:blip r:embed="rId4">
            <a:alphaModFix/>
          </a:blip>
          <a:stretch>
            <a:fillRect/>
          </a:stretch>
        </p:blipFill>
        <p:spPr>
          <a:xfrm>
            <a:off x="5632375" y="2970675"/>
            <a:ext cx="475525" cy="451750"/>
          </a:xfrm>
          <a:prstGeom prst="rect">
            <a:avLst/>
          </a:prstGeom>
          <a:noFill/>
          <a:ln>
            <a:noFill/>
          </a:ln>
        </p:spPr>
      </p:pic>
      <p:pic>
        <p:nvPicPr>
          <p:cNvPr id="165" name="Google Shape;165;p24"/>
          <p:cNvPicPr preferRelativeResize="0"/>
          <p:nvPr/>
        </p:nvPicPr>
        <p:blipFill>
          <a:blip r:embed="rId5">
            <a:alphaModFix/>
          </a:blip>
          <a:stretch>
            <a:fillRect/>
          </a:stretch>
        </p:blipFill>
        <p:spPr>
          <a:xfrm>
            <a:off x="2159766" y="2969538"/>
            <a:ext cx="475525" cy="454019"/>
          </a:xfrm>
          <a:prstGeom prst="rect">
            <a:avLst/>
          </a:prstGeom>
          <a:noFill/>
          <a:ln>
            <a:noFill/>
          </a:ln>
        </p:spPr>
      </p:pic>
      <p:pic>
        <p:nvPicPr>
          <p:cNvPr id="166" name="Google Shape;166;p24"/>
          <p:cNvPicPr preferRelativeResize="0"/>
          <p:nvPr/>
        </p:nvPicPr>
        <p:blipFill>
          <a:blip r:embed="rId6">
            <a:alphaModFix/>
          </a:blip>
          <a:stretch>
            <a:fillRect/>
          </a:stretch>
        </p:blipFill>
        <p:spPr>
          <a:xfrm>
            <a:off x="2159766" y="3585675"/>
            <a:ext cx="475525" cy="454019"/>
          </a:xfrm>
          <a:prstGeom prst="rect">
            <a:avLst/>
          </a:prstGeom>
          <a:noFill/>
          <a:ln>
            <a:noFill/>
          </a:ln>
        </p:spPr>
      </p:pic>
      <p:pic>
        <p:nvPicPr>
          <p:cNvPr id="167" name="Google Shape;167;p24"/>
          <p:cNvPicPr preferRelativeResize="0"/>
          <p:nvPr/>
        </p:nvPicPr>
        <p:blipFill>
          <a:blip r:embed="rId7">
            <a:alphaModFix/>
          </a:blip>
          <a:stretch>
            <a:fillRect/>
          </a:stretch>
        </p:blipFill>
        <p:spPr>
          <a:xfrm>
            <a:off x="5632363" y="3586813"/>
            <a:ext cx="475525" cy="451749"/>
          </a:xfrm>
          <a:prstGeom prst="rect">
            <a:avLst/>
          </a:prstGeom>
          <a:noFill/>
          <a:ln>
            <a:noFill/>
          </a:ln>
        </p:spPr>
      </p:pic>
      <p:pic>
        <p:nvPicPr>
          <p:cNvPr id="168" name="Google Shape;168;p24"/>
          <p:cNvPicPr preferRelativeResize="0"/>
          <p:nvPr/>
        </p:nvPicPr>
        <p:blipFill>
          <a:blip r:embed="rId8">
            <a:alphaModFix/>
          </a:blip>
          <a:stretch>
            <a:fillRect/>
          </a:stretch>
        </p:blipFill>
        <p:spPr>
          <a:xfrm>
            <a:off x="5632375" y="4250272"/>
            <a:ext cx="475525" cy="449371"/>
          </a:xfrm>
          <a:prstGeom prst="rect">
            <a:avLst/>
          </a:prstGeom>
          <a:noFill/>
          <a:ln>
            <a:noFill/>
          </a:ln>
        </p:spPr>
      </p:pic>
      <p:pic>
        <p:nvPicPr>
          <p:cNvPr id="169" name="Google Shape;169;p24"/>
          <p:cNvPicPr preferRelativeResize="0"/>
          <p:nvPr/>
        </p:nvPicPr>
        <p:blipFill>
          <a:blip r:embed="rId9">
            <a:alphaModFix/>
          </a:blip>
          <a:stretch>
            <a:fillRect/>
          </a:stretch>
        </p:blipFill>
        <p:spPr>
          <a:xfrm>
            <a:off x="2159766" y="4251391"/>
            <a:ext cx="475525" cy="447135"/>
          </a:xfrm>
          <a:prstGeom prst="rect">
            <a:avLst/>
          </a:prstGeom>
          <a:noFill/>
          <a:ln>
            <a:noFill/>
          </a:ln>
        </p:spPr>
      </p:pic>
      <p:pic>
        <p:nvPicPr>
          <p:cNvPr id="170" name="Google Shape;170;p24"/>
          <p:cNvPicPr preferRelativeResize="0"/>
          <p:nvPr/>
        </p:nvPicPr>
        <p:blipFill>
          <a:blip r:embed="rId10">
            <a:alphaModFix/>
          </a:blip>
          <a:stretch>
            <a:fillRect/>
          </a:stretch>
        </p:blipFill>
        <p:spPr>
          <a:xfrm>
            <a:off x="5632373" y="2196265"/>
            <a:ext cx="475525" cy="451633"/>
          </a:xfrm>
          <a:prstGeom prst="rect">
            <a:avLst/>
          </a:prstGeom>
          <a:noFill/>
          <a:ln>
            <a:noFill/>
          </a:ln>
        </p:spPr>
      </p:pic>
      <p:pic>
        <p:nvPicPr>
          <p:cNvPr id="171" name="Google Shape;171;p24"/>
          <p:cNvPicPr preferRelativeResize="0"/>
          <p:nvPr/>
        </p:nvPicPr>
        <p:blipFill>
          <a:blip r:embed="rId11">
            <a:alphaModFix/>
          </a:blip>
          <a:stretch>
            <a:fillRect/>
          </a:stretch>
        </p:blipFill>
        <p:spPr>
          <a:xfrm>
            <a:off x="2159775" y="2196200"/>
            <a:ext cx="475525" cy="451749"/>
          </a:xfrm>
          <a:prstGeom prst="rect">
            <a:avLst/>
          </a:prstGeom>
          <a:noFill/>
          <a:ln>
            <a:noFill/>
          </a:ln>
        </p:spPr>
      </p:pic>
      <p:pic>
        <p:nvPicPr>
          <p:cNvPr id="172" name="Google Shape;172;p24"/>
          <p:cNvPicPr preferRelativeResize="0"/>
          <p:nvPr/>
        </p:nvPicPr>
        <p:blipFill>
          <a:blip r:embed="rId12">
            <a:alphaModFix/>
          </a:blip>
          <a:stretch>
            <a:fillRect/>
          </a:stretch>
        </p:blipFill>
        <p:spPr>
          <a:xfrm>
            <a:off x="5632366" y="1621453"/>
            <a:ext cx="475525" cy="451629"/>
          </a:xfrm>
          <a:prstGeom prst="rect">
            <a:avLst/>
          </a:prstGeom>
          <a:noFill/>
          <a:ln>
            <a:noFill/>
          </a:ln>
        </p:spPr>
      </p:pic>
      <p:pic>
        <p:nvPicPr>
          <p:cNvPr id="173" name="Google Shape;173;p24"/>
          <p:cNvPicPr preferRelativeResize="0"/>
          <p:nvPr/>
        </p:nvPicPr>
        <p:blipFill rotWithShape="1">
          <a:blip r:embed="rId13">
            <a:alphaModFix/>
          </a:blip>
          <a:srcRect l="31893" t="31692" r="27048" b="27451"/>
          <a:stretch/>
        </p:blipFill>
        <p:spPr>
          <a:xfrm>
            <a:off x="2311425" y="1764525"/>
            <a:ext cx="195300" cy="184500"/>
          </a:xfrm>
          <a:prstGeom prst="ellipse">
            <a:avLst/>
          </a:prstGeom>
          <a:noFill/>
          <a:ln>
            <a:noFill/>
          </a:ln>
        </p:spPr>
      </p:pic>
      <p:pic>
        <p:nvPicPr>
          <p:cNvPr id="174" name="Google Shape;174;p24"/>
          <p:cNvPicPr preferRelativeResize="0"/>
          <p:nvPr/>
        </p:nvPicPr>
        <p:blipFill rotWithShape="1">
          <a:blip r:embed="rId14">
            <a:alphaModFix/>
          </a:blip>
          <a:srcRect t="36159"/>
          <a:stretch/>
        </p:blipFill>
        <p:spPr>
          <a:xfrm>
            <a:off x="7991173" y="0"/>
            <a:ext cx="1144427" cy="102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5"/>
          <p:cNvPicPr preferRelativeResize="0"/>
          <p:nvPr/>
        </p:nvPicPr>
        <p:blipFill>
          <a:blip r:embed="rId3">
            <a:alphaModFix/>
          </a:blip>
          <a:stretch>
            <a:fillRect/>
          </a:stretch>
        </p:blipFill>
        <p:spPr>
          <a:xfrm>
            <a:off x="7676450" y="4686913"/>
            <a:ext cx="1352550" cy="342900"/>
          </a:xfrm>
          <a:prstGeom prst="rect">
            <a:avLst/>
          </a:prstGeom>
          <a:noFill/>
          <a:ln>
            <a:noFill/>
          </a:ln>
        </p:spPr>
      </p:pic>
      <p:sp>
        <p:nvSpPr>
          <p:cNvPr id="180" name="Google Shape;180;p25"/>
          <p:cNvSpPr txBox="1"/>
          <p:nvPr/>
        </p:nvSpPr>
        <p:spPr>
          <a:xfrm>
            <a:off x="10287150" y="2233875"/>
            <a:ext cx="651120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81" name="Google Shape;181;p25"/>
          <p:cNvPicPr preferRelativeResize="0"/>
          <p:nvPr/>
        </p:nvPicPr>
        <p:blipFill>
          <a:blip r:embed="rId4">
            <a:alphaModFix/>
          </a:blip>
          <a:stretch>
            <a:fillRect/>
          </a:stretch>
        </p:blipFill>
        <p:spPr>
          <a:xfrm>
            <a:off x="234550" y="793863"/>
            <a:ext cx="8581725" cy="3651029"/>
          </a:xfrm>
          <a:prstGeom prst="rect">
            <a:avLst/>
          </a:prstGeom>
          <a:noFill/>
          <a:ln>
            <a:noFill/>
          </a:ln>
        </p:spPr>
      </p:pic>
      <p:pic>
        <p:nvPicPr>
          <p:cNvPr id="182" name="Google Shape;182;p25"/>
          <p:cNvPicPr preferRelativeResize="0"/>
          <p:nvPr/>
        </p:nvPicPr>
        <p:blipFill rotWithShape="1">
          <a:blip r:embed="rId5">
            <a:alphaModFix/>
          </a:blip>
          <a:srcRect l="43877" r="44148" b="66862"/>
          <a:stretch/>
        </p:blipFill>
        <p:spPr>
          <a:xfrm>
            <a:off x="8382807" y="2441650"/>
            <a:ext cx="481949" cy="551825"/>
          </a:xfrm>
          <a:prstGeom prst="rect">
            <a:avLst/>
          </a:prstGeom>
          <a:noFill/>
          <a:ln>
            <a:noFill/>
          </a:ln>
        </p:spPr>
      </p:pic>
      <p:pic>
        <p:nvPicPr>
          <p:cNvPr id="183" name="Google Shape;183;p25"/>
          <p:cNvPicPr preferRelativeResize="0"/>
          <p:nvPr/>
        </p:nvPicPr>
        <p:blipFill rotWithShape="1">
          <a:blip r:embed="rId5">
            <a:alphaModFix/>
          </a:blip>
          <a:srcRect l="43877" r="44148" b="66862"/>
          <a:stretch/>
        </p:blipFill>
        <p:spPr>
          <a:xfrm>
            <a:off x="275647" y="2083650"/>
            <a:ext cx="4180024" cy="1071475"/>
          </a:xfrm>
          <a:prstGeom prst="rect">
            <a:avLst/>
          </a:prstGeom>
          <a:noFill/>
          <a:ln>
            <a:noFill/>
          </a:ln>
        </p:spPr>
      </p:pic>
      <p:pic>
        <p:nvPicPr>
          <p:cNvPr id="184" name="Google Shape;184;p25"/>
          <p:cNvPicPr preferRelativeResize="0"/>
          <p:nvPr/>
        </p:nvPicPr>
        <p:blipFill rotWithShape="1">
          <a:blip r:embed="rId5">
            <a:alphaModFix/>
          </a:blip>
          <a:srcRect l="43877" r="44148" b="66862"/>
          <a:stretch/>
        </p:blipFill>
        <p:spPr>
          <a:xfrm>
            <a:off x="275647" y="3305825"/>
            <a:ext cx="4180024" cy="1071475"/>
          </a:xfrm>
          <a:prstGeom prst="rect">
            <a:avLst/>
          </a:prstGeom>
          <a:noFill/>
          <a:ln>
            <a:noFill/>
          </a:ln>
        </p:spPr>
      </p:pic>
      <p:pic>
        <p:nvPicPr>
          <p:cNvPr id="185" name="Google Shape;185;p25"/>
          <p:cNvPicPr preferRelativeResize="0"/>
          <p:nvPr/>
        </p:nvPicPr>
        <p:blipFill rotWithShape="1">
          <a:blip r:embed="rId5">
            <a:alphaModFix/>
          </a:blip>
          <a:srcRect l="43877" r="44148" b="66862"/>
          <a:stretch/>
        </p:blipFill>
        <p:spPr>
          <a:xfrm>
            <a:off x="4636247" y="2181825"/>
            <a:ext cx="4180024" cy="1071475"/>
          </a:xfrm>
          <a:prstGeom prst="rect">
            <a:avLst/>
          </a:prstGeom>
          <a:noFill/>
          <a:ln>
            <a:noFill/>
          </a:ln>
        </p:spPr>
      </p:pic>
      <p:pic>
        <p:nvPicPr>
          <p:cNvPr id="186" name="Google Shape;186;p25"/>
          <p:cNvPicPr preferRelativeResize="0"/>
          <p:nvPr/>
        </p:nvPicPr>
        <p:blipFill rotWithShape="1">
          <a:blip r:embed="rId5">
            <a:alphaModFix/>
          </a:blip>
          <a:srcRect l="43877" r="44148" b="66862"/>
          <a:stretch/>
        </p:blipFill>
        <p:spPr>
          <a:xfrm>
            <a:off x="4455672" y="3304463"/>
            <a:ext cx="4180024" cy="1071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83"/>
                                        </p:tgtEl>
                                      </p:cBhvr>
                                    </p:animEffect>
                                    <p:set>
                                      <p:cBhvr>
                                        <p:cTn id="7" dur="1" fill="hold">
                                          <p:stCondLst>
                                            <p:cond delay="1000"/>
                                          </p:stCondLst>
                                        </p:cTn>
                                        <p:tgtEl>
                                          <p:spTgt spid="18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84"/>
                                        </p:tgtEl>
                                      </p:cBhvr>
                                    </p:animEffect>
                                    <p:set>
                                      <p:cBhvr>
                                        <p:cTn id="12" dur="1" fill="hold">
                                          <p:stCondLst>
                                            <p:cond delay="1000"/>
                                          </p:stCondLst>
                                        </p:cTn>
                                        <p:tgtEl>
                                          <p:spTgt spid="18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85"/>
                                        </p:tgtEl>
                                      </p:cBhvr>
                                    </p:animEffect>
                                    <p:set>
                                      <p:cBhvr>
                                        <p:cTn id="17" dur="1" fill="hold">
                                          <p:stCondLst>
                                            <p:cond delay="1000"/>
                                          </p:stCondLst>
                                        </p:cTn>
                                        <p:tgtEl>
                                          <p:spTgt spid="18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86"/>
                                        </p:tgtEl>
                                      </p:cBhvr>
                                    </p:animEffect>
                                    <p:set>
                                      <p:cBhvr>
                                        <p:cTn id="22" dur="1" fill="hold">
                                          <p:stCondLst>
                                            <p:cond delay="1000"/>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26"/>
          <p:cNvPicPr preferRelativeResize="0"/>
          <p:nvPr/>
        </p:nvPicPr>
        <p:blipFill>
          <a:blip r:embed="rId3">
            <a:alphaModFix/>
          </a:blip>
          <a:stretch>
            <a:fillRect/>
          </a:stretch>
        </p:blipFill>
        <p:spPr>
          <a:xfrm>
            <a:off x="7676450" y="4686913"/>
            <a:ext cx="1352550" cy="342900"/>
          </a:xfrm>
          <a:prstGeom prst="rect">
            <a:avLst/>
          </a:prstGeom>
          <a:noFill/>
          <a:ln>
            <a:noFill/>
          </a:ln>
        </p:spPr>
      </p:pic>
      <p:sp>
        <p:nvSpPr>
          <p:cNvPr id="192" name="Google Shape;192;p26"/>
          <p:cNvSpPr txBox="1"/>
          <p:nvPr/>
        </p:nvSpPr>
        <p:spPr>
          <a:xfrm>
            <a:off x="10287150" y="2233875"/>
            <a:ext cx="651120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6"/>
          <p:cNvSpPr txBox="1"/>
          <p:nvPr/>
        </p:nvSpPr>
        <p:spPr>
          <a:xfrm>
            <a:off x="58125" y="4717063"/>
            <a:ext cx="2373900" cy="28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b="1">
                <a:solidFill>
                  <a:srgbClr val="FFFFFF"/>
                </a:solidFill>
              </a:rPr>
              <a:t>Date: November 2020</a:t>
            </a:r>
            <a:endParaRPr sz="1200" b="1">
              <a:solidFill>
                <a:srgbClr val="FFFFFF"/>
              </a:solidFill>
            </a:endParaRPr>
          </a:p>
        </p:txBody>
      </p:sp>
      <p:pic>
        <p:nvPicPr>
          <p:cNvPr id="194" name="Google Shape;194;p26"/>
          <p:cNvPicPr preferRelativeResize="0"/>
          <p:nvPr/>
        </p:nvPicPr>
        <p:blipFill>
          <a:blip r:embed="rId4">
            <a:alphaModFix/>
          </a:blip>
          <a:stretch>
            <a:fillRect/>
          </a:stretch>
        </p:blipFill>
        <p:spPr>
          <a:xfrm>
            <a:off x="183600" y="671300"/>
            <a:ext cx="8776801" cy="3800901"/>
          </a:xfrm>
          <a:prstGeom prst="rect">
            <a:avLst/>
          </a:prstGeom>
          <a:noFill/>
          <a:ln>
            <a:noFill/>
          </a:ln>
        </p:spPr>
      </p:pic>
      <p:pic>
        <p:nvPicPr>
          <p:cNvPr id="195" name="Google Shape;195;p26"/>
          <p:cNvPicPr preferRelativeResize="0"/>
          <p:nvPr/>
        </p:nvPicPr>
        <p:blipFill rotWithShape="1">
          <a:blip r:embed="rId4">
            <a:alphaModFix/>
          </a:blip>
          <a:srcRect l="40027" r="43686" b="73996"/>
          <a:stretch/>
        </p:blipFill>
        <p:spPr>
          <a:xfrm>
            <a:off x="530425" y="2077575"/>
            <a:ext cx="3870274" cy="1040250"/>
          </a:xfrm>
          <a:prstGeom prst="rect">
            <a:avLst/>
          </a:prstGeom>
          <a:noFill/>
          <a:ln>
            <a:noFill/>
          </a:ln>
        </p:spPr>
      </p:pic>
      <p:pic>
        <p:nvPicPr>
          <p:cNvPr id="196" name="Google Shape;196;p26"/>
          <p:cNvPicPr preferRelativeResize="0"/>
          <p:nvPr/>
        </p:nvPicPr>
        <p:blipFill rotWithShape="1">
          <a:blip r:embed="rId4">
            <a:alphaModFix/>
          </a:blip>
          <a:srcRect l="40027" r="43686" b="73996"/>
          <a:stretch/>
        </p:blipFill>
        <p:spPr>
          <a:xfrm>
            <a:off x="671571" y="3065925"/>
            <a:ext cx="3870274" cy="988349"/>
          </a:xfrm>
          <a:prstGeom prst="rect">
            <a:avLst/>
          </a:prstGeom>
          <a:noFill/>
          <a:ln>
            <a:noFill/>
          </a:ln>
        </p:spPr>
      </p:pic>
      <p:pic>
        <p:nvPicPr>
          <p:cNvPr id="197" name="Google Shape;197;p26"/>
          <p:cNvPicPr preferRelativeResize="0"/>
          <p:nvPr/>
        </p:nvPicPr>
        <p:blipFill rotWithShape="1">
          <a:blip r:embed="rId4">
            <a:alphaModFix/>
          </a:blip>
          <a:srcRect l="40027" r="43686" b="73996"/>
          <a:stretch/>
        </p:blipFill>
        <p:spPr>
          <a:xfrm>
            <a:off x="4864471" y="2188850"/>
            <a:ext cx="3870274" cy="988349"/>
          </a:xfrm>
          <a:prstGeom prst="rect">
            <a:avLst/>
          </a:prstGeom>
          <a:noFill/>
          <a:ln>
            <a:noFill/>
          </a:ln>
        </p:spPr>
      </p:pic>
      <p:pic>
        <p:nvPicPr>
          <p:cNvPr id="198" name="Google Shape;198;p26"/>
          <p:cNvPicPr preferRelativeResize="0"/>
          <p:nvPr/>
        </p:nvPicPr>
        <p:blipFill rotWithShape="1">
          <a:blip r:embed="rId4">
            <a:alphaModFix/>
          </a:blip>
          <a:srcRect l="40027" r="43686" b="73996"/>
          <a:stretch/>
        </p:blipFill>
        <p:spPr>
          <a:xfrm>
            <a:off x="4780521" y="3117825"/>
            <a:ext cx="3870274" cy="988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5"/>
                                        </p:tgtEl>
                                      </p:cBhvr>
                                    </p:animEffect>
                                    <p:set>
                                      <p:cBhvr>
                                        <p:cTn id="7" dur="1" fill="hold">
                                          <p:stCondLst>
                                            <p:cond delay="1000"/>
                                          </p:stCondLst>
                                        </p:cTn>
                                        <p:tgtEl>
                                          <p:spTgt spid="19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96"/>
                                        </p:tgtEl>
                                      </p:cBhvr>
                                    </p:animEffect>
                                    <p:set>
                                      <p:cBhvr>
                                        <p:cTn id="12" dur="1" fill="hold">
                                          <p:stCondLst>
                                            <p:cond delay="1000"/>
                                          </p:stCondLst>
                                        </p:cTn>
                                        <p:tgtEl>
                                          <p:spTgt spid="19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197"/>
                                        </p:tgtEl>
                                      </p:cBhvr>
                                    </p:animEffect>
                                    <p:set>
                                      <p:cBhvr>
                                        <p:cTn id="17" dur="1" fill="hold">
                                          <p:stCondLst>
                                            <p:cond delay="1000"/>
                                          </p:stCondLst>
                                        </p:cTn>
                                        <p:tgtEl>
                                          <p:spTgt spid="19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198"/>
                                        </p:tgtEl>
                                      </p:cBhvr>
                                    </p:animEffect>
                                    <p:set>
                                      <p:cBhvr>
                                        <p:cTn id="22" dur="1" fill="hold">
                                          <p:stCondLst>
                                            <p:cond delay="1000"/>
                                          </p:stCondLst>
                                        </p:cTn>
                                        <p:tgtEl>
                                          <p:spTgt spid="1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pic>
        <p:nvPicPr>
          <p:cNvPr id="203" name="Google Shape;203;p27"/>
          <p:cNvPicPr preferRelativeResize="0"/>
          <p:nvPr/>
        </p:nvPicPr>
        <p:blipFill>
          <a:blip r:embed="rId3">
            <a:alphaModFix/>
          </a:blip>
          <a:stretch>
            <a:fillRect/>
          </a:stretch>
        </p:blipFill>
        <p:spPr>
          <a:xfrm>
            <a:off x="7676450" y="4686913"/>
            <a:ext cx="1352550" cy="342900"/>
          </a:xfrm>
          <a:prstGeom prst="rect">
            <a:avLst/>
          </a:prstGeom>
          <a:noFill/>
          <a:ln>
            <a:noFill/>
          </a:ln>
        </p:spPr>
      </p:pic>
      <p:sp>
        <p:nvSpPr>
          <p:cNvPr id="204" name="Google Shape;204;p27"/>
          <p:cNvSpPr txBox="1"/>
          <p:nvPr/>
        </p:nvSpPr>
        <p:spPr>
          <a:xfrm>
            <a:off x="10287150" y="2233875"/>
            <a:ext cx="6511200" cy="75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05" name="Google Shape;205;p27"/>
          <p:cNvPicPr preferRelativeResize="0"/>
          <p:nvPr/>
        </p:nvPicPr>
        <p:blipFill>
          <a:blip r:embed="rId4">
            <a:alphaModFix/>
          </a:blip>
          <a:stretch>
            <a:fillRect/>
          </a:stretch>
        </p:blipFill>
        <p:spPr>
          <a:xfrm>
            <a:off x="266775" y="790525"/>
            <a:ext cx="8610450" cy="3562450"/>
          </a:xfrm>
          <a:prstGeom prst="rect">
            <a:avLst/>
          </a:prstGeom>
          <a:noFill/>
          <a:ln>
            <a:noFill/>
          </a:ln>
        </p:spPr>
      </p:pic>
      <p:pic>
        <p:nvPicPr>
          <p:cNvPr id="206" name="Google Shape;206;p27"/>
          <p:cNvPicPr preferRelativeResize="0"/>
          <p:nvPr/>
        </p:nvPicPr>
        <p:blipFill rotWithShape="1">
          <a:blip r:embed="rId4">
            <a:alphaModFix/>
          </a:blip>
          <a:srcRect l="43877" r="44148" b="66862"/>
          <a:stretch/>
        </p:blipFill>
        <p:spPr>
          <a:xfrm>
            <a:off x="8400207" y="2993475"/>
            <a:ext cx="481949" cy="55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p:nvPr/>
        </p:nvSpPr>
        <p:spPr>
          <a:xfrm>
            <a:off x="753900" y="1567875"/>
            <a:ext cx="7636200" cy="30117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b="1">
                <a:solidFill>
                  <a:srgbClr val="073763"/>
                </a:solidFill>
                <a:highlight>
                  <a:srgbClr val="FFFFFF"/>
                </a:highlight>
                <a:latin typeface="Montserrat"/>
                <a:ea typeface="Montserrat"/>
                <a:cs typeface="Montserrat"/>
                <a:sym typeface="Montserrat"/>
              </a:rPr>
              <a:t>“We need to be bold, and invest in a green and circular recovery. Taken together, the Green Deal and the circular economy action plan show us exactly what needs to be done. They are like a powerful vaccine that can help us become more resilient and protect us when other crises will appear or existing ones may worsen. The transformation is already under way, and businesses, consumers and public bodies are endorsing and supporting the sustainable model. It will be vital to draw on that momentum, and use the circular economy to define a new structure for rebuilding the economy.”</a:t>
            </a:r>
            <a:endParaRPr b="1">
              <a:solidFill>
                <a:srgbClr val="073763"/>
              </a:solidFill>
              <a:highlight>
                <a:srgbClr val="FFFFFF"/>
              </a:highlight>
              <a:latin typeface="Montserrat"/>
              <a:ea typeface="Montserrat"/>
              <a:cs typeface="Montserrat"/>
              <a:sym typeface="Montserrat"/>
            </a:endParaRPr>
          </a:p>
          <a:p>
            <a:pPr marL="457200" lvl="0" indent="-317500" algn="ctr" rtl="0">
              <a:lnSpc>
                <a:spcPct val="150000"/>
              </a:lnSpc>
              <a:spcBef>
                <a:spcPts val="0"/>
              </a:spcBef>
              <a:spcAft>
                <a:spcPts val="0"/>
              </a:spcAft>
              <a:buClr>
                <a:srgbClr val="073763"/>
              </a:buClr>
              <a:buSzPts val="1400"/>
              <a:buFont typeface="Montserrat"/>
              <a:buChar char="-"/>
            </a:pPr>
            <a:r>
              <a:rPr lang="en-GB">
                <a:solidFill>
                  <a:srgbClr val="3C4043"/>
                </a:solidFill>
                <a:highlight>
                  <a:srgbClr val="FFFFFF"/>
                </a:highlight>
                <a:latin typeface="Montserrat"/>
                <a:ea typeface="Montserrat"/>
                <a:cs typeface="Montserrat"/>
                <a:sym typeface="Montserrat"/>
              </a:rPr>
              <a:t>Virginijus Sinkevičius, European Commissioner</a:t>
            </a:r>
            <a:endParaRPr b="1">
              <a:solidFill>
                <a:srgbClr val="073763"/>
              </a:solidFill>
              <a:highlight>
                <a:srgbClr val="FFFFFF"/>
              </a:highlight>
              <a:latin typeface="Montserrat"/>
              <a:ea typeface="Montserrat"/>
              <a:cs typeface="Montserrat"/>
              <a:sym typeface="Montserrat"/>
            </a:endParaRPr>
          </a:p>
        </p:txBody>
      </p:sp>
      <p:sp>
        <p:nvSpPr>
          <p:cNvPr id="212" name="Google Shape;212;p28"/>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txBox="1">
            <a:spLocks noGrp="1"/>
          </p:cNvSpPr>
          <p:nvPr>
            <p:ph type="ctrTitle"/>
          </p:nvPr>
        </p:nvSpPr>
        <p:spPr>
          <a:xfrm>
            <a:off x="180075" y="259498"/>
            <a:ext cx="7798200" cy="6138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073763"/>
                </a:solidFill>
                <a:latin typeface="Montserrat"/>
                <a:ea typeface="Montserrat"/>
                <a:cs typeface="Montserrat"/>
                <a:sym typeface="Montserrat"/>
              </a:rPr>
              <a:t>The circular economy is key for achieving a resilient recovery </a:t>
            </a:r>
            <a:endParaRPr sz="1800" b="1">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None/>
            </a:pPr>
            <a:endParaRPr sz="1800" b="1">
              <a:solidFill>
                <a:srgbClr val="073763"/>
              </a:solidFill>
              <a:latin typeface="Montserrat"/>
              <a:ea typeface="Montserrat"/>
              <a:cs typeface="Montserrat"/>
              <a:sym typeface="Montserrat"/>
            </a:endParaRPr>
          </a:p>
        </p:txBody>
      </p:sp>
      <p:cxnSp>
        <p:nvCxnSpPr>
          <p:cNvPr id="214" name="Google Shape;214;p28"/>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sp>
        <p:nvSpPr>
          <p:cNvPr id="215" name="Google Shape;215;p28"/>
          <p:cNvSpPr/>
          <p:nvPr/>
        </p:nvSpPr>
        <p:spPr>
          <a:xfrm>
            <a:off x="7978275" y="525"/>
            <a:ext cx="1165800" cy="10614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6" name="Google Shape;216;p28"/>
          <p:cNvPicPr preferRelativeResize="0"/>
          <p:nvPr/>
        </p:nvPicPr>
        <p:blipFill>
          <a:blip r:embed="rId3">
            <a:alphaModFix/>
          </a:blip>
          <a:stretch>
            <a:fillRect/>
          </a:stretch>
        </p:blipFill>
        <p:spPr>
          <a:xfrm>
            <a:off x="8193112" y="174510"/>
            <a:ext cx="736125" cy="698725"/>
          </a:xfrm>
          <a:prstGeom prst="rect">
            <a:avLst/>
          </a:prstGeom>
          <a:noFill/>
          <a:ln>
            <a:noFill/>
          </a:ln>
        </p:spPr>
      </p:pic>
      <p:pic>
        <p:nvPicPr>
          <p:cNvPr id="217" name="Google Shape;217;p28"/>
          <p:cNvPicPr preferRelativeResize="0"/>
          <p:nvPr/>
        </p:nvPicPr>
        <p:blipFill rotWithShape="1">
          <a:blip r:embed="rId4">
            <a:alphaModFix/>
          </a:blip>
          <a:srcRect t="36159"/>
          <a:stretch/>
        </p:blipFill>
        <p:spPr>
          <a:xfrm>
            <a:off x="7991173" y="0"/>
            <a:ext cx="1144427" cy="102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6"/>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6"/>
          <p:cNvSpPr txBox="1">
            <a:spLocks noGrp="1"/>
          </p:cNvSpPr>
          <p:nvPr>
            <p:ph type="ctrTitle"/>
          </p:nvPr>
        </p:nvSpPr>
        <p:spPr>
          <a:xfrm>
            <a:off x="180075" y="119950"/>
            <a:ext cx="8871000" cy="9018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073763"/>
                </a:solidFill>
                <a:latin typeface="Montserrat"/>
                <a:ea typeface="Montserrat"/>
                <a:cs typeface="Montserrat"/>
                <a:sym typeface="Montserrat"/>
              </a:rPr>
              <a:t>Circular economy: a transformative Covid-19 recovery strategy</a:t>
            </a:r>
            <a:endParaRPr sz="1800" b="1">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None/>
            </a:pPr>
            <a:r>
              <a:rPr lang="en-GB" sz="1800">
                <a:solidFill>
                  <a:srgbClr val="073763"/>
                </a:solidFill>
                <a:latin typeface="Montserrat"/>
                <a:ea typeface="Montserrat"/>
                <a:cs typeface="Montserrat"/>
                <a:sym typeface="Montserrat"/>
              </a:rPr>
              <a:t>How policymakers can pave the way to a low-carbon, prosperous future</a:t>
            </a:r>
            <a:endParaRPr sz="1800">
              <a:solidFill>
                <a:srgbClr val="073763"/>
              </a:solidFill>
              <a:latin typeface="Montserrat"/>
              <a:ea typeface="Montserrat"/>
              <a:cs typeface="Montserrat"/>
              <a:sym typeface="Montserrat"/>
            </a:endParaRPr>
          </a:p>
        </p:txBody>
      </p:sp>
      <p:cxnSp>
        <p:nvCxnSpPr>
          <p:cNvPr id="69" name="Google Shape;69;p16"/>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pic>
        <p:nvPicPr>
          <p:cNvPr id="70" name="Google Shape;70;p16"/>
          <p:cNvPicPr preferRelativeResize="0"/>
          <p:nvPr/>
        </p:nvPicPr>
        <p:blipFill>
          <a:blip r:embed="rId3">
            <a:alphaModFix/>
          </a:blip>
          <a:stretch>
            <a:fillRect/>
          </a:stretch>
        </p:blipFill>
        <p:spPr>
          <a:xfrm>
            <a:off x="514100" y="1224775"/>
            <a:ext cx="2729305" cy="3816775"/>
          </a:xfrm>
          <a:prstGeom prst="rect">
            <a:avLst/>
          </a:prstGeom>
          <a:noFill/>
          <a:ln>
            <a:noFill/>
          </a:ln>
        </p:spPr>
      </p:pic>
      <p:sp>
        <p:nvSpPr>
          <p:cNvPr id="71" name="Google Shape;71;p16"/>
          <p:cNvSpPr txBox="1"/>
          <p:nvPr/>
        </p:nvSpPr>
        <p:spPr>
          <a:xfrm>
            <a:off x="3422350" y="1550700"/>
            <a:ext cx="5628600" cy="3082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073763"/>
              </a:buClr>
              <a:buSzPts val="1500"/>
              <a:buFont typeface="Montserrat"/>
              <a:buChar char="●"/>
            </a:pPr>
            <a:r>
              <a:rPr lang="en-GB" sz="1500" b="1">
                <a:solidFill>
                  <a:srgbClr val="073763"/>
                </a:solidFill>
                <a:latin typeface="Montserrat"/>
                <a:ea typeface="Montserrat"/>
                <a:cs typeface="Montserrat"/>
                <a:sym typeface="Montserrat"/>
              </a:rPr>
              <a:t>Published in October 2020</a:t>
            </a:r>
            <a:endParaRPr sz="1500" b="1">
              <a:solidFill>
                <a:srgbClr val="073763"/>
              </a:solidFill>
              <a:latin typeface="Montserrat"/>
              <a:ea typeface="Montserrat"/>
              <a:cs typeface="Montserrat"/>
              <a:sym typeface="Montserrat"/>
            </a:endParaRPr>
          </a:p>
          <a:p>
            <a:pPr marL="457200" lvl="0" indent="0" algn="l" rtl="0">
              <a:spcBef>
                <a:spcPts val="0"/>
              </a:spcBef>
              <a:spcAft>
                <a:spcPts val="0"/>
              </a:spcAft>
              <a:buNone/>
            </a:pPr>
            <a:endParaRPr sz="1500" b="1">
              <a:solidFill>
                <a:srgbClr val="073763"/>
              </a:solidFill>
              <a:latin typeface="Montserrat"/>
              <a:ea typeface="Montserrat"/>
              <a:cs typeface="Montserrat"/>
              <a:sym typeface="Montserrat"/>
            </a:endParaRPr>
          </a:p>
          <a:p>
            <a:pPr marL="457200" lvl="0" indent="-323850" algn="l" rtl="0">
              <a:spcBef>
                <a:spcPts val="0"/>
              </a:spcBef>
              <a:spcAft>
                <a:spcPts val="0"/>
              </a:spcAft>
              <a:buClr>
                <a:srgbClr val="073763"/>
              </a:buClr>
              <a:buSzPts val="1500"/>
              <a:buFont typeface="Montserrat"/>
              <a:buChar char="●"/>
            </a:pPr>
            <a:r>
              <a:rPr lang="en-GB" sz="1500" b="1">
                <a:solidFill>
                  <a:srgbClr val="073763"/>
                </a:solidFill>
                <a:latin typeface="Montserrat"/>
                <a:ea typeface="Montserrat"/>
                <a:cs typeface="Montserrat"/>
                <a:sym typeface="Montserrat"/>
              </a:rPr>
              <a:t>Main ambition:</a:t>
            </a:r>
            <a:endParaRPr sz="1500" b="1">
              <a:solidFill>
                <a:srgbClr val="073763"/>
              </a:solidFill>
              <a:latin typeface="Montserrat"/>
              <a:ea typeface="Montserrat"/>
              <a:cs typeface="Montserrat"/>
              <a:sym typeface="Montserrat"/>
            </a:endParaRPr>
          </a:p>
          <a:p>
            <a:pPr marL="914400" lvl="0" indent="0" algn="l" rtl="0">
              <a:spcBef>
                <a:spcPts val="0"/>
              </a:spcBef>
              <a:spcAft>
                <a:spcPts val="0"/>
              </a:spcAft>
              <a:buNone/>
            </a:pPr>
            <a:endParaRPr sz="1200">
              <a:solidFill>
                <a:srgbClr val="073763"/>
              </a:solidFill>
              <a:latin typeface="Montserrat"/>
              <a:ea typeface="Montserrat"/>
              <a:cs typeface="Montserrat"/>
              <a:sym typeface="Montserrat"/>
            </a:endParaRPr>
          </a:p>
          <a:p>
            <a:pPr marL="914400" lvl="1" indent="-317500" algn="l" rtl="0">
              <a:spcBef>
                <a:spcPts val="0"/>
              </a:spcBef>
              <a:spcAft>
                <a:spcPts val="0"/>
              </a:spcAft>
              <a:buClr>
                <a:srgbClr val="073763"/>
              </a:buClr>
              <a:buSzPts val="1400"/>
              <a:buFont typeface="Montserrat"/>
              <a:buChar char="○"/>
            </a:pPr>
            <a:r>
              <a:rPr lang="en-GB">
                <a:solidFill>
                  <a:srgbClr val="073763"/>
                </a:solidFill>
                <a:latin typeface="Montserrat"/>
                <a:ea typeface="Montserrat"/>
                <a:cs typeface="Montserrat"/>
                <a:sym typeface="Montserrat"/>
              </a:rPr>
              <a:t>Showing how CE is key to building back better</a:t>
            </a:r>
            <a:endParaRPr>
              <a:solidFill>
                <a:srgbClr val="073763"/>
              </a:solidFill>
              <a:latin typeface="Montserrat"/>
              <a:ea typeface="Montserrat"/>
              <a:cs typeface="Montserrat"/>
              <a:sym typeface="Montserrat"/>
            </a:endParaRPr>
          </a:p>
          <a:p>
            <a:pPr marL="914400" lvl="0" indent="0" algn="l" rtl="0">
              <a:spcBef>
                <a:spcPts val="0"/>
              </a:spcBef>
              <a:spcAft>
                <a:spcPts val="0"/>
              </a:spcAft>
              <a:buNone/>
            </a:pPr>
            <a:endParaRPr>
              <a:solidFill>
                <a:srgbClr val="073763"/>
              </a:solidFill>
              <a:latin typeface="Montserrat"/>
              <a:ea typeface="Montserrat"/>
              <a:cs typeface="Montserrat"/>
              <a:sym typeface="Montserrat"/>
            </a:endParaRPr>
          </a:p>
          <a:p>
            <a:pPr marL="914400" lvl="1" indent="-317500" algn="l" rtl="0">
              <a:spcBef>
                <a:spcPts val="0"/>
              </a:spcBef>
              <a:spcAft>
                <a:spcPts val="0"/>
              </a:spcAft>
              <a:buClr>
                <a:srgbClr val="073763"/>
              </a:buClr>
              <a:buSzPts val="1400"/>
              <a:buFont typeface="Montserrat"/>
              <a:buChar char="○"/>
            </a:pPr>
            <a:r>
              <a:rPr lang="en-GB">
                <a:solidFill>
                  <a:srgbClr val="073763"/>
                </a:solidFill>
                <a:latin typeface="Montserrat"/>
                <a:ea typeface="Montserrat"/>
                <a:cs typeface="Montserrat"/>
                <a:sym typeface="Montserrat"/>
              </a:rPr>
              <a:t>Identifying top quick wins for public investment</a:t>
            </a:r>
            <a:endParaRPr>
              <a:solidFill>
                <a:srgbClr val="073763"/>
              </a:solidFill>
              <a:latin typeface="Montserrat"/>
              <a:ea typeface="Montserrat"/>
              <a:cs typeface="Montserrat"/>
              <a:sym typeface="Montserrat"/>
            </a:endParaRPr>
          </a:p>
          <a:p>
            <a:pPr marL="0" lvl="0" indent="0" algn="l" rtl="0">
              <a:spcBef>
                <a:spcPts val="0"/>
              </a:spcBef>
              <a:spcAft>
                <a:spcPts val="0"/>
              </a:spcAft>
              <a:buNone/>
            </a:pPr>
            <a:endParaRPr>
              <a:solidFill>
                <a:srgbClr val="073763"/>
              </a:solidFill>
              <a:latin typeface="Montserrat"/>
              <a:ea typeface="Montserrat"/>
              <a:cs typeface="Montserrat"/>
              <a:sym typeface="Montserrat"/>
            </a:endParaRPr>
          </a:p>
          <a:p>
            <a:pPr marL="457200" lvl="0" indent="-317500" algn="l" rtl="0">
              <a:spcBef>
                <a:spcPts val="0"/>
              </a:spcBef>
              <a:spcAft>
                <a:spcPts val="0"/>
              </a:spcAft>
              <a:buClr>
                <a:srgbClr val="073763"/>
              </a:buClr>
              <a:buSzPts val="1400"/>
              <a:buFont typeface="Montserrat"/>
              <a:buChar char="●"/>
            </a:pPr>
            <a:r>
              <a:rPr lang="en-GB" b="1">
                <a:solidFill>
                  <a:srgbClr val="073763"/>
                </a:solidFill>
                <a:latin typeface="Montserrat"/>
                <a:ea typeface="Montserrat"/>
                <a:cs typeface="Montserrat"/>
                <a:sym typeface="Montserrat"/>
              </a:rPr>
              <a:t>Outcome:</a:t>
            </a:r>
            <a:endParaRPr b="1">
              <a:solidFill>
                <a:srgbClr val="073763"/>
              </a:solidFill>
              <a:latin typeface="Montserrat"/>
              <a:ea typeface="Montserrat"/>
              <a:cs typeface="Montserrat"/>
              <a:sym typeface="Montserrat"/>
            </a:endParaRPr>
          </a:p>
          <a:p>
            <a:pPr marL="457200" lvl="0" indent="0" algn="l" rtl="0">
              <a:spcBef>
                <a:spcPts val="0"/>
              </a:spcBef>
              <a:spcAft>
                <a:spcPts val="0"/>
              </a:spcAft>
              <a:buNone/>
            </a:pPr>
            <a:endParaRPr b="1">
              <a:solidFill>
                <a:srgbClr val="073763"/>
              </a:solidFill>
              <a:latin typeface="Montserrat"/>
              <a:ea typeface="Montserrat"/>
              <a:cs typeface="Montserrat"/>
              <a:sym typeface="Montserrat"/>
            </a:endParaRPr>
          </a:p>
          <a:p>
            <a:pPr marL="914400" lvl="1" indent="-317500" algn="l" rtl="0">
              <a:spcBef>
                <a:spcPts val="0"/>
              </a:spcBef>
              <a:spcAft>
                <a:spcPts val="0"/>
              </a:spcAft>
              <a:buClr>
                <a:srgbClr val="073763"/>
              </a:buClr>
              <a:buSzPts val="1400"/>
              <a:buFont typeface="Montserrat"/>
              <a:buChar char="○"/>
            </a:pPr>
            <a:r>
              <a:rPr lang="en-GB">
                <a:solidFill>
                  <a:srgbClr val="073763"/>
                </a:solidFill>
                <a:latin typeface="Montserrat"/>
                <a:ea typeface="Montserrat"/>
                <a:cs typeface="Montserrat"/>
                <a:sym typeface="Montserrat"/>
              </a:rPr>
              <a:t>10 circular investment opportunities that spread across 5 key sectors and help shape a low carbon and prosperous recovery</a:t>
            </a:r>
            <a:endParaRPr>
              <a:solidFill>
                <a:srgbClr val="073763"/>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7"/>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txBox="1">
            <a:spLocks noGrp="1"/>
          </p:cNvSpPr>
          <p:nvPr>
            <p:ph type="ctrTitle"/>
          </p:nvPr>
        </p:nvSpPr>
        <p:spPr>
          <a:xfrm>
            <a:off x="180075" y="119950"/>
            <a:ext cx="8871000" cy="901800"/>
          </a:xfrm>
          <a:prstGeom prst="rect">
            <a:avLst/>
          </a:prstGeom>
          <a:no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000" b="1">
                <a:solidFill>
                  <a:srgbClr val="073763"/>
                </a:solidFill>
                <a:latin typeface="Montserrat"/>
                <a:ea typeface="Montserrat"/>
                <a:cs typeface="Montserrat"/>
                <a:sym typeface="Montserrat"/>
              </a:rPr>
              <a:t>What is the circular economy?</a:t>
            </a:r>
            <a:endParaRPr sz="2000">
              <a:solidFill>
                <a:srgbClr val="073763"/>
              </a:solidFill>
              <a:latin typeface="Montserrat"/>
              <a:ea typeface="Montserrat"/>
              <a:cs typeface="Montserrat"/>
              <a:sym typeface="Montserrat"/>
            </a:endParaRPr>
          </a:p>
        </p:txBody>
      </p:sp>
      <p:cxnSp>
        <p:nvCxnSpPr>
          <p:cNvPr id="78" name="Google Shape;78;p17"/>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pic>
        <p:nvPicPr>
          <p:cNvPr id="79" name="Google Shape;79;p17"/>
          <p:cNvPicPr preferRelativeResize="0"/>
          <p:nvPr/>
        </p:nvPicPr>
        <p:blipFill rotWithShape="1">
          <a:blip r:embed="rId3">
            <a:alphaModFix/>
          </a:blip>
          <a:srcRect t="9139" b="11249"/>
          <a:stretch/>
        </p:blipFill>
        <p:spPr>
          <a:xfrm>
            <a:off x="450000" y="1238250"/>
            <a:ext cx="8516150" cy="38136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8"/>
          <p:cNvSpPr txBox="1">
            <a:spLocks noGrp="1"/>
          </p:cNvSpPr>
          <p:nvPr>
            <p:ph type="ctrTitle"/>
          </p:nvPr>
        </p:nvSpPr>
        <p:spPr>
          <a:xfrm>
            <a:off x="180075" y="119950"/>
            <a:ext cx="8871000" cy="901800"/>
          </a:xfrm>
          <a:prstGeom prst="rect">
            <a:avLst/>
          </a:prstGeom>
          <a:no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000" b="1">
                <a:solidFill>
                  <a:srgbClr val="073763"/>
                </a:solidFill>
                <a:latin typeface="Montserrat"/>
                <a:ea typeface="Montserrat"/>
                <a:cs typeface="Montserrat"/>
                <a:sym typeface="Montserrat"/>
              </a:rPr>
              <a:t>The economic opportunity</a:t>
            </a:r>
            <a:endParaRPr sz="2000">
              <a:solidFill>
                <a:srgbClr val="073763"/>
              </a:solidFill>
              <a:latin typeface="Montserrat"/>
              <a:ea typeface="Montserrat"/>
              <a:cs typeface="Montserrat"/>
              <a:sym typeface="Montserrat"/>
            </a:endParaRPr>
          </a:p>
        </p:txBody>
      </p:sp>
      <p:cxnSp>
        <p:nvCxnSpPr>
          <p:cNvPr id="86" name="Google Shape;86;p18"/>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pic>
        <p:nvPicPr>
          <p:cNvPr id="87" name="Google Shape;87;p18"/>
          <p:cNvPicPr preferRelativeResize="0"/>
          <p:nvPr/>
        </p:nvPicPr>
        <p:blipFill rotWithShape="1">
          <a:blip r:embed="rId3">
            <a:alphaModFix/>
          </a:blip>
          <a:srcRect l="2259" t="11732" r="2000" b="12233"/>
          <a:stretch/>
        </p:blipFill>
        <p:spPr>
          <a:xfrm>
            <a:off x="180075" y="1164198"/>
            <a:ext cx="8590426" cy="3837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9"/>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txBox="1">
            <a:spLocks noGrp="1"/>
          </p:cNvSpPr>
          <p:nvPr>
            <p:ph type="ctrTitle"/>
          </p:nvPr>
        </p:nvSpPr>
        <p:spPr>
          <a:xfrm>
            <a:off x="180075" y="119950"/>
            <a:ext cx="8871000" cy="901800"/>
          </a:xfrm>
          <a:prstGeom prst="rect">
            <a:avLst/>
          </a:prstGeom>
          <a:no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2000" b="1">
                <a:solidFill>
                  <a:srgbClr val="073763"/>
                </a:solidFill>
                <a:latin typeface="Montserrat"/>
                <a:ea typeface="Montserrat"/>
                <a:cs typeface="Montserrat"/>
                <a:sym typeface="Montserrat"/>
              </a:rPr>
              <a:t>The circular economy is based on three principles:</a:t>
            </a:r>
            <a:endParaRPr sz="2000">
              <a:solidFill>
                <a:srgbClr val="073763"/>
              </a:solidFill>
              <a:latin typeface="Montserrat"/>
              <a:ea typeface="Montserrat"/>
              <a:cs typeface="Montserrat"/>
              <a:sym typeface="Montserrat"/>
            </a:endParaRPr>
          </a:p>
        </p:txBody>
      </p:sp>
      <p:cxnSp>
        <p:nvCxnSpPr>
          <p:cNvPr id="94" name="Google Shape;94;p19"/>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pic>
        <p:nvPicPr>
          <p:cNvPr id="95" name="Google Shape;95;p19"/>
          <p:cNvPicPr preferRelativeResize="0"/>
          <p:nvPr/>
        </p:nvPicPr>
        <p:blipFill>
          <a:blip r:embed="rId3">
            <a:alphaModFix/>
          </a:blip>
          <a:stretch>
            <a:fillRect/>
          </a:stretch>
        </p:blipFill>
        <p:spPr>
          <a:xfrm>
            <a:off x="1196075" y="1717300"/>
            <a:ext cx="6591300" cy="2886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txBox="1"/>
          <p:nvPr/>
        </p:nvSpPr>
        <p:spPr>
          <a:xfrm>
            <a:off x="366900" y="1176075"/>
            <a:ext cx="8393400" cy="37986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sz="1500" b="1">
              <a:solidFill>
                <a:srgbClr val="073763"/>
              </a:solidFill>
              <a:latin typeface="Montserrat"/>
              <a:ea typeface="Montserrat"/>
              <a:cs typeface="Montserrat"/>
              <a:sym typeface="Montserrat"/>
            </a:endParaRPr>
          </a:p>
          <a:p>
            <a:pPr marL="457200" lvl="0" indent="-323850" algn="l" rtl="0">
              <a:spcBef>
                <a:spcPts val="0"/>
              </a:spcBef>
              <a:spcAft>
                <a:spcPts val="0"/>
              </a:spcAft>
              <a:buClr>
                <a:srgbClr val="073763"/>
              </a:buClr>
              <a:buSzPts val="1500"/>
              <a:buFont typeface="Montserrat"/>
              <a:buChar char="●"/>
            </a:pPr>
            <a:r>
              <a:rPr lang="en-GB" sz="1500" b="1">
                <a:solidFill>
                  <a:srgbClr val="073763"/>
                </a:solidFill>
                <a:latin typeface="Montserrat"/>
                <a:ea typeface="Montserrat"/>
                <a:cs typeface="Montserrat"/>
                <a:sym typeface="Montserrat"/>
              </a:rPr>
              <a:t>The pandemic has exposed the vulnerabilities of our current linear economy, laying bare the urgent need for a system redesign</a:t>
            </a:r>
            <a:endParaRPr sz="1500" b="1">
              <a:solidFill>
                <a:srgbClr val="073763"/>
              </a:solidFill>
              <a:latin typeface="Montserrat"/>
              <a:ea typeface="Montserrat"/>
              <a:cs typeface="Montserrat"/>
              <a:sym typeface="Montserrat"/>
            </a:endParaRPr>
          </a:p>
          <a:p>
            <a:pPr marL="0" lvl="0" indent="0" algn="l" rtl="0">
              <a:spcBef>
                <a:spcPts val="0"/>
              </a:spcBef>
              <a:spcAft>
                <a:spcPts val="0"/>
              </a:spcAft>
              <a:buNone/>
            </a:pPr>
            <a:endParaRPr sz="1500" b="1">
              <a:solidFill>
                <a:srgbClr val="073763"/>
              </a:solidFill>
              <a:latin typeface="Montserrat"/>
              <a:ea typeface="Montserrat"/>
              <a:cs typeface="Montserrat"/>
              <a:sym typeface="Montserrat"/>
            </a:endParaRPr>
          </a:p>
          <a:p>
            <a:pPr marL="0" lvl="0" indent="0" algn="l" rtl="0">
              <a:spcBef>
                <a:spcPts val="0"/>
              </a:spcBef>
              <a:spcAft>
                <a:spcPts val="0"/>
              </a:spcAft>
              <a:buNone/>
            </a:pPr>
            <a:endParaRPr sz="1500" b="1">
              <a:solidFill>
                <a:srgbClr val="073763"/>
              </a:solidFill>
              <a:latin typeface="Montserrat"/>
              <a:ea typeface="Montserrat"/>
              <a:cs typeface="Montserrat"/>
              <a:sym typeface="Montserrat"/>
            </a:endParaRPr>
          </a:p>
          <a:p>
            <a:pPr marL="457200" lvl="0" indent="-323850" algn="l" rtl="0">
              <a:spcBef>
                <a:spcPts val="0"/>
              </a:spcBef>
              <a:spcAft>
                <a:spcPts val="0"/>
              </a:spcAft>
              <a:buClr>
                <a:srgbClr val="073763"/>
              </a:buClr>
              <a:buSzPts val="1500"/>
              <a:buFont typeface="Montserrat"/>
              <a:buChar char="●"/>
            </a:pPr>
            <a:r>
              <a:rPr lang="en-GB" sz="1500" b="1">
                <a:solidFill>
                  <a:srgbClr val="073763"/>
                </a:solidFill>
                <a:latin typeface="Montserrat"/>
                <a:ea typeface="Montserrat"/>
                <a:cs typeface="Montserrat"/>
                <a:sym typeface="Montserrat"/>
              </a:rPr>
              <a:t>Many voices from governments, businesses, and civil society have called for a response that does not turn attention away from other global challenges such as climate change </a:t>
            </a: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a:p>
            <a:pPr marL="0" lvl="0" indent="0" algn="l" rtl="0">
              <a:spcBef>
                <a:spcPts val="0"/>
              </a:spcBef>
              <a:spcAft>
                <a:spcPts val="0"/>
              </a:spcAft>
              <a:buNone/>
            </a:pPr>
            <a:endParaRPr sz="1500">
              <a:solidFill>
                <a:schemeClr val="dk1"/>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Font typeface="Montserrat"/>
              <a:buChar char="●"/>
            </a:pPr>
            <a:r>
              <a:rPr lang="en-GB" sz="1500" b="1">
                <a:solidFill>
                  <a:srgbClr val="073763"/>
                </a:solidFill>
                <a:latin typeface="Montserrat"/>
                <a:ea typeface="Montserrat"/>
                <a:cs typeface="Montserrat"/>
                <a:sym typeface="Montserrat"/>
              </a:rPr>
              <a:t>The circular economy is instrumental for achieving a resilient recovery that is: prosperous, low-carbon, and mitigates the risk of future crises</a:t>
            </a:r>
            <a:endParaRPr sz="1500" b="1">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500" b="1">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500" b="1">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Font typeface="Montserrat"/>
              <a:buChar char="●"/>
            </a:pPr>
            <a:r>
              <a:rPr lang="en-GB" sz="1500" b="1">
                <a:solidFill>
                  <a:srgbClr val="073763"/>
                </a:solidFill>
                <a:latin typeface="Montserrat"/>
                <a:ea typeface="Montserrat"/>
                <a:cs typeface="Montserrat"/>
                <a:sym typeface="Montserrat"/>
              </a:rPr>
              <a:t>Helping meet multiple policy objectives, both in the short- and long-term</a:t>
            </a:r>
            <a:endParaRPr sz="1200">
              <a:solidFill>
                <a:schemeClr val="dk1"/>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500" b="1">
              <a:solidFill>
                <a:srgbClr val="073763"/>
              </a:solidFill>
              <a:latin typeface="Montserrat"/>
              <a:ea typeface="Montserrat"/>
              <a:cs typeface="Montserrat"/>
              <a:sym typeface="Montserrat"/>
            </a:endParaRPr>
          </a:p>
        </p:txBody>
      </p:sp>
      <p:sp>
        <p:nvSpPr>
          <p:cNvPr id="102" name="Google Shape;102;p20"/>
          <p:cNvSpPr txBox="1">
            <a:spLocks noGrp="1"/>
          </p:cNvSpPr>
          <p:nvPr>
            <p:ph type="ctrTitle"/>
          </p:nvPr>
        </p:nvSpPr>
        <p:spPr>
          <a:xfrm>
            <a:off x="180075" y="99963"/>
            <a:ext cx="7798200" cy="8478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GB" sz="1800" b="1">
                <a:solidFill>
                  <a:srgbClr val="073763"/>
                </a:solidFill>
                <a:latin typeface="Montserrat"/>
                <a:ea typeface="Montserrat"/>
                <a:cs typeface="Montserrat"/>
                <a:sym typeface="Montserrat"/>
              </a:rPr>
              <a:t>The Covid-19 pandemic and the need for a transformative economic recovery strategy</a:t>
            </a:r>
            <a:endParaRPr sz="1800" b="1">
              <a:solidFill>
                <a:srgbClr val="073763"/>
              </a:solidFill>
              <a:latin typeface="Montserrat"/>
              <a:ea typeface="Montserrat"/>
              <a:cs typeface="Montserrat"/>
              <a:sym typeface="Montserrat"/>
            </a:endParaRPr>
          </a:p>
        </p:txBody>
      </p:sp>
      <p:cxnSp>
        <p:nvCxnSpPr>
          <p:cNvPr id="103" name="Google Shape;103;p20"/>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sp>
        <p:nvSpPr>
          <p:cNvPr id="104" name="Google Shape;104;p20"/>
          <p:cNvSpPr/>
          <p:nvPr/>
        </p:nvSpPr>
        <p:spPr>
          <a:xfrm>
            <a:off x="7978275" y="525"/>
            <a:ext cx="1165800" cy="10614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20"/>
          <p:cNvPicPr preferRelativeResize="0"/>
          <p:nvPr/>
        </p:nvPicPr>
        <p:blipFill>
          <a:blip r:embed="rId3">
            <a:alphaModFix/>
          </a:blip>
          <a:stretch>
            <a:fillRect/>
          </a:stretch>
        </p:blipFill>
        <p:spPr>
          <a:xfrm>
            <a:off x="8193112" y="174510"/>
            <a:ext cx="736125" cy="698725"/>
          </a:xfrm>
          <a:prstGeom prst="rect">
            <a:avLst/>
          </a:prstGeom>
          <a:noFill/>
          <a:ln>
            <a:noFill/>
          </a:ln>
        </p:spPr>
      </p:pic>
      <p:pic>
        <p:nvPicPr>
          <p:cNvPr id="106" name="Google Shape;106;p20"/>
          <p:cNvPicPr preferRelativeResize="0"/>
          <p:nvPr/>
        </p:nvPicPr>
        <p:blipFill rotWithShape="1">
          <a:blip r:embed="rId4">
            <a:alphaModFix/>
          </a:blip>
          <a:srcRect t="36159"/>
          <a:stretch/>
        </p:blipFill>
        <p:spPr>
          <a:xfrm>
            <a:off x="7991173" y="0"/>
            <a:ext cx="1144427" cy="102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Effect transition="in" filter="fade">
                                      <p:cBhvr>
                                        <p:cTn id="7" dur="1000"/>
                                        <p:tgtEl>
                                          <p:spTgt spid="1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Effect transition="in" filter="fade">
                                      <p:cBhvr>
                                        <p:cTn id="12" dur="1000"/>
                                        <p:tgtEl>
                                          <p:spTgt spid="1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Effect transition="in" filter="fade">
                                      <p:cBhvr>
                                        <p:cTn id="17" dur="1000"/>
                                        <p:tgtEl>
                                          <p:spTgt spid="1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1">
                                            <p:txEl>
                                              <p:pRg st="3" end="3"/>
                                            </p:txEl>
                                          </p:spTgt>
                                        </p:tgtEl>
                                        <p:attrNameLst>
                                          <p:attrName>style.visibility</p:attrName>
                                        </p:attrNameLst>
                                      </p:cBhvr>
                                      <p:to>
                                        <p:strVal val="visible"/>
                                      </p:to>
                                    </p:set>
                                    <p:animEffect transition="in" filter="fade">
                                      <p:cBhvr>
                                        <p:cTn id="22" dur="1000"/>
                                        <p:tgtEl>
                                          <p:spTgt spid="1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1">
                                            <p:txEl>
                                              <p:pRg st="4" end="4"/>
                                            </p:txEl>
                                          </p:spTgt>
                                        </p:tgtEl>
                                        <p:attrNameLst>
                                          <p:attrName>style.visibility</p:attrName>
                                        </p:attrNameLst>
                                      </p:cBhvr>
                                      <p:to>
                                        <p:strVal val="visible"/>
                                      </p:to>
                                    </p:set>
                                    <p:animEffect transition="in" filter="fade">
                                      <p:cBhvr>
                                        <p:cTn id="27" dur="1000"/>
                                        <p:tgtEl>
                                          <p:spTgt spid="1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1">
                                            <p:txEl>
                                              <p:pRg st="5" end="5"/>
                                            </p:txEl>
                                          </p:spTgt>
                                        </p:tgtEl>
                                        <p:attrNameLst>
                                          <p:attrName>style.visibility</p:attrName>
                                        </p:attrNameLst>
                                      </p:cBhvr>
                                      <p:to>
                                        <p:strVal val="visible"/>
                                      </p:to>
                                    </p:set>
                                    <p:animEffect transition="in" filter="fade">
                                      <p:cBhvr>
                                        <p:cTn id="32" dur="1000"/>
                                        <p:tgtEl>
                                          <p:spTgt spid="1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1">
                                            <p:txEl>
                                              <p:pRg st="6" end="6"/>
                                            </p:txEl>
                                          </p:spTgt>
                                        </p:tgtEl>
                                        <p:attrNameLst>
                                          <p:attrName>style.visibility</p:attrName>
                                        </p:attrNameLst>
                                      </p:cBhvr>
                                      <p:to>
                                        <p:strVal val="visible"/>
                                      </p:to>
                                    </p:set>
                                    <p:animEffect transition="in" filter="fade">
                                      <p:cBhvr>
                                        <p:cTn id="37" dur="1000"/>
                                        <p:tgtEl>
                                          <p:spTgt spid="10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1">
                                            <p:txEl>
                                              <p:pRg st="7" end="7"/>
                                            </p:txEl>
                                          </p:spTgt>
                                        </p:tgtEl>
                                        <p:attrNameLst>
                                          <p:attrName>style.visibility</p:attrName>
                                        </p:attrNameLst>
                                      </p:cBhvr>
                                      <p:to>
                                        <p:strVal val="visible"/>
                                      </p:to>
                                    </p:set>
                                    <p:animEffect transition="in" filter="fade">
                                      <p:cBhvr>
                                        <p:cTn id="42" dur="1000"/>
                                        <p:tgtEl>
                                          <p:spTgt spid="10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1">
                                            <p:txEl>
                                              <p:pRg st="8" end="8"/>
                                            </p:txEl>
                                          </p:spTgt>
                                        </p:tgtEl>
                                        <p:attrNameLst>
                                          <p:attrName>style.visibility</p:attrName>
                                        </p:attrNameLst>
                                      </p:cBhvr>
                                      <p:to>
                                        <p:strVal val="visible"/>
                                      </p:to>
                                    </p:set>
                                    <p:animEffect transition="in" filter="fade">
                                      <p:cBhvr>
                                        <p:cTn id="47" dur="1000"/>
                                        <p:tgtEl>
                                          <p:spTgt spid="10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xEl>
                                              <p:pRg st="9" end="9"/>
                                            </p:txEl>
                                          </p:spTgt>
                                        </p:tgtEl>
                                        <p:attrNameLst>
                                          <p:attrName>style.visibility</p:attrName>
                                        </p:attrNameLst>
                                      </p:cBhvr>
                                      <p:to>
                                        <p:strVal val="visible"/>
                                      </p:to>
                                    </p:set>
                                    <p:animEffect transition="in" filter="fade">
                                      <p:cBhvr>
                                        <p:cTn id="52" dur="1000"/>
                                        <p:tgtEl>
                                          <p:spTgt spid="10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1">
                                            <p:txEl>
                                              <p:pRg st="10" end="10"/>
                                            </p:txEl>
                                          </p:spTgt>
                                        </p:tgtEl>
                                        <p:attrNameLst>
                                          <p:attrName>style.visibility</p:attrName>
                                        </p:attrNameLst>
                                      </p:cBhvr>
                                      <p:to>
                                        <p:strVal val="visible"/>
                                      </p:to>
                                    </p:set>
                                    <p:animEffect transition="in" filter="fade">
                                      <p:cBhvr>
                                        <p:cTn id="57" dur="1000"/>
                                        <p:tgtEl>
                                          <p:spTgt spid="10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01">
                                            <p:txEl>
                                              <p:pRg st="11" end="11"/>
                                            </p:txEl>
                                          </p:spTgt>
                                        </p:tgtEl>
                                        <p:attrNameLst>
                                          <p:attrName>style.visibility</p:attrName>
                                        </p:attrNameLst>
                                      </p:cBhvr>
                                      <p:to>
                                        <p:strVal val="visible"/>
                                      </p:to>
                                    </p:set>
                                    <p:animEffect transition="in" filter="fade">
                                      <p:cBhvr>
                                        <p:cTn id="62" dur="1000"/>
                                        <p:tgtEl>
                                          <p:spTgt spid="10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1"/>
          <p:cNvSpPr txBox="1"/>
          <p:nvPr/>
        </p:nvSpPr>
        <p:spPr>
          <a:xfrm>
            <a:off x="230125" y="1311775"/>
            <a:ext cx="8749200" cy="368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800" b="1">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300" b="1">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Char char="●"/>
            </a:pPr>
            <a:r>
              <a:rPr lang="en-GB" sz="1500" b="1">
                <a:solidFill>
                  <a:srgbClr val="073763"/>
                </a:solidFill>
                <a:latin typeface="Montserrat"/>
                <a:ea typeface="Montserrat"/>
                <a:cs typeface="Montserrat"/>
                <a:sym typeface="Montserrat"/>
              </a:rPr>
              <a:t>Setting a common direction of travel</a:t>
            </a:r>
            <a:r>
              <a:rPr lang="en-GB" sz="1500">
                <a:solidFill>
                  <a:srgbClr val="073763"/>
                </a:solidFill>
                <a:latin typeface="Montserrat"/>
                <a:ea typeface="Montserrat"/>
                <a:cs typeface="Montserrat"/>
                <a:sym typeface="Montserrat"/>
              </a:rPr>
              <a:t>: a resilient recovery with the circular economy</a:t>
            </a:r>
            <a:endParaRPr sz="1500">
              <a:solidFill>
                <a:srgbClr val="073763"/>
              </a:solidFill>
              <a:latin typeface="Montserrat"/>
              <a:ea typeface="Montserrat"/>
              <a:cs typeface="Montserrat"/>
              <a:sym typeface="Montserrat"/>
            </a:endParaRPr>
          </a:p>
          <a:p>
            <a:pPr marL="914400" lvl="0" indent="0" algn="l" rtl="0">
              <a:lnSpc>
                <a:spcPct val="115000"/>
              </a:lnSpc>
              <a:spcBef>
                <a:spcPts val="0"/>
              </a:spcBef>
              <a:spcAft>
                <a:spcPts val="0"/>
              </a:spcAft>
              <a:buNone/>
            </a:pPr>
            <a:endParaRPr sz="1500">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Char char="●"/>
            </a:pPr>
            <a:r>
              <a:rPr lang="en-GB" sz="1500" b="1">
                <a:solidFill>
                  <a:srgbClr val="073763"/>
                </a:solidFill>
                <a:latin typeface="Montserrat"/>
                <a:ea typeface="Montserrat"/>
                <a:cs typeface="Montserrat"/>
                <a:sym typeface="Montserrat"/>
              </a:rPr>
              <a:t>Fostering collaboration </a:t>
            </a:r>
            <a:r>
              <a:rPr lang="en-GB" sz="1500">
                <a:solidFill>
                  <a:srgbClr val="073763"/>
                </a:solidFill>
                <a:latin typeface="Montserrat"/>
                <a:ea typeface="Montserrat"/>
                <a:cs typeface="Montserrat"/>
                <a:sym typeface="Montserrat"/>
              </a:rPr>
              <a:t>to obtain system-level solutions</a:t>
            </a:r>
            <a:endParaRPr sz="1500">
              <a:solidFill>
                <a:srgbClr val="073763"/>
              </a:solidFill>
              <a:latin typeface="Montserrat"/>
              <a:ea typeface="Montserrat"/>
              <a:cs typeface="Montserrat"/>
              <a:sym typeface="Montserrat"/>
            </a:endParaRPr>
          </a:p>
          <a:p>
            <a:pPr marL="914400" lvl="0" indent="0" algn="l" rtl="0">
              <a:lnSpc>
                <a:spcPct val="115000"/>
              </a:lnSpc>
              <a:spcBef>
                <a:spcPts val="0"/>
              </a:spcBef>
              <a:spcAft>
                <a:spcPts val="0"/>
              </a:spcAft>
              <a:buNone/>
            </a:pPr>
            <a:endParaRPr sz="1500" b="1">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Char char="●"/>
            </a:pPr>
            <a:r>
              <a:rPr lang="en-GB" sz="1500" b="1">
                <a:solidFill>
                  <a:srgbClr val="073763"/>
                </a:solidFill>
                <a:latin typeface="Montserrat"/>
                <a:ea typeface="Montserrat"/>
                <a:cs typeface="Montserrat"/>
                <a:sym typeface="Montserrat"/>
              </a:rPr>
              <a:t>Shaping incentives</a:t>
            </a:r>
            <a:r>
              <a:rPr lang="en-GB" sz="1500">
                <a:solidFill>
                  <a:srgbClr val="073763"/>
                </a:solidFill>
                <a:latin typeface="Montserrat"/>
                <a:ea typeface="Montserrat"/>
                <a:cs typeface="Montserrat"/>
                <a:sym typeface="Montserrat"/>
              </a:rPr>
              <a:t> to enable a low carbon economic recovery</a:t>
            </a:r>
            <a:endParaRPr sz="1500">
              <a:solidFill>
                <a:srgbClr val="073763"/>
              </a:solidFill>
              <a:latin typeface="Montserrat"/>
              <a:ea typeface="Montserrat"/>
              <a:cs typeface="Montserrat"/>
              <a:sym typeface="Montserrat"/>
            </a:endParaRPr>
          </a:p>
          <a:p>
            <a:pPr marL="0" lvl="0" indent="0" algn="l" rtl="0">
              <a:lnSpc>
                <a:spcPct val="115000"/>
              </a:lnSpc>
              <a:spcBef>
                <a:spcPts val="0"/>
              </a:spcBef>
              <a:spcAft>
                <a:spcPts val="0"/>
              </a:spcAft>
              <a:buNone/>
            </a:pPr>
            <a:endParaRPr sz="1500">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Char char="●"/>
            </a:pPr>
            <a:r>
              <a:rPr lang="en-GB" sz="1500" b="1">
                <a:solidFill>
                  <a:srgbClr val="073763"/>
                </a:solidFill>
                <a:latin typeface="Montserrat"/>
                <a:ea typeface="Montserrat"/>
                <a:cs typeface="Montserrat"/>
                <a:sym typeface="Montserrat"/>
              </a:rPr>
              <a:t>Unlocking circular investment opportunities</a:t>
            </a:r>
            <a:r>
              <a:rPr lang="en-GB" sz="1500">
                <a:solidFill>
                  <a:srgbClr val="073763"/>
                </a:solidFill>
                <a:latin typeface="Montserrat"/>
                <a:ea typeface="Montserrat"/>
                <a:cs typeface="Montserrat"/>
                <a:sym typeface="Montserrat"/>
              </a:rPr>
              <a:t> to meet key public priorities</a:t>
            </a:r>
            <a:endParaRPr sz="1500">
              <a:solidFill>
                <a:srgbClr val="073763"/>
              </a:solidFill>
              <a:latin typeface="Montserrat"/>
              <a:ea typeface="Montserrat"/>
              <a:cs typeface="Montserrat"/>
              <a:sym typeface="Montserrat"/>
            </a:endParaRPr>
          </a:p>
          <a:p>
            <a:pPr marL="0" lvl="0" indent="0" algn="l" rtl="0">
              <a:spcBef>
                <a:spcPts val="0"/>
              </a:spcBef>
              <a:spcAft>
                <a:spcPts val="0"/>
              </a:spcAft>
              <a:buNone/>
            </a:pPr>
            <a:endParaRPr sz="1300">
              <a:solidFill>
                <a:srgbClr val="073763"/>
              </a:solidFill>
              <a:latin typeface="Montserrat"/>
              <a:ea typeface="Montserrat"/>
              <a:cs typeface="Montserrat"/>
              <a:sym typeface="Montserrat"/>
            </a:endParaRPr>
          </a:p>
          <a:p>
            <a:pPr marL="0" lvl="0" indent="0" algn="l" rtl="0">
              <a:spcBef>
                <a:spcPts val="0"/>
              </a:spcBef>
              <a:spcAft>
                <a:spcPts val="0"/>
              </a:spcAft>
              <a:buNone/>
            </a:pPr>
            <a:endParaRPr sz="1350">
              <a:solidFill>
                <a:srgbClr val="333333"/>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endParaRPr sz="1350">
              <a:solidFill>
                <a:srgbClr val="333333"/>
              </a:solidFill>
              <a:latin typeface="Montserrat"/>
              <a:ea typeface="Montserrat"/>
              <a:cs typeface="Montserrat"/>
              <a:sym typeface="Montserrat"/>
            </a:endParaRPr>
          </a:p>
        </p:txBody>
      </p:sp>
      <p:sp>
        <p:nvSpPr>
          <p:cNvPr id="113" name="Google Shape;113;p21"/>
          <p:cNvSpPr txBox="1">
            <a:spLocks noGrp="1"/>
          </p:cNvSpPr>
          <p:nvPr>
            <p:ph type="ctrTitle"/>
          </p:nvPr>
        </p:nvSpPr>
        <p:spPr>
          <a:xfrm>
            <a:off x="180075" y="237175"/>
            <a:ext cx="7798200" cy="6987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073763"/>
                </a:solidFill>
                <a:latin typeface="Montserrat"/>
                <a:ea typeface="Montserrat"/>
                <a:cs typeface="Montserrat"/>
                <a:sym typeface="Montserrat"/>
              </a:rPr>
              <a:t>Policymakers have a fundamental role to play</a:t>
            </a:r>
            <a:endParaRPr sz="1800" b="1">
              <a:solidFill>
                <a:srgbClr val="073763"/>
              </a:solidFill>
              <a:latin typeface="Montserrat"/>
              <a:ea typeface="Montserrat"/>
              <a:cs typeface="Montserrat"/>
              <a:sym typeface="Montserrat"/>
            </a:endParaRPr>
          </a:p>
        </p:txBody>
      </p:sp>
      <p:cxnSp>
        <p:nvCxnSpPr>
          <p:cNvPr id="114" name="Google Shape;114;p21"/>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sp>
        <p:nvSpPr>
          <p:cNvPr id="115" name="Google Shape;115;p21"/>
          <p:cNvSpPr/>
          <p:nvPr/>
        </p:nvSpPr>
        <p:spPr>
          <a:xfrm>
            <a:off x="7978275" y="525"/>
            <a:ext cx="1165800" cy="10614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 name="Google Shape;116;p21"/>
          <p:cNvPicPr preferRelativeResize="0"/>
          <p:nvPr/>
        </p:nvPicPr>
        <p:blipFill>
          <a:blip r:embed="rId3">
            <a:alphaModFix/>
          </a:blip>
          <a:stretch>
            <a:fillRect/>
          </a:stretch>
        </p:blipFill>
        <p:spPr>
          <a:xfrm>
            <a:off x="8193112" y="174510"/>
            <a:ext cx="736125" cy="698725"/>
          </a:xfrm>
          <a:prstGeom prst="rect">
            <a:avLst/>
          </a:prstGeom>
          <a:noFill/>
          <a:ln>
            <a:noFill/>
          </a:ln>
        </p:spPr>
      </p:pic>
      <p:pic>
        <p:nvPicPr>
          <p:cNvPr id="117" name="Google Shape;117;p21"/>
          <p:cNvPicPr preferRelativeResize="0"/>
          <p:nvPr/>
        </p:nvPicPr>
        <p:blipFill rotWithShape="1">
          <a:blip r:embed="rId4">
            <a:alphaModFix/>
          </a:blip>
          <a:srcRect t="36159"/>
          <a:stretch/>
        </p:blipFill>
        <p:spPr>
          <a:xfrm>
            <a:off x="7991173" y="0"/>
            <a:ext cx="1144427" cy="102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
                                            <p:txEl>
                                              <p:pRg st="1" end="1"/>
                                            </p:txEl>
                                          </p:spTgt>
                                        </p:tgtEl>
                                        <p:attrNameLst>
                                          <p:attrName>style.visibility</p:attrName>
                                        </p:attrNameLst>
                                      </p:cBhvr>
                                      <p:to>
                                        <p:strVal val="visible"/>
                                      </p:to>
                                    </p:set>
                                    <p:animEffect transition="in" filter="fade">
                                      <p:cBhvr>
                                        <p:cTn id="12" dur="1000"/>
                                        <p:tgtEl>
                                          <p:spTgt spid="1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
                                            <p:txEl>
                                              <p:pRg st="2" end="2"/>
                                            </p:txEl>
                                          </p:spTgt>
                                        </p:tgtEl>
                                        <p:attrNameLst>
                                          <p:attrName>style.visibility</p:attrName>
                                        </p:attrNameLst>
                                      </p:cBhvr>
                                      <p:to>
                                        <p:strVal val="visible"/>
                                      </p:to>
                                    </p:set>
                                    <p:animEffect transition="in" filter="fade">
                                      <p:cBhvr>
                                        <p:cTn id="17" dur="1000"/>
                                        <p:tgtEl>
                                          <p:spTgt spid="1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
                                            <p:txEl>
                                              <p:pRg st="3" end="3"/>
                                            </p:txEl>
                                          </p:spTgt>
                                        </p:tgtEl>
                                        <p:attrNameLst>
                                          <p:attrName>style.visibility</p:attrName>
                                        </p:attrNameLst>
                                      </p:cBhvr>
                                      <p:to>
                                        <p:strVal val="visible"/>
                                      </p:to>
                                    </p:set>
                                    <p:animEffect transition="in" filter="fade">
                                      <p:cBhvr>
                                        <p:cTn id="22" dur="1000"/>
                                        <p:tgtEl>
                                          <p:spTgt spid="1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2">
                                            <p:txEl>
                                              <p:pRg st="4" end="4"/>
                                            </p:txEl>
                                          </p:spTgt>
                                        </p:tgtEl>
                                        <p:attrNameLst>
                                          <p:attrName>style.visibility</p:attrName>
                                        </p:attrNameLst>
                                      </p:cBhvr>
                                      <p:to>
                                        <p:strVal val="visible"/>
                                      </p:to>
                                    </p:set>
                                    <p:animEffect transition="in" filter="fade">
                                      <p:cBhvr>
                                        <p:cTn id="27" dur="1000"/>
                                        <p:tgtEl>
                                          <p:spTgt spid="1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2">
                                            <p:txEl>
                                              <p:pRg st="5" end="5"/>
                                            </p:txEl>
                                          </p:spTgt>
                                        </p:tgtEl>
                                        <p:attrNameLst>
                                          <p:attrName>style.visibility</p:attrName>
                                        </p:attrNameLst>
                                      </p:cBhvr>
                                      <p:to>
                                        <p:strVal val="visible"/>
                                      </p:to>
                                    </p:set>
                                    <p:animEffect transition="in" filter="fade">
                                      <p:cBhvr>
                                        <p:cTn id="32" dur="1000"/>
                                        <p:tgtEl>
                                          <p:spTgt spid="1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
                                            <p:txEl>
                                              <p:pRg st="6" end="6"/>
                                            </p:txEl>
                                          </p:spTgt>
                                        </p:tgtEl>
                                        <p:attrNameLst>
                                          <p:attrName>style.visibility</p:attrName>
                                        </p:attrNameLst>
                                      </p:cBhvr>
                                      <p:to>
                                        <p:strVal val="visible"/>
                                      </p:to>
                                    </p:set>
                                    <p:animEffect transition="in" filter="fade">
                                      <p:cBhvr>
                                        <p:cTn id="37" dur="1000"/>
                                        <p:tgtEl>
                                          <p:spTgt spid="1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2">
                                            <p:txEl>
                                              <p:pRg st="7" end="7"/>
                                            </p:txEl>
                                          </p:spTgt>
                                        </p:tgtEl>
                                        <p:attrNameLst>
                                          <p:attrName>style.visibility</p:attrName>
                                        </p:attrNameLst>
                                      </p:cBhvr>
                                      <p:to>
                                        <p:strVal val="visible"/>
                                      </p:to>
                                    </p:set>
                                    <p:animEffect transition="in" filter="fade">
                                      <p:cBhvr>
                                        <p:cTn id="42" dur="1000"/>
                                        <p:tgtEl>
                                          <p:spTgt spid="11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2">
                                            <p:txEl>
                                              <p:pRg st="8" end="8"/>
                                            </p:txEl>
                                          </p:spTgt>
                                        </p:tgtEl>
                                        <p:attrNameLst>
                                          <p:attrName>style.visibility</p:attrName>
                                        </p:attrNameLst>
                                      </p:cBhvr>
                                      <p:to>
                                        <p:strVal val="visible"/>
                                      </p:to>
                                    </p:set>
                                    <p:animEffect transition="in" filter="fade">
                                      <p:cBhvr>
                                        <p:cTn id="47" dur="1000"/>
                                        <p:tgtEl>
                                          <p:spTgt spid="11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2">
                                            <p:txEl>
                                              <p:pRg st="9" end="9"/>
                                            </p:txEl>
                                          </p:spTgt>
                                        </p:tgtEl>
                                        <p:attrNameLst>
                                          <p:attrName>style.visibility</p:attrName>
                                        </p:attrNameLst>
                                      </p:cBhvr>
                                      <p:to>
                                        <p:strVal val="visible"/>
                                      </p:to>
                                    </p:set>
                                    <p:animEffect transition="in" filter="fade">
                                      <p:cBhvr>
                                        <p:cTn id="52" dur="1000"/>
                                        <p:tgtEl>
                                          <p:spTgt spid="11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2">
                                            <p:txEl>
                                              <p:pRg st="10" end="10"/>
                                            </p:txEl>
                                          </p:spTgt>
                                        </p:tgtEl>
                                        <p:attrNameLst>
                                          <p:attrName>style.visibility</p:attrName>
                                        </p:attrNameLst>
                                      </p:cBhvr>
                                      <p:to>
                                        <p:strVal val="visible"/>
                                      </p:to>
                                    </p:set>
                                    <p:animEffect transition="in" filter="fade">
                                      <p:cBhvr>
                                        <p:cTn id="57" dur="1000"/>
                                        <p:tgtEl>
                                          <p:spTgt spid="11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2">
                                            <p:txEl>
                                              <p:pRg st="11" end="11"/>
                                            </p:txEl>
                                          </p:spTgt>
                                        </p:tgtEl>
                                        <p:attrNameLst>
                                          <p:attrName>style.visibility</p:attrName>
                                        </p:attrNameLst>
                                      </p:cBhvr>
                                      <p:to>
                                        <p:strVal val="visible"/>
                                      </p:to>
                                    </p:set>
                                    <p:animEffect transition="in" filter="fade">
                                      <p:cBhvr>
                                        <p:cTn id="62" dur="1000"/>
                                        <p:tgtEl>
                                          <p:spTgt spid="1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2"/>
          <p:cNvSpPr txBox="1"/>
          <p:nvPr/>
        </p:nvSpPr>
        <p:spPr>
          <a:xfrm>
            <a:off x="377250" y="1164200"/>
            <a:ext cx="8389500" cy="39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600" b="1">
              <a:solidFill>
                <a:srgbClr val="073763"/>
              </a:solidFill>
              <a:latin typeface="Montserrat"/>
              <a:ea typeface="Montserrat"/>
              <a:cs typeface="Montserrat"/>
              <a:sym typeface="Montserrat"/>
            </a:endParaRPr>
          </a:p>
          <a:p>
            <a:pPr marL="0" lvl="0" indent="0" algn="l" rtl="0">
              <a:spcBef>
                <a:spcPts val="0"/>
              </a:spcBef>
              <a:spcAft>
                <a:spcPts val="0"/>
              </a:spcAft>
              <a:buNone/>
            </a:pPr>
            <a:endParaRPr sz="1800">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500">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Clr>
                <a:schemeClr val="dk1"/>
              </a:buClr>
              <a:buSzPts val="1100"/>
              <a:buFont typeface="Arial"/>
              <a:buNone/>
            </a:pPr>
            <a:endParaRPr sz="1500" b="1">
              <a:solidFill>
                <a:srgbClr val="073763"/>
              </a:solidFill>
              <a:latin typeface="Montserrat"/>
              <a:ea typeface="Montserrat"/>
              <a:cs typeface="Montserrat"/>
              <a:sym typeface="Montserrat"/>
            </a:endParaRPr>
          </a:p>
          <a:p>
            <a:pPr marL="0" lvl="0" indent="0" algn="l" rtl="0">
              <a:spcBef>
                <a:spcPts val="0"/>
              </a:spcBef>
              <a:spcAft>
                <a:spcPts val="0"/>
              </a:spcAft>
              <a:buNone/>
            </a:pPr>
            <a:endParaRPr sz="1500" b="1">
              <a:solidFill>
                <a:srgbClr val="073763"/>
              </a:solidFill>
              <a:latin typeface="Montserrat"/>
              <a:ea typeface="Montserrat"/>
              <a:cs typeface="Montserrat"/>
              <a:sym typeface="Montserrat"/>
            </a:endParaRPr>
          </a:p>
        </p:txBody>
      </p:sp>
      <p:sp>
        <p:nvSpPr>
          <p:cNvPr id="124" name="Google Shape;124;p22"/>
          <p:cNvSpPr txBox="1">
            <a:spLocks noGrp="1"/>
          </p:cNvSpPr>
          <p:nvPr>
            <p:ph type="ctrTitle"/>
          </p:nvPr>
        </p:nvSpPr>
        <p:spPr>
          <a:xfrm>
            <a:off x="180075" y="1164200"/>
            <a:ext cx="8793900" cy="4470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A61C00"/>
                </a:solidFill>
                <a:latin typeface="Montserrat"/>
                <a:ea typeface="Montserrat"/>
                <a:cs typeface="Montserrat"/>
                <a:sym typeface="Montserrat"/>
              </a:rPr>
              <a:t>10 attractive circular investment opportunities    </a:t>
            </a:r>
            <a:endParaRPr sz="1800" b="1">
              <a:solidFill>
                <a:srgbClr val="A61C00"/>
              </a:solidFill>
              <a:latin typeface="Montserrat"/>
              <a:ea typeface="Montserrat"/>
              <a:cs typeface="Montserrat"/>
              <a:sym typeface="Montserrat"/>
            </a:endParaRPr>
          </a:p>
        </p:txBody>
      </p:sp>
      <p:cxnSp>
        <p:nvCxnSpPr>
          <p:cNvPr id="125" name="Google Shape;125;p22"/>
          <p:cNvCxnSpPr/>
          <p:nvPr/>
        </p:nvCxnSpPr>
        <p:spPr>
          <a:xfrm>
            <a:off x="-37950" y="1061925"/>
            <a:ext cx="9203100" cy="0"/>
          </a:xfrm>
          <a:prstGeom prst="straightConnector1">
            <a:avLst/>
          </a:prstGeom>
          <a:noFill/>
          <a:ln w="38100" cap="flat" cmpd="sng">
            <a:solidFill>
              <a:srgbClr val="0B5394"/>
            </a:solidFill>
            <a:prstDash val="solid"/>
            <a:round/>
            <a:headEnd type="none" w="med" len="med"/>
            <a:tailEnd type="none" w="med" len="med"/>
          </a:ln>
        </p:spPr>
      </p:cxnSp>
      <p:sp>
        <p:nvSpPr>
          <p:cNvPr id="126" name="Google Shape;126;p22"/>
          <p:cNvSpPr/>
          <p:nvPr/>
        </p:nvSpPr>
        <p:spPr>
          <a:xfrm>
            <a:off x="7978275" y="525"/>
            <a:ext cx="1165800" cy="10614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p22"/>
          <p:cNvPicPr preferRelativeResize="0"/>
          <p:nvPr/>
        </p:nvPicPr>
        <p:blipFill>
          <a:blip r:embed="rId3">
            <a:alphaModFix/>
          </a:blip>
          <a:stretch>
            <a:fillRect/>
          </a:stretch>
        </p:blipFill>
        <p:spPr>
          <a:xfrm>
            <a:off x="8193112" y="174510"/>
            <a:ext cx="736125" cy="698725"/>
          </a:xfrm>
          <a:prstGeom prst="rect">
            <a:avLst/>
          </a:prstGeom>
          <a:noFill/>
          <a:ln>
            <a:noFill/>
          </a:ln>
        </p:spPr>
      </p:pic>
      <p:graphicFrame>
        <p:nvGraphicFramePr>
          <p:cNvPr id="128" name="Google Shape;128;p22"/>
          <p:cNvGraphicFramePr/>
          <p:nvPr/>
        </p:nvGraphicFramePr>
        <p:xfrm>
          <a:off x="180075" y="1646325"/>
          <a:ext cx="3000000" cy="3000000"/>
        </p:xfrm>
        <a:graphic>
          <a:graphicData uri="http://schemas.openxmlformats.org/drawingml/2006/table">
            <a:tbl>
              <a:tblPr>
                <a:noFill/>
                <a:tableStyleId>{852A59D2-7B32-438B-9737-8FF41D8738F0}</a:tableStyleId>
              </a:tblPr>
              <a:tblGrid>
                <a:gridCol w="1505525">
                  <a:extLst>
                    <a:ext uri="{9D8B030D-6E8A-4147-A177-3AD203B41FA5}">
                      <a16:colId xmlns:a16="http://schemas.microsoft.com/office/drawing/2014/main" val="20000"/>
                    </a:ext>
                  </a:extLst>
                </a:gridCol>
                <a:gridCol w="3100550">
                  <a:extLst>
                    <a:ext uri="{9D8B030D-6E8A-4147-A177-3AD203B41FA5}">
                      <a16:colId xmlns:a16="http://schemas.microsoft.com/office/drawing/2014/main" val="20001"/>
                    </a:ext>
                  </a:extLst>
                </a:gridCol>
                <a:gridCol w="4187750">
                  <a:extLst>
                    <a:ext uri="{9D8B030D-6E8A-4147-A177-3AD203B41FA5}">
                      <a16:colId xmlns:a16="http://schemas.microsoft.com/office/drawing/2014/main" val="20002"/>
                    </a:ext>
                  </a:extLst>
                </a:gridCol>
              </a:tblGrid>
              <a:tr h="285350">
                <a:tc>
                  <a:txBody>
                    <a:bodyPr/>
                    <a:lstStyle/>
                    <a:p>
                      <a:pPr marL="0" lvl="0" indent="0" algn="l" rtl="0">
                        <a:spcBef>
                          <a:spcPts val="0"/>
                        </a:spcBef>
                        <a:spcAft>
                          <a:spcPts val="0"/>
                        </a:spcAft>
                        <a:buNone/>
                      </a:pPr>
                      <a:r>
                        <a:rPr lang="en-GB" sz="1200" b="1">
                          <a:solidFill>
                            <a:srgbClr val="FFFFFF"/>
                          </a:solidFill>
                          <a:latin typeface="Montserrat"/>
                          <a:ea typeface="Montserrat"/>
                          <a:cs typeface="Montserrat"/>
                          <a:sym typeface="Montserrat"/>
                        </a:rPr>
                        <a:t>Sector </a:t>
                      </a:r>
                      <a:endParaRPr sz="1200" b="1">
                        <a:solidFill>
                          <a:srgbClr val="FFFFFF"/>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073763"/>
                    </a:solidFill>
                  </a:tcPr>
                </a:tc>
                <a:tc gridSpan="2">
                  <a:txBody>
                    <a:bodyPr/>
                    <a:lstStyle/>
                    <a:p>
                      <a:pPr marL="0" lvl="0" indent="0" algn="l" rtl="0">
                        <a:spcBef>
                          <a:spcPts val="0"/>
                        </a:spcBef>
                        <a:spcAft>
                          <a:spcPts val="0"/>
                        </a:spcAft>
                        <a:buNone/>
                      </a:pPr>
                      <a:r>
                        <a:rPr lang="en-GB" sz="1200" b="1">
                          <a:solidFill>
                            <a:srgbClr val="FFFFFF"/>
                          </a:solidFill>
                          <a:latin typeface="Montserrat"/>
                          <a:ea typeface="Montserrat"/>
                          <a:cs typeface="Montserrat"/>
                          <a:sym typeface="Montserrat"/>
                        </a:rPr>
                        <a:t>   Reuse strategies                                        Enabling infrastructure</a:t>
                      </a:r>
                      <a:endParaRPr sz="1200" b="1">
                        <a:solidFill>
                          <a:srgbClr val="FFFFFF"/>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solidFill>
                      <a:srgbClr val="073763"/>
                    </a:solidFill>
                  </a:tcPr>
                </a:tc>
                <a:tc hMerge="1">
                  <a:txBody>
                    <a:bodyPr/>
                    <a:lstStyle/>
                    <a:p>
                      <a:endParaRPr lang="en-US"/>
                    </a:p>
                  </a:txBody>
                  <a:tcPr/>
                </a:tc>
                <a:extLst>
                  <a:ext uri="{0D108BD9-81ED-4DB2-BD59-A6C34878D82A}">
                    <a16:rowId xmlns:a16="http://schemas.microsoft.com/office/drawing/2014/main" val="10000"/>
                  </a:ext>
                </a:extLst>
              </a:tr>
              <a:tr h="502000">
                <a:tc>
                  <a:txBody>
                    <a:bodyPr/>
                    <a:lstStyle/>
                    <a:p>
                      <a:pPr marL="0" lvl="0" indent="0" algn="l" rtl="0">
                        <a:spcBef>
                          <a:spcPts val="0"/>
                        </a:spcBef>
                        <a:spcAft>
                          <a:spcPts val="0"/>
                        </a:spcAft>
                        <a:buNone/>
                      </a:pPr>
                      <a:r>
                        <a:rPr lang="en-GB" sz="1500" b="1">
                          <a:solidFill>
                            <a:srgbClr val="073763"/>
                          </a:solidFill>
                          <a:latin typeface="Montserrat"/>
                          <a:ea typeface="Montserrat"/>
                          <a:cs typeface="Montserrat"/>
                          <a:sym typeface="Montserrat"/>
                        </a:rPr>
                        <a:t>Built environment</a:t>
                      </a:r>
                      <a:endParaRPr sz="1500" b="1">
                        <a:solidFill>
                          <a:srgbClr val="073763"/>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0B5394"/>
                      </a:solidFill>
                      <a:prstDash val="solid"/>
                      <a:round/>
                      <a:headEnd type="none" w="sm" len="sm"/>
                      <a:tailEnd type="none" w="sm" len="sm"/>
                    </a:lnB>
                  </a:tcPr>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Renovation and upgrade of buildings</a:t>
                      </a:r>
                      <a:endParaRPr sz="1200">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FFFF"/>
                      </a:solidFill>
                      <a:prstDash val="solid"/>
                      <a:round/>
                      <a:headEnd type="none" w="sm" len="sm"/>
                      <a:tailEnd type="none" w="sm" len="sm"/>
                    </a:lnR>
                    <a:lnB w="9525" cap="flat" cmpd="sng">
                      <a:solidFill>
                        <a:srgbClr val="0B5394"/>
                      </a:solidFill>
                      <a:prstDash val="solid"/>
                      <a:round/>
                      <a:headEnd type="none" w="sm" len="sm"/>
                      <a:tailEnd type="none" w="sm" len="sm"/>
                    </a:lnB>
                  </a:tcPr>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Building materials reuse and recycling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472100">
                <a:tc>
                  <a:txBody>
                    <a:bodyPr/>
                    <a:lstStyle/>
                    <a:p>
                      <a:pPr marL="0" lvl="0" indent="0" algn="l" rtl="0">
                        <a:spcBef>
                          <a:spcPts val="0"/>
                        </a:spcBef>
                        <a:spcAft>
                          <a:spcPts val="0"/>
                        </a:spcAft>
                        <a:buNone/>
                      </a:pPr>
                      <a:r>
                        <a:rPr lang="en-GB" sz="1500" b="1">
                          <a:solidFill>
                            <a:srgbClr val="073763"/>
                          </a:solidFill>
                          <a:latin typeface="Montserrat"/>
                          <a:ea typeface="Montserrat"/>
                          <a:cs typeface="Montserrat"/>
                          <a:sym typeface="Montserrat"/>
                        </a:rPr>
                        <a:t>Mobility </a:t>
                      </a:r>
                      <a:endParaRPr sz="1500" b="1">
                        <a:solidFill>
                          <a:srgbClr val="073763"/>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Multimodal mobility </a:t>
                      </a:r>
                      <a:endParaRPr sz="1200">
                        <a:solidFill>
                          <a:schemeClr val="dk1"/>
                        </a:solidFill>
                        <a:latin typeface="Montserrat"/>
                        <a:ea typeface="Montserrat"/>
                        <a:cs typeface="Montserrat"/>
                        <a:sym typeface="Montserrat"/>
                      </a:endParaRPr>
                    </a:p>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infrastructure </a:t>
                      </a:r>
                      <a:endParaRPr sz="1200">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Automotive refurbishment, remanufacturing, and repair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502000">
                <a:tc>
                  <a:txBody>
                    <a:bodyPr/>
                    <a:lstStyle/>
                    <a:p>
                      <a:pPr marL="0" lvl="0" indent="0" algn="l" rtl="0">
                        <a:spcBef>
                          <a:spcPts val="0"/>
                        </a:spcBef>
                        <a:spcAft>
                          <a:spcPts val="0"/>
                        </a:spcAft>
                        <a:buNone/>
                      </a:pPr>
                      <a:r>
                        <a:rPr lang="en-GB" sz="1500" b="1">
                          <a:solidFill>
                            <a:srgbClr val="073763"/>
                          </a:solidFill>
                          <a:latin typeface="Montserrat"/>
                          <a:ea typeface="Montserrat"/>
                          <a:cs typeface="Montserrat"/>
                          <a:sym typeface="Montserrat"/>
                        </a:rPr>
                        <a:t>Plastic packaging</a:t>
                      </a:r>
                      <a:endParaRPr sz="1500" b="1">
                        <a:solidFill>
                          <a:srgbClr val="073763"/>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Innovative reuse business models for plastic packaging</a:t>
                      </a:r>
                      <a:endParaRPr sz="1200">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540000" lvl="0" indent="0" algn="l" rtl="0">
                        <a:spcBef>
                          <a:spcPts val="0"/>
                        </a:spcBef>
                        <a:spcAft>
                          <a:spcPts val="0"/>
                        </a:spcAft>
                        <a:buNone/>
                      </a:pPr>
                      <a:r>
                        <a:rPr lang="en-GB" sz="1200">
                          <a:solidFill>
                            <a:schemeClr val="dk1"/>
                          </a:solidFill>
                          <a:latin typeface="Montserrat"/>
                          <a:ea typeface="Montserrat"/>
                          <a:cs typeface="Montserrat"/>
                          <a:sym typeface="Montserrat"/>
                        </a:rPr>
                        <a:t>Plastic collection, sorting, and recycling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3"/>
                  </a:ext>
                </a:extLst>
              </a:tr>
              <a:tr h="472100">
                <a:tc>
                  <a:txBody>
                    <a:bodyPr/>
                    <a:lstStyle/>
                    <a:p>
                      <a:pPr marL="0" lvl="0" indent="0" algn="l" rtl="0">
                        <a:spcBef>
                          <a:spcPts val="0"/>
                        </a:spcBef>
                        <a:spcAft>
                          <a:spcPts val="0"/>
                        </a:spcAft>
                        <a:buNone/>
                      </a:pPr>
                      <a:r>
                        <a:rPr lang="en-GB" sz="1500" b="1">
                          <a:solidFill>
                            <a:srgbClr val="073763"/>
                          </a:solidFill>
                          <a:latin typeface="Montserrat"/>
                          <a:ea typeface="Montserrat"/>
                          <a:cs typeface="Montserrat"/>
                          <a:sym typeface="Montserrat"/>
                        </a:rPr>
                        <a:t>Fashion</a:t>
                      </a:r>
                      <a:endParaRPr sz="1500" b="1">
                        <a:solidFill>
                          <a:srgbClr val="073763"/>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Rental and resale business models for clothing</a:t>
                      </a:r>
                      <a:endParaRPr sz="1200">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Clothing collection, sorting and recycling infrastructure </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solidFill>
                      <a:prstDash val="solid"/>
                      <a:round/>
                      <a:headEnd type="none" w="sm" len="sm"/>
                      <a:tailEnd type="none" w="sm" len="sm"/>
                    </a:lnB>
                  </a:tcPr>
                </a:tc>
                <a:extLst>
                  <a:ext uri="{0D108BD9-81ED-4DB2-BD59-A6C34878D82A}">
                    <a16:rowId xmlns:a16="http://schemas.microsoft.com/office/drawing/2014/main" val="10004"/>
                  </a:ext>
                </a:extLst>
              </a:tr>
              <a:tr h="472100">
                <a:tc>
                  <a:txBody>
                    <a:bodyPr/>
                    <a:lstStyle/>
                    <a:p>
                      <a:pPr marL="0" lvl="0" indent="0" algn="l" rtl="0">
                        <a:spcBef>
                          <a:spcPts val="0"/>
                        </a:spcBef>
                        <a:spcAft>
                          <a:spcPts val="0"/>
                        </a:spcAft>
                        <a:buNone/>
                      </a:pPr>
                      <a:r>
                        <a:rPr lang="en-GB" sz="1500" b="1">
                          <a:solidFill>
                            <a:srgbClr val="073763"/>
                          </a:solidFill>
                          <a:latin typeface="Montserrat"/>
                          <a:ea typeface="Montserrat"/>
                          <a:cs typeface="Montserrat"/>
                          <a:sym typeface="Montserrat"/>
                        </a:rPr>
                        <a:t>Food</a:t>
                      </a:r>
                      <a:endParaRPr sz="1500" b="1">
                        <a:solidFill>
                          <a:srgbClr val="073763"/>
                        </a:solidFill>
                        <a:latin typeface="Montserrat"/>
                        <a:ea typeface="Montserrat"/>
                        <a:cs typeface="Montserrat"/>
                        <a:sym typeface="Montserra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alpha val="0"/>
                        </a:srgbClr>
                      </a:solidFill>
                      <a:prstDash val="solid"/>
                      <a:round/>
                      <a:headEnd type="none" w="sm" len="sm"/>
                      <a:tailEnd type="none" w="sm" len="sm"/>
                    </a:lnB>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Tools enabling farmers to shift to regenerative agricultural </a:t>
                      </a:r>
                      <a:endParaRPr sz="1200">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alpha val="0"/>
                        </a:srgbClr>
                      </a:solidFill>
                      <a:prstDash val="solid"/>
                      <a:round/>
                      <a:headEnd type="none" w="sm" len="sm"/>
                      <a:tailEnd type="none" w="sm" len="sm"/>
                    </a:lnB>
                  </a:tcPr>
                </a:tc>
                <a:tc>
                  <a:txBody>
                    <a:bodyPr/>
                    <a:lstStyle/>
                    <a:p>
                      <a:pPr marL="540000" lvl="0" indent="0" algn="l" rtl="0">
                        <a:lnSpc>
                          <a:spcPct val="115000"/>
                        </a:lnSpc>
                        <a:spcBef>
                          <a:spcPts val="0"/>
                        </a:spcBef>
                        <a:spcAft>
                          <a:spcPts val="0"/>
                        </a:spcAft>
                        <a:buNone/>
                      </a:pPr>
                      <a:r>
                        <a:rPr lang="en-GB" sz="1200">
                          <a:solidFill>
                            <a:schemeClr val="dk1"/>
                          </a:solidFill>
                          <a:latin typeface="Montserrat"/>
                          <a:ea typeface="Montserrat"/>
                          <a:cs typeface="Montserrat"/>
                          <a:sym typeface="Montserrat"/>
                        </a:rPr>
                        <a:t>Food surplus and by-product collection, redistribution, and valorisation infrastructure</a:t>
                      </a:r>
                      <a:endParaRPr sz="1200">
                        <a:latin typeface="Montserrat"/>
                        <a:ea typeface="Montserrat"/>
                        <a:cs typeface="Montserrat"/>
                        <a:sym typeface="Montserrat"/>
                      </a:endParaRPr>
                    </a:p>
                  </a:txBody>
                  <a:tcPr marL="91425" marR="91425" marT="91425" marB="91425">
                    <a:lnL w="9525" cap="flat" cmpd="sng">
                      <a:solidFill>
                        <a:srgbClr val="FFFFFF"/>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0B5394"/>
                      </a:solidFill>
                      <a:prstDash val="solid"/>
                      <a:round/>
                      <a:headEnd type="none" w="sm" len="sm"/>
                      <a:tailEnd type="none" w="sm" len="sm"/>
                    </a:lnT>
                    <a:lnB w="9525" cap="flat" cmpd="sng">
                      <a:solidFill>
                        <a:srgbClr val="0B5394">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29" name="Google Shape;129;p22"/>
          <p:cNvSpPr txBox="1">
            <a:spLocks noGrp="1"/>
          </p:cNvSpPr>
          <p:nvPr>
            <p:ph type="ctrTitle"/>
          </p:nvPr>
        </p:nvSpPr>
        <p:spPr>
          <a:xfrm>
            <a:off x="180075" y="174500"/>
            <a:ext cx="7798200" cy="698700"/>
          </a:xfrm>
          <a:prstGeom prst="rect">
            <a:avLst/>
          </a:prstGeom>
          <a:noFill/>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800" b="1">
                <a:solidFill>
                  <a:srgbClr val="073763"/>
                </a:solidFill>
                <a:latin typeface="Montserrat"/>
                <a:ea typeface="Montserrat"/>
                <a:cs typeface="Montserrat"/>
                <a:sym typeface="Montserrat"/>
              </a:rPr>
              <a:t>Trillions in economic stimulus are being unveiled by governments all around the world: But, where to start?</a:t>
            </a:r>
            <a:endParaRPr sz="1800" b="1">
              <a:solidFill>
                <a:srgbClr val="073763"/>
              </a:solidFill>
              <a:latin typeface="Montserrat"/>
              <a:ea typeface="Montserrat"/>
              <a:cs typeface="Montserrat"/>
              <a:sym typeface="Montserrat"/>
            </a:endParaRPr>
          </a:p>
        </p:txBody>
      </p:sp>
      <p:grpSp>
        <p:nvGrpSpPr>
          <p:cNvPr id="130" name="Google Shape;130;p22"/>
          <p:cNvGrpSpPr/>
          <p:nvPr/>
        </p:nvGrpSpPr>
        <p:grpSpPr>
          <a:xfrm>
            <a:off x="1887475" y="2191797"/>
            <a:ext cx="3350123" cy="2735172"/>
            <a:chOff x="1887475" y="2191797"/>
            <a:chExt cx="3350123" cy="2735172"/>
          </a:xfrm>
        </p:grpSpPr>
        <p:pic>
          <p:nvPicPr>
            <p:cNvPr id="131" name="Google Shape;131;p22"/>
            <p:cNvPicPr preferRelativeResize="0"/>
            <p:nvPr/>
          </p:nvPicPr>
          <p:blipFill>
            <a:blip r:embed="rId4">
              <a:alphaModFix/>
            </a:blip>
            <a:stretch>
              <a:fillRect/>
            </a:stretch>
          </p:blipFill>
          <p:spPr>
            <a:xfrm>
              <a:off x="1887487" y="2191797"/>
              <a:ext cx="278800" cy="278800"/>
            </a:xfrm>
            <a:prstGeom prst="rect">
              <a:avLst/>
            </a:prstGeom>
            <a:noFill/>
            <a:ln>
              <a:noFill/>
            </a:ln>
          </p:spPr>
        </p:pic>
        <p:pic>
          <p:nvPicPr>
            <p:cNvPr id="132" name="Google Shape;132;p22"/>
            <p:cNvPicPr preferRelativeResize="0"/>
            <p:nvPr/>
          </p:nvPicPr>
          <p:blipFill>
            <a:blip r:embed="rId5">
              <a:alphaModFix/>
            </a:blip>
            <a:stretch>
              <a:fillRect/>
            </a:stretch>
          </p:blipFill>
          <p:spPr>
            <a:xfrm>
              <a:off x="4958797" y="2193012"/>
              <a:ext cx="278800" cy="276375"/>
            </a:xfrm>
            <a:prstGeom prst="rect">
              <a:avLst/>
            </a:prstGeom>
            <a:noFill/>
            <a:ln>
              <a:noFill/>
            </a:ln>
          </p:spPr>
        </p:pic>
        <p:pic>
          <p:nvPicPr>
            <p:cNvPr id="133" name="Google Shape;133;p22"/>
            <p:cNvPicPr preferRelativeResize="0"/>
            <p:nvPr/>
          </p:nvPicPr>
          <p:blipFill>
            <a:blip r:embed="rId6">
              <a:alphaModFix/>
            </a:blip>
            <a:stretch>
              <a:fillRect/>
            </a:stretch>
          </p:blipFill>
          <p:spPr>
            <a:xfrm>
              <a:off x="1887488" y="2791363"/>
              <a:ext cx="278800" cy="278800"/>
            </a:xfrm>
            <a:prstGeom prst="rect">
              <a:avLst/>
            </a:prstGeom>
            <a:noFill/>
            <a:ln>
              <a:noFill/>
            </a:ln>
          </p:spPr>
        </p:pic>
        <p:pic>
          <p:nvPicPr>
            <p:cNvPr id="134" name="Google Shape;134;p22"/>
            <p:cNvPicPr preferRelativeResize="0"/>
            <p:nvPr/>
          </p:nvPicPr>
          <p:blipFill>
            <a:blip r:embed="rId7">
              <a:alphaModFix/>
            </a:blip>
            <a:stretch>
              <a:fillRect/>
            </a:stretch>
          </p:blipFill>
          <p:spPr>
            <a:xfrm>
              <a:off x="4958798" y="2797435"/>
              <a:ext cx="278800" cy="273894"/>
            </a:xfrm>
            <a:prstGeom prst="rect">
              <a:avLst/>
            </a:prstGeom>
            <a:noFill/>
            <a:ln>
              <a:noFill/>
            </a:ln>
          </p:spPr>
        </p:pic>
        <p:pic>
          <p:nvPicPr>
            <p:cNvPr id="135" name="Google Shape;135;p22"/>
            <p:cNvPicPr preferRelativeResize="0"/>
            <p:nvPr/>
          </p:nvPicPr>
          <p:blipFill>
            <a:blip r:embed="rId8">
              <a:alphaModFix/>
            </a:blip>
            <a:stretch>
              <a:fillRect/>
            </a:stretch>
          </p:blipFill>
          <p:spPr>
            <a:xfrm>
              <a:off x="1887499" y="3414350"/>
              <a:ext cx="278800" cy="281262"/>
            </a:xfrm>
            <a:prstGeom prst="rect">
              <a:avLst/>
            </a:prstGeom>
            <a:noFill/>
            <a:ln>
              <a:noFill/>
            </a:ln>
          </p:spPr>
        </p:pic>
        <p:pic>
          <p:nvPicPr>
            <p:cNvPr id="136" name="Google Shape;136;p22"/>
            <p:cNvPicPr preferRelativeResize="0"/>
            <p:nvPr/>
          </p:nvPicPr>
          <p:blipFill>
            <a:blip r:embed="rId9">
              <a:alphaModFix/>
            </a:blip>
            <a:stretch>
              <a:fillRect/>
            </a:stretch>
          </p:blipFill>
          <p:spPr>
            <a:xfrm>
              <a:off x="4958797" y="3416950"/>
              <a:ext cx="278800" cy="278819"/>
            </a:xfrm>
            <a:prstGeom prst="rect">
              <a:avLst/>
            </a:prstGeom>
            <a:noFill/>
            <a:ln>
              <a:noFill/>
            </a:ln>
          </p:spPr>
        </p:pic>
        <p:pic>
          <p:nvPicPr>
            <p:cNvPr id="137" name="Google Shape;137;p22"/>
            <p:cNvPicPr preferRelativeResize="0"/>
            <p:nvPr/>
          </p:nvPicPr>
          <p:blipFill>
            <a:blip r:embed="rId10">
              <a:alphaModFix/>
            </a:blip>
            <a:stretch>
              <a:fillRect/>
            </a:stretch>
          </p:blipFill>
          <p:spPr>
            <a:xfrm>
              <a:off x="1887475" y="4085797"/>
              <a:ext cx="278800" cy="278781"/>
            </a:xfrm>
            <a:prstGeom prst="rect">
              <a:avLst/>
            </a:prstGeom>
            <a:noFill/>
            <a:ln>
              <a:noFill/>
            </a:ln>
          </p:spPr>
        </p:pic>
        <p:pic>
          <p:nvPicPr>
            <p:cNvPr id="138" name="Google Shape;138;p22"/>
            <p:cNvPicPr preferRelativeResize="0"/>
            <p:nvPr/>
          </p:nvPicPr>
          <p:blipFill>
            <a:blip r:embed="rId11">
              <a:alphaModFix/>
            </a:blip>
            <a:stretch>
              <a:fillRect/>
            </a:stretch>
          </p:blipFill>
          <p:spPr>
            <a:xfrm>
              <a:off x="4958798" y="4033773"/>
              <a:ext cx="278800" cy="276375"/>
            </a:xfrm>
            <a:prstGeom prst="rect">
              <a:avLst/>
            </a:prstGeom>
            <a:noFill/>
            <a:ln>
              <a:noFill/>
            </a:ln>
          </p:spPr>
        </p:pic>
        <p:pic>
          <p:nvPicPr>
            <p:cNvPr id="139" name="Google Shape;139;p22"/>
            <p:cNvPicPr preferRelativeResize="0"/>
            <p:nvPr/>
          </p:nvPicPr>
          <p:blipFill>
            <a:blip r:embed="rId12">
              <a:alphaModFix/>
            </a:blip>
            <a:stretch>
              <a:fillRect/>
            </a:stretch>
          </p:blipFill>
          <p:spPr>
            <a:xfrm>
              <a:off x="1887475" y="4639348"/>
              <a:ext cx="278800" cy="276356"/>
            </a:xfrm>
            <a:prstGeom prst="rect">
              <a:avLst/>
            </a:prstGeom>
            <a:noFill/>
            <a:ln>
              <a:noFill/>
            </a:ln>
          </p:spPr>
        </p:pic>
        <p:pic>
          <p:nvPicPr>
            <p:cNvPr id="140" name="Google Shape;140;p22"/>
            <p:cNvPicPr preferRelativeResize="0"/>
            <p:nvPr/>
          </p:nvPicPr>
          <p:blipFill>
            <a:blip r:embed="rId13">
              <a:alphaModFix/>
            </a:blip>
            <a:stretch>
              <a:fillRect/>
            </a:stretch>
          </p:blipFill>
          <p:spPr>
            <a:xfrm>
              <a:off x="4958797" y="4648150"/>
              <a:ext cx="278800" cy="278819"/>
            </a:xfrm>
            <a:prstGeom prst="rect">
              <a:avLst/>
            </a:prstGeom>
            <a:noFill/>
            <a:ln>
              <a:noFill/>
            </a:ln>
          </p:spPr>
        </p:pic>
      </p:grpSp>
      <p:pic>
        <p:nvPicPr>
          <p:cNvPr id="141" name="Google Shape;141;p22"/>
          <p:cNvPicPr preferRelativeResize="0"/>
          <p:nvPr/>
        </p:nvPicPr>
        <p:blipFill rotWithShape="1">
          <a:blip r:embed="rId14">
            <a:alphaModFix/>
          </a:blip>
          <a:srcRect t="36159"/>
          <a:stretch/>
        </p:blipFill>
        <p:spPr>
          <a:xfrm>
            <a:off x="7991173" y="0"/>
            <a:ext cx="1144427" cy="102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par>
                                <p:cTn id="13" presetID="10" presetClass="entr" presetSubtype="0"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p:nvPr/>
        </p:nvSpPr>
        <p:spPr>
          <a:xfrm>
            <a:off x="-8400" y="-7950"/>
            <a:ext cx="9144000" cy="10698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3"/>
          <p:cNvSpPr txBox="1"/>
          <p:nvPr/>
        </p:nvSpPr>
        <p:spPr>
          <a:xfrm>
            <a:off x="189000" y="1110875"/>
            <a:ext cx="8749200" cy="3987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500" b="1">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Font typeface="Montserrat"/>
              <a:buAutoNum type="arabicPeriod"/>
            </a:pPr>
            <a:r>
              <a:rPr lang="en-GB" sz="1500" b="1">
                <a:solidFill>
                  <a:srgbClr val="073763"/>
                </a:solidFill>
                <a:latin typeface="Montserrat"/>
                <a:ea typeface="Montserrat"/>
                <a:cs typeface="Montserrat"/>
                <a:sym typeface="Montserrat"/>
              </a:rPr>
              <a:t>Provide</a:t>
            </a:r>
            <a:r>
              <a:rPr lang="en-GB" sz="1500">
                <a:solidFill>
                  <a:srgbClr val="073763"/>
                </a:solidFill>
                <a:latin typeface="Montserrat"/>
                <a:ea typeface="Montserrat"/>
                <a:cs typeface="Montserrat"/>
                <a:sym typeface="Montserrat"/>
              </a:rPr>
              <a:t> </a:t>
            </a:r>
            <a:r>
              <a:rPr lang="en-GB" sz="1500" b="1">
                <a:solidFill>
                  <a:srgbClr val="073763"/>
                </a:solidFill>
                <a:latin typeface="Montserrat"/>
                <a:ea typeface="Montserrat"/>
                <a:cs typeface="Montserrat"/>
                <a:sym typeface="Montserrat"/>
              </a:rPr>
              <a:t>solutions to key challenges</a:t>
            </a:r>
            <a:r>
              <a:rPr lang="en-GB" sz="1500">
                <a:solidFill>
                  <a:srgbClr val="073763"/>
                </a:solidFill>
                <a:latin typeface="Montserrat"/>
                <a:ea typeface="Montserrat"/>
                <a:cs typeface="Montserrat"/>
                <a:sym typeface="Montserrat"/>
              </a:rPr>
              <a:t> </a:t>
            </a:r>
            <a:r>
              <a:rPr lang="en-GB" sz="1500" b="1">
                <a:solidFill>
                  <a:srgbClr val="073763"/>
                </a:solidFill>
                <a:latin typeface="Montserrat"/>
                <a:ea typeface="Montserrat"/>
                <a:cs typeface="Montserrat"/>
                <a:sym typeface="Montserrat"/>
              </a:rPr>
              <a:t>created by the pandemic</a:t>
            </a:r>
            <a:endParaRPr sz="1500" b="1">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GB" sz="1300" i="1">
                <a:solidFill>
                  <a:srgbClr val="073763"/>
                </a:solidFill>
                <a:latin typeface="Montserrat"/>
                <a:ea typeface="Montserrat"/>
                <a:cs typeface="Montserrat"/>
                <a:sym typeface="Montserrat"/>
              </a:rPr>
              <a:t>(e.g. increase resilience and enable access to vital goods and services)</a:t>
            </a:r>
            <a:r>
              <a:rPr lang="en-GB" sz="1500" b="1">
                <a:solidFill>
                  <a:srgbClr val="073763"/>
                </a:solidFill>
                <a:latin typeface="Montserrat"/>
                <a:ea typeface="Montserrat"/>
                <a:cs typeface="Montserrat"/>
                <a:sym typeface="Montserrat"/>
              </a:rPr>
              <a:t> </a:t>
            </a:r>
            <a:endParaRPr sz="1200">
              <a:solidFill>
                <a:schemeClr val="dk1"/>
              </a:solidFill>
              <a:highlight>
                <a:srgbClr val="FFFFFF"/>
              </a:highlight>
              <a:latin typeface="Montserrat"/>
              <a:ea typeface="Montserrat"/>
              <a:cs typeface="Montserrat"/>
              <a:sym typeface="Montserrat"/>
            </a:endParaRPr>
          </a:p>
          <a:p>
            <a:pPr marL="0" lvl="0" indent="0" algn="l" rtl="0">
              <a:lnSpc>
                <a:spcPct val="115000"/>
              </a:lnSpc>
              <a:spcBef>
                <a:spcPts val="0"/>
              </a:spcBef>
              <a:spcAft>
                <a:spcPts val="0"/>
              </a:spcAft>
              <a:buNone/>
            </a:pPr>
            <a:endParaRPr sz="800">
              <a:solidFill>
                <a:schemeClr val="dk1"/>
              </a:solidFill>
              <a:highlight>
                <a:srgbClr val="FFFFFF"/>
              </a:highlight>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Font typeface="Montserrat"/>
              <a:buAutoNum type="arabicPeriod"/>
            </a:pPr>
            <a:r>
              <a:rPr lang="en-GB" sz="1500" b="1">
                <a:solidFill>
                  <a:srgbClr val="073763"/>
                </a:solidFill>
                <a:latin typeface="Montserrat"/>
                <a:ea typeface="Montserrat"/>
                <a:cs typeface="Montserrat"/>
                <a:sym typeface="Montserrat"/>
              </a:rPr>
              <a:t>Meet key priorities for economic recovery </a:t>
            </a:r>
            <a:endParaRPr sz="1500" b="1">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GB" sz="1300" i="1">
                <a:solidFill>
                  <a:srgbClr val="073763"/>
                </a:solidFill>
                <a:latin typeface="Montserrat"/>
                <a:ea typeface="Montserrat"/>
                <a:cs typeface="Montserrat"/>
                <a:sym typeface="Montserrat"/>
              </a:rPr>
              <a:t>(e.g. stimulate equitable growth, create jobs, meet SDGs and climate targets)</a:t>
            </a:r>
            <a:endParaRPr sz="1300" i="1">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endParaRPr sz="1300" i="1">
              <a:solidFill>
                <a:srgbClr val="073763"/>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Font typeface="Montserrat"/>
              <a:buAutoNum type="arabicPeriod"/>
            </a:pPr>
            <a:r>
              <a:rPr lang="en-GB" sz="1500" b="1">
                <a:solidFill>
                  <a:srgbClr val="073763"/>
                </a:solidFill>
                <a:latin typeface="Montserrat"/>
                <a:ea typeface="Montserrat"/>
                <a:cs typeface="Montserrat"/>
                <a:sym typeface="Montserrat"/>
              </a:rPr>
              <a:t>Offer</a:t>
            </a:r>
            <a:r>
              <a:rPr lang="en-GB" sz="1500">
                <a:solidFill>
                  <a:srgbClr val="073763"/>
                </a:solidFill>
                <a:latin typeface="Montserrat"/>
                <a:ea typeface="Montserrat"/>
                <a:cs typeface="Montserrat"/>
                <a:sym typeface="Montserrat"/>
              </a:rPr>
              <a:t> </a:t>
            </a:r>
            <a:r>
              <a:rPr lang="en-GB" sz="1500" b="1">
                <a:solidFill>
                  <a:srgbClr val="073763"/>
                </a:solidFill>
                <a:latin typeface="Montserrat"/>
                <a:ea typeface="Montserrat"/>
                <a:cs typeface="Montserrat"/>
                <a:sym typeface="Montserrat"/>
              </a:rPr>
              <a:t>circular economy growth potential </a:t>
            </a:r>
            <a:endParaRPr sz="1500" b="1">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GB" sz="1300" i="1">
                <a:solidFill>
                  <a:srgbClr val="073763"/>
                </a:solidFill>
                <a:latin typeface="Montserrat"/>
                <a:ea typeface="Montserrat"/>
                <a:cs typeface="Montserrat"/>
                <a:sym typeface="Montserrat"/>
              </a:rPr>
              <a:t>(driven by e.g. innovation, policies, and evolving customer preferences)</a:t>
            </a:r>
            <a:endParaRPr sz="1100">
              <a:solidFill>
                <a:schemeClr val="dk1"/>
              </a:solidFill>
              <a:latin typeface="Montserrat"/>
              <a:ea typeface="Montserrat"/>
              <a:cs typeface="Montserrat"/>
              <a:sym typeface="Montserrat"/>
            </a:endParaRPr>
          </a:p>
          <a:p>
            <a:pPr marL="0" lvl="0" indent="0" algn="l" rtl="0">
              <a:lnSpc>
                <a:spcPct val="115000"/>
              </a:lnSpc>
              <a:spcBef>
                <a:spcPts val="0"/>
              </a:spcBef>
              <a:spcAft>
                <a:spcPts val="0"/>
              </a:spcAft>
              <a:buNone/>
            </a:pPr>
            <a:endParaRPr sz="800">
              <a:solidFill>
                <a:schemeClr val="dk1"/>
              </a:solidFill>
              <a:latin typeface="Montserrat"/>
              <a:ea typeface="Montserrat"/>
              <a:cs typeface="Montserrat"/>
              <a:sym typeface="Montserrat"/>
            </a:endParaRPr>
          </a:p>
          <a:p>
            <a:pPr marL="457200" lvl="0" indent="-323850" algn="l" rtl="0">
              <a:lnSpc>
                <a:spcPct val="115000"/>
              </a:lnSpc>
              <a:spcBef>
                <a:spcPts val="0"/>
              </a:spcBef>
              <a:spcAft>
                <a:spcPts val="0"/>
              </a:spcAft>
              <a:buClr>
                <a:srgbClr val="073763"/>
              </a:buClr>
              <a:buSzPts val="1500"/>
              <a:buFont typeface="Montserrat"/>
              <a:buAutoNum type="arabicPeriod"/>
            </a:pPr>
            <a:r>
              <a:rPr lang="en-GB" sz="1500" b="1">
                <a:solidFill>
                  <a:srgbClr val="073763"/>
                </a:solidFill>
                <a:latin typeface="Montserrat"/>
                <a:ea typeface="Montserrat"/>
                <a:cs typeface="Montserrat"/>
                <a:sym typeface="Montserrat"/>
              </a:rPr>
              <a:t>Reduce the risk of future shocks</a:t>
            </a:r>
            <a:r>
              <a:rPr lang="en-GB" sz="1500">
                <a:solidFill>
                  <a:srgbClr val="073763"/>
                </a:solidFill>
                <a:latin typeface="Montserrat"/>
                <a:ea typeface="Montserrat"/>
                <a:cs typeface="Montserrat"/>
                <a:sym typeface="Montserrat"/>
              </a:rPr>
              <a:t> </a:t>
            </a:r>
            <a:endParaRPr sz="1500">
              <a:solidFill>
                <a:srgbClr val="073763"/>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GB" sz="1300" i="1">
                <a:solidFill>
                  <a:srgbClr val="073763"/>
                </a:solidFill>
                <a:latin typeface="Montserrat"/>
                <a:ea typeface="Montserrat"/>
                <a:cs typeface="Montserrat"/>
                <a:sym typeface="Montserrat"/>
              </a:rPr>
              <a:t>(e.g. those relating to climate change)</a:t>
            </a:r>
            <a:endParaRPr sz="1300" i="1">
              <a:solidFill>
                <a:srgbClr val="073763"/>
              </a:solidFill>
              <a:latin typeface="Montserrat"/>
              <a:ea typeface="Montserrat"/>
              <a:cs typeface="Montserrat"/>
              <a:sym typeface="Montserrat"/>
            </a:endParaRPr>
          </a:p>
        </p:txBody>
      </p:sp>
      <p:cxnSp>
        <p:nvCxnSpPr>
          <p:cNvPr id="148" name="Google Shape;148;p23"/>
          <p:cNvCxnSpPr/>
          <p:nvPr/>
        </p:nvCxnSpPr>
        <p:spPr>
          <a:xfrm>
            <a:off x="-37950" y="1061850"/>
            <a:ext cx="9203100" cy="0"/>
          </a:xfrm>
          <a:prstGeom prst="straightConnector1">
            <a:avLst/>
          </a:prstGeom>
          <a:noFill/>
          <a:ln w="38100" cap="flat" cmpd="sng">
            <a:solidFill>
              <a:srgbClr val="0B5394"/>
            </a:solidFill>
            <a:prstDash val="solid"/>
            <a:round/>
            <a:headEnd type="none" w="med" len="med"/>
            <a:tailEnd type="none" w="med" len="med"/>
          </a:ln>
        </p:spPr>
      </p:cxnSp>
      <p:sp>
        <p:nvSpPr>
          <p:cNvPr id="149" name="Google Shape;149;p23"/>
          <p:cNvSpPr/>
          <p:nvPr/>
        </p:nvSpPr>
        <p:spPr>
          <a:xfrm>
            <a:off x="7978275" y="525"/>
            <a:ext cx="1165800" cy="10614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0" name="Google Shape;150;p23"/>
          <p:cNvPicPr preferRelativeResize="0"/>
          <p:nvPr/>
        </p:nvPicPr>
        <p:blipFill>
          <a:blip r:embed="rId3">
            <a:alphaModFix/>
          </a:blip>
          <a:stretch>
            <a:fillRect/>
          </a:stretch>
        </p:blipFill>
        <p:spPr>
          <a:xfrm>
            <a:off x="8193112" y="174510"/>
            <a:ext cx="736125" cy="698725"/>
          </a:xfrm>
          <a:prstGeom prst="rect">
            <a:avLst/>
          </a:prstGeom>
          <a:noFill/>
          <a:ln>
            <a:noFill/>
          </a:ln>
        </p:spPr>
      </p:pic>
      <p:sp>
        <p:nvSpPr>
          <p:cNvPr id="151" name="Google Shape;151;p23"/>
          <p:cNvSpPr txBox="1">
            <a:spLocks noGrp="1"/>
          </p:cNvSpPr>
          <p:nvPr>
            <p:ph type="ctrTitle"/>
          </p:nvPr>
        </p:nvSpPr>
        <p:spPr>
          <a:xfrm>
            <a:off x="180075" y="174513"/>
            <a:ext cx="7798200" cy="698700"/>
          </a:xfrm>
          <a:prstGeom prst="rect">
            <a:avLst/>
          </a:prstGeom>
          <a:no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GB" sz="1800" b="1">
                <a:solidFill>
                  <a:srgbClr val="073763"/>
                </a:solidFill>
                <a:latin typeface="Montserrat"/>
                <a:ea typeface="Montserrat"/>
                <a:cs typeface="Montserrat"/>
                <a:sym typeface="Montserrat"/>
              </a:rPr>
              <a:t>Why these 10 circular investment opportunities? </a:t>
            </a:r>
            <a:endParaRPr sz="1800">
              <a:solidFill>
                <a:srgbClr val="073763"/>
              </a:solidFill>
              <a:latin typeface="Montserrat"/>
              <a:ea typeface="Montserrat"/>
              <a:cs typeface="Montserrat"/>
              <a:sym typeface="Montserrat"/>
            </a:endParaRPr>
          </a:p>
        </p:txBody>
      </p:sp>
      <p:pic>
        <p:nvPicPr>
          <p:cNvPr id="152" name="Google Shape;152;p23"/>
          <p:cNvPicPr preferRelativeResize="0"/>
          <p:nvPr/>
        </p:nvPicPr>
        <p:blipFill rotWithShape="1">
          <a:blip r:embed="rId4">
            <a:alphaModFix/>
          </a:blip>
          <a:srcRect t="36159"/>
          <a:stretch/>
        </p:blipFill>
        <p:spPr>
          <a:xfrm>
            <a:off x="7991173" y="0"/>
            <a:ext cx="1144427" cy="1021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1000"/>
                                        <p:tgtEl>
                                          <p:spTgt spid="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
                                            <p:txEl>
                                              <p:pRg st="1" end="1"/>
                                            </p:txEl>
                                          </p:spTgt>
                                        </p:tgtEl>
                                        <p:attrNameLst>
                                          <p:attrName>style.visibility</p:attrName>
                                        </p:attrNameLst>
                                      </p:cBhvr>
                                      <p:to>
                                        <p:strVal val="visible"/>
                                      </p:to>
                                    </p:set>
                                    <p:animEffect transition="in" filter="fade">
                                      <p:cBhvr>
                                        <p:cTn id="12" dur="1000"/>
                                        <p:tgtEl>
                                          <p:spTgt spid="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7">
                                            <p:txEl>
                                              <p:pRg st="2" end="2"/>
                                            </p:txEl>
                                          </p:spTgt>
                                        </p:tgtEl>
                                        <p:attrNameLst>
                                          <p:attrName>style.visibility</p:attrName>
                                        </p:attrNameLst>
                                      </p:cBhvr>
                                      <p:to>
                                        <p:strVal val="visible"/>
                                      </p:to>
                                    </p:set>
                                    <p:animEffect transition="in" filter="fade">
                                      <p:cBhvr>
                                        <p:cTn id="17" dur="1000"/>
                                        <p:tgtEl>
                                          <p:spTgt spid="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7">
                                            <p:txEl>
                                              <p:pRg st="3" end="3"/>
                                            </p:txEl>
                                          </p:spTgt>
                                        </p:tgtEl>
                                        <p:attrNameLst>
                                          <p:attrName>style.visibility</p:attrName>
                                        </p:attrNameLst>
                                      </p:cBhvr>
                                      <p:to>
                                        <p:strVal val="visible"/>
                                      </p:to>
                                    </p:set>
                                    <p:animEffect transition="in" filter="fade">
                                      <p:cBhvr>
                                        <p:cTn id="22" dur="1000"/>
                                        <p:tgtEl>
                                          <p:spTgt spid="1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7">
                                            <p:txEl>
                                              <p:pRg st="4" end="4"/>
                                            </p:txEl>
                                          </p:spTgt>
                                        </p:tgtEl>
                                        <p:attrNameLst>
                                          <p:attrName>style.visibility</p:attrName>
                                        </p:attrNameLst>
                                      </p:cBhvr>
                                      <p:to>
                                        <p:strVal val="visible"/>
                                      </p:to>
                                    </p:set>
                                    <p:animEffect transition="in" filter="fade">
                                      <p:cBhvr>
                                        <p:cTn id="27" dur="1000"/>
                                        <p:tgtEl>
                                          <p:spTgt spid="1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xEl>
                                              <p:pRg st="5" end="5"/>
                                            </p:txEl>
                                          </p:spTgt>
                                        </p:tgtEl>
                                        <p:attrNameLst>
                                          <p:attrName>style.visibility</p:attrName>
                                        </p:attrNameLst>
                                      </p:cBhvr>
                                      <p:to>
                                        <p:strVal val="visible"/>
                                      </p:to>
                                    </p:set>
                                    <p:animEffect transition="in" filter="fade">
                                      <p:cBhvr>
                                        <p:cTn id="32" dur="1000"/>
                                        <p:tgtEl>
                                          <p:spTgt spid="1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7">
                                            <p:txEl>
                                              <p:pRg st="6" end="6"/>
                                            </p:txEl>
                                          </p:spTgt>
                                        </p:tgtEl>
                                        <p:attrNameLst>
                                          <p:attrName>style.visibility</p:attrName>
                                        </p:attrNameLst>
                                      </p:cBhvr>
                                      <p:to>
                                        <p:strVal val="visible"/>
                                      </p:to>
                                    </p:set>
                                    <p:animEffect transition="in" filter="fade">
                                      <p:cBhvr>
                                        <p:cTn id="37" dur="1000"/>
                                        <p:tgtEl>
                                          <p:spTgt spid="1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7">
                                            <p:txEl>
                                              <p:pRg st="7" end="7"/>
                                            </p:txEl>
                                          </p:spTgt>
                                        </p:tgtEl>
                                        <p:attrNameLst>
                                          <p:attrName>style.visibility</p:attrName>
                                        </p:attrNameLst>
                                      </p:cBhvr>
                                      <p:to>
                                        <p:strVal val="visible"/>
                                      </p:to>
                                    </p:set>
                                    <p:animEffect transition="in" filter="fade">
                                      <p:cBhvr>
                                        <p:cTn id="42" dur="1000"/>
                                        <p:tgtEl>
                                          <p:spTgt spid="1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7">
                                            <p:txEl>
                                              <p:pRg st="8" end="8"/>
                                            </p:txEl>
                                          </p:spTgt>
                                        </p:tgtEl>
                                        <p:attrNameLst>
                                          <p:attrName>style.visibility</p:attrName>
                                        </p:attrNameLst>
                                      </p:cBhvr>
                                      <p:to>
                                        <p:strVal val="visible"/>
                                      </p:to>
                                    </p:set>
                                    <p:animEffect transition="in" filter="fade">
                                      <p:cBhvr>
                                        <p:cTn id="47" dur="1000"/>
                                        <p:tgtEl>
                                          <p:spTgt spid="1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7">
                                            <p:txEl>
                                              <p:pRg st="9" end="9"/>
                                            </p:txEl>
                                          </p:spTgt>
                                        </p:tgtEl>
                                        <p:attrNameLst>
                                          <p:attrName>style.visibility</p:attrName>
                                        </p:attrNameLst>
                                      </p:cBhvr>
                                      <p:to>
                                        <p:strVal val="visible"/>
                                      </p:to>
                                    </p:set>
                                    <p:animEffect transition="in" filter="fade">
                                      <p:cBhvr>
                                        <p:cTn id="52" dur="1000"/>
                                        <p:tgtEl>
                                          <p:spTgt spid="14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7">
                                            <p:txEl>
                                              <p:pRg st="10" end="10"/>
                                            </p:txEl>
                                          </p:spTgt>
                                        </p:tgtEl>
                                        <p:attrNameLst>
                                          <p:attrName>style.visibility</p:attrName>
                                        </p:attrNameLst>
                                      </p:cBhvr>
                                      <p:to>
                                        <p:strVal val="visible"/>
                                      </p:to>
                                    </p:set>
                                    <p:animEffect transition="in" filter="fade">
                                      <p:cBhvr>
                                        <p:cTn id="57" dur="1000"/>
                                        <p:tgtEl>
                                          <p:spTgt spid="14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7">
                                            <p:txEl>
                                              <p:pRg st="11" end="11"/>
                                            </p:txEl>
                                          </p:spTgt>
                                        </p:tgtEl>
                                        <p:attrNameLst>
                                          <p:attrName>style.visibility</p:attrName>
                                        </p:attrNameLst>
                                      </p:cBhvr>
                                      <p:to>
                                        <p:strVal val="visible"/>
                                      </p:to>
                                    </p:set>
                                    <p:animEffect transition="in" filter="fade">
                                      <p:cBhvr>
                                        <p:cTn id="62" dur="1000"/>
                                        <p:tgtEl>
                                          <p:spTgt spid="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844</Words>
  <Application>Microsoft Macintosh PowerPoint</Application>
  <PresentationFormat>On-screen Show (16:9)</PresentationFormat>
  <Paragraphs>123</Paragraphs>
  <Slides>14</Slides>
  <Notes>14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Helvetica Neue</vt:lpstr>
      <vt:lpstr>Montserrat</vt:lpstr>
      <vt:lpstr>Simple Light</vt:lpstr>
      <vt:lpstr>Circular economy:  A transformative Covid-19 recovery strategy  How policymakers can pave the way to a low-carbon, prosperous future</vt:lpstr>
      <vt:lpstr>Circular economy: a transformative Covid-19 recovery strategy How policymakers can pave the way to a low-carbon, prosperous future</vt:lpstr>
      <vt:lpstr>What is the circular economy?</vt:lpstr>
      <vt:lpstr>The economic opportunity</vt:lpstr>
      <vt:lpstr>The circular economy is based on three principles:</vt:lpstr>
      <vt:lpstr>The Covid-19 pandemic and the need for a transformative economic recovery strategy</vt:lpstr>
      <vt:lpstr>Policymakers have a fundamental role to play</vt:lpstr>
      <vt:lpstr>10 attractive circular investment opportunities    </vt:lpstr>
      <vt:lpstr>Why these 10 circular investment opportunities? </vt:lpstr>
      <vt:lpstr>10 attractive circular investment opportunities to build a more resilient recovery</vt:lpstr>
      <vt:lpstr>PowerPoint Presentation</vt:lpstr>
      <vt:lpstr>PowerPoint Presentation</vt:lpstr>
      <vt:lpstr>PowerPoint Presentation</vt:lpstr>
      <vt:lpstr>The circular economy is key for achieving a resilient recovery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Circular economy:  A transformative Covid-19 recovery strategy  How policymakers can pave the way to a low-carbon, prosperous future</dc:title>
  <cp:lastModifiedBy>Microsoft Office User</cp:lastModifiedBy>
  <cp:revision>1</cp:revision>
  <dcterms:modified xsi:type="dcterms:W3CDTF">2021-01-27T17:21:22Z</dcterms:modified>
</cp:coreProperties>
</file>