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27-01-2021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75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35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F94B69-B171-416D-9F2A-D0FA8E8DE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C53E3D-0F77-450A-966E-0EEFEBC7F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927C0733-AA50-40CE-94CE-766F86E21FE7}"/>
              </a:ext>
            </a:extLst>
          </p:cNvPr>
          <p:cNvGrpSpPr/>
          <p:nvPr userDrawn="1"/>
        </p:nvGrpSpPr>
        <p:grpSpPr>
          <a:xfrm>
            <a:off x="943200" y="314252"/>
            <a:ext cx="2371532" cy="939616"/>
            <a:chOff x="547287" y="314252"/>
            <a:chExt cx="2371532" cy="939616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05FC8437-26A3-491F-86EB-D0C96B40D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7C85021B-2492-435B-AFAD-8614CE0B3C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10"/>
            <a:ext cx="3420000" cy="414080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D1C4563-C02F-4994-88BF-5E79DAEBD3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0001" y="1979613"/>
            <a:ext cx="5580000" cy="41402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CFD64D9-5E39-4F90-9BB2-7A3645E0F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14000"/>
            <a:ext cx="9720001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56D445D-8253-4E53-AAAD-815D61F4C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1979009"/>
            <a:ext cx="4500000" cy="4140000"/>
          </a:xfrm>
          <a:solidFill>
            <a:schemeClr val="tx2">
              <a:lumMod val="10000"/>
              <a:lumOff val="90000"/>
            </a:scheme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6480000"/>
            <a:ext cx="502342" cy="179999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50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50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icon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CF52A7-6F2F-4BEE-B885-7246B0A3C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36D626E1-2497-40C2-B4A8-F19DDFB242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6480000"/>
            <a:ext cx="504000" cy="17901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901CDADE-6AB5-4EB8-A34A-8F2BD8EB77A4}"/>
              </a:ext>
            </a:extLst>
          </p:cNvPr>
          <p:cNvGrpSpPr/>
          <p:nvPr userDrawn="1"/>
        </p:nvGrpSpPr>
        <p:grpSpPr>
          <a:xfrm>
            <a:off x="943200" y="314252"/>
            <a:ext cx="2371532" cy="1180824"/>
            <a:chOff x="907200" y="314252"/>
            <a:chExt cx="2371532" cy="1180824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B51919A2-3861-4007-9769-B55F2B140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00" y="995218"/>
              <a:ext cx="2371532" cy="258650"/>
            </a:xfrm>
            <a:prstGeom prst="rect">
              <a:avLst/>
            </a:prstGeom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F0C6E35A-CDB5-4B6B-9870-8E5905E7E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13" y="1279076"/>
              <a:ext cx="1456630" cy="216000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792E1E12-C3A6-4ABF-A03F-B03C341E4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643" y="314252"/>
              <a:ext cx="2001600" cy="654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07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9720000" cy="1314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1/27/2021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DE1636-AA73-41D6-914A-14C26B56C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6480000"/>
            <a:ext cx="502342" cy="179999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20000" cy="4140000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070636F-56ED-4AC0-86B8-CF2028A46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0000" y="0"/>
            <a:ext cx="3732000" cy="6858000"/>
          </a:xfrm>
          <a:solidFill>
            <a:schemeClr val="bg1"/>
          </a:solidFill>
        </p:spPr>
        <p:txBody>
          <a:bodyPr lIns="360000" tIns="360000" rIns="360000" bIns="360000" anchor="t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440800"/>
            <a:ext cx="7380000" cy="3240000"/>
          </a:xfrm>
          <a:noFill/>
        </p:spPr>
        <p:txBody>
          <a:bodyPr lIns="0" tIns="0" rIns="360000" bIns="0"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4DE7F6-F8D1-4683-91F4-F5B1DFAB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80000"/>
            <a:ext cx="1800000" cy="180000"/>
          </a:xfrm>
          <a:prstGeom prst="rect">
            <a:avLst/>
          </a:prstGeom>
        </p:spPr>
        <p:txBody>
          <a:bodyPr/>
          <a:lstStyle/>
          <a:p>
            <a:fld id="{930B1B23-4667-42DB-80B6-3FE19686C639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E83EC3-9FFE-4122-B232-DC5B2B02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C82042-8DB4-4B97-A415-FA2797A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D1CD501-D0E0-444F-9190-F8E84B4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17866"/>
            <a:ext cx="1440000" cy="144000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lIns="0" tIns="36000" rIns="0" bIns="72000" anchor="ctr" anchorCtr="0"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1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BD9857F-D5E4-49D0-86EF-18F3CFC09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" y="6480000"/>
            <a:ext cx="502342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1/27/2021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DE1636-AA73-41D6-914A-14C26B56C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68000"/>
            <a:ext cx="9720000" cy="1206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1/27/2021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DE1636-AA73-41D6-914A-14C26B56C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50361-F9BE-4CEB-B2EF-BC216C3CC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0"/>
            <a:ext cx="9719762" cy="468000"/>
          </a:xfrm>
        </p:spPr>
        <p:txBody>
          <a:bodyPr bIns="0" anchor="b" anchorCtr="0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2E12CCB-CAA9-4F5B-ADC9-5686B7FF2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1979613"/>
            <a:ext cx="450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56D445D-8253-4E53-AAAD-815D61F4C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4500000" cy="1314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1/27/2021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0"/>
            <a:ext cx="58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975F611-563D-4AE5-9AEB-94D7FC188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480000"/>
            <a:ext cx="502345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164D8C-CB59-4934-871B-9F66CC2C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0B4A3-850C-437A-BA5C-B5C16D09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D7D815-E001-4683-8B18-3683B19E45D8}" type="datetime1">
              <a:rPr lang="en-US" smtClean="0"/>
              <a:pPr/>
              <a:t>1/27/2021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9" r:id="rId3"/>
    <p:sldLayoutId id="2147483649" r:id="rId4"/>
    <p:sldLayoutId id="2147483650" r:id="rId5"/>
    <p:sldLayoutId id="2147483660" r:id="rId6"/>
    <p:sldLayoutId id="2147483652" r:id="rId7"/>
    <p:sldLayoutId id="2147483653" r:id="rId8"/>
    <p:sldLayoutId id="2147483655" r:id="rId9"/>
    <p:sldLayoutId id="2147483654" r:id="rId10"/>
    <p:sldLayoutId id="2147483657" r:id="rId11"/>
    <p:sldLayoutId id="2147483663" r:id="rId12"/>
    <p:sldLayoutId id="2147483662" r:id="rId13"/>
    <p:sldLayoutId id="2147483661" r:id="rId14"/>
    <p:sldLayoutId id="2147483658" r:id="rId15"/>
    <p:sldLayoutId id="2147483656" r:id="rId16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pon.eu/tender-TEVI2050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spon.eu/macroregional-monitor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9F3021-D7F7-488D-AED7-94ACB89FA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1691999"/>
            <a:ext cx="9238459" cy="2376000"/>
          </a:xfrm>
        </p:spPr>
        <p:txBody>
          <a:bodyPr anchor="ctr"/>
          <a:lstStyle/>
          <a:p>
            <a:pPr algn="ctr"/>
            <a:r>
              <a:rPr lang="da-DK" dirty="0"/>
              <a:t>5th ANNUAL EUSAIR FORUM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AE3FE0AA-4397-4491-8406-601930E87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9238458" cy="1260000"/>
          </a:xfrm>
        </p:spPr>
        <p:txBody>
          <a:bodyPr/>
          <a:lstStyle/>
          <a:p>
            <a:r>
              <a:rPr lang="da-DK" sz="2400" dirty="0"/>
              <a:t>MRS. ESPON TOOL ON TERRITORIAL MONITORING AND TERRITORIAL SCENARIOS FOR EUSAIR IN 2050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E4704A5-4D50-486F-B278-E4E28226A8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28-29 January 2021, Belgrade, Serbia</a:t>
            </a:r>
          </a:p>
          <a:p>
            <a:endParaRPr lang="da-DK" dirty="0"/>
          </a:p>
          <a:p>
            <a:r>
              <a:rPr lang="da-DK" dirty="0"/>
              <a:t>Sandra Di  Biaggio, ESPON EGTC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701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Territorial Scenarios for the Danube and Adriatic Ionian Macro-regions (TEVI 2050)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1BEC3-88B4-4CDA-A7F0-2EAC504F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2" y="1877333"/>
            <a:ext cx="10790855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Territorial Scenarios for the Danube and Adriatic Ionian Macro-regions (TEVI 2050)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28373-E90D-4145-99A9-D1A07918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4" y="1825973"/>
            <a:ext cx="10937172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5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Territorial Scenarios for the Danube and Adriatic Ionian Macro-regions (TEVI 2050)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8B0184-E341-48CB-9766-158C91223A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1020" y="2208347"/>
            <a:ext cx="10724416" cy="3551496"/>
          </a:xfrm>
        </p:spPr>
        <p:txBody>
          <a:bodyPr/>
          <a:lstStyle/>
          <a:p>
            <a:pPr lvl="0"/>
            <a:r>
              <a:rPr lang="sv-SE" sz="2400" b="1" dirty="0">
                <a:latin typeface="Calibri" panose="020F0502020204030204" pitchFamily="34" charset="0"/>
                <a:ea typeface="Calibri" panose="020F0502020204030204" pitchFamily="34" charset="0"/>
              </a:rPr>
              <a:t>State of affairs: </a:t>
            </a:r>
          </a:p>
          <a:p>
            <a:pPr lvl="0"/>
            <a:endParaRPr lang="sv-SE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opened on 10 December 2020 :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https://www.espon.eu/tender-TEVI2050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 for s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ubmission of tenders by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February 2021 at 16h00 (CET)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Evaluation of tenders by March 2021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of the contract (award letter) by April 2021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6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9F3021-D7F7-488D-AED7-94ACB89FA1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55788" y="4035425"/>
            <a:ext cx="10336212" cy="23764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a-DK" sz="5400" dirty="0">
                <a:solidFill>
                  <a:srgbClr val="F48120"/>
                </a:solidFill>
              </a:rPr>
              <a:t>//</a:t>
            </a:r>
            <a:r>
              <a:rPr lang="da-DK" sz="5400" dirty="0">
                <a:solidFill>
                  <a:srgbClr val="293E5C"/>
                </a:solidFill>
              </a:rPr>
              <a:t> Thank you</a:t>
            </a:r>
            <a:br>
              <a:rPr lang="da-DK" sz="5400" dirty="0">
                <a:solidFill>
                  <a:srgbClr val="164193"/>
                </a:solidFill>
              </a:rPr>
            </a:br>
            <a:br>
              <a:rPr lang="da-DK" sz="5400" dirty="0">
                <a:solidFill>
                  <a:srgbClr val="293E5C"/>
                </a:solidFill>
              </a:rPr>
            </a:br>
            <a:r>
              <a:rPr lang="da-DK" sz="5400" dirty="0">
                <a:solidFill>
                  <a:srgbClr val="293E5C"/>
                </a:solidFill>
              </a:rPr>
              <a:t>sandra.di.biaggio@espon</a:t>
            </a:r>
            <a:br>
              <a:rPr lang="da-DK" sz="5400" dirty="0">
                <a:solidFill>
                  <a:srgbClr val="293E5C"/>
                </a:solidFill>
              </a:rPr>
            </a:br>
            <a:endParaRPr lang="da-DK" sz="2000" b="0" dirty="0">
              <a:solidFill>
                <a:srgbClr val="F48120"/>
              </a:solidFill>
            </a:endParaRPr>
          </a:p>
        </p:txBody>
      </p:sp>
      <p:pic>
        <p:nvPicPr>
          <p:cNvPr id="6" name="Picture 3" descr="G:\E - Outreach SO4\E3 - Publications\02 - Lay out and corporate id\Templates\ESPON Logo\ESPON-EGTC-logo_2015-12-03_cropped_RGB_slog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06" y="320811"/>
            <a:ext cx="2744429" cy="133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01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MRS. ESPON: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https://mrs.espon.eu/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5B4D0-12B8-4F02-A3FC-6D19B4D7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9" y="1762458"/>
            <a:ext cx="9950400" cy="39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A1FE9B-C86C-4FA8-AF01-A5E726EC7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BAD66A45-F157-44A3-9EE6-52F07BB020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EDB46D52-9BE2-460B-94EB-0DE74E01F15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79D7D815-E001-4683-8B18-3683B19E45D8}" type="datetime1">
              <a:rPr lang="en-US" smtClean="0"/>
              <a:pPr>
                <a:spcAft>
                  <a:spcPts val="600"/>
                </a:spcAft>
              </a:pPr>
              <a:t>1/27/2021</a:t>
            </a:fld>
            <a:endParaRPr lang="da-DK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0D827D5-4527-41F1-A897-754C873939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6480000"/>
            <a:ext cx="504000" cy="1790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EUSAIR in a European context: Smarter Europe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Variation of GDP (NUTS 2) </a:t>
            </a:r>
          </a:p>
          <a:p>
            <a:r>
              <a:rPr lang="en-US" dirty="0"/>
              <a:t>	2005-2015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EUSAIR: 11,4%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EUSALP: 21,1%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EU: 23,6%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EUSBR: 42.5%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EUSDR: 44,4%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ABD57-C14E-492A-AB95-0E37573B8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48" t="13873" r="13118"/>
          <a:stretch/>
        </p:blipFill>
        <p:spPr>
          <a:xfrm>
            <a:off x="4458985" y="1081561"/>
            <a:ext cx="6770670" cy="55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3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EUSAIR in a European context: More Social Europe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Variation of unemployment</a:t>
            </a:r>
          </a:p>
          <a:p>
            <a:r>
              <a:rPr lang="en-US" dirty="0"/>
              <a:t>	(NUTS 2) 2005-2015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407EC-B6EA-4CC1-BD04-D2B3C6454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7" t="15588" r="19141"/>
          <a:stretch/>
        </p:blipFill>
        <p:spPr>
          <a:xfrm>
            <a:off x="4442393" y="1204425"/>
            <a:ext cx="7641607" cy="54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Adriatic &amp; Ionian Region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11168-C2B5-494A-A6FF-DB52FD9A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6"/>
          <a:stretch/>
        </p:blipFill>
        <p:spPr>
          <a:xfrm>
            <a:off x="576000" y="1489081"/>
            <a:ext cx="11112000" cy="50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Adriatic &amp; Ionian Region: blue growth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Employment in the fisheries,</a:t>
            </a:r>
          </a:p>
          <a:p>
            <a:r>
              <a:rPr lang="en-US" dirty="0"/>
              <a:t>aquaculture and processing sectors</a:t>
            </a:r>
          </a:p>
          <a:p>
            <a:r>
              <a:rPr lang="en-US" dirty="0"/>
              <a:t>in relation to all employed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Below 1%, with the highest share</a:t>
            </a:r>
          </a:p>
          <a:p>
            <a:r>
              <a:rPr lang="en-US" dirty="0"/>
              <a:t>of 0,3% for 2018 in Greece.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share has decreased over </a:t>
            </a:r>
          </a:p>
          <a:p>
            <a:r>
              <a:rPr lang="en-US" dirty="0"/>
              <a:t>the recent years in all countries.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7483-3E37-4680-9993-6AABBF391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3" t="14706" r="20626"/>
          <a:stretch/>
        </p:blipFill>
        <p:spPr>
          <a:xfrm>
            <a:off x="4812514" y="1312597"/>
            <a:ext cx="7029451" cy="51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Adriatic &amp; Ionian Region: connecting the region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of renewable energy (%) </a:t>
            </a:r>
          </a:p>
          <a:p>
            <a:r>
              <a:rPr lang="en-US" dirty="0"/>
              <a:t> in total final energy consumption </a:t>
            </a:r>
          </a:p>
          <a:p>
            <a:r>
              <a:rPr lang="en-US" dirty="0"/>
              <a:t>on country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natural potential for </a:t>
            </a:r>
          </a:p>
          <a:p>
            <a:r>
              <a:rPr lang="en-US" dirty="0"/>
              <a:t>renewable energy in this region is</a:t>
            </a:r>
          </a:p>
          <a:p>
            <a:r>
              <a:rPr lang="en-US" dirty="0"/>
              <a:t> high and is seen as an important </a:t>
            </a:r>
          </a:p>
          <a:p>
            <a:r>
              <a:rPr lang="en-US" dirty="0"/>
              <a:t>contribution to economic </a:t>
            </a:r>
          </a:p>
          <a:p>
            <a:r>
              <a:rPr lang="en-US" dirty="0"/>
              <a:t>prospering and to the greening </a:t>
            </a:r>
          </a:p>
          <a:p>
            <a:r>
              <a:rPr lang="en-US" dirty="0"/>
              <a:t>of the economy.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D1EA8-BE35-4F07-AF91-F31A9611B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t="13677" r="21094"/>
          <a:stretch/>
        </p:blipFill>
        <p:spPr>
          <a:xfrm>
            <a:off x="4635450" y="1043781"/>
            <a:ext cx="74485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6A3E09-09D7-43C0-B2A0-FD4E8859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4338"/>
            <a:ext cx="9720263" cy="1258887"/>
          </a:xfrm>
        </p:spPr>
        <p:txBody>
          <a:bodyPr anchor="ctr">
            <a:normAutofit/>
          </a:bodyPr>
          <a:lstStyle/>
          <a:p>
            <a:r>
              <a:rPr lang="en-US" dirty="0"/>
              <a:t>Adriatic &amp; Ionian Region: sustainable tourism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4F64C8D-D9E5-4EB3-8BCF-EE97CB4E3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A22F65C-0B6C-43BA-8F91-5C8F3290FC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499" y="1762458"/>
            <a:ext cx="9720263" cy="41408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of touristic activities to </a:t>
            </a:r>
          </a:p>
          <a:p>
            <a:r>
              <a:rPr lang="en-US" dirty="0"/>
              <a:t>the total GDP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Croatia, Montenegro and </a:t>
            </a:r>
          </a:p>
          <a:p>
            <a:r>
              <a:rPr lang="en-US" dirty="0"/>
              <a:t>Albania show the highest values </a:t>
            </a:r>
          </a:p>
          <a:p>
            <a:r>
              <a:rPr lang="en-US" dirty="0"/>
              <a:t>with more than a 25% of the GDP,</a:t>
            </a:r>
          </a:p>
          <a:p>
            <a:r>
              <a:rPr lang="en-US" dirty="0"/>
              <a:t>which shows the high dependence</a:t>
            </a:r>
          </a:p>
          <a:p>
            <a:r>
              <a:rPr lang="en-US" dirty="0"/>
              <a:t>of the national economy on the </a:t>
            </a:r>
          </a:p>
          <a:p>
            <a:r>
              <a:rPr lang="en-US" dirty="0"/>
              <a:t>touristic sector.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Serbia and North Macedonia, </a:t>
            </a:r>
          </a:p>
          <a:p>
            <a:r>
              <a:rPr lang="en-US" dirty="0"/>
              <a:t>yet, only have low shares which </a:t>
            </a:r>
          </a:p>
          <a:p>
            <a:r>
              <a:rPr lang="en-US" dirty="0"/>
              <a:t>might be read as a high potential.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7630C-B49D-4B96-9AE1-F6CA57D4B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t="14265" r="19922"/>
          <a:stretch/>
        </p:blipFill>
        <p:spPr>
          <a:xfrm>
            <a:off x="4600575" y="1106925"/>
            <a:ext cx="75914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22426"/>
      </p:ext>
    </p:extLst>
  </p:cSld>
  <p:clrMapOvr>
    <a:masterClrMapping/>
  </p:clrMapOvr>
</p:sld>
</file>

<file path=ppt/theme/theme1.xml><?xml version="1.0" encoding="utf-8"?>
<a:theme xmlns:a="http://schemas.openxmlformats.org/drawingml/2006/main" name="ESPON_PowerPoint_16_9_TEMPLATE">
  <a:themeElements>
    <a:clrScheme name="ESPON PowerPoint">
      <a:dk1>
        <a:sysClr val="windowText" lastClr="000000"/>
      </a:dk1>
      <a:lt1>
        <a:sysClr val="window" lastClr="FFFFFF"/>
      </a:lt1>
      <a:dk2>
        <a:srgbClr val="0B1741"/>
      </a:dk2>
      <a:lt2>
        <a:srgbClr val="D9D9D9"/>
      </a:lt2>
      <a:accent1>
        <a:srgbClr val="164193"/>
      </a:accent1>
      <a:accent2>
        <a:srgbClr val="EE7D00"/>
      </a:accent2>
      <a:accent3>
        <a:srgbClr val="4779B2"/>
      </a:accent3>
      <a:accent4>
        <a:srgbClr val="75B566"/>
      </a:accent4>
      <a:accent5>
        <a:srgbClr val="77BEDB"/>
      </a:accent5>
      <a:accent6>
        <a:srgbClr val="C85C54"/>
      </a:accent6>
      <a:hlink>
        <a:srgbClr val="308DAA"/>
      </a:hlink>
      <a:folHlink>
        <a:srgbClr val="783F91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C52382EAEA54D9390D8ACAED8808A" ma:contentTypeVersion="12" ma:contentTypeDescription="Create a new document." ma:contentTypeScope="" ma:versionID="6f58e567cf432b0e3f9fd0f0e6b2c81f">
  <xsd:schema xmlns:xsd="http://www.w3.org/2001/XMLSchema" xmlns:xs="http://www.w3.org/2001/XMLSchema" xmlns:p="http://schemas.microsoft.com/office/2006/metadata/properties" xmlns:ns2="b264460c-6b94-418e-95f3-3fdf4e9ab72c" xmlns:ns3="93ba97d9-6800-48fe-81bf-c413e55fe923" targetNamespace="http://schemas.microsoft.com/office/2006/metadata/properties" ma:root="true" ma:fieldsID="3c9b12727dac0d56aa6e8d9cc7a5b449" ns2:_="" ns3:_="">
    <xsd:import namespace="b264460c-6b94-418e-95f3-3fdf4e9ab72c"/>
    <xsd:import namespace="93ba97d9-6800-48fe-81bf-c413e55fe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4460c-6b94-418e-95f3-3fdf4e9ab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a97d9-6800-48fe-81bf-c413e55fe9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FEF71-D3FB-47D6-853F-567CB1D7F608}">
  <ds:schemaRefs>
    <ds:schemaRef ds:uri="93ba97d9-6800-48fe-81bf-c413e55fe923"/>
    <ds:schemaRef ds:uri="b264460c-6b94-418e-95f3-3fdf4e9ab7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102774-E3A4-44C0-8B3D-DC8E693F5A83}">
  <ds:schemaRefs>
    <ds:schemaRef ds:uri="93ba97d9-6800-48fe-81bf-c413e55fe923"/>
    <ds:schemaRef ds:uri="b264460c-6b94-418e-95f3-3fdf4e9ab7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ABB56E-4D48-4196-8FEC-C3EE49F07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ESPON_PowerPoint_16_9_TEMPLATE</vt:lpstr>
      <vt:lpstr>5th ANNUAL EUSAIR FORUM</vt:lpstr>
      <vt:lpstr>MRS. ESPON: https://mrs.espon.eu/</vt:lpstr>
      <vt:lpstr>PowerPoint Presentation</vt:lpstr>
      <vt:lpstr>EUSAIR in a European context: Smarter Europe</vt:lpstr>
      <vt:lpstr>EUSAIR in a European context: More Social Europe</vt:lpstr>
      <vt:lpstr>Adriatic &amp; Ionian Region</vt:lpstr>
      <vt:lpstr>Adriatic &amp; Ionian Region: blue growth</vt:lpstr>
      <vt:lpstr>Adriatic &amp; Ionian Region: connecting the region</vt:lpstr>
      <vt:lpstr>Adriatic &amp; Ionian Region: sustainable tourism</vt:lpstr>
      <vt:lpstr>Territorial Scenarios for the Danube and Adriatic Ionian Macro-regions (TEVI 2050)</vt:lpstr>
      <vt:lpstr>Territorial Scenarios for the Danube and Adriatic Ionian Macro-regions (TEVI 2050)</vt:lpstr>
      <vt:lpstr>Territorial Scenarios for the Danube and Adriatic Ionian Macro-regions (TEVI 2050)</vt:lpstr>
      <vt:lpstr>// Thank you  sandra.di.biaggio@espon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ANNUAL EUSAIR FORUM</dc:title>
  <dc:creator>Sandra Di Biaggio</dc:creator>
  <cp:lastModifiedBy>Sandra Di Biaggio</cp:lastModifiedBy>
  <cp:revision>8</cp:revision>
  <dcterms:created xsi:type="dcterms:W3CDTF">2021-01-27T15:55:31Z</dcterms:created>
  <dcterms:modified xsi:type="dcterms:W3CDTF">2021-01-27T17:50:04Z</dcterms:modified>
</cp:coreProperties>
</file>