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3"/>
  </p:notesMasterIdLst>
  <p:sldIdLst>
    <p:sldId id="317" r:id="rId3"/>
    <p:sldId id="314" r:id="rId4"/>
    <p:sldId id="281" r:id="rId5"/>
    <p:sldId id="315" r:id="rId6"/>
    <p:sldId id="316" r:id="rId7"/>
    <p:sldId id="311" r:id="rId8"/>
    <p:sldId id="318" r:id="rId9"/>
    <p:sldId id="320" r:id="rId10"/>
    <p:sldId id="319" r:id="rId11"/>
    <p:sldId id="269" r:id="rId12"/>
  </p:sldIdLst>
  <p:sldSz cx="10080625" cy="567055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ina Lazzerini" initials="IL" lastIdx="12" clrIdx="0">
    <p:extLst>
      <p:ext uri="{19B8F6BF-5375-455C-9EA6-DF929625EA0E}">
        <p15:presenceInfo xmlns:p15="http://schemas.microsoft.com/office/powerpoint/2012/main" userId="S-1-5-21-517242888-263660572-1718252460-16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34" d="100"/>
          <a:sy n="134" d="100"/>
        </p:scale>
        <p:origin x="40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387B1A-37A1-404B-BAA8-D9F49E49F06C}" type="doc">
      <dgm:prSet loTypeId="urn:microsoft.com/office/officeart/2005/8/layout/target1" loCatId="relationship" qsTypeId="urn:microsoft.com/office/officeart/2005/8/quickstyle/simple1" qsCatId="simple" csTypeId="urn:microsoft.com/office/officeart/2005/8/colors/colorful1" csCatId="colorful" phldr="1"/>
      <dgm:spPr/>
    </dgm:pt>
    <dgm:pt modelId="{202AEEFB-B6F0-4920-B498-C41B53527CA6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MORE EFICIENT USAGE OF THE EXISTING INTERCONNECTORS</a:t>
          </a:r>
          <a:endParaRPr lang="en-US" b="1" dirty="0">
            <a:solidFill>
              <a:schemeClr val="bg1"/>
            </a:solidFill>
          </a:endParaRPr>
        </a:p>
      </dgm:t>
    </dgm:pt>
    <dgm:pt modelId="{B8804771-55CD-4EE3-98D8-3ABA9132E7DF}" type="parTrans" cxnId="{7C67AA7F-D2DE-4BD9-8584-7A053F38435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59FC052-59F3-4E79-854D-FE6C6DE623CB}" type="sibTrans" cxnId="{7C67AA7F-D2DE-4BD9-8584-7A053F38435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9629449-60B8-4F3B-A57A-1AB8D40EC3C5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SIGNIFICANT NUMBER AND NOMINAL TRANSMISSION CAPACITY OF THE EXISTING INTERCONNECTORS</a:t>
          </a:r>
          <a:endParaRPr lang="en-US" b="1" dirty="0">
            <a:solidFill>
              <a:schemeClr val="bg1"/>
            </a:solidFill>
          </a:endParaRPr>
        </a:p>
      </dgm:t>
    </dgm:pt>
    <dgm:pt modelId="{BF39D559-325C-4CDB-BE7B-7305241E5EA2}" type="parTrans" cxnId="{BE5DCC7C-4284-4103-9D59-88F802B54C1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33D3B58-2BFE-4133-89FA-E0DA7B4C39A7}" type="sibTrans" cxnId="{BE5DCC7C-4284-4103-9D59-88F802B54C1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642CC9A-AD7C-4EC6-B4B6-43FA2599CA03}">
      <dgm:prSet phldrT="[Text]"/>
      <dgm:spPr/>
      <dgm:t>
        <a:bodyPr/>
        <a:lstStyle/>
        <a:p>
          <a:r>
            <a:rPr lang="en-US" b="1" dirty="0" smtClean="0"/>
            <a:t>NEW </a:t>
          </a:r>
          <a:r>
            <a:rPr lang="en-US" b="1" dirty="0" err="1" smtClean="0">
              <a:solidFill>
                <a:schemeClr val="bg1"/>
              </a:solidFill>
            </a:rPr>
            <a:t>NEW</a:t>
          </a:r>
          <a:r>
            <a:rPr lang="en-US" b="1" dirty="0" smtClean="0"/>
            <a:t> </a:t>
          </a:r>
          <a:r>
            <a:rPr lang="en-US" b="1" dirty="0" smtClean="0">
              <a:solidFill>
                <a:schemeClr val="bg1"/>
              </a:solidFill>
            </a:rPr>
            <a:t>INTERCONNECTORS ONLY IF ECONOMICALLY VIABLE</a:t>
          </a:r>
          <a:endParaRPr lang="en-US" b="1" dirty="0">
            <a:solidFill>
              <a:schemeClr val="bg1"/>
            </a:solidFill>
          </a:endParaRPr>
        </a:p>
      </dgm:t>
    </dgm:pt>
    <dgm:pt modelId="{24EAE94F-B44D-47A4-BCC3-D5AAC83DA109}" type="sibTrans" cxnId="{5B2CC456-7A27-454B-B72F-3401EE86215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5284BEB-D308-4F95-BEB7-50AD8CB94AFE}" type="parTrans" cxnId="{5B2CC456-7A27-454B-B72F-3401EE86215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CFD1E8F-F7A8-45BD-9AC1-450100978FC8}" type="pres">
      <dgm:prSet presAssocID="{C5387B1A-37A1-404B-BAA8-D9F49E49F06C}" presName="composite" presStyleCnt="0">
        <dgm:presLayoutVars>
          <dgm:chMax val="5"/>
          <dgm:dir/>
          <dgm:resizeHandles val="exact"/>
        </dgm:presLayoutVars>
      </dgm:prSet>
      <dgm:spPr/>
    </dgm:pt>
    <dgm:pt modelId="{F2777724-CA0B-4356-AF7C-D1556987CD6D}" type="pres">
      <dgm:prSet presAssocID="{B642CC9A-AD7C-4EC6-B4B6-43FA2599CA03}" presName="circle1" presStyleLbl="lnNode1" presStyleIdx="0" presStyleCnt="3"/>
      <dgm:spPr/>
    </dgm:pt>
    <dgm:pt modelId="{C54CC20D-2E5E-4111-9EB1-8D009C6CBDA4}" type="pres">
      <dgm:prSet presAssocID="{B642CC9A-AD7C-4EC6-B4B6-43FA2599CA03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90C65A-D59E-4142-B027-14DCA71264E9}" type="pres">
      <dgm:prSet presAssocID="{B642CC9A-AD7C-4EC6-B4B6-43FA2599CA03}" presName="line1" presStyleLbl="callout" presStyleIdx="0" presStyleCnt="6"/>
      <dgm:spPr/>
    </dgm:pt>
    <dgm:pt modelId="{3AA739F3-B054-45F3-8863-10A933100FB6}" type="pres">
      <dgm:prSet presAssocID="{B642CC9A-AD7C-4EC6-B4B6-43FA2599CA03}" presName="d1" presStyleLbl="callout" presStyleIdx="1" presStyleCnt="6"/>
      <dgm:spPr/>
    </dgm:pt>
    <dgm:pt modelId="{7C8D1957-380D-4A90-B32B-82C47377A25E}" type="pres">
      <dgm:prSet presAssocID="{202AEEFB-B6F0-4920-B498-C41B53527CA6}" presName="circle2" presStyleLbl="lnNode1" presStyleIdx="1" presStyleCnt="3"/>
      <dgm:spPr/>
    </dgm:pt>
    <dgm:pt modelId="{F98B221B-A65C-4912-9719-000A8AE67E62}" type="pres">
      <dgm:prSet presAssocID="{202AEEFB-B6F0-4920-B498-C41B53527CA6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07A4D5-769D-41A6-95E8-D8B46569265A}" type="pres">
      <dgm:prSet presAssocID="{202AEEFB-B6F0-4920-B498-C41B53527CA6}" presName="line2" presStyleLbl="callout" presStyleIdx="2" presStyleCnt="6"/>
      <dgm:spPr/>
    </dgm:pt>
    <dgm:pt modelId="{12500453-54BE-4B9C-A25B-83E6A10D7582}" type="pres">
      <dgm:prSet presAssocID="{202AEEFB-B6F0-4920-B498-C41B53527CA6}" presName="d2" presStyleLbl="callout" presStyleIdx="3" presStyleCnt="6"/>
      <dgm:spPr/>
    </dgm:pt>
    <dgm:pt modelId="{143EF18F-3240-46B3-8080-2731BFE933D5}" type="pres">
      <dgm:prSet presAssocID="{39629449-60B8-4F3B-A57A-1AB8D40EC3C5}" presName="circle3" presStyleLbl="lnNode1" presStyleIdx="2" presStyleCnt="3"/>
      <dgm:spPr/>
    </dgm:pt>
    <dgm:pt modelId="{52767F34-4562-4143-B7C8-E34E9BA5F4D6}" type="pres">
      <dgm:prSet presAssocID="{39629449-60B8-4F3B-A57A-1AB8D40EC3C5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56EB5-1A98-4A6D-AE2A-3548BCDA1E9E}" type="pres">
      <dgm:prSet presAssocID="{39629449-60B8-4F3B-A57A-1AB8D40EC3C5}" presName="line3" presStyleLbl="callout" presStyleIdx="4" presStyleCnt="6"/>
      <dgm:spPr/>
    </dgm:pt>
    <dgm:pt modelId="{8C4C4F85-658D-4BBB-8DBE-3FC6D0A7E6C8}" type="pres">
      <dgm:prSet presAssocID="{39629449-60B8-4F3B-A57A-1AB8D40EC3C5}" presName="d3" presStyleLbl="callout" presStyleIdx="5" presStyleCnt="6"/>
      <dgm:spPr/>
    </dgm:pt>
  </dgm:ptLst>
  <dgm:cxnLst>
    <dgm:cxn modelId="{352DE53A-6D33-40C1-A105-2A7CB2FC6D78}" type="presOf" srcId="{C5387B1A-37A1-404B-BAA8-D9F49E49F06C}" destId="{FCFD1E8F-F7A8-45BD-9AC1-450100978FC8}" srcOrd="0" destOrd="0" presId="urn:microsoft.com/office/officeart/2005/8/layout/target1"/>
    <dgm:cxn modelId="{93914BE8-178A-4B34-A283-C213F0C81F41}" type="presOf" srcId="{39629449-60B8-4F3B-A57A-1AB8D40EC3C5}" destId="{52767F34-4562-4143-B7C8-E34E9BA5F4D6}" srcOrd="0" destOrd="0" presId="urn:microsoft.com/office/officeart/2005/8/layout/target1"/>
    <dgm:cxn modelId="{5B2CC456-7A27-454B-B72F-3401EE862156}" srcId="{C5387B1A-37A1-404B-BAA8-D9F49E49F06C}" destId="{B642CC9A-AD7C-4EC6-B4B6-43FA2599CA03}" srcOrd="0" destOrd="0" parTransId="{25284BEB-D308-4F95-BEB7-50AD8CB94AFE}" sibTransId="{24EAE94F-B44D-47A4-BCC3-D5AAC83DA109}"/>
    <dgm:cxn modelId="{EAB2D594-AFCD-4F6C-B100-F421E28F3F88}" type="presOf" srcId="{202AEEFB-B6F0-4920-B498-C41B53527CA6}" destId="{F98B221B-A65C-4912-9719-000A8AE67E62}" srcOrd="0" destOrd="0" presId="urn:microsoft.com/office/officeart/2005/8/layout/target1"/>
    <dgm:cxn modelId="{7C67AA7F-D2DE-4BD9-8584-7A053F38435E}" srcId="{C5387B1A-37A1-404B-BAA8-D9F49E49F06C}" destId="{202AEEFB-B6F0-4920-B498-C41B53527CA6}" srcOrd="1" destOrd="0" parTransId="{B8804771-55CD-4EE3-98D8-3ABA9132E7DF}" sibTransId="{E59FC052-59F3-4E79-854D-FE6C6DE623CB}"/>
    <dgm:cxn modelId="{BE5DCC7C-4284-4103-9D59-88F802B54C19}" srcId="{C5387B1A-37A1-404B-BAA8-D9F49E49F06C}" destId="{39629449-60B8-4F3B-A57A-1AB8D40EC3C5}" srcOrd="2" destOrd="0" parTransId="{BF39D559-325C-4CDB-BE7B-7305241E5EA2}" sibTransId="{F33D3B58-2BFE-4133-89FA-E0DA7B4C39A7}"/>
    <dgm:cxn modelId="{5C0A15FD-6F2D-4930-B170-6081208B4F62}" type="presOf" srcId="{B642CC9A-AD7C-4EC6-B4B6-43FA2599CA03}" destId="{C54CC20D-2E5E-4111-9EB1-8D009C6CBDA4}" srcOrd="0" destOrd="0" presId="urn:microsoft.com/office/officeart/2005/8/layout/target1"/>
    <dgm:cxn modelId="{9A0F513D-8621-4323-90A0-BF82B8000B7A}" type="presParOf" srcId="{FCFD1E8F-F7A8-45BD-9AC1-450100978FC8}" destId="{F2777724-CA0B-4356-AF7C-D1556987CD6D}" srcOrd="0" destOrd="0" presId="urn:microsoft.com/office/officeart/2005/8/layout/target1"/>
    <dgm:cxn modelId="{9409BD95-2B4E-450A-8834-AD5BE8396BE0}" type="presParOf" srcId="{FCFD1E8F-F7A8-45BD-9AC1-450100978FC8}" destId="{C54CC20D-2E5E-4111-9EB1-8D009C6CBDA4}" srcOrd="1" destOrd="0" presId="urn:microsoft.com/office/officeart/2005/8/layout/target1"/>
    <dgm:cxn modelId="{247B1B25-BD68-4B26-8EFA-C47D2C762583}" type="presParOf" srcId="{FCFD1E8F-F7A8-45BD-9AC1-450100978FC8}" destId="{7590C65A-D59E-4142-B027-14DCA71264E9}" srcOrd="2" destOrd="0" presId="urn:microsoft.com/office/officeart/2005/8/layout/target1"/>
    <dgm:cxn modelId="{33CBC428-5A0A-4D8E-BE00-A4494671282C}" type="presParOf" srcId="{FCFD1E8F-F7A8-45BD-9AC1-450100978FC8}" destId="{3AA739F3-B054-45F3-8863-10A933100FB6}" srcOrd="3" destOrd="0" presId="urn:microsoft.com/office/officeart/2005/8/layout/target1"/>
    <dgm:cxn modelId="{98157C63-F262-4B37-BD7E-A77E4406AB14}" type="presParOf" srcId="{FCFD1E8F-F7A8-45BD-9AC1-450100978FC8}" destId="{7C8D1957-380D-4A90-B32B-82C47377A25E}" srcOrd="4" destOrd="0" presId="urn:microsoft.com/office/officeart/2005/8/layout/target1"/>
    <dgm:cxn modelId="{2A8A23DE-0634-4A92-8F8D-A339DE78642F}" type="presParOf" srcId="{FCFD1E8F-F7A8-45BD-9AC1-450100978FC8}" destId="{F98B221B-A65C-4912-9719-000A8AE67E62}" srcOrd="5" destOrd="0" presId="urn:microsoft.com/office/officeart/2005/8/layout/target1"/>
    <dgm:cxn modelId="{9EEC5625-62A2-4641-B6BE-168B71FE7EA1}" type="presParOf" srcId="{FCFD1E8F-F7A8-45BD-9AC1-450100978FC8}" destId="{5507A4D5-769D-41A6-95E8-D8B46569265A}" srcOrd="6" destOrd="0" presId="urn:microsoft.com/office/officeart/2005/8/layout/target1"/>
    <dgm:cxn modelId="{D5BEA121-05EC-492E-99AE-C5B8E5CC6459}" type="presParOf" srcId="{FCFD1E8F-F7A8-45BD-9AC1-450100978FC8}" destId="{12500453-54BE-4B9C-A25B-83E6A10D7582}" srcOrd="7" destOrd="0" presId="urn:microsoft.com/office/officeart/2005/8/layout/target1"/>
    <dgm:cxn modelId="{B49E4AFF-B8A7-4D0B-A2C5-2B52D5109E41}" type="presParOf" srcId="{FCFD1E8F-F7A8-45BD-9AC1-450100978FC8}" destId="{143EF18F-3240-46B3-8080-2731BFE933D5}" srcOrd="8" destOrd="0" presId="urn:microsoft.com/office/officeart/2005/8/layout/target1"/>
    <dgm:cxn modelId="{FFE2EB1C-768B-4158-8AA5-8223493A9921}" type="presParOf" srcId="{FCFD1E8F-F7A8-45BD-9AC1-450100978FC8}" destId="{52767F34-4562-4143-B7C8-E34E9BA5F4D6}" srcOrd="9" destOrd="0" presId="urn:microsoft.com/office/officeart/2005/8/layout/target1"/>
    <dgm:cxn modelId="{64E1E33B-B331-4DA7-878F-7AF936F8AC51}" type="presParOf" srcId="{FCFD1E8F-F7A8-45BD-9AC1-450100978FC8}" destId="{C9156EB5-1A98-4A6D-AE2A-3548BCDA1E9E}" srcOrd="10" destOrd="0" presId="urn:microsoft.com/office/officeart/2005/8/layout/target1"/>
    <dgm:cxn modelId="{2AE962B0-B035-4E43-8704-C7021D201935}" type="presParOf" srcId="{FCFD1E8F-F7A8-45BD-9AC1-450100978FC8}" destId="{8C4C4F85-658D-4BBB-8DBE-3FC6D0A7E6C8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EF18F-3240-46B3-8080-2731BFE933D5}">
      <dsp:nvSpPr>
        <dsp:cNvPr id="0" name=""/>
        <dsp:cNvSpPr/>
      </dsp:nvSpPr>
      <dsp:spPr>
        <a:xfrm>
          <a:off x="267136" y="1026396"/>
          <a:ext cx="3079189" cy="307918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8D1957-380D-4A90-B32B-82C47377A25E}">
      <dsp:nvSpPr>
        <dsp:cNvPr id="0" name=""/>
        <dsp:cNvSpPr/>
      </dsp:nvSpPr>
      <dsp:spPr>
        <a:xfrm>
          <a:off x="882974" y="1642234"/>
          <a:ext cx="1847513" cy="18475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77724-CA0B-4356-AF7C-D1556987CD6D}">
      <dsp:nvSpPr>
        <dsp:cNvPr id="0" name=""/>
        <dsp:cNvSpPr/>
      </dsp:nvSpPr>
      <dsp:spPr>
        <a:xfrm>
          <a:off x="1498812" y="2258072"/>
          <a:ext cx="615837" cy="6158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4CC20D-2E5E-4111-9EB1-8D009C6CBDA4}">
      <dsp:nvSpPr>
        <dsp:cNvPr id="0" name=""/>
        <dsp:cNvSpPr/>
      </dsp:nvSpPr>
      <dsp:spPr>
        <a:xfrm>
          <a:off x="3859524" y="0"/>
          <a:ext cx="1539594" cy="898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1270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NEW </a:t>
          </a:r>
          <a:r>
            <a:rPr lang="en-US" sz="1000" b="1" kern="1200" dirty="0" err="1" smtClean="0">
              <a:solidFill>
                <a:schemeClr val="bg1"/>
              </a:solidFill>
            </a:rPr>
            <a:t>NEW</a:t>
          </a:r>
          <a:r>
            <a:rPr lang="en-US" sz="1000" b="1" kern="1200" dirty="0" smtClean="0"/>
            <a:t> </a:t>
          </a:r>
          <a:r>
            <a:rPr lang="en-US" sz="1000" b="1" kern="1200" dirty="0" smtClean="0">
              <a:solidFill>
                <a:schemeClr val="bg1"/>
              </a:solidFill>
            </a:rPr>
            <a:t>INTERCONNECTORS ONLY IF ECONOMICALLY VIABLE</a:t>
          </a:r>
          <a:endParaRPr lang="en-US" sz="1000" b="1" kern="1200" dirty="0">
            <a:solidFill>
              <a:schemeClr val="bg1"/>
            </a:solidFill>
          </a:endParaRPr>
        </a:p>
      </dsp:txBody>
      <dsp:txXfrm>
        <a:off x="3859524" y="0"/>
        <a:ext cx="1539594" cy="898096"/>
      </dsp:txXfrm>
    </dsp:sp>
    <dsp:sp modelId="{7590C65A-D59E-4142-B027-14DCA71264E9}">
      <dsp:nvSpPr>
        <dsp:cNvPr id="0" name=""/>
        <dsp:cNvSpPr/>
      </dsp:nvSpPr>
      <dsp:spPr>
        <a:xfrm>
          <a:off x="3474625" y="449048"/>
          <a:ext cx="38489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A739F3-B054-45F3-8863-10A933100FB6}">
      <dsp:nvSpPr>
        <dsp:cNvPr id="0" name=""/>
        <dsp:cNvSpPr/>
      </dsp:nvSpPr>
      <dsp:spPr>
        <a:xfrm rot="5400000">
          <a:off x="1581694" y="674599"/>
          <a:ext cx="2116429" cy="1666354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8B221B-A65C-4912-9719-000A8AE67E62}">
      <dsp:nvSpPr>
        <dsp:cNvPr id="0" name=""/>
        <dsp:cNvSpPr/>
      </dsp:nvSpPr>
      <dsp:spPr>
        <a:xfrm>
          <a:off x="3859524" y="898096"/>
          <a:ext cx="1539594" cy="898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1270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</a:rPr>
            <a:t>MORE EFICIENT USAGE OF THE EXISTING INTERCONNECTORS</a:t>
          </a:r>
          <a:endParaRPr lang="en-US" sz="1000" b="1" kern="1200" dirty="0">
            <a:solidFill>
              <a:schemeClr val="bg1"/>
            </a:solidFill>
          </a:endParaRPr>
        </a:p>
      </dsp:txBody>
      <dsp:txXfrm>
        <a:off x="3859524" y="898096"/>
        <a:ext cx="1539594" cy="898096"/>
      </dsp:txXfrm>
    </dsp:sp>
    <dsp:sp modelId="{5507A4D5-769D-41A6-95E8-D8B46569265A}">
      <dsp:nvSpPr>
        <dsp:cNvPr id="0" name=""/>
        <dsp:cNvSpPr/>
      </dsp:nvSpPr>
      <dsp:spPr>
        <a:xfrm>
          <a:off x="3474625" y="1347145"/>
          <a:ext cx="38489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500453-54BE-4B9C-A25B-83E6A10D7582}">
      <dsp:nvSpPr>
        <dsp:cNvPr id="0" name=""/>
        <dsp:cNvSpPr/>
      </dsp:nvSpPr>
      <dsp:spPr>
        <a:xfrm rot="5400000">
          <a:off x="2035977" y="1558685"/>
          <a:ext cx="1649213" cy="1225004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767F34-4562-4143-B7C8-E34E9BA5F4D6}">
      <dsp:nvSpPr>
        <dsp:cNvPr id="0" name=""/>
        <dsp:cNvSpPr/>
      </dsp:nvSpPr>
      <dsp:spPr>
        <a:xfrm>
          <a:off x="3859524" y="1796193"/>
          <a:ext cx="1539594" cy="898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1270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</a:rPr>
            <a:t>SIGNIFICANT NUMBER AND NOMINAL TRANSMISSION CAPACITY OF THE EXISTING INTERCONNECTORS</a:t>
          </a:r>
          <a:endParaRPr lang="en-US" sz="1000" b="1" kern="1200" dirty="0">
            <a:solidFill>
              <a:schemeClr val="bg1"/>
            </a:solidFill>
          </a:endParaRPr>
        </a:p>
      </dsp:txBody>
      <dsp:txXfrm>
        <a:off x="3859524" y="1796193"/>
        <a:ext cx="1539594" cy="898096"/>
      </dsp:txXfrm>
    </dsp:sp>
    <dsp:sp modelId="{C9156EB5-1A98-4A6D-AE2A-3548BCDA1E9E}">
      <dsp:nvSpPr>
        <dsp:cNvPr id="0" name=""/>
        <dsp:cNvSpPr/>
      </dsp:nvSpPr>
      <dsp:spPr>
        <a:xfrm>
          <a:off x="3474625" y="2245242"/>
          <a:ext cx="38489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4C4F85-658D-4BBB-8DBE-3FC6D0A7E6C8}">
      <dsp:nvSpPr>
        <dsp:cNvPr id="0" name=""/>
        <dsp:cNvSpPr/>
      </dsp:nvSpPr>
      <dsp:spPr>
        <a:xfrm rot="5400000">
          <a:off x="2490824" y="2442053"/>
          <a:ext cx="1178303" cy="783653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7-17T12:25:41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 10389 0 0,'0'0'-256'0'0,"0"0"432"0"0,0 0-96 0 0,0 0 64 0 0,0 0-96 0 0,0-5-1153 0 0,-2 1-4561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09T10:49:5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6691 0 0,'0'0'-816'0'0,"0"0"-1729"0"0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1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20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21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22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04E120C6-56C8-4483-8138-9BC36068468E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4460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71538" y="1257300"/>
            <a:ext cx="6022975" cy="3387725"/>
          </a:xfrm>
          <a:prstGeom prst="rect">
            <a:avLst/>
          </a:prstGeom>
        </p:spPr>
      </p:sp>
      <p:sp>
        <p:nvSpPr>
          <p:cNvPr id="362" name="CustomShape 2"/>
          <p:cNvSpPr/>
          <p:nvPr/>
        </p:nvSpPr>
        <p:spPr>
          <a:xfrm>
            <a:off x="4402080" y="9553680"/>
            <a:ext cx="3361680" cy="49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779492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71538" y="1257300"/>
            <a:ext cx="6022975" cy="3387725"/>
          </a:xfrm>
          <a:prstGeom prst="rect">
            <a:avLst/>
          </a:prstGeom>
        </p:spPr>
      </p:sp>
      <p:sp>
        <p:nvSpPr>
          <p:cNvPr id="386" name="CustomShape 2"/>
          <p:cNvSpPr/>
          <p:nvPr/>
        </p:nvSpPr>
        <p:spPr>
          <a:xfrm>
            <a:off x="4402080" y="9553680"/>
            <a:ext cx="3361680" cy="49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480949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14"/>
          <a:stretch/>
        </p:blipFill>
        <p:spPr>
          <a:xfrm>
            <a:off x="360" y="0"/>
            <a:ext cx="10070640" cy="165996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>
                <a:latin typeface="Arial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 dirty="0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0000"/>
          </a:solidFill>
          <a:latin typeface="Algerian" panose="04020705040A02060702" pitchFamily="8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NimbusSanL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/>
          <p:nvPr/>
        </p:nvPicPr>
        <p:blipFill>
          <a:blip r:embed="rId14"/>
          <a:stretch/>
        </p:blipFill>
        <p:spPr>
          <a:xfrm>
            <a:off x="360" y="0"/>
            <a:ext cx="10070640" cy="165996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>
                <a:latin typeface="Arial"/>
              </a:rPr>
              <a:t>Click to edit the title text format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i="0" kern="1200" baseline="0">
          <a:solidFill>
            <a:schemeClr val="tx1"/>
          </a:solidFill>
          <a:latin typeface="NimbusSanL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jpg"/><Relationship Id="rId7" Type="http://schemas.openxmlformats.org/officeDocument/2006/relationships/image" Target="../media/image2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1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1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1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7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41.sv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svg"/><Relationship Id="rId5" Type="http://schemas.openxmlformats.org/officeDocument/2006/relationships/image" Target="../media/image3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0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0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7A7EFD-393E-4BEB-8A49-A4FF3E7A3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1"/>
            <a:ext cx="10080625" cy="5670352"/>
          </a:xfrm>
          <a:prstGeom prst="rect">
            <a:avLst/>
          </a:prstGeom>
        </p:spPr>
      </p:pic>
      <p:sp>
        <p:nvSpPr>
          <p:cNvPr id="125" name="CustomShape 2"/>
          <p:cNvSpPr/>
          <p:nvPr/>
        </p:nvSpPr>
        <p:spPr>
          <a:xfrm>
            <a:off x="386080" y="678174"/>
            <a:ext cx="9389822" cy="14688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4000" b="1" spc="-1" dirty="0">
                <a:solidFill>
                  <a:srgbClr val="FDD204"/>
                </a:solidFill>
                <a:latin typeface="Arial Black" panose="020B0A04020102020204" pitchFamily="34" charset="0"/>
              </a:rPr>
              <a:t>CONNECTING THE REGION: ENERGY NETWORKS FOR A GREEN ADRIATIC-IONIAN </a:t>
            </a:r>
            <a:r>
              <a:rPr lang="en-GB" sz="4000" b="1" spc="-1" dirty="0" smtClean="0">
                <a:solidFill>
                  <a:srgbClr val="FDD204"/>
                </a:solidFill>
                <a:latin typeface="Arial Black" panose="020B0A04020102020204" pitchFamily="34" charset="0"/>
              </a:rPr>
              <a:t>REGION </a:t>
            </a:r>
            <a:r>
              <a:rPr lang="en-AT" sz="2500" b="1" spc="-1" dirty="0">
                <a:solidFill>
                  <a:srgbClr val="FDD204"/>
                </a:solidFill>
                <a:latin typeface="Arial Black" panose="020B0A04020102020204" pitchFamily="34" charset="0"/>
              </a:rPr>
              <a:t>–</a:t>
            </a:r>
            <a:r>
              <a:rPr lang="en-GB" sz="2500" b="1" spc="-1" dirty="0">
                <a:solidFill>
                  <a:srgbClr val="FDD204"/>
                </a:solidFill>
                <a:latin typeface="Arial Black" panose="020B0A04020102020204" pitchFamily="34" charset="0"/>
              </a:rPr>
              <a:t> </a:t>
            </a:r>
            <a:r>
              <a:rPr lang="en-GB" sz="2500" b="1" spc="-1" dirty="0" err="1">
                <a:solidFill>
                  <a:srgbClr val="FDD204"/>
                </a:solidFill>
                <a:latin typeface="Arial Black" panose="020B0A04020102020204" pitchFamily="34" charset="0"/>
              </a:rPr>
              <a:t>Paralell</a:t>
            </a:r>
            <a:r>
              <a:rPr lang="en-GB" sz="2500" b="1" spc="-1" dirty="0">
                <a:solidFill>
                  <a:srgbClr val="FDD204"/>
                </a:solidFill>
                <a:latin typeface="Arial Black" panose="020B0A04020102020204" pitchFamily="34" charset="0"/>
              </a:rPr>
              <a:t> Session II</a:t>
            </a:r>
          </a:p>
        </p:txBody>
      </p:sp>
      <p:sp>
        <p:nvSpPr>
          <p:cNvPr id="126" name="CustomShape 3"/>
          <p:cNvSpPr/>
          <p:nvPr/>
        </p:nvSpPr>
        <p:spPr>
          <a:xfrm>
            <a:off x="440266" y="3123342"/>
            <a:ext cx="8321612" cy="7583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000" b="1" spc="-1" dirty="0">
                <a:solidFill>
                  <a:srgbClr val="FFFFFF"/>
                </a:solidFill>
                <a:latin typeface="+mj-lt"/>
              </a:rPr>
              <a:t>5th Forum of the EUSAIR- Strengthening the resilience of the Adriatic and Ionian Region through </a:t>
            </a:r>
            <a:r>
              <a:rPr lang="en-GB" sz="2000" b="1" spc="-1" dirty="0" smtClean="0">
                <a:solidFill>
                  <a:srgbClr val="FFFFFF"/>
                </a:solidFill>
                <a:latin typeface="+mj-lt"/>
              </a:rPr>
              <a:t>cooperation</a:t>
            </a:r>
          </a:p>
          <a:p>
            <a:pPr>
              <a:lnSpc>
                <a:spcPct val="100000"/>
              </a:lnSpc>
            </a:pPr>
            <a:r>
              <a:rPr lang="en-GB" sz="2000" b="1" spc="-1" dirty="0" smtClean="0">
                <a:solidFill>
                  <a:srgbClr val="FFFFFF"/>
                </a:solidFill>
                <a:latin typeface="+mj-lt"/>
              </a:rPr>
              <a:t>Belgrade</a:t>
            </a:r>
            <a:r>
              <a:rPr lang="en-GB" sz="2000" b="1" spc="-1" dirty="0">
                <a:solidFill>
                  <a:srgbClr val="FFFFFF"/>
                </a:solidFill>
                <a:latin typeface="+mj-lt"/>
              </a:rPr>
              <a:t>, 28-29 January 2021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F39766C-D9F1-4CDA-ADFD-E6415BB305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7520" y="-212112"/>
            <a:ext cx="2206800" cy="11192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EE797E4-CA67-4B34-BDD5-12E5985B842F}"/>
                  </a:ext>
                </a:extLst>
              </p14:cNvPr>
              <p14:cNvContentPartPr/>
              <p14:nvPr/>
            </p14:nvContentPartPr>
            <p14:xfrm>
              <a:off x="-264567" y="1705822"/>
              <a:ext cx="1080" cy="3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EE797E4-CA67-4B34-BDD5-12E5985B842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273207" y="1696822"/>
                <a:ext cx="1872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0AE1360-1DAC-4ADF-B075-582E0C5E9D7F}"/>
                  </a:ext>
                </a:extLst>
              </p14:cNvPr>
              <p14:cNvContentPartPr/>
              <p14:nvPr/>
            </p14:nvContentPartPr>
            <p14:xfrm>
              <a:off x="978513" y="2077702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0AE1360-1DAC-4ADF-B075-582E0C5E9D7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9513" y="206906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CustomShape 2"/>
          <p:cNvSpPr/>
          <p:nvPr/>
        </p:nvSpPr>
        <p:spPr>
          <a:xfrm>
            <a:off x="440266" y="4098293"/>
            <a:ext cx="5628640" cy="6852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pc="-1" dirty="0">
                <a:solidFill>
                  <a:srgbClr val="FDD204"/>
                </a:solidFill>
                <a:latin typeface="Arial Black" panose="020B0A04020102020204" pitchFamily="34" charset="0"/>
              </a:rPr>
              <a:t>Janez </a:t>
            </a:r>
            <a:r>
              <a:rPr lang="en-US" sz="2000" b="1" spc="-1" dirty="0" err="1">
                <a:solidFill>
                  <a:srgbClr val="FDD204"/>
                </a:solidFill>
                <a:latin typeface="Arial Black" panose="020B0A04020102020204" pitchFamily="34" charset="0"/>
              </a:rPr>
              <a:t>Kopač</a:t>
            </a:r>
            <a:endParaRPr lang="en-US" sz="2000" b="1" spc="-1" dirty="0">
              <a:solidFill>
                <a:srgbClr val="FDD204"/>
              </a:solid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600" b="1" spc="-1" dirty="0" smtClean="0">
                <a:solidFill>
                  <a:srgbClr val="FFFFFF"/>
                </a:solidFill>
                <a:latin typeface="Arial Black" panose="020B0A04020102020204" pitchFamily="34" charset="0"/>
                <a:ea typeface="DejaVu Sans"/>
              </a:rPr>
              <a:t>Director</a:t>
            </a:r>
          </a:p>
          <a:p>
            <a:pPr>
              <a:lnSpc>
                <a:spcPct val="100000"/>
              </a:lnSpc>
            </a:pPr>
            <a:r>
              <a:rPr lang="en-US" b="1" spc="-1" dirty="0" smtClean="0">
                <a:solidFill>
                  <a:srgbClr val="FFFFFF"/>
                </a:solidFill>
                <a:latin typeface="Arial Black" panose="020B0A04020102020204" pitchFamily="34" charset="0"/>
                <a:ea typeface="DejaVu Sans"/>
              </a:rPr>
              <a:t>Energy Community Secretariat</a:t>
            </a:r>
          </a:p>
          <a:p>
            <a:r>
              <a:rPr lang="en-US" sz="1600" b="1" spc="-1" dirty="0" smtClean="0">
                <a:solidFill>
                  <a:srgbClr val="FFFFFF"/>
                </a:solidFill>
                <a:latin typeface="Arial Black" panose="020B0A04020102020204" pitchFamily="34" charset="0"/>
                <a:ea typeface="DejaVu Sans"/>
              </a:rPr>
              <a:t>Janez.Kopac@energy-community.org</a:t>
            </a:r>
            <a:endParaRPr lang="en-US" sz="1600" b="1" spc="-1" dirty="0">
              <a:solidFill>
                <a:srgbClr val="FFFFFF"/>
              </a:solidFill>
              <a:latin typeface="Arial Black" panose="020B0A04020102020204" pitchFamily="34" charset="0"/>
              <a:ea typeface="DejaVu Sans"/>
            </a:endParaRPr>
          </a:p>
          <a:p>
            <a:pPr>
              <a:lnSpc>
                <a:spcPct val="100000"/>
              </a:lnSpc>
            </a:pPr>
            <a:endParaRPr lang="en-US" b="1" spc="-1" dirty="0" smtClean="0">
              <a:solidFill>
                <a:srgbClr val="FFFFFF"/>
              </a:solidFill>
              <a:latin typeface="Arial Black" panose="020B0A04020102020204" pitchFamily="34" charset="0"/>
              <a:ea typeface="DejaVu Sans"/>
            </a:endParaRPr>
          </a:p>
          <a:p>
            <a:pPr>
              <a:lnSpc>
                <a:spcPct val="100000"/>
              </a:lnSpc>
            </a:pPr>
            <a:endParaRPr lang="en-US" sz="4000" b="0" strike="noStrike" spc="-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881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77A229-B84F-42D9-B07C-F2366E87E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9"/>
            <a:ext cx="10080625" cy="5670351"/>
          </a:xfrm>
          <a:prstGeom prst="rect">
            <a:avLst/>
          </a:prstGeom>
        </p:spPr>
      </p:pic>
      <p:sp>
        <p:nvSpPr>
          <p:cNvPr id="351" name="CustomShape 1"/>
          <p:cNvSpPr/>
          <p:nvPr/>
        </p:nvSpPr>
        <p:spPr>
          <a:xfrm>
            <a:off x="1280880" y="1920240"/>
            <a:ext cx="5203080" cy="87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FDD204"/>
                </a:solidFill>
                <a:latin typeface="+mj-lt"/>
                <a:ea typeface="DejaVu Sans"/>
              </a:rPr>
              <a:t>THANK YOU</a:t>
            </a:r>
            <a:endParaRPr lang="en-US" sz="2800" b="0" strike="noStrike" spc="-1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FFFFFF"/>
                </a:solidFill>
                <a:latin typeface="+mj-lt"/>
                <a:ea typeface="DejaVu Sans"/>
              </a:rPr>
              <a:t>FOR YOUR ATTENTION</a:t>
            </a:r>
            <a:endParaRPr lang="en-US" sz="2800" b="0" strike="noStrike" spc="-1" dirty="0">
              <a:latin typeface="+mj-lt"/>
            </a:endParaRPr>
          </a:p>
        </p:txBody>
      </p:sp>
      <p:pic>
        <p:nvPicPr>
          <p:cNvPr id="354" name="Picture 286"/>
          <p:cNvPicPr/>
          <p:nvPr/>
        </p:nvPicPr>
        <p:blipFill>
          <a:blip r:embed="rId4"/>
          <a:stretch/>
        </p:blipFill>
        <p:spPr>
          <a:xfrm>
            <a:off x="1388520" y="4316760"/>
            <a:ext cx="177840" cy="146160"/>
          </a:xfrm>
          <a:prstGeom prst="rect">
            <a:avLst/>
          </a:prstGeom>
          <a:ln>
            <a:noFill/>
          </a:ln>
        </p:spPr>
      </p:pic>
      <p:pic>
        <p:nvPicPr>
          <p:cNvPr id="355" name="Picture 288"/>
          <p:cNvPicPr/>
          <p:nvPr/>
        </p:nvPicPr>
        <p:blipFill>
          <a:blip r:embed="rId5"/>
          <a:stretch/>
        </p:blipFill>
        <p:spPr>
          <a:xfrm>
            <a:off x="1388160" y="4592520"/>
            <a:ext cx="178920" cy="173880"/>
          </a:xfrm>
          <a:prstGeom prst="rect">
            <a:avLst/>
          </a:prstGeom>
          <a:ln>
            <a:noFill/>
          </a:ln>
        </p:spPr>
      </p:pic>
      <p:pic>
        <p:nvPicPr>
          <p:cNvPr id="356" name="Picture 289"/>
          <p:cNvPicPr/>
          <p:nvPr/>
        </p:nvPicPr>
        <p:blipFill>
          <a:blip r:embed="rId6"/>
          <a:stretch/>
        </p:blipFill>
        <p:spPr>
          <a:xfrm>
            <a:off x="1390680" y="4896000"/>
            <a:ext cx="173880" cy="173880"/>
          </a:xfrm>
          <a:prstGeom prst="rect">
            <a:avLst/>
          </a:prstGeom>
          <a:ln>
            <a:noFill/>
          </a:ln>
        </p:spPr>
      </p:pic>
      <p:pic>
        <p:nvPicPr>
          <p:cNvPr id="357" name="Picture 290"/>
          <p:cNvPicPr/>
          <p:nvPr/>
        </p:nvPicPr>
        <p:blipFill>
          <a:blip r:embed="rId7"/>
          <a:stretch/>
        </p:blipFill>
        <p:spPr>
          <a:xfrm>
            <a:off x="1382760" y="5199480"/>
            <a:ext cx="189720" cy="131040"/>
          </a:xfrm>
          <a:prstGeom prst="rect">
            <a:avLst/>
          </a:prstGeom>
          <a:ln>
            <a:noFill/>
          </a:ln>
        </p:spPr>
      </p:pic>
      <p:sp>
        <p:nvSpPr>
          <p:cNvPr id="358" name="CustomShape 4"/>
          <p:cNvSpPr/>
          <p:nvPr/>
        </p:nvSpPr>
        <p:spPr>
          <a:xfrm>
            <a:off x="1394640" y="4037435"/>
            <a:ext cx="165960" cy="165960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59" name="CustomShape 5"/>
          <p:cNvSpPr/>
          <p:nvPr/>
        </p:nvSpPr>
        <p:spPr>
          <a:xfrm>
            <a:off x="1620360" y="3550728"/>
            <a:ext cx="301680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 dirty="0">
                <a:solidFill>
                  <a:srgbClr val="FFFFFF"/>
                </a:solidFill>
                <a:latin typeface="+mj-lt"/>
                <a:ea typeface="DejaVu Sans"/>
              </a:rPr>
              <a:t>www.energy-community.org</a:t>
            </a:r>
            <a:endParaRPr lang="en-US" sz="1300" b="0" strike="noStrike" spc="-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300" b="0" strike="noStrike" spc="-1" dirty="0" err="1">
                <a:solidFill>
                  <a:srgbClr val="FFFFFF"/>
                </a:solidFill>
                <a:latin typeface="+mj-lt"/>
                <a:ea typeface="DejaVu Sans"/>
              </a:rPr>
              <a:t>Ener_Community</a:t>
            </a:r>
            <a:endParaRPr lang="en-US" sz="1300" b="0" strike="noStrike" spc="-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300" b="0" strike="noStrike" spc="-1" dirty="0">
                <a:solidFill>
                  <a:srgbClr val="FFFFFF"/>
                </a:solidFill>
                <a:latin typeface="+mj-lt"/>
                <a:ea typeface="DejaVu Sans"/>
              </a:rPr>
              <a:t>/company/energy-community</a:t>
            </a:r>
            <a:endParaRPr lang="en-US" sz="1300" b="0" strike="noStrike" spc="-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300" b="0" strike="noStrike" spc="-1" dirty="0">
                <a:solidFill>
                  <a:srgbClr val="FFFFFF"/>
                </a:solidFill>
                <a:latin typeface="+mj-lt"/>
                <a:ea typeface="DejaVu Sans"/>
              </a:rPr>
              <a:t>/</a:t>
            </a:r>
            <a:r>
              <a:rPr lang="en-US" sz="1300" b="0" strike="noStrike" spc="-1" dirty="0" err="1">
                <a:solidFill>
                  <a:srgbClr val="FFFFFF"/>
                </a:solidFill>
                <a:latin typeface="+mj-lt"/>
                <a:ea typeface="DejaVu Sans"/>
              </a:rPr>
              <a:t>Ener.Community</a:t>
            </a:r>
            <a:endParaRPr lang="en-US" sz="1300" b="0" strike="noStrike" spc="-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300" b="0" strike="noStrike" spc="-1" dirty="0">
                <a:solidFill>
                  <a:srgbClr val="FFFFFF"/>
                </a:solidFill>
                <a:latin typeface="+mj-lt"/>
                <a:ea typeface="DejaVu Sans"/>
              </a:rPr>
              <a:t>/</a:t>
            </a:r>
            <a:r>
              <a:rPr lang="en-US" sz="1300" b="0" strike="noStrike" spc="-1" dirty="0" err="1">
                <a:solidFill>
                  <a:srgbClr val="FFFFFF"/>
                </a:solidFill>
                <a:latin typeface="+mj-lt"/>
                <a:ea typeface="DejaVu Sans"/>
              </a:rPr>
              <a:t>EnergyCommunityTV</a:t>
            </a:r>
            <a:endParaRPr lang="en-US" sz="1300" b="0" strike="noStrike" spc="-1" dirty="0">
              <a:latin typeface="+mj-lt"/>
            </a:endParaRPr>
          </a:p>
        </p:txBody>
      </p:sp>
      <p:sp>
        <p:nvSpPr>
          <p:cNvPr id="360" name="CustomShape 6"/>
          <p:cNvSpPr/>
          <p:nvPr/>
        </p:nvSpPr>
        <p:spPr>
          <a:xfrm>
            <a:off x="1299600" y="3610800"/>
            <a:ext cx="282708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FDD204"/>
                </a:solidFill>
                <a:latin typeface="+mj-lt"/>
                <a:ea typeface="DejaVu Sans"/>
              </a:rPr>
              <a:t>GET IN TOUCH</a:t>
            </a:r>
            <a:endParaRPr lang="en-US" sz="1800" b="0" strike="noStrike" spc="-1" dirty="0"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8E9D1A3-06EA-4248-9DC0-FEDF50FFE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661"/>
            <a:ext cx="10080625" cy="5670351"/>
          </a:xfrm>
          <a:prstGeom prst="rect">
            <a:avLst/>
          </a:prstGeom>
        </p:spPr>
      </p:pic>
      <p:pic>
        <p:nvPicPr>
          <p:cNvPr id="345" name="Picture 344"/>
          <p:cNvPicPr/>
          <p:nvPr/>
        </p:nvPicPr>
        <p:blipFill>
          <a:blip r:embed="rId3"/>
          <a:stretch/>
        </p:blipFill>
        <p:spPr>
          <a:xfrm>
            <a:off x="40277" y="5234753"/>
            <a:ext cx="10075320" cy="439200"/>
          </a:xfrm>
          <a:prstGeom prst="rect">
            <a:avLst/>
          </a:prstGeom>
          <a:ln>
            <a:noFill/>
          </a:ln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D8B4D8D-DB39-4C68-B31B-1415C428E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7520" y="-212112"/>
            <a:ext cx="2206800" cy="1119288"/>
          </a:xfrm>
          <a:prstGeom prst="rect">
            <a:avLst/>
          </a:prstGeom>
        </p:spPr>
      </p:pic>
      <p:sp>
        <p:nvSpPr>
          <p:cNvPr id="16" name="CustomShape 20"/>
          <p:cNvSpPr/>
          <p:nvPr/>
        </p:nvSpPr>
        <p:spPr>
          <a:xfrm>
            <a:off x="2744928" y="166360"/>
            <a:ext cx="7273381" cy="87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en-GB" sz="2800" b="1" spc="-1" dirty="0" smtClean="0">
              <a:solidFill>
                <a:srgbClr val="FDD204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9197" y="837781"/>
            <a:ext cx="5897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-1" dirty="0">
                <a:solidFill>
                  <a:srgbClr val="FFFFFF"/>
                </a:solidFill>
                <a:latin typeface="Arial" panose="020B0604020202020204" pitchFamily="34" charset="0"/>
                <a:ea typeface="Nimbus SANS BOLD"/>
                <a:cs typeface="Arial" panose="020B0604020202020204" pitchFamily="34" charset="0"/>
              </a:rPr>
              <a:t>Generation mix of the </a:t>
            </a:r>
            <a:r>
              <a:rPr lang="en-US" sz="1600" b="1" spc="-1" dirty="0" smtClean="0">
                <a:solidFill>
                  <a:srgbClr val="FFFFFF"/>
                </a:solidFill>
                <a:latin typeface="Arial" panose="020B0604020202020204" pitchFamily="34" charset="0"/>
                <a:ea typeface="Nimbus SANS BOLD"/>
                <a:cs typeface="Arial" panose="020B0604020202020204" pitchFamily="34" charset="0"/>
              </a:rPr>
              <a:t>6 </a:t>
            </a:r>
            <a:r>
              <a:rPr lang="en-US" sz="1600" b="1" spc="-1" dirty="0" err="1" smtClean="0">
                <a:solidFill>
                  <a:srgbClr val="FFFFFF"/>
                </a:solidFill>
                <a:latin typeface="Arial" panose="020B0604020202020204" pitchFamily="34" charset="0"/>
                <a:ea typeface="Nimbus SANS BOLD"/>
                <a:cs typeface="Arial" panose="020B0604020202020204" pitchFamily="34" charset="0"/>
              </a:rPr>
              <a:t>EnC</a:t>
            </a:r>
            <a:r>
              <a:rPr lang="en-US" sz="1600" b="1" spc="-1" dirty="0" smtClean="0">
                <a:solidFill>
                  <a:srgbClr val="FFFFFF"/>
                </a:solidFill>
                <a:latin typeface="Arial" panose="020B0604020202020204" pitchFamily="34" charset="0"/>
                <a:ea typeface="Nimbus SANS BOLD"/>
                <a:cs typeface="Arial" panose="020B0604020202020204" pitchFamily="34" charset="0"/>
              </a:rPr>
              <a:t> CP countries  (Balkan) </a:t>
            </a:r>
            <a:endParaRPr lang="en-US" sz="1600" b="1" spc="-1" dirty="0">
              <a:solidFill>
                <a:srgbClr val="FFFFFF"/>
              </a:solidFill>
              <a:latin typeface="Arial" panose="020B0604020202020204" pitchFamily="34" charset="0"/>
              <a:ea typeface="Nimbus SANS BOLD"/>
              <a:cs typeface="Arial" panose="020B0604020202020204" pitchFamily="34" charset="0"/>
            </a:endParaRPr>
          </a:p>
        </p:txBody>
      </p:sp>
      <p:sp>
        <p:nvSpPr>
          <p:cNvPr id="25" name="Line 7">
            <a:extLst>
              <a:ext uri="{FF2B5EF4-FFF2-40B4-BE49-F238E27FC236}">
                <a16:creationId xmlns:a16="http://schemas.microsoft.com/office/drawing/2014/main" id="{F48E0990-8A7A-46BC-A3F9-A0EF082F5343}"/>
              </a:ext>
            </a:extLst>
          </p:cNvPr>
          <p:cNvSpPr/>
          <p:nvPr/>
        </p:nvSpPr>
        <p:spPr>
          <a:xfrm flipH="1">
            <a:off x="2920995" y="5357160"/>
            <a:ext cx="1802" cy="225390"/>
          </a:xfrm>
          <a:prstGeom prst="line">
            <a:avLst/>
          </a:prstGeom>
          <a:ln w="6350">
            <a:solidFill>
              <a:srgbClr val="00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290147" y="106869"/>
            <a:ext cx="7664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pc="-1" dirty="0">
                <a:solidFill>
                  <a:srgbClr val="FDD204"/>
                </a:solidFill>
                <a:latin typeface="+mj-lt"/>
                <a:ea typeface="DejaVu Sans"/>
              </a:rPr>
              <a:t>GENERATION MIX IN THE </a:t>
            </a:r>
            <a:r>
              <a:rPr lang="en-US" sz="2800" b="1" spc="-1" dirty="0" smtClean="0">
                <a:solidFill>
                  <a:srgbClr val="FDD204"/>
                </a:solidFill>
                <a:latin typeface="+mj-lt"/>
                <a:ea typeface="DejaVu Sans"/>
              </a:rPr>
              <a:t>6 CP COUNTRIES</a:t>
            </a:r>
            <a:endParaRPr lang="en-US" sz="2800" b="1" spc="-1" dirty="0">
              <a:solidFill>
                <a:srgbClr val="FDD204"/>
              </a:solidFill>
              <a:latin typeface="+mj-lt"/>
              <a:ea typeface="DejaVu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48472" y="1176335"/>
            <a:ext cx="323917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b="1" spc="-1" dirty="0">
                <a:solidFill>
                  <a:srgbClr val="FFFFFF"/>
                </a:solidFill>
                <a:latin typeface="Arial" panose="020B0604020202020204" pitchFamily="34" charset="0"/>
                <a:ea typeface="Nimbus SANS BOLD"/>
                <a:cs typeface="Arial" panose="020B0604020202020204" pitchFamily="34" charset="0"/>
              </a:rPr>
              <a:t>Still relies on the fossil fuels, mainly coal</a:t>
            </a:r>
          </a:p>
          <a:p>
            <a:pPr algn="l"/>
            <a:endParaRPr lang="en-GB" sz="1400" dirty="0">
              <a:latin typeface="+mj-lt"/>
            </a:endParaRPr>
          </a:p>
          <a:p>
            <a:pPr algn="l"/>
            <a:r>
              <a:rPr lang="en-GB" sz="1600" b="1" spc="-1" dirty="0">
                <a:solidFill>
                  <a:srgbClr val="FFFFFF"/>
                </a:solidFill>
                <a:latin typeface="Arial" panose="020B0604020202020204" pitchFamily="34" charset="0"/>
                <a:ea typeface="Nimbus SANS BOLD"/>
                <a:cs typeface="Arial" panose="020B0604020202020204" pitchFamily="34" charset="0"/>
              </a:rPr>
              <a:t>Almost 50 % share of HPPs</a:t>
            </a:r>
          </a:p>
          <a:p>
            <a:pPr algn="l"/>
            <a:endParaRPr lang="en-GB" sz="1600" b="1" spc="-1" dirty="0">
              <a:solidFill>
                <a:srgbClr val="FFFFFF"/>
              </a:solidFill>
              <a:latin typeface="Arial" panose="020B0604020202020204" pitchFamily="34" charset="0"/>
              <a:ea typeface="Nimbus SANS BOLD"/>
              <a:cs typeface="Arial" panose="020B0604020202020204" pitchFamily="34" charset="0"/>
            </a:endParaRPr>
          </a:p>
          <a:p>
            <a:pPr algn="l"/>
            <a:r>
              <a:rPr lang="en-GB" sz="1600" b="1" spc="-1" dirty="0">
                <a:solidFill>
                  <a:srgbClr val="FFFFFF"/>
                </a:solidFill>
                <a:latin typeface="Arial" panose="020B0604020202020204" pitchFamily="34" charset="0"/>
                <a:ea typeface="Nimbus SANS BOLD"/>
                <a:cs typeface="Arial" panose="020B0604020202020204" pitchFamily="34" charset="0"/>
              </a:rPr>
              <a:t>Limited integration of renewables, mainly wind power plants</a:t>
            </a:r>
          </a:p>
          <a:p>
            <a:pPr algn="l"/>
            <a:endParaRPr lang="en-GB" sz="1600" b="1" spc="-1" dirty="0">
              <a:solidFill>
                <a:srgbClr val="FFFFFF"/>
              </a:solidFill>
              <a:latin typeface="Arial" panose="020B0604020202020204" pitchFamily="34" charset="0"/>
              <a:ea typeface="Nimbus SANS BOLD"/>
              <a:cs typeface="Arial" panose="020B0604020202020204" pitchFamily="34" charset="0"/>
            </a:endParaRPr>
          </a:p>
          <a:p>
            <a:pPr algn="l"/>
            <a:r>
              <a:rPr lang="en-GB" sz="1600" b="1" spc="-1" dirty="0">
                <a:solidFill>
                  <a:srgbClr val="FFFFFF"/>
                </a:solidFill>
                <a:latin typeface="Arial" panose="020B0604020202020204" pitchFamily="34" charset="0"/>
                <a:ea typeface="Nimbus SANS BOLD"/>
                <a:cs typeface="Arial" panose="020B0604020202020204" pitchFamily="34" charset="0"/>
              </a:rPr>
              <a:t>Carbon pricing → coal phase-out until </a:t>
            </a:r>
            <a:r>
              <a:rPr lang="en-GB" sz="1600" b="1" spc="-1" dirty="0" smtClean="0">
                <a:solidFill>
                  <a:srgbClr val="FFFFFF"/>
                </a:solidFill>
                <a:latin typeface="Arial" panose="020B0604020202020204" pitchFamily="34" charset="0"/>
                <a:ea typeface="Nimbus SANS BOLD"/>
                <a:cs typeface="Arial" panose="020B0604020202020204" pitchFamily="34" charset="0"/>
              </a:rPr>
              <a:t>2050</a:t>
            </a:r>
            <a:endParaRPr lang="en-GB" sz="1600" b="1" spc="-1" dirty="0">
              <a:solidFill>
                <a:srgbClr val="FFFFFF"/>
              </a:solidFill>
              <a:latin typeface="Arial" panose="020B0604020202020204" pitchFamily="34" charset="0"/>
              <a:ea typeface="Nimbus SANS BOLD"/>
              <a:cs typeface="Arial" panose="020B0604020202020204" pitchFamily="34" charset="0"/>
            </a:endParaRPr>
          </a:p>
          <a:p>
            <a:pPr algn="l"/>
            <a:endParaRPr lang="en-GB" sz="1600" b="1" spc="-1" dirty="0">
              <a:solidFill>
                <a:srgbClr val="FFFFFF"/>
              </a:solidFill>
              <a:latin typeface="Arial" panose="020B0604020202020204" pitchFamily="34" charset="0"/>
              <a:ea typeface="Nimbus SANS BOLD"/>
              <a:cs typeface="Arial" panose="020B0604020202020204" pitchFamily="34" charset="0"/>
            </a:endParaRPr>
          </a:p>
          <a:p>
            <a:pPr algn="l"/>
            <a:r>
              <a:rPr lang="en-GB" sz="1600" b="1" spc="-1" dirty="0">
                <a:solidFill>
                  <a:srgbClr val="FFFFFF"/>
                </a:solidFill>
                <a:latin typeface="Arial" panose="020B0604020202020204" pitchFamily="34" charset="0"/>
                <a:ea typeface="Nimbus SANS BOLD"/>
                <a:cs typeface="Arial" panose="020B0604020202020204" pitchFamily="34" charset="0"/>
              </a:rPr>
              <a:t>LARGE RES INTERGRATION IS EXPECTED !!!</a:t>
            </a:r>
          </a:p>
          <a:p>
            <a:pPr algn="l"/>
            <a:endParaRPr lang="en-GB" sz="1400" b="1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32152" y="2650609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</a:rPr>
              <a:t>Belgrade, 28-29 January 2021</a:t>
            </a:r>
          </a:p>
        </p:txBody>
      </p:sp>
      <p:grpSp>
        <p:nvGrpSpPr>
          <p:cNvPr id="47" name="Group 5">
            <a:extLst>
              <a:ext uri="{FF2B5EF4-FFF2-40B4-BE49-F238E27FC236}">
                <a16:creationId xmlns:a16="http://schemas.microsoft.com/office/drawing/2014/main" id="{A7E95113-72C3-4668-80B0-101B84335E0C}"/>
              </a:ext>
            </a:extLst>
          </p:cNvPr>
          <p:cNvGrpSpPr/>
          <p:nvPr/>
        </p:nvGrpSpPr>
        <p:grpSpPr>
          <a:xfrm>
            <a:off x="770759" y="5328195"/>
            <a:ext cx="8610437" cy="283320"/>
            <a:chOff x="770760" y="5328195"/>
            <a:chExt cx="5022360" cy="283320"/>
          </a:xfrm>
        </p:grpSpPr>
        <p:sp>
          <p:nvSpPr>
            <p:cNvPr id="48" name="CustomShape 6">
              <a:extLst>
                <a:ext uri="{FF2B5EF4-FFF2-40B4-BE49-F238E27FC236}">
                  <a16:creationId xmlns:a16="http://schemas.microsoft.com/office/drawing/2014/main" id="{8FEE938E-C46C-44BE-8ECE-3E8A711739BB}"/>
                </a:ext>
              </a:extLst>
            </p:cNvPr>
            <p:cNvSpPr/>
            <p:nvPr/>
          </p:nvSpPr>
          <p:spPr>
            <a:xfrm>
              <a:off x="770760" y="5328195"/>
              <a:ext cx="5022360" cy="283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r>
                <a:rPr lang="en-GB" sz="1000" b="0" strike="noStrike" spc="-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+mj-lt"/>
                  <a:ea typeface="DejaVu Sans"/>
                </a:rPr>
                <a:t>The Energy Community Secretariat     </a:t>
              </a:r>
              <a:endParaRPr lang="en-GB" sz="1000" dirty="0" smtClean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  <a:p>
              <a:pPr>
                <a:lnSpc>
                  <a:spcPct val="100000"/>
                </a:lnSpc>
              </a:pPr>
              <a:endParaRPr lang="en-US" sz="1000" spc="-1" dirty="0" smtClean="0">
                <a:solidFill>
                  <a:srgbClr val="00FFFF"/>
                </a:solidFill>
                <a:latin typeface="+mj-lt"/>
                <a:ea typeface="DejaVu Sans"/>
              </a:endParaRPr>
            </a:p>
          </p:txBody>
        </p:sp>
        <p:sp>
          <p:nvSpPr>
            <p:cNvPr id="49" name="Line 7">
              <a:extLst>
                <a:ext uri="{FF2B5EF4-FFF2-40B4-BE49-F238E27FC236}">
                  <a16:creationId xmlns:a16="http://schemas.microsoft.com/office/drawing/2014/main" id="{F48E0990-8A7A-46BC-A3F9-A0EF082F5343}"/>
                </a:ext>
              </a:extLst>
            </p:cNvPr>
            <p:cNvSpPr/>
            <p:nvPr/>
          </p:nvSpPr>
          <p:spPr>
            <a:xfrm flipH="1">
              <a:off x="2024804" y="5357160"/>
              <a:ext cx="1051" cy="225390"/>
            </a:xfrm>
            <a:prstGeom prst="line">
              <a:avLst/>
            </a:prstGeom>
            <a:ln w="6350">
              <a:solidFill>
                <a:srgbClr val="00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 b="1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2920718" y="5323109"/>
            <a:ext cx="73210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5th Forum of the </a:t>
            </a:r>
            <a:r>
              <a:rPr lang="en-US" sz="1000" dirty="0" smtClean="0">
                <a:solidFill>
                  <a:schemeClr val="bg1"/>
                </a:solidFill>
              </a:rPr>
              <a:t>EUSAIR </a:t>
            </a:r>
            <a:r>
              <a:rPr lang="en-US" sz="1000" dirty="0">
                <a:solidFill>
                  <a:schemeClr val="bg1"/>
                </a:solidFill>
              </a:rPr>
              <a:t>Belgrade, 28-29 January 2021</a:t>
            </a:r>
          </a:p>
          <a:p>
            <a:endParaRPr lang="en-US" sz="1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338" y="1206263"/>
            <a:ext cx="621792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2243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D7F331B-20B7-4D0F-8A09-36BB2659F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4734"/>
            <a:ext cx="10080625" cy="5670351"/>
          </a:xfrm>
          <a:prstGeom prst="rect">
            <a:avLst/>
          </a:prstGeom>
        </p:spPr>
      </p:pic>
      <p:pic>
        <p:nvPicPr>
          <p:cNvPr id="345" name="Picture 344"/>
          <p:cNvPicPr/>
          <p:nvPr/>
        </p:nvPicPr>
        <p:blipFill>
          <a:blip r:embed="rId3"/>
          <a:stretch/>
        </p:blipFill>
        <p:spPr>
          <a:xfrm>
            <a:off x="13185" y="5255072"/>
            <a:ext cx="10075320" cy="439200"/>
          </a:xfrm>
          <a:prstGeom prst="rect">
            <a:avLst/>
          </a:prstGeom>
          <a:ln>
            <a:noFill/>
          </a:ln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D8B4D8D-DB39-4C68-B31B-1415C428E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7520" y="-212112"/>
            <a:ext cx="2206800" cy="1119288"/>
          </a:xfrm>
          <a:prstGeom prst="rect">
            <a:avLst/>
          </a:prstGeom>
        </p:spPr>
      </p:pic>
      <p:sp>
        <p:nvSpPr>
          <p:cNvPr id="16" name="CustomShape 20"/>
          <p:cNvSpPr/>
          <p:nvPr/>
        </p:nvSpPr>
        <p:spPr>
          <a:xfrm>
            <a:off x="2744928" y="166360"/>
            <a:ext cx="7273381" cy="87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en-GB" sz="2800" b="1" spc="-1" dirty="0" smtClean="0">
              <a:solidFill>
                <a:srgbClr val="FDD204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278" y="840385"/>
            <a:ext cx="3458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+mj-lt"/>
              </a:rPr>
              <a:t>Cross-border power transmission lines of the </a:t>
            </a:r>
          </a:p>
          <a:p>
            <a:r>
              <a:rPr lang="en-US" sz="1000" b="1" dirty="0" smtClean="0">
                <a:solidFill>
                  <a:schemeClr val="bg1"/>
                </a:solidFill>
                <a:latin typeface="+mj-lt"/>
              </a:rPr>
              <a:t>Adriatic and Ionian Region  </a:t>
            </a:r>
          </a:p>
        </p:txBody>
      </p:sp>
      <p:sp>
        <p:nvSpPr>
          <p:cNvPr id="25" name="Line 7">
            <a:extLst>
              <a:ext uri="{FF2B5EF4-FFF2-40B4-BE49-F238E27FC236}">
                <a16:creationId xmlns:a16="http://schemas.microsoft.com/office/drawing/2014/main" id="{F48E0990-8A7A-46BC-A3F9-A0EF082F5343}"/>
              </a:ext>
            </a:extLst>
          </p:cNvPr>
          <p:cNvSpPr/>
          <p:nvPr/>
        </p:nvSpPr>
        <p:spPr>
          <a:xfrm flipH="1">
            <a:off x="2920995" y="5357160"/>
            <a:ext cx="1802" cy="225390"/>
          </a:xfrm>
          <a:prstGeom prst="line">
            <a:avLst/>
          </a:prstGeom>
          <a:ln w="6350">
            <a:solidFill>
              <a:srgbClr val="00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407228" y="100994"/>
            <a:ext cx="6341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pc="-1" dirty="0">
                <a:solidFill>
                  <a:srgbClr val="FDD204"/>
                </a:solidFill>
                <a:latin typeface="+mj-lt"/>
                <a:ea typeface="DejaVu Sans"/>
              </a:rPr>
              <a:t>POWER TRANSMISSION NETWORK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62909" y="898516"/>
            <a:ext cx="622657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b="1" dirty="0" smtClean="0">
                <a:solidFill>
                  <a:schemeClr val="bg1"/>
                </a:solidFill>
                <a:latin typeface="+mj-lt"/>
              </a:rPr>
              <a:t>Transmission network well developed (400 kV, 220 kV, 150/110 kV lines)</a:t>
            </a:r>
          </a:p>
          <a:p>
            <a:pPr algn="l"/>
            <a:endParaRPr lang="en-GB" sz="1400" dirty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en-GB" sz="1400" b="1" dirty="0" smtClean="0">
                <a:solidFill>
                  <a:schemeClr val="bg1"/>
                </a:solidFill>
                <a:latin typeface="+mj-lt"/>
              </a:rPr>
              <a:t>Restricted NTC values → limited trading, cross-border congestions</a:t>
            </a:r>
          </a:p>
          <a:p>
            <a:pPr algn="l"/>
            <a:endParaRPr lang="en-GB" sz="1400" b="1" dirty="0">
              <a:solidFill>
                <a:schemeClr val="bg1"/>
              </a:solidFill>
              <a:latin typeface="+mj-lt"/>
            </a:endParaRPr>
          </a:p>
          <a:p>
            <a:pPr algn="l"/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85" y="1268723"/>
            <a:ext cx="3449724" cy="3994106"/>
          </a:xfrm>
          <a:prstGeom prst="rect">
            <a:avLst/>
          </a:prstGeom>
        </p:spPr>
      </p:pic>
      <p:grpSp>
        <p:nvGrpSpPr>
          <p:cNvPr id="47" name="Group 5">
            <a:extLst>
              <a:ext uri="{FF2B5EF4-FFF2-40B4-BE49-F238E27FC236}">
                <a16:creationId xmlns:a16="http://schemas.microsoft.com/office/drawing/2014/main" id="{A7E95113-72C3-4668-80B0-101B84335E0C}"/>
              </a:ext>
            </a:extLst>
          </p:cNvPr>
          <p:cNvGrpSpPr/>
          <p:nvPr/>
        </p:nvGrpSpPr>
        <p:grpSpPr>
          <a:xfrm>
            <a:off x="770759" y="5328195"/>
            <a:ext cx="8610437" cy="283320"/>
            <a:chOff x="770760" y="5328195"/>
            <a:chExt cx="5022360" cy="283320"/>
          </a:xfrm>
        </p:grpSpPr>
        <p:sp>
          <p:nvSpPr>
            <p:cNvPr id="48" name="CustomShape 6">
              <a:extLst>
                <a:ext uri="{FF2B5EF4-FFF2-40B4-BE49-F238E27FC236}">
                  <a16:creationId xmlns:a16="http://schemas.microsoft.com/office/drawing/2014/main" id="{8FEE938E-C46C-44BE-8ECE-3E8A711739BB}"/>
                </a:ext>
              </a:extLst>
            </p:cNvPr>
            <p:cNvSpPr/>
            <p:nvPr/>
          </p:nvSpPr>
          <p:spPr>
            <a:xfrm>
              <a:off x="770760" y="5328195"/>
              <a:ext cx="5022360" cy="283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r>
                <a:rPr lang="en-GB" sz="1000" b="0" strike="noStrike" spc="-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+mj-lt"/>
                  <a:ea typeface="DejaVu Sans"/>
                </a:rPr>
                <a:t>The Energy Community Secretariat     </a:t>
              </a:r>
              <a:endParaRPr lang="en-GB" sz="1000" dirty="0" smtClean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  <a:p>
              <a:pPr>
                <a:lnSpc>
                  <a:spcPct val="100000"/>
                </a:lnSpc>
              </a:pPr>
              <a:endParaRPr lang="en-US" sz="1000" spc="-1" dirty="0" smtClean="0">
                <a:solidFill>
                  <a:srgbClr val="00FFFF"/>
                </a:solidFill>
                <a:latin typeface="+mj-lt"/>
                <a:ea typeface="DejaVu Sans"/>
              </a:endParaRPr>
            </a:p>
          </p:txBody>
        </p:sp>
        <p:sp>
          <p:nvSpPr>
            <p:cNvPr id="49" name="Line 7">
              <a:extLst>
                <a:ext uri="{FF2B5EF4-FFF2-40B4-BE49-F238E27FC236}">
                  <a16:creationId xmlns:a16="http://schemas.microsoft.com/office/drawing/2014/main" id="{F48E0990-8A7A-46BC-A3F9-A0EF082F5343}"/>
                </a:ext>
              </a:extLst>
            </p:cNvPr>
            <p:cNvSpPr/>
            <p:nvPr/>
          </p:nvSpPr>
          <p:spPr>
            <a:xfrm flipH="1">
              <a:off x="2024804" y="5357160"/>
              <a:ext cx="1051" cy="225390"/>
            </a:xfrm>
            <a:prstGeom prst="line">
              <a:avLst/>
            </a:prstGeom>
            <a:ln w="6350">
              <a:solidFill>
                <a:srgbClr val="00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 b="1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2920718" y="5323109"/>
            <a:ext cx="73210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5th Forum of the </a:t>
            </a:r>
            <a:r>
              <a:rPr lang="en-US" sz="1000" dirty="0" smtClean="0">
                <a:solidFill>
                  <a:schemeClr val="bg1"/>
                </a:solidFill>
              </a:rPr>
              <a:t>EUSAIR </a:t>
            </a:r>
            <a:r>
              <a:rPr lang="en-US" sz="1000" dirty="0">
                <a:solidFill>
                  <a:schemeClr val="bg1"/>
                </a:solidFill>
              </a:rPr>
              <a:t>Belgrade, 28-29 January 2021</a:t>
            </a:r>
          </a:p>
          <a:p>
            <a:endParaRPr lang="en-US" sz="10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/>
          <a:srcRect l="7176" t="2212" r="7015" b="2166"/>
          <a:stretch/>
        </p:blipFill>
        <p:spPr>
          <a:xfrm>
            <a:off x="3552703" y="1648947"/>
            <a:ext cx="6241537" cy="360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2992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D7F331B-20B7-4D0F-8A09-36BB2659F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4734"/>
            <a:ext cx="10080625" cy="5670351"/>
          </a:xfrm>
          <a:prstGeom prst="rect">
            <a:avLst/>
          </a:prstGeom>
        </p:spPr>
      </p:pic>
      <p:pic>
        <p:nvPicPr>
          <p:cNvPr id="345" name="Picture 344"/>
          <p:cNvPicPr/>
          <p:nvPr/>
        </p:nvPicPr>
        <p:blipFill>
          <a:blip r:embed="rId3"/>
          <a:stretch/>
        </p:blipFill>
        <p:spPr>
          <a:xfrm>
            <a:off x="13185" y="5248299"/>
            <a:ext cx="10075320" cy="439200"/>
          </a:xfrm>
          <a:prstGeom prst="rect">
            <a:avLst/>
          </a:prstGeom>
          <a:ln>
            <a:noFill/>
          </a:ln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D8B4D8D-DB39-4C68-B31B-1415C428E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7520" y="-212112"/>
            <a:ext cx="2206800" cy="1119288"/>
          </a:xfrm>
          <a:prstGeom prst="rect">
            <a:avLst/>
          </a:prstGeom>
        </p:spPr>
      </p:pic>
      <p:sp>
        <p:nvSpPr>
          <p:cNvPr id="16" name="CustomShape 20"/>
          <p:cNvSpPr/>
          <p:nvPr/>
        </p:nvSpPr>
        <p:spPr>
          <a:xfrm>
            <a:off x="2744928" y="166360"/>
            <a:ext cx="7273381" cy="87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en-GB" sz="2800" b="1" spc="-1" dirty="0" smtClean="0">
              <a:solidFill>
                <a:srgbClr val="FDD204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970" y="884853"/>
            <a:ext cx="4036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+mj-lt"/>
              </a:rPr>
              <a:t>Ratio between the NTCs and installed generation capacities</a:t>
            </a:r>
            <a:r>
              <a:rPr lang="sl-SI" sz="1000" b="1" dirty="0" smtClean="0">
                <a:solidFill>
                  <a:schemeClr val="bg1"/>
                </a:solidFill>
                <a:latin typeface="+mj-lt"/>
              </a:rPr>
              <a:t> should be at least 10% by 20</a:t>
            </a:r>
            <a:r>
              <a:rPr lang="en-GB" sz="1000" b="1" dirty="0" smtClean="0">
                <a:solidFill>
                  <a:schemeClr val="bg1"/>
                </a:solidFill>
                <a:latin typeface="+mj-lt"/>
              </a:rPr>
              <a:t>20</a:t>
            </a:r>
            <a:endParaRPr lang="en-US" sz="10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Line 7">
            <a:extLst>
              <a:ext uri="{FF2B5EF4-FFF2-40B4-BE49-F238E27FC236}">
                <a16:creationId xmlns:a16="http://schemas.microsoft.com/office/drawing/2014/main" id="{F48E0990-8A7A-46BC-A3F9-A0EF082F5343}"/>
              </a:ext>
            </a:extLst>
          </p:cNvPr>
          <p:cNvSpPr/>
          <p:nvPr/>
        </p:nvSpPr>
        <p:spPr>
          <a:xfrm flipH="1">
            <a:off x="2920995" y="5357160"/>
            <a:ext cx="1802" cy="225390"/>
          </a:xfrm>
          <a:prstGeom prst="line">
            <a:avLst/>
          </a:prstGeom>
          <a:ln w="6350">
            <a:solidFill>
              <a:srgbClr val="00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320103" y="95671"/>
            <a:ext cx="6373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pc="-1" dirty="0">
                <a:solidFill>
                  <a:srgbClr val="FDD204"/>
                </a:solidFill>
                <a:latin typeface="+mj-lt"/>
                <a:ea typeface="DejaVu Sans"/>
              </a:rPr>
              <a:t>INTERCONNECTIVITY TARGET </a:t>
            </a:r>
            <a:r>
              <a:rPr lang="en-US" sz="2800" b="1" spc="-1" dirty="0" smtClean="0">
                <a:solidFill>
                  <a:srgbClr val="FDD204"/>
                </a:solidFill>
                <a:latin typeface="+mj-lt"/>
                <a:ea typeface="DejaVu Sans"/>
              </a:rPr>
              <a:t>2020</a:t>
            </a:r>
            <a:endParaRPr lang="en-US" sz="2800" b="1" spc="-1" dirty="0">
              <a:solidFill>
                <a:srgbClr val="FDD204"/>
              </a:solidFill>
              <a:latin typeface="+mj-lt"/>
              <a:ea typeface="DejaVu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0303" y="1226067"/>
            <a:ext cx="4872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b="1" dirty="0" smtClean="0">
                <a:solidFill>
                  <a:schemeClr val="bg1"/>
                </a:solidFill>
                <a:latin typeface="+mj-lt"/>
              </a:rPr>
              <a:t>All 6 CP countries meet the electricity interconnectivity target 2020 despite low NTC values</a:t>
            </a:r>
            <a:endParaRPr lang="en-GB" sz="1400" dirty="0" smtClean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7" name="Group 5">
            <a:extLst>
              <a:ext uri="{FF2B5EF4-FFF2-40B4-BE49-F238E27FC236}">
                <a16:creationId xmlns:a16="http://schemas.microsoft.com/office/drawing/2014/main" id="{A7E95113-72C3-4668-80B0-101B84335E0C}"/>
              </a:ext>
            </a:extLst>
          </p:cNvPr>
          <p:cNvGrpSpPr/>
          <p:nvPr/>
        </p:nvGrpSpPr>
        <p:grpSpPr>
          <a:xfrm>
            <a:off x="770759" y="5328195"/>
            <a:ext cx="8610437" cy="283320"/>
            <a:chOff x="770760" y="5328195"/>
            <a:chExt cx="5022360" cy="283320"/>
          </a:xfrm>
        </p:grpSpPr>
        <p:sp>
          <p:nvSpPr>
            <p:cNvPr id="48" name="CustomShape 6">
              <a:extLst>
                <a:ext uri="{FF2B5EF4-FFF2-40B4-BE49-F238E27FC236}">
                  <a16:creationId xmlns:a16="http://schemas.microsoft.com/office/drawing/2014/main" id="{8FEE938E-C46C-44BE-8ECE-3E8A711739BB}"/>
                </a:ext>
              </a:extLst>
            </p:cNvPr>
            <p:cNvSpPr/>
            <p:nvPr/>
          </p:nvSpPr>
          <p:spPr>
            <a:xfrm>
              <a:off x="770760" y="5328195"/>
              <a:ext cx="5022360" cy="283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r>
                <a:rPr lang="en-GB" sz="1000" b="0" strike="noStrike" spc="-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+mj-lt"/>
                  <a:ea typeface="DejaVu Sans"/>
                </a:rPr>
                <a:t>The Energy Community Secretariat     </a:t>
              </a:r>
              <a:endParaRPr lang="en-GB" sz="1000" dirty="0" smtClean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  <a:p>
              <a:pPr>
                <a:lnSpc>
                  <a:spcPct val="100000"/>
                </a:lnSpc>
              </a:pPr>
              <a:endParaRPr lang="en-US" sz="1000" spc="-1" dirty="0" smtClean="0">
                <a:solidFill>
                  <a:srgbClr val="00FFFF"/>
                </a:solidFill>
                <a:latin typeface="+mj-lt"/>
                <a:ea typeface="DejaVu Sans"/>
              </a:endParaRPr>
            </a:p>
          </p:txBody>
        </p:sp>
        <p:sp>
          <p:nvSpPr>
            <p:cNvPr id="49" name="Line 7">
              <a:extLst>
                <a:ext uri="{FF2B5EF4-FFF2-40B4-BE49-F238E27FC236}">
                  <a16:creationId xmlns:a16="http://schemas.microsoft.com/office/drawing/2014/main" id="{F48E0990-8A7A-46BC-A3F9-A0EF082F5343}"/>
                </a:ext>
              </a:extLst>
            </p:cNvPr>
            <p:cNvSpPr/>
            <p:nvPr/>
          </p:nvSpPr>
          <p:spPr>
            <a:xfrm flipH="1">
              <a:off x="2024804" y="5357160"/>
              <a:ext cx="1051" cy="225390"/>
            </a:xfrm>
            <a:prstGeom prst="line">
              <a:avLst/>
            </a:prstGeom>
            <a:ln w="6350">
              <a:solidFill>
                <a:srgbClr val="00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 b="1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2920718" y="5323109"/>
            <a:ext cx="73210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5th Forum of the </a:t>
            </a:r>
            <a:r>
              <a:rPr lang="en-US" sz="1000" dirty="0" smtClean="0">
                <a:solidFill>
                  <a:schemeClr val="bg1"/>
                </a:solidFill>
              </a:rPr>
              <a:t>EUSAIR </a:t>
            </a:r>
            <a:r>
              <a:rPr lang="en-US" sz="1000" dirty="0">
                <a:solidFill>
                  <a:schemeClr val="bg1"/>
                </a:solidFill>
              </a:rPr>
              <a:t>Belgrade, 28-29 January 2021</a:t>
            </a:r>
          </a:p>
          <a:p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070" y="1284963"/>
            <a:ext cx="4428163" cy="390052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7520" y="1226067"/>
            <a:ext cx="1290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2060"/>
                </a:solidFill>
                <a:latin typeface="+mj-lt"/>
              </a:rPr>
              <a:t>Red (&lt;10%)</a:t>
            </a:r>
          </a:p>
          <a:p>
            <a:r>
              <a:rPr lang="en-GB" sz="1000" b="1" dirty="0" smtClean="0">
                <a:solidFill>
                  <a:srgbClr val="002060"/>
                </a:solidFill>
                <a:latin typeface="+mj-lt"/>
              </a:rPr>
              <a:t>Purple (&gt;10%)</a:t>
            </a:r>
            <a:endParaRPr lang="en-US" sz="1000" b="1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909" y="1858482"/>
            <a:ext cx="4119357" cy="307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1803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5D7F331B-20B7-4D0F-8A09-36BB2659F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4734"/>
            <a:ext cx="10080625" cy="5670351"/>
          </a:xfrm>
          <a:prstGeom prst="rect">
            <a:avLst/>
          </a:prstGeom>
        </p:spPr>
      </p:pic>
      <p:pic>
        <p:nvPicPr>
          <p:cNvPr id="345" name="Picture 344"/>
          <p:cNvPicPr/>
          <p:nvPr/>
        </p:nvPicPr>
        <p:blipFill>
          <a:blip r:embed="rId3"/>
          <a:stretch/>
        </p:blipFill>
        <p:spPr>
          <a:xfrm>
            <a:off x="-161098" y="5172315"/>
            <a:ext cx="10075320" cy="439200"/>
          </a:xfrm>
          <a:prstGeom prst="rect">
            <a:avLst/>
          </a:prstGeom>
          <a:ln>
            <a:noFill/>
          </a:ln>
        </p:spPr>
      </p:pic>
      <p:sp>
        <p:nvSpPr>
          <p:cNvPr id="16" name="CustomShape 20"/>
          <p:cNvSpPr/>
          <p:nvPr/>
        </p:nvSpPr>
        <p:spPr>
          <a:xfrm>
            <a:off x="2744928" y="166360"/>
            <a:ext cx="7273381" cy="87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en-GB" sz="2800" b="1" spc="-1" dirty="0" smtClean="0">
              <a:solidFill>
                <a:srgbClr val="FDD204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80901" y="998224"/>
            <a:ext cx="30291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+mj-lt"/>
              </a:rPr>
              <a:t>Nominal transmission capacity of interconnectors compared to the peak load in the country shall be above 30%</a:t>
            </a:r>
            <a:r>
              <a:rPr lang="sl-SI" sz="10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sz="10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Line 7">
            <a:extLst>
              <a:ext uri="{FF2B5EF4-FFF2-40B4-BE49-F238E27FC236}">
                <a16:creationId xmlns:a16="http://schemas.microsoft.com/office/drawing/2014/main" id="{F48E0990-8A7A-46BC-A3F9-A0EF082F5343}"/>
              </a:ext>
            </a:extLst>
          </p:cNvPr>
          <p:cNvSpPr/>
          <p:nvPr/>
        </p:nvSpPr>
        <p:spPr>
          <a:xfrm flipH="1">
            <a:off x="2920995" y="5357160"/>
            <a:ext cx="1802" cy="225390"/>
          </a:xfrm>
          <a:prstGeom prst="line">
            <a:avLst/>
          </a:prstGeom>
          <a:ln w="6350">
            <a:solidFill>
              <a:srgbClr val="00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8987"/>
            <a:ext cx="9659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1" dirty="0" smtClean="0">
                <a:solidFill>
                  <a:srgbClr val="FDD204"/>
                </a:solidFill>
                <a:latin typeface="+mj-lt"/>
                <a:ea typeface="DejaVu Sans"/>
              </a:rPr>
              <a:t>INTERCONNECTIVITY TARGETS 2030 IN THE 6 CPs</a:t>
            </a:r>
            <a:endParaRPr lang="en-US" sz="2800" b="1" spc="-1" dirty="0">
              <a:solidFill>
                <a:srgbClr val="FDD204"/>
              </a:solidFill>
              <a:latin typeface="+mj-lt"/>
              <a:ea typeface="DejaVu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887" y="4356160"/>
            <a:ext cx="10040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b="1" dirty="0" smtClean="0">
                <a:solidFill>
                  <a:schemeClr val="bg1"/>
                </a:solidFill>
                <a:latin typeface="+mj-lt"/>
              </a:rPr>
              <a:t>2 out of 3 interconnectivity targets </a:t>
            </a:r>
            <a:r>
              <a:rPr lang="sl-SI" sz="1400" b="1" dirty="0" smtClean="0">
                <a:solidFill>
                  <a:schemeClr val="bg1"/>
                </a:solidFill>
                <a:latin typeface="+mj-lt"/>
              </a:rPr>
              <a:t>for</a:t>
            </a:r>
            <a:r>
              <a:rPr lang="en-GB" sz="1400" b="1" dirty="0" smtClean="0">
                <a:solidFill>
                  <a:schemeClr val="bg1"/>
                </a:solidFill>
                <a:latin typeface="+mj-lt"/>
              </a:rPr>
              <a:t> 2030 are going to be fulfilled even with the existing cross-border lines only</a:t>
            </a:r>
          </a:p>
          <a:p>
            <a:r>
              <a:rPr lang="en-GB" sz="1400" b="1" dirty="0" smtClean="0">
                <a:solidFill>
                  <a:schemeClr val="bg1"/>
                </a:solidFill>
                <a:latin typeface="+mj-lt"/>
              </a:rPr>
              <a:t>Wholesale electricity price target might be unfulfilled on certain borders due to </a:t>
            </a:r>
            <a:r>
              <a:rPr lang="sl-SI" sz="1400" b="1" dirty="0" smtClean="0">
                <a:solidFill>
                  <a:schemeClr val="bg1"/>
                </a:solidFill>
                <a:latin typeface="+mj-lt"/>
              </a:rPr>
              <a:t>unnecessarily </a:t>
            </a:r>
            <a:r>
              <a:rPr lang="en-GB" sz="1400" b="1" dirty="0" smtClean="0">
                <a:solidFill>
                  <a:schemeClr val="bg1"/>
                </a:solidFill>
                <a:latin typeface="+mj-lt"/>
              </a:rPr>
              <a:t>low NTC values → </a:t>
            </a:r>
            <a:r>
              <a:rPr lang="en-GB" sz="1400" b="1" dirty="0" smtClean="0">
                <a:solidFill>
                  <a:srgbClr val="FFFF00"/>
                </a:solidFill>
                <a:latin typeface="+mj-lt"/>
              </a:rPr>
              <a:t>MORE EFFICIENT USAGE OF THE EXISTING INTERCONNECTORS NEEDED</a:t>
            </a:r>
            <a:endParaRPr lang="en-GB" sz="1400" b="1" dirty="0">
              <a:solidFill>
                <a:srgbClr val="FFFF00"/>
              </a:solidFill>
              <a:latin typeface="+mj-lt"/>
            </a:endParaRPr>
          </a:p>
          <a:p>
            <a:r>
              <a:rPr lang="en-GB" sz="14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sl-SI" sz="1400" b="1" dirty="0" smtClean="0">
                <a:solidFill>
                  <a:srgbClr val="FFFF00"/>
                </a:solidFill>
                <a:latin typeface="+mj-lt"/>
              </a:rPr>
              <a:t>(at least 70% according to </a:t>
            </a:r>
            <a:r>
              <a:rPr lang="en-GB" sz="1400" b="1" dirty="0">
                <a:solidFill>
                  <a:srgbClr val="FFFF00"/>
                </a:solidFill>
                <a:latin typeface="+mj-lt"/>
              </a:rPr>
              <a:t>Regulation </a:t>
            </a:r>
            <a:r>
              <a:rPr lang="en-GB" sz="1400" b="1" dirty="0" smtClean="0">
                <a:solidFill>
                  <a:srgbClr val="FFFF00"/>
                </a:solidFill>
                <a:latin typeface="+mj-lt"/>
              </a:rPr>
              <a:t>2019/943 on </a:t>
            </a:r>
            <a:r>
              <a:rPr lang="en-GB" sz="1400" b="1" dirty="0">
                <a:solidFill>
                  <a:srgbClr val="FFFF00"/>
                </a:solidFill>
                <a:latin typeface="+mj-lt"/>
              </a:rPr>
              <a:t>the internal market for electricity</a:t>
            </a:r>
            <a:r>
              <a:rPr lang="sl-SI" sz="1400" b="1" dirty="0" smtClean="0">
                <a:solidFill>
                  <a:srgbClr val="FFFF00"/>
                </a:solidFill>
                <a:latin typeface="+mj-lt"/>
              </a:rPr>
              <a:t>)</a:t>
            </a:r>
            <a:endParaRPr lang="en-GB" sz="1400" dirty="0" smtClean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7" name="Group 5">
            <a:extLst>
              <a:ext uri="{FF2B5EF4-FFF2-40B4-BE49-F238E27FC236}">
                <a16:creationId xmlns:a16="http://schemas.microsoft.com/office/drawing/2014/main" id="{A7E95113-72C3-4668-80B0-101B84335E0C}"/>
              </a:ext>
            </a:extLst>
          </p:cNvPr>
          <p:cNvGrpSpPr/>
          <p:nvPr/>
        </p:nvGrpSpPr>
        <p:grpSpPr>
          <a:xfrm>
            <a:off x="770759" y="5328195"/>
            <a:ext cx="8610437" cy="283320"/>
            <a:chOff x="770760" y="5328195"/>
            <a:chExt cx="5022360" cy="283320"/>
          </a:xfrm>
        </p:grpSpPr>
        <p:sp>
          <p:nvSpPr>
            <p:cNvPr id="48" name="CustomShape 6">
              <a:extLst>
                <a:ext uri="{FF2B5EF4-FFF2-40B4-BE49-F238E27FC236}">
                  <a16:creationId xmlns:a16="http://schemas.microsoft.com/office/drawing/2014/main" id="{8FEE938E-C46C-44BE-8ECE-3E8A711739BB}"/>
                </a:ext>
              </a:extLst>
            </p:cNvPr>
            <p:cNvSpPr/>
            <p:nvPr/>
          </p:nvSpPr>
          <p:spPr>
            <a:xfrm>
              <a:off x="770760" y="5328195"/>
              <a:ext cx="5022360" cy="283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r>
                <a:rPr lang="en-GB" sz="1000" b="0" strike="noStrike" spc="-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+mj-lt"/>
                  <a:ea typeface="DejaVu Sans"/>
                </a:rPr>
                <a:t>The Energy Community Secretariat     </a:t>
              </a:r>
              <a:endParaRPr lang="en-GB" sz="1000" dirty="0" smtClean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  <a:p>
              <a:pPr>
                <a:lnSpc>
                  <a:spcPct val="100000"/>
                </a:lnSpc>
              </a:pPr>
              <a:endParaRPr lang="en-US" sz="1000" spc="-1" dirty="0" smtClean="0">
                <a:solidFill>
                  <a:srgbClr val="00FFFF"/>
                </a:solidFill>
                <a:latin typeface="+mj-lt"/>
                <a:ea typeface="DejaVu Sans"/>
              </a:endParaRPr>
            </a:p>
          </p:txBody>
        </p:sp>
        <p:sp>
          <p:nvSpPr>
            <p:cNvPr id="49" name="Line 7">
              <a:extLst>
                <a:ext uri="{FF2B5EF4-FFF2-40B4-BE49-F238E27FC236}">
                  <a16:creationId xmlns:a16="http://schemas.microsoft.com/office/drawing/2014/main" id="{F48E0990-8A7A-46BC-A3F9-A0EF082F5343}"/>
                </a:ext>
              </a:extLst>
            </p:cNvPr>
            <p:cNvSpPr/>
            <p:nvPr/>
          </p:nvSpPr>
          <p:spPr>
            <a:xfrm flipH="1">
              <a:off x="2024804" y="5357160"/>
              <a:ext cx="1051" cy="225390"/>
            </a:xfrm>
            <a:prstGeom prst="line">
              <a:avLst/>
            </a:prstGeom>
            <a:ln w="6350">
              <a:solidFill>
                <a:srgbClr val="00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 b="1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2920718" y="5323109"/>
            <a:ext cx="73210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5th Forum of the </a:t>
            </a:r>
            <a:r>
              <a:rPr lang="en-US" sz="1000" dirty="0" smtClean="0">
                <a:solidFill>
                  <a:schemeClr val="bg1"/>
                </a:solidFill>
              </a:rPr>
              <a:t>EUSAIR </a:t>
            </a:r>
            <a:r>
              <a:rPr lang="en-US" sz="1000" dirty="0">
                <a:solidFill>
                  <a:schemeClr val="bg1"/>
                </a:solidFill>
              </a:rPr>
              <a:t>Belgrade, 28-29 January 2021</a:t>
            </a:r>
          </a:p>
          <a:p>
            <a:endParaRPr lang="en-US" sz="1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589" y="1706110"/>
            <a:ext cx="2686050" cy="2635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927" y="1635919"/>
            <a:ext cx="3029106" cy="272024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867646" y="1003934"/>
            <a:ext cx="3029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+mj-lt"/>
              </a:rPr>
              <a:t>Nominal transmission capacity of interconnectors shall be more than </a:t>
            </a:r>
            <a:r>
              <a:rPr lang="en-GB" sz="1000" b="1" dirty="0" smtClean="0">
                <a:solidFill>
                  <a:schemeClr val="bg1"/>
                </a:solidFill>
                <a:latin typeface="+mj-lt"/>
              </a:rPr>
              <a:t>30</a:t>
            </a:r>
            <a:r>
              <a:rPr lang="en-GB" sz="1000" b="1" dirty="0">
                <a:solidFill>
                  <a:schemeClr val="bg1"/>
                </a:solidFill>
                <a:latin typeface="+mj-lt"/>
              </a:rPr>
              <a:t>% of installed renewable generation capacity </a:t>
            </a:r>
            <a:r>
              <a:rPr lang="en-US" sz="1000" b="1" dirty="0" smtClean="0">
                <a:solidFill>
                  <a:schemeClr val="bg1"/>
                </a:solidFill>
                <a:latin typeface="+mj-lt"/>
              </a:rPr>
              <a:t>in a country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02" y="1587124"/>
            <a:ext cx="3114934" cy="275434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1007379"/>
            <a:ext cx="30291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+mj-lt"/>
              </a:rPr>
              <a:t>Wholesale electricity price difference target</a:t>
            </a:r>
            <a:r>
              <a:rPr lang="sl-SI" sz="1000" b="1" dirty="0" smtClean="0">
                <a:solidFill>
                  <a:schemeClr val="bg1"/>
                </a:solidFill>
                <a:latin typeface="+mj-lt"/>
              </a:rPr>
              <a:t> - </a:t>
            </a:r>
          </a:p>
          <a:p>
            <a:r>
              <a:rPr lang="en-GB" sz="1000" b="1" dirty="0">
                <a:solidFill>
                  <a:schemeClr val="bg1"/>
                </a:solidFill>
                <a:latin typeface="+mj-lt"/>
              </a:rPr>
              <a:t>indicative threshold of </a:t>
            </a:r>
            <a:r>
              <a:rPr lang="sl-SI" sz="1000" b="1" dirty="0" smtClean="0">
                <a:solidFill>
                  <a:schemeClr val="bg1"/>
                </a:solidFill>
                <a:latin typeface="+mj-lt"/>
              </a:rPr>
              <a:t>max </a:t>
            </a:r>
            <a:r>
              <a:rPr lang="en-GB" sz="1000" b="1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en-GB" sz="1000" b="1" dirty="0">
                <a:solidFill>
                  <a:schemeClr val="bg1"/>
                </a:solidFill>
                <a:latin typeface="+mj-lt"/>
              </a:rPr>
              <a:t>€/MWh </a:t>
            </a:r>
            <a:r>
              <a:rPr lang="sl-SI" sz="1000" b="1" dirty="0" smtClean="0">
                <a:solidFill>
                  <a:schemeClr val="bg1"/>
                </a:solidFill>
                <a:latin typeface="+mj-lt"/>
              </a:rPr>
              <a:t>difference</a:t>
            </a:r>
            <a:r>
              <a:rPr lang="en-GB" sz="1000" b="1" dirty="0" smtClean="0">
                <a:solidFill>
                  <a:schemeClr val="bg1"/>
                </a:solidFill>
                <a:latin typeface="+mj-lt"/>
              </a:rPr>
              <a:t> between countries, regions or bidding zones</a:t>
            </a:r>
            <a:endParaRPr lang="en-US" sz="1000" b="1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264607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310E52F-A212-45BF-9153-9C1608E35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4734"/>
            <a:ext cx="10080625" cy="5670351"/>
          </a:xfrm>
          <a:prstGeom prst="rect">
            <a:avLst/>
          </a:prstGeom>
        </p:spPr>
      </p:pic>
      <p:pic>
        <p:nvPicPr>
          <p:cNvPr id="345" name="Picture 344"/>
          <p:cNvPicPr/>
          <p:nvPr/>
        </p:nvPicPr>
        <p:blipFill>
          <a:blip r:embed="rId3"/>
          <a:stretch/>
        </p:blipFill>
        <p:spPr>
          <a:xfrm>
            <a:off x="40277" y="5234753"/>
            <a:ext cx="10075320" cy="439200"/>
          </a:xfrm>
          <a:prstGeom prst="rect">
            <a:avLst/>
          </a:prstGeom>
          <a:ln>
            <a:noFill/>
          </a:ln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D8B4D8D-DB39-4C68-B31B-1415C428E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7520" y="-212112"/>
            <a:ext cx="2206800" cy="1119288"/>
          </a:xfrm>
          <a:prstGeom prst="rect">
            <a:avLst/>
          </a:prstGeom>
        </p:spPr>
      </p:pic>
      <p:sp>
        <p:nvSpPr>
          <p:cNvPr id="16" name="CustomShape 20"/>
          <p:cNvSpPr/>
          <p:nvPr/>
        </p:nvSpPr>
        <p:spPr>
          <a:xfrm>
            <a:off x="2744928" y="166360"/>
            <a:ext cx="7273381" cy="87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en-GB" sz="2800" b="1" spc="-1" dirty="0" smtClean="0">
              <a:solidFill>
                <a:srgbClr val="FDD204"/>
              </a:solidFill>
              <a:latin typeface="+mj-lt"/>
            </a:endParaRPr>
          </a:p>
        </p:txBody>
      </p:sp>
      <p:grpSp>
        <p:nvGrpSpPr>
          <p:cNvPr id="23" name="Group 5">
            <a:extLst>
              <a:ext uri="{FF2B5EF4-FFF2-40B4-BE49-F238E27FC236}">
                <a16:creationId xmlns:a16="http://schemas.microsoft.com/office/drawing/2014/main" id="{A7E95113-72C3-4668-80B0-101B84335E0C}"/>
              </a:ext>
            </a:extLst>
          </p:cNvPr>
          <p:cNvGrpSpPr/>
          <p:nvPr/>
        </p:nvGrpSpPr>
        <p:grpSpPr>
          <a:xfrm>
            <a:off x="770759" y="5328195"/>
            <a:ext cx="8610437" cy="283320"/>
            <a:chOff x="770760" y="5328195"/>
            <a:chExt cx="5022360" cy="283320"/>
          </a:xfrm>
        </p:grpSpPr>
        <p:sp>
          <p:nvSpPr>
            <p:cNvPr id="24" name="CustomShape 6">
              <a:extLst>
                <a:ext uri="{FF2B5EF4-FFF2-40B4-BE49-F238E27FC236}">
                  <a16:creationId xmlns:a16="http://schemas.microsoft.com/office/drawing/2014/main" id="{8FEE938E-C46C-44BE-8ECE-3E8A711739BB}"/>
                </a:ext>
              </a:extLst>
            </p:cNvPr>
            <p:cNvSpPr/>
            <p:nvPr/>
          </p:nvSpPr>
          <p:spPr>
            <a:xfrm>
              <a:off x="770760" y="5328195"/>
              <a:ext cx="5022360" cy="283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r>
                <a:rPr lang="en-GB" sz="1000" b="0" strike="noStrike" spc="-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+mj-lt"/>
                  <a:ea typeface="DejaVu Sans"/>
                </a:rPr>
                <a:t>The Energy Community Secretariat      </a:t>
              </a:r>
              <a:r>
                <a:rPr lang="en-GB" sz="1000" spc="-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+mj-lt"/>
                </a:rPr>
                <a:t>5th Forum of the EUSAIR Belgrade, 28-29 January 2021</a:t>
              </a:r>
            </a:p>
            <a:p>
              <a:endParaRPr lang="en-GB" sz="1000" dirty="0" smtClean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  <a:p>
              <a:pPr>
                <a:lnSpc>
                  <a:spcPct val="100000"/>
                </a:lnSpc>
              </a:pPr>
              <a:endParaRPr lang="en-US" sz="1000" spc="-1" dirty="0" smtClean="0">
                <a:solidFill>
                  <a:srgbClr val="00FFFF"/>
                </a:solidFill>
                <a:latin typeface="+mj-lt"/>
                <a:ea typeface="DejaVu Sans"/>
              </a:endParaRPr>
            </a:p>
          </p:txBody>
        </p:sp>
        <p:sp>
          <p:nvSpPr>
            <p:cNvPr id="25" name="Line 7">
              <a:extLst>
                <a:ext uri="{FF2B5EF4-FFF2-40B4-BE49-F238E27FC236}">
                  <a16:creationId xmlns:a16="http://schemas.microsoft.com/office/drawing/2014/main" id="{F48E0990-8A7A-46BC-A3F9-A0EF082F5343}"/>
                </a:ext>
              </a:extLst>
            </p:cNvPr>
            <p:cNvSpPr/>
            <p:nvPr/>
          </p:nvSpPr>
          <p:spPr>
            <a:xfrm flipH="1">
              <a:off x="2024804" y="5357160"/>
              <a:ext cx="1051" cy="225390"/>
            </a:xfrm>
            <a:prstGeom prst="line">
              <a:avLst/>
            </a:prstGeom>
            <a:ln w="6350">
              <a:solidFill>
                <a:srgbClr val="00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 b="1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434320" y="114522"/>
            <a:ext cx="592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spc="-1" dirty="0" smtClean="0">
                <a:solidFill>
                  <a:srgbClr val="FDD204"/>
                </a:solidFill>
                <a:latin typeface="+mj-lt"/>
                <a:ea typeface="DejaVu Sans"/>
              </a:rPr>
              <a:t>CONCLUSIONS ON ELECTRICITY</a:t>
            </a:r>
            <a:endParaRPr lang="hr-HR" sz="2800" b="1" spc="-1" dirty="0">
              <a:solidFill>
                <a:srgbClr val="FDD204"/>
              </a:solidFill>
              <a:latin typeface="+mj-lt"/>
              <a:ea typeface="DejaVu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08996" y="1223534"/>
            <a:ext cx="41716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 smtClean="0">
                <a:solidFill>
                  <a:schemeClr val="bg1"/>
                </a:solidFill>
              </a:rPr>
              <a:t>INTERCONNECTIVITY TARGETS 2020 AND 2030 FULLFILED BY ALL 6 COUNTRIES</a:t>
            </a:r>
          </a:p>
          <a:p>
            <a:pPr lvl="0"/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endParaRPr lang="en-US" sz="1400" b="1" dirty="0">
              <a:solidFill>
                <a:schemeClr val="bg1"/>
              </a:solidFill>
            </a:endParaRPr>
          </a:p>
          <a:p>
            <a:pPr lvl="0"/>
            <a:endParaRPr lang="en-GB" sz="1400" b="1" dirty="0" smtClean="0">
              <a:solidFill>
                <a:schemeClr val="bg1"/>
              </a:solidFill>
            </a:endParaRPr>
          </a:p>
          <a:p>
            <a:pPr lvl="0"/>
            <a:r>
              <a:rPr lang="en-GB" sz="1400" b="1" dirty="0" smtClean="0">
                <a:solidFill>
                  <a:schemeClr val="bg1"/>
                </a:solidFill>
              </a:rPr>
              <a:t>MORE EFFICIENT USAGE OF THE EXISTING INTERCONNECTIONS SHOULD BE PUT IN FOCUS</a:t>
            </a:r>
          </a:p>
          <a:p>
            <a:pPr lvl="0"/>
            <a:endParaRPr lang="en-GB" sz="1400" b="1" dirty="0" smtClean="0">
              <a:solidFill>
                <a:schemeClr val="bg1"/>
              </a:solidFill>
            </a:endParaRPr>
          </a:p>
          <a:p>
            <a:pPr lvl="0"/>
            <a:endParaRPr lang="en-GB" sz="1400" b="1" dirty="0">
              <a:solidFill>
                <a:schemeClr val="bg1"/>
              </a:solidFill>
            </a:endParaRPr>
          </a:p>
          <a:p>
            <a:pPr lvl="0"/>
            <a:r>
              <a:rPr lang="en-GB" sz="1400" b="1" dirty="0" smtClean="0">
                <a:solidFill>
                  <a:schemeClr val="bg1"/>
                </a:solidFill>
              </a:rPr>
              <a:t>NTC VALUES ARE GENERALLY TOO LOW TODAY </a:t>
            </a:r>
            <a:r>
              <a:rPr lang="en-AT" sz="1400" b="1" dirty="0" smtClean="0">
                <a:solidFill>
                  <a:schemeClr val="bg1"/>
                </a:solidFill>
              </a:rPr>
              <a:t>–</a:t>
            </a:r>
            <a:r>
              <a:rPr lang="en-GB" sz="1400" b="1" dirty="0" smtClean="0">
                <a:solidFill>
                  <a:schemeClr val="bg1"/>
                </a:solidFill>
              </a:rPr>
              <a:t> EXPECTING ELECTRICITY REGULATION </a:t>
            </a:r>
          </a:p>
          <a:p>
            <a:pPr lvl="0"/>
            <a:endParaRPr lang="en-GB" sz="1400" b="1" dirty="0" smtClean="0">
              <a:solidFill>
                <a:schemeClr val="bg1"/>
              </a:solidFill>
            </a:endParaRPr>
          </a:p>
          <a:p>
            <a:pPr lvl="0"/>
            <a:endParaRPr lang="en-GB" sz="1400" b="1" dirty="0" smtClean="0">
              <a:solidFill>
                <a:schemeClr val="bg1"/>
              </a:solidFill>
            </a:endParaRPr>
          </a:p>
          <a:p>
            <a:pPr lvl="0"/>
            <a:r>
              <a:rPr lang="en-GB" sz="1400" b="1" dirty="0" smtClean="0">
                <a:solidFill>
                  <a:schemeClr val="bg1"/>
                </a:solidFill>
              </a:rPr>
              <a:t>ATTENTION SHOULD BE DIRECTED TO INTERNAL NETWORKS REINFORCEMENTS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18522332"/>
              </p:ext>
            </p:extLst>
          </p:nvPr>
        </p:nvGraphicFramePr>
        <p:xfrm>
          <a:off x="40277" y="946073"/>
          <a:ext cx="5666256" cy="4105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Rectangle 2"/>
          <p:cNvSpPr/>
          <p:nvPr/>
        </p:nvSpPr>
        <p:spPr>
          <a:xfrm>
            <a:off x="5491481" y="907176"/>
            <a:ext cx="45719" cy="4265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1265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66C260C-AD94-4F38-99FB-9EC64EE78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38297"/>
            <a:ext cx="10080625" cy="5670351"/>
          </a:xfrm>
          <a:prstGeom prst="rect">
            <a:avLst/>
          </a:prstGeom>
        </p:spPr>
      </p:pic>
      <p:pic>
        <p:nvPicPr>
          <p:cNvPr id="345" name="Picture 344"/>
          <p:cNvPicPr/>
          <p:nvPr/>
        </p:nvPicPr>
        <p:blipFill>
          <a:blip r:embed="rId3"/>
          <a:stretch/>
        </p:blipFill>
        <p:spPr>
          <a:xfrm>
            <a:off x="6412" y="5261845"/>
            <a:ext cx="10075320" cy="439200"/>
          </a:xfrm>
          <a:prstGeom prst="rect">
            <a:avLst/>
          </a:prstGeom>
          <a:ln>
            <a:noFill/>
          </a:ln>
        </p:spPr>
      </p:pic>
      <p:sp>
        <p:nvSpPr>
          <p:cNvPr id="16" name="CustomShape 20"/>
          <p:cNvSpPr/>
          <p:nvPr/>
        </p:nvSpPr>
        <p:spPr>
          <a:xfrm>
            <a:off x="2744928" y="166360"/>
            <a:ext cx="7273381" cy="87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en-GB" sz="2800" b="1" spc="-1" dirty="0" smtClean="0">
              <a:solidFill>
                <a:srgbClr val="FDD204"/>
              </a:solidFill>
              <a:latin typeface="+mj-lt"/>
            </a:endParaRPr>
          </a:p>
        </p:txBody>
      </p:sp>
      <p:grpSp>
        <p:nvGrpSpPr>
          <p:cNvPr id="23" name="Group 5">
            <a:extLst>
              <a:ext uri="{FF2B5EF4-FFF2-40B4-BE49-F238E27FC236}">
                <a16:creationId xmlns:a16="http://schemas.microsoft.com/office/drawing/2014/main" id="{A7E95113-72C3-4668-80B0-101B84335E0C}"/>
              </a:ext>
            </a:extLst>
          </p:cNvPr>
          <p:cNvGrpSpPr/>
          <p:nvPr/>
        </p:nvGrpSpPr>
        <p:grpSpPr>
          <a:xfrm>
            <a:off x="770759" y="5328195"/>
            <a:ext cx="8610437" cy="283320"/>
            <a:chOff x="770760" y="5328195"/>
            <a:chExt cx="5022360" cy="283320"/>
          </a:xfrm>
        </p:grpSpPr>
        <p:sp>
          <p:nvSpPr>
            <p:cNvPr id="24" name="CustomShape 6">
              <a:extLst>
                <a:ext uri="{FF2B5EF4-FFF2-40B4-BE49-F238E27FC236}">
                  <a16:creationId xmlns:a16="http://schemas.microsoft.com/office/drawing/2014/main" id="{8FEE938E-C46C-44BE-8ECE-3E8A711739BB}"/>
                </a:ext>
              </a:extLst>
            </p:cNvPr>
            <p:cNvSpPr/>
            <p:nvPr/>
          </p:nvSpPr>
          <p:spPr>
            <a:xfrm>
              <a:off x="770760" y="5328195"/>
              <a:ext cx="5022360" cy="283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r>
                <a:rPr lang="en-GB" sz="1000" b="0" strike="noStrike" spc="-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+mj-lt"/>
                  <a:ea typeface="DejaVu Sans"/>
                </a:rPr>
                <a:t>The Energy Community Secretariat      </a:t>
              </a:r>
              <a:r>
                <a:rPr lang="en-GB" sz="1000" spc="-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+mj-lt"/>
                </a:rPr>
                <a:t>5th Forum of the EUSAIR Belgrade, 28-29 January 2021</a:t>
              </a:r>
            </a:p>
            <a:p>
              <a:pPr>
                <a:lnSpc>
                  <a:spcPct val="100000"/>
                </a:lnSpc>
              </a:pPr>
              <a:endParaRPr lang="en-US" sz="1000" spc="-1" dirty="0" smtClean="0">
                <a:solidFill>
                  <a:srgbClr val="00FFFF"/>
                </a:solidFill>
                <a:latin typeface="+mj-lt"/>
                <a:ea typeface="DejaVu Sans"/>
              </a:endParaRPr>
            </a:p>
          </p:txBody>
        </p:sp>
        <p:sp>
          <p:nvSpPr>
            <p:cNvPr id="25" name="Line 7">
              <a:extLst>
                <a:ext uri="{FF2B5EF4-FFF2-40B4-BE49-F238E27FC236}">
                  <a16:creationId xmlns:a16="http://schemas.microsoft.com/office/drawing/2014/main" id="{F48E0990-8A7A-46BC-A3F9-A0EF082F5343}"/>
                </a:ext>
              </a:extLst>
            </p:cNvPr>
            <p:cNvSpPr/>
            <p:nvPr/>
          </p:nvSpPr>
          <p:spPr>
            <a:xfrm flipH="1">
              <a:off x="2024804" y="5357160"/>
              <a:ext cx="1051" cy="225390"/>
            </a:xfrm>
            <a:prstGeom prst="line">
              <a:avLst/>
            </a:prstGeom>
            <a:ln w="6350">
              <a:solidFill>
                <a:srgbClr val="00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 b="1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412" y="21598"/>
            <a:ext cx="8863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spc="-1" dirty="0" smtClean="0">
                <a:solidFill>
                  <a:srgbClr val="FDD204"/>
                </a:solidFill>
                <a:latin typeface="+mj-lt"/>
                <a:ea typeface="DejaVu Sans"/>
              </a:rPr>
              <a:t>NATURAL GAS PROJECTS IN THE 6 CPs PECI-PMI</a:t>
            </a:r>
            <a:endParaRPr lang="hr-HR" sz="2800" b="1" spc="-1" dirty="0">
              <a:solidFill>
                <a:srgbClr val="FDD204"/>
              </a:solidFill>
              <a:latin typeface="+mj-lt"/>
              <a:ea typeface="DejaVu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9" t="43001" r="20463"/>
          <a:stretch/>
        </p:blipFill>
        <p:spPr>
          <a:xfrm>
            <a:off x="6412" y="713966"/>
            <a:ext cx="5073588" cy="4602761"/>
          </a:xfrm>
          <a:prstGeom prst="rect">
            <a:avLst/>
          </a:prstGeom>
        </p:spPr>
      </p:pic>
      <p:pic>
        <p:nvPicPr>
          <p:cNvPr id="17" name="Graphic 7">
            <a:extLst>
              <a:ext uri="{FF2B5EF4-FFF2-40B4-BE49-F238E27FC236}">
                <a16:creationId xmlns:a16="http://schemas.microsoft.com/office/drawing/2014/main" id="{2D8B4D8D-DB39-4C68-B31B-1415C428EA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799276" y="-35990"/>
            <a:ext cx="1249506" cy="63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7178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66C260C-AD94-4F38-99FB-9EC64EE78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38297"/>
            <a:ext cx="10080625" cy="5670351"/>
          </a:xfrm>
          <a:prstGeom prst="rect">
            <a:avLst/>
          </a:prstGeom>
        </p:spPr>
      </p:pic>
      <p:pic>
        <p:nvPicPr>
          <p:cNvPr id="345" name="Picture 344"/>
          <p:cNvPicPr/>
          <p:nvPr/>
        </p:nvPicPr>
        <p:blipFill>
          <a:blip r:embed="rId3"/>
          <a:stretch/>
        </p:blipFill>
        <p:spPr>
          <a:xfrm>
            <a:off x="6412" y="5261845"/>
            <a:ext cx="10075320" cy="439200"/>
          </a:xfrm>
          <a:prstGeom prst="rect">
            <a:avLst/>
          </a:prstGeom>
          <a:ln>
            <a:noFill/>
          </a:ln>
        </p:spPr>
      </p:pic>
      <p:sp>
        <p:nvSpPr>
          <p:cNvPr id="16" name="CustomShape 20"/>
          <p:cNvSpPr/>
          <p:nvPr/>
        </p:nvSpPr>
        <p:spPr>
          <a:xfrm>
            <a:off x="2744928" y="166360"/>
            <a:ext cx="7273381" cy="87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en-GB" sz="2800" b="1" spc="-1" dirty="0" smtClean="0">
              <a:solidFill>
                <a:srgbClr val="FDD204"/>
              </a:solidFill>
              <a:latin typeface="+mj-lt"/>
            </a:endParaRPr>
          </a:p>
        </p:txBody>
      </p:sp>
      <p:grpSp>
        <p:nvGrpSpPr>
          <p:cNvPr id="23" name="Group 5">
            <a:extLst>
              <a:ext uri="{FF2B5EF4-FFF2-40B4-BE49-F238E27FC236}">
                <a16:creationId xmlns:a16="http://schemas.microsoft.com/office/drawing/2014/main" id="{A7E95113-72C3-4668-80B0-101B84335E0C}"/>
              </a:ext>
            </a:extLst>
          </p:cNvPr>
          <p:cNvGrpSpPr/>
          <p:nvPr/>
        </p:nvGrpSpPr>
        <p:grpSpPr>
          <a:xfrm>
            <a:off x="770759" y="5328195"/>
            <a:ext cx="8610437" cy="283320"/>
            <a:chOff x="770760" y="5328195"/>
            <a:chExt cx="5022360" cy="283320"/>
          </a:xfrm>
        </p:grpSpPr>
        <p:sp>
          <p:nvSpPr>
            <p:cNvPr id="24" name="CustomShape 6">
              <a:extLst>
                <a:ext uri="{FF2B5EF4-FFF2-40B4-BE49-F238E27FC236}">
                  <a16:creationId xmlns:a16="http://schemas.microsoft.com/office/drawing/2014/main" id="{8FEE938E-C46C-44BE-8ECE-3E8A711739BB}"/>
                </a:ext>
              </a:extLst>
            </p:cNvPr>
            <p:cNvSpPr/>
            <p:nvPr/>
          </p:nvSpPr>
          <p:spPr>
            <a:xfrm>
              <a:off x="770760" y="5328195"/>
              <a:ext cx="5022360" cy="283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r>
                <a:rPr lang="en-GB" sz="1000" b="0" strike="noStrike" spc="-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+mj-lt"/>
                  <a:ea typeface="DejaVu Sans"/>
                </a:rPr>
                <a:t>The Energy Community Secretariat      </a:t>
              </a:r>
              <a:r>
                <a:rPr lang="en-GB" sz="1000" spc="-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+mj-lt"/>
                </a:rPr>
                <a:t>5th Forum of the EUSAIR Belgrade, 28-29 January </a:t>
              </a:r>
              <a:r>
                <a:rPr lang="en-GB" sz="1000" spc="-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+mj-lt"/>
                </a:rPr>
                <a:t>2021</a:t>
              </a:r>
              <a:endParaRPr lang="en-GB" sz="1000" dirty="0" smtClean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  <a:p>
              <a:pPr>
                <a:lnSpc>
                  <a:spcPct val="100000"/>
                </a:lnSpc>
              </a:pPr>
              <a:endParaRPr lang="en-US" sz="1000" spc="-1" dirty="0" smtClean="0">
                <a:solidFill>
                  <a:srgbClr val="00FFFF"/>
                </a:solidFill>
                <a:latin typeface="+mj-lt"/>
                <a:ea typeface="DejaVu Sans"/>
              </a:endParaRPr>
            </a:p>
          </p:txBody>
        </p:sp>
        <p:sp>
          <p:nvSpPr>
            <p:cNvPr id="25" name="Line 7">
              <a:extLst>
                <a:ext uri="{FF2B5EF4-FFF2-40B4-BE49-F238E27FC236}">
                  <a16:creationId xmlns:a16="http://schemas.microsoft.com/office/drawing/2014/main" id="{F48E0990-8A7A-46BC-A3F9-A0EF082F5343}"/>
                </a:ext>
              </a:extLst>
            </p:cNvPr>
            <p:cNvSpPr/>
            <p:nvPr/>
          </p:nvSpPr>
          <p:spPr>
            <a:xfrm flipH="1">
              <a:off x="2024804" y="5357160"/>
              <a:ext cx="1051" cy="225390"/>
            </a:xfrm>
            <a:prstGeom prst="line">
              <a:avLst/>
            </a:prstGeom>
            <a:ln w="6350">
              <a:solidFill>
                <a:srgbClr val="00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 b="1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0" y="3074"/>
            <a:ext cx="8552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spc="-1" dirty="0" smtClean="0">
                <a:solidFill>
                  <a:srgbClr val="FDD204"/>
                </a:solidFill>
                <a:latin typeface="+mj-lt"/>
                <a:ea typeface="DejaVu Sans"/>
              </a:rPr>
              <a:t>CURRENT GAS INFRASTRUCTURE UTILISATION</a:t>
            </a:r>
            <a:endParaRPr lang="hr-HR" sz="2800" b="1" spc="-1" dirty="0">
              <a:solidFill>
                <a:srgbClr val="FDD204"/>
              </a:solidFill>
              <a:latin typeface="+mj-lt"/>
              <a:ea typeface="DejaVu Sans"/>
            </a:endParaRPr>
          </a:p>
        </p:txBody>
      </p:sp>
      <p:pic>
        <p:nvPicPr>
          <p:cNvPr id="17" name="Graphic 7">
            <a:extLst>
              <a:ext uri="{FF2B5EF4-FFF2-40B4-BE49-F238E27FC236}">
                <a16:creationId xmlns:a16="http://schemas.microsoft.com/office/drawing/2014/main" id="{2D8B4D8D-DB39-4C68-B31B-1415C428E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799276" y="-35990"/>
            <a:ext cx="1249506" cy="6337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09" y="2865110"/>
            <a:ext cx="6307198" cy="249205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860777" y="3067109"/>
            <a:ext cx="1603692" cy="357708"/>
          </a:xfrm>
          <a:prstGeom prst="roundRect">
            <a:avLst/>
          </a:prstGeom>
          <a:ln w="1905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u="sng" dirty="0">
                <a:sym typeface="Wingdings" panose="05000000000000000000" pitchFamily="2" charset="2"/>
              </a:rPr>
              <a:t>BG</a:t>
            </a:r>
            <a:r>
              <a:rPr lang="en-AT" sz="1000" b="1" u="sng" dirty="0">
                <a:sym typeface="Wingdings" panose="05000000000000000000" pitchFamily="2" charset="2"/>
              </a:rPr>
              <a:t></a:t>
            </a:r>
            <a:r>
              <a:rPr lang="en-US" sz="1000" b="1" u="sng" dirty="0">
                <a:sym typeface="Wingdings" panose="05000000000000000000" pitchFamily="2" charset="2"/>
              </a:rPr>
              <a:t>MK</a:t>
            </a:r>
            <a:r>
              <a:rPr lang="en-US" sz="1000" b="1" dirty="0">
                <a:sym typeface="Wingdings" panose="05000000000000000000" pitchFamily="2" charset="2"/>
              </a:rPr>
              <a:t> 2019/2020</a:t>
            </a:r>
          </a:p>
          <a:p>
            <a:pPr algn="ctr"/>
            <a:r>
              <a:rPr lang="en-US" sz="1000" b="1" dirty="0">
                <a:sym typeface="Wingdings" panose="05000000000000000000" pitchFamily="2" charset="2"/>
              </a:rPr>
              <a:t>(</a:t>
            </a:r>
            <a:r>
              <a:rPr lang="en-US" sz="1000" b="1" dirty="0" err="1">
                <a:sym typeface="Wingdings" panose="05000000000000000000" pitchFamily="2" charset="2"/>
              </a:rPr>
              <a:t>mKWh</a:t>
            </a:r>
            <a:r>
              <a:rPr lang="en-US" sz="1000" b="1" dirty="0">
                <a:sym typeface="Wingdings" panose="05000000000000000000" pitchFamily="2" charset="2"/>
              </a:rPr>
              <a:t>/d)</a:t>
            </a:r>
            <a:endParaRPr lang="en-GB" sz="10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874178" y="3118906"/>
            <a:ext cx="1439051" cy="18355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b="1" u="sng" dirty="0" smtClean="0"/>
              <a:t>Source: </a:t>
            </a:r>
            <a:r>
              <a:rPr lang="en-US" sz="600" dirty="0" smtClean="0"/>
              <a:t>ENTSOG TP, BGTG EXIT</a:t>
            </a:r>
            <a:endParaRPr lang="en-GB" sz="600" dirty="0"/>
          </a:p>
        </p:txBody>
      </p:sp>
      <p:sp>
        <p:nvSpPr>
          <p:cNvPr id="27" name="TextBox 26"/>
          <p:cNvSpPr txBox="1"/>
          <p:nvPr/>
        </p:nvSpPr>
        <p:spPr>
          <a:xfrm>
            <a:off x="6469366" y="3019232"/>
            <a:ext cx="3261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en-US" sz="1400" b="1" dirty="0" smtClean="0">
                <a:solidFill>
                  <a:schemeClr val="bg1"/>
                </a:solidFill>
              </a:rPr>
              <a:t>100% booked, under peak conditions 50% physical utilization</a:t>
            </a:r>
          </a:p>
          <a:p>
            <a:pPr marL="285750" lvl="0" indent="-285750">
              <a:buFontTx/>
              <a:buChar char="-"/>
            </a:pPr>
            <a:endParaRPr lang="en-US" sz="1400" b="1" dirty="0" smtClean="0">
              <a:solidFill>
                <a:schemeClr val="bg1"/>
              </a:solidFill>
            </a:endParaRPr>
          </a:p>
          <a:p>
            <a:pPr marL="285750" lvl="0" indent="-285750">
              <a:buFontTx/>
              <a:buChar char="-"/>
            </a:pPr>
            <a:endParaRPr lang="en-US" sz="1400" b="1" dirty="0" smtClean="0">
              <a:solidFill>
                <a:schemeClr val="bg1"/>
              </a:solidFill>
            </a:endParaRPr>
          </a:p>
          <a:p>
            <a:pPr marL="285750" lvl="0" indent="-285750">
              <a:buFontTx/>
              <a:buChar char="-"/>
            </a:pP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1109" y="1066695"/>
            <a:ext cx="10074212" cy="1685077"/>
          </a:xfrm>
          <a:prstGeom prst="rect">
            <a:avLst/>
          </a:prstGeom>
          <a:solidFill>
            <a:schemeClr val="accent3">
              <a:alpha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1400" b="1" u="sng" dirty="0" smtClean="0">
                <a:solidFill>
                  <a:schemeClr val="bg1"/>
                </a:solidFill>
              </a:rPr>
              <a:t>SR </a:t>
            </a:r>
            <a:r>
              <a:rPr lang="en-AT" sz="1400" b="1" u="sng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sz="1400" b="1" u="sng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b="1" u="sng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BiH</a:t>
            </a:r>
            <a:endParaRPr lang="en-US" sz="1400" b="1" u="sng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lvl="0"/>
            <a:endParaRPr lang="en-US" sz="1400" b="1" u="sng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lvl="0"/>
            <a:r>
              <a:rPr lang="en-US" sz="135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Technical capacity</a:t>
            </a:r>
            <a:r>
              <a:rPr lang="en-US" sz="1350" b="1" dirty="0">
                <a:solidFill>
                  <a:schemeClr val="bg1"/>
                </a:solidFill>
                <a:sym typeface="Wingdings" panose="05000000000000000000" pitchFamily="2" charset="2"/>
              </a:rPr>
              <a:t>: </a:t>
            </a:r>
            <a:r>
              <a:rPr lang="en-US" sz="135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		20,526,314 kWh/day</a:t>
            </a:r>
          </a:p>
          <a:p>
            <a:pPr lvl="0"/>
            <a:r>
              <a:rPr lang="en-US" sz="135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Booked </a:t>
            </a:r>
            <a:r>
              <a:rPr lang="en-US" sz="1350" b="1" dirty="0">
                <a:solidFill>
                  <a:schemeClr val="bg1"/>
                </a:solidFill>
                <a:sym typeface="Wingdings" panose="05000000000000000000" pitchFamily="2" charset="2"/>
              </a:rPr>
              <a:t>yearly capacity 2019: </a:t>
            </a:r>
            <a:r>
              <a:rPr lang="en-US" sz="135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	17,578,440 kWh/day </a:t>
            </a:r>
            <a:r>
              <a:rPr lang="en-AT" sz="135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–</a:t>
            </a:r>
            <a:r>
              <a:rPr lang="en-US" sz="135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85,6% (</a:t>
            </a:r>
            <a:r>
              <a:rPr lang="en-GB" sz="1350" b="1" dirty="0">
                <a:solidFill>
                  <a:schemeClr val="bg1"/>
                </a:solidFill>
                <a:sym typeface="Wingdings" panose="05000000000000000000" pitchFamily="2" charset="2"/>
              </a:rPr>
              <a:t>15,420,000 kWh/day </a:t>
            </a:r>
            <a:r>
              <a:rPr lang="en-GB" sz="135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allocated </a:t>
            </a:r>
            <a:r>
              <a:rPr lang="en-GB" sz="1350" b="1" dirty="0">
                <a:solidFill>
                  <a:schemeClr val="bg1"/>
                </a:solidFill>
                <a:sym typeface="Wingdings" panose="05000000000000000000" pitchFamily="2" charset="2"/>
              </a:rPr>
              <a:t>to BH Gas based on a </a:t>
            </a:r>
            <a:r>
              <a:rPr lang="en-GB" sz="135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LTC)</a:t>
            </a:r>
            <a:endParaRPr lang="en-US" sz="135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sz="1350" b="1" dirty="0">
                <a:solidFill>
                  <a:schemeClr val="bg1"/>
                </a:solidFill>
                <a:sym typeface="Wingdings" panose="05000000000000000000" pitchFamily="2" charset="2"/>
              </a:rPr>
              <a:t>Booked yearly capacity </a:t>
            </a:r>
            <a:r>
              <a:rPr lang="en-US" sz="135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2020: </a:t>
            </a:r>
            <a:r>
              <a:rPr lang="en-US" sz="1350" b="1" dirty="0">
                <a:solidFill>
                  <a:schemeClr val="bg1"/>
                </a:solidFill>
                <a:sym typeface="Wingdings" panose="05000000000000000000" pitchFamily="2" charset="2"/>
              </a:rPr>
              <a:t>	</a:t>
            </a:r>
            <a:r>
              <a:rPr lang="en-US" sz="135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17,883,647 kWh/day </a:t>
            </a:r>
            <a:r>
              <a:rPr lang="en-AT" sz="135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–</a:t>
            </a:r>
            <a:r>
              <a:rPr lang="en-US" sz="135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87,1%</a:t>
            </a:r>
          </a:p>
          <a:p>
            <a:r>
              <a:rPr lang="en-US" sz="135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Annual physical flow: 		</a:t>
            </a:r>
            <a:r>
              <a:rPr lang="en-AT" sz="135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2</a:t>
            </a:r>
            <a:r>
              <a:rPr lang="en-US" sz="135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,</a:t>
            </a:r>
            <a:r>
              <a:rPr lang="en-AT" sz="135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585</a:t>
            </a:r>
            <a:r>
              <a:rPr lang="en-US" sz="135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,</a:t>
            </a:r>
            <a:r>
              <a:rPr lang="en-AT" sz="135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440</a:t>
            </a:r>
            <a:r>
              <a:rPr lang="en-US" sz="135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,</a:t>
            </a:r>
            <a:r>
              <a:rPr lang="en-AT" sz="135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428</a:t>
            </a:r>
            <a:r>
              <a:rPr lang="en-US" sz="135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kWh/y   </a:t>
            </a:r>
            <a:r>
              <a:rPr lang="en-AT" sz="135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–</a:t>
            </a:r>
            <a:r>
              <a:rPr lang="en-US" sz="135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34,5% - ca. 2/3s in winter </a:t>
            </a:r>
            <a:r>
              <a:rPr lang="en-AT" sz="135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sz="135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peak utilization can be 80%+ </a:t>
            </a:r>
          </a:p>
          <a:p>
            <a:r>
              <a:rPr lang="en-US" sz="135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 </a:t>
            </a:r>
          </a:p>
          <a:p>
            <a:r>
              <a:rPr lang="en-US" sz="800" b="1" u="sng" dirty="0" smtClean="0">
                <a:solidFill>
                  <a:schemeClr val="bg1"/>
                </a:solidFill>
                <a:sym typeface="Wingdings" panose="05000000000000000000" pitchFamily="2" charset="2"/>
              </a:rPr>
              <a:t>Source:</a:t>
            </a:r>
            <a:r>
              <a:rPr lang="en-US" sz="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ECRB</a:t>
            </a:r>
            <a:endParaRPr lang="en-US" sz="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95968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66C260C-AD94-4F38-99FB-9EC64EE78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7117"/>
            <a:ext cx="10080625" cy="5670351"/>
          </a:xfrm>
          <a:prstGeom prst="rect">
            <a:avLst/>
          </a:prstGeom>
        </p:spPr>
      </p:pic>
      <p:pic>
        <p:nvPicPr>
          <p:cNvPr id="345" name="Picture 344"/>
          <p:cNvPicPr/>
          <p:nvPr/>
        </p:nvPicPr>
        <p:blipFill>
          <a:blip r:embed="rId3"/>
          <a:stretch/>
        </p:blipFill>
        <p:spPr>
          <a:xfrm>
            <a:off x="6412" y="5261845"/>
            <a:ext cx="10075320" cy="439200"/>
          </a:xfrm>
          <a:prstGeom prst="rect">
            <a:avLst/>
          </a:prstGeom>
          <a:ln>
            <a:noFill/>
          </a:ln>
        </p:spPr>
      </p:pic>
      <p:sp>
        <p:nvSpPr>
          <p:cNvPr id="16" name="CustomShape 20"/>
          <p:cNvSpPr/>
          <p:nvPr/>
        </p:nvSpPr>
        <p:spPr>
          <a:xfrm>
            <a:off x="2744928" y="166360"/>
            <a:ext cx="7273381" cy="87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en-GB" sz="2800" b="1" spc="-1" dirty="0" smtClean="0">
              <a:solidFill>
                <a:srgbClr val="FDD204"/>
              </a:solidFill>
              <a:latin typeface="+mj-lt"/>
            </a:endParaRPr>
          </a:p>
        </p:txBody>
      </p:sp>
      <p:sp>
        <p:nvSpPr>
          <p:cNvPr id="25" name="Line 7">
            <a:extLst>
              <a:ext uri="{FF2B5EF4-FFF2-40B4-BE49-F238E27FC236}">
                <a16:creationId xmlns:a16="http://schemas.microsoft.com/office/drawing/2014/main" id="{F48E0990-8A7A-46BC-A3F9-A0EF082F5343}"/>
              </a:ext>
            </a:extLst>
          </p:cNvPr>
          <p:cNvSpPr/>
          <p:nvPr/>
        </p:nvSpPr>
        <p:spPr>
          <a:xfrm flipH="1">
            <a:off x="2920995" y="5357160"/>
            <a:ext cx="1802" cy="225390"/>
          </a:xfrm>
          <a:prstGeom prst="line">
            <a:avLst/>
          </a:prstGeom>
          <a:ln w="6350">
            <a:solidFill>
              <a:srgbClr val="00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3074"/>
            <a:ext cx="8552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spc="-1" dirty="0" smtClean="0">
                <a:solidFill>
                  <a:srgbClr val="FDD204"/>
                </a:solidFill>
                <a:latin typeface="+mj-lt"/>
                <a:ea typeface="DejaVu Sans"/>
              </a:rPr>
              <a:t>CURRENT GAS INFRASTRUCTURE UTILISATION</a:t>
            </a:r>
            <a:endParaRPr lang="hr-HR" sz="2800" b="1" spc="-1" dirty="0">
              <a:solidFill>
                <a:srgbClr val="FDD204"/>
              </a:solidFill>
              <a:latin typeface="+mj-lt"/>
              <a:ea typeface="DejaVu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57769" y="4275857"/>
            <a:ext cx="3770413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en-US" sz="1400" b="1" dirty="0" smtClean="0">
                <a:solidFill>
                  <a:schemeClr val="bg1"/>
                </a:solidFill>
              </a:rPr>
              <a:t>Investment into rule of law is much cheaper than investment into new pipelines</a:t>
            </a:r>
          </a:p>
        </p:txBody>
      </p:sp>
      <p:pic>
        <p:nvPicPr>
          <p:cNvPr id="17" name="Graphic 7">
            <a:extLst>
              <a:ext uri="{FF2B5EF4-FFF2-40B4-BE49-F238E27FC236}">
                <a16:creationId xmlns:a16="http://schemas.microsoft.com/office/drawing/2014/main" id="{2D8B4D8D-DB39-4C68-B31B-1415C428E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799276" y="-35990"/>
            <a:ext cx="1249506" cy="63374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253512" y="1483038"/>
            <a:ext cx="37647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Tx/>
              <a:buChar char="-"/>
            </a:pPr>
            <a:endParaRPr lang="en-US" sz="1400" b="1" dirty="0" smtClean="0">
              <a:solidFill>
                <a:schemeClr val="bg1"/>
              </a:solidFill>
            </a:endParaRPr>
          </a:p>
          <a:p>
            <a:pPr marL="285750" lvl="0" indent="-285750">
              <a:buFontTx/>
              <a:buChar char="-"/>
            </a:pPr>
            <a:r>
              <a:rPr lang="en-US" sz="1400" b="1" dirty="0" smtClean="0">
                <a:solidFill>
                  <a:schemeClr val="bg1"/>
                </a:solidFill>
              </a:rPr>
              <a:t>Very significant drop in booking and physical flow after the start-up of the new BG-SR Interconnector (</a:t>
            </a:r>
            <a:r>
              <a:rPr lang="en-US" sz="1400" b="1" dirty="0" err="1" smtClean="0">
                <a:solidFill>
                  <a:schemeClr val="bg1"/>
                </a:solidFill>
              </a:rPr>
              <a:t>TurkStream</a:t>
            </a:r>
            <a:r>
              <a:rPr lang="en-US" sz="1400" b="1" dirty="0" smtClean="0">
                <a:solidFill>
                  <a:schemeClr val="bg1"/>
                </a:solidFill>
              </a:rPr>
              <a:t>)</a:t>
            </a:r>
          </a:p>
          <a:p>
            <a:pPr marL="285750" lvl="0" indent="-285750">
              <a:buFontTx/>
              <a:buChar char="-"/>
            </a:pPr>
            <a:endParaRPr lang="en-US" sz="1400" b="1" dirty="0" smtClean="0">
              <a:solidFill>
                <a:schemeClr val="bg1"/>
              </a:solidFill>
            </a:endParaRPr>
          </a:p>
          <a:p>
            <a:pPr marL="285750" lvl="0" indent="-285750">
              <a:buFontTx/>
              <a:buChar char="-"/>
            </a:pPr>
            <a:endParaRPr lang="en-US" sz="1400" b="1" dirty="0">
              <a:solidFill>
                <a:schemeClr val="bg1"/>
              </a:solidFill>
            </a:endParaRPr>
          </a:p>
          <a:p>
            <a:pPr marL="285750" lvl="0" indent="-285750">
              <a:buFontTx/>
              <a:buChar char="-"/>
            </a:pPr>
            <a:r>
              <a:rPr lang="en-GB" sz="1400" b="1" dirty="0">
                <a:solidFill>
                  <a:schemeClr val="bg1"/>
                </a:solidFill>
              </a:rPr>
              <a:t>Utilization and booking of FGSZ Exit at </a:t>
            </a:r>
            <a:r>
              <a:rPr lang="en-GB" sz="1400" b="1" dirty="0" err="1">
                <a:solidFill>
                  <a:schemeClr val="bg1"/>
                </a:solidFill>
              </a:rPr>
              <a:t>Kiskundorozsma</a:t>
            </a:r>
            <a:r>
              <a:rPr lang="en-GB" sz="1400" b="1" dirty="0">
                <a:solidFill>
                  <a:schemeClr val="bg1"/>
                </a:solidFill>
              </a:rPr>
              <a:t> fell back to ca. 15- 20% 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616" y="2958279"/>
            <a:ext cx="6253512" cy="26216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508" y="580146"/>
            <a:ext cx="6252404" cy="239661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348046" y="884531"/>
            <a:ext cx="1603692" cy="357708"/>
          </a:xfrm>
          <a:prstGeom prst="roundRect">
            <a:avLst/>
          </a:prstGeom>
          <a:ln w="1905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u="sng" dirty="0" smtClean="0"/>
              <a:t>HU</a:t>
            </a:r>
            <a:r>
              <a:rPr lang="en-AT" sz="1000" b="1" u="sng" dirty="0" smtClean="0">
                <a:sym typeface="Wingdings" panose="05000000000000000000" pitchFamily="2" charset="2"/>
              </a:rPr>
              <a:t></a:t>
            </a:r>
            <a:r>
              <a:rPr lang="en-US" sz="1000" b="1" u="sng" dirty="0" smtClean="0">
                <a:sym typeface="Wingdings" panose="05000000000000000000" pitchFamily="2" charset="2"/>
              </a:rPr>
              <a:t>SR</a:t>
            </a:r>
            <a:r>
              <a:rPr lang="en-US" sz="1000" b="1" dirty="0" smtClean="0">
                <a:sym typeface="Wingdings" panose="05000000000000000000" pitchFamily="2" charset="2"/>
              </a:rPr>
              <a:t> 2019/2021</a:t>
            </a:r>
          </a:p>
          <a:p>
            <a:pPr algn="ctr"/>
            <a:r>
              <a:rPr lang="en-US" sz="1000" b="1" dirty="0" smtClean="0">
                <a:sym typeface="Wingdings" panose="05000000000000000000" pitchFamily="2" charset="2"/>
              </a:rPr>
              <a:t>(</a:t>
            </a:r>
            <a:r>
              <a:rPr lang="en-US" sz="1000" b="1" dirty="0" err="1" smtClean="0">
                <a:sym typeface="Wingdings" panose="05000000000000000000" pitchFamily="2" charset="2"/>
              </a:rPr>
              <a:t>mKWh</a:t>
            </a:r>
            <a:r>
              <a:rPr lang="en-US" sz="1000" b="1" dirty="0" smtClean="0">
                <a:sym typeface="Wingdings" panose="05000000000000000000" pitchFamily="2" charset="2"/>
              </a:rPr>
              <a:t>/d)</a:t>
            </a:r>
            <a:endParaRPr lang="en-GB" sz="1000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97458" y="3025027"/>
            <a:ext cx="1603692" cy="357708"/>
          </a:xfrm>
          <a:prstGeom prst="roundRect">
            <a:avLst/>
          </a:prstGeom>
          <a:ln w="1905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u="sng" dirty="0">
                <a:sym typeface="Wingdings" panose="05000000000000000000" pitchFamily="2" charset="2"/>
              </a:rPr>
              <a:t>BG</a:t>
            </a:r>
            <a:r>
              <a:rPr lang="en-AT" sz="1000" b="1" u="sng" dirty="0">
                <a:sym typeface="Wingdings" panose="05000000000000000000" pitchFamily="2" charset="2"/>
              </a:rPr>
              <a:t></a:t>
            </a:r>
            <a:r>
              <a:rPr lang="en-US" sz="1000" b="1" u="sng" dirty="0">
                <a:sym typeface="Wingdings" panose="05000000000000000000" pitchFamily="2" charset="2"/>
              </a:rPr>
              <a:t>SR</a:t>
            </a:r>
            <a:r>
              <a:rPr lang="en-US" sz="1000" b="1" dirty="0">
                <a:sym typeface="Wingdings" panose="05000000000000000000" pitchFamily="2" charset="2"/>
              </a:rPr>
              <a:t> 2020/2021</a:t>
            </a:r>
          </a:p>
          <a:p>
            <a:pPr algn="ctr"/>
            <a:r>
              <a:rPr lang="en-US" sz="1000" b="1" dirty="0">
                <a:sym typeface="Wingdings" panose="05000000000000000000" pitchFamily="2" charset="2"/>
              </a:rPr>
              <a:t>(</a:t>
            </a:r>
            <a:r>
              <a:rPr lang="en-US" sz="1000" b="1" dirty="0" err="1">
                <a:sym typeface="Wingdings" panose="05000000000000000000" pitchFamily="2" charset="2"/>
              </a:rPr>
              <a:t>mKWh</a:t>
            </a:r>
            <a:r>
              <a:rPr lang="en-US" sz="1000" b="1" dirty="0">
                <a:sym typeface="Wingdings" panose="05000000000000000000" pitchFamily="2" charset="2"/>
              </a:rPr>
              <a:t>/d)</a:t>
            </a:r>
            <a:endParaRPr lang="en-GB" sz="10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758026" y="2205610"/>
            <a:ext cx="1439051" cy="18355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b="1" u="sng" dirty="0" smtClean="0"/>
              <a:t>Source: </a:t>
            </a:r>
            <a:r>
              <a:rPr lang="en-US" sz="600" dirty="0" smtClean="0"/>
              <a:t>ENTSOG TP, FGSZ EXIT</a:t>
            </a:r>
            <a:endParaRPr lang="en-GB" sz="600" dirty="0"/>
          </a:p>
        </p:txBody>
      </p:sp>
      <p:sp>
        <p:nvSpPr>
          <p:cNvPr id="21" name="Rounded Rectangle 20"/>
          <p:cNvSpPr/>
          <p:nvPr/>
        </p:nvSpPr>
        <p:spPr>
          <a:xfrm>
            <a:off x="4038500" y="4340477"/>
            <a:ext cx="1439051" cy="18355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b="1" u="sng" dirty="0" smtClean="0"/>
              <a:t>Source: </a:t>
            </a:r>
            <a:r>
              <a:rPr lang="en-US" sz="600" dirty="0" smtClean="0"/>
              <a:t>ENTSOG TP, BGTG EXIT</a:t>
            </a:r>
            <a:endParaRPr lang="en-GB" sz="600" dirty="0"/>
          </a:p>
        </p:txBody>
      </p:sp>
    </p:spTree>
    <p:extLst>
      <p:ext uri="{BB962C8B-B14F-4D97-AF65-F5344CB8AC3E}">
        <p14:creationId xmlns:p14="http://schemas.microsoft.com/office/powerpoint/2010/main" val="160162919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400" dirty="0" smtClean="0">
            <a:solidFill>
              <a:schemeClr val="bg1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500"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4257</TotalTime>
  <Words>617</Words>
  <Application>Microsoft Office PowerPoint</Application>
  <PresentationFormat>Custom</PresentationFormat>
  <Paragraphs>101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Algerian</vt:lpstr>
      <vt:lpstr>Arial</vt:lpstr>
      <vt:lpstr>Arial Black</vt:lpstr>
      <vt:lpstr>DejaVu Sans</vt:lpstr>
      <vt:lpstr>Nimbus SANS BOLD</vt:lpstr>
      <vt:lpstr>NimbusSanL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User</dc:creator>
  <dc:description/>
  <cp:lastModifiedBy>Janez Kopac</cp:lastModifiedBy>
  <cp:revision>446</cp:revision>
  <dcterms:created xsi:type="dcterms:W3CDTF">2019-05-22T11:22:22Z</dcterms:created>
  <dcterms:modified xsi:type="dcterms:W3CDTF">2021-01-26T18:56:28Z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11</vt:i4>
  </property>
  <property fmtid="{D5CDD505-2E9C-101B-9397-08002B2CF9AE}" pid="8" name="PresentationFormat">
    <vt:lpwstr>Custom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14</vt:i4>
  </property>
</Properties>
</file>