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9"/>
  </p:notesMasterIdLst>
  <p:sldIdLst>
    <p:sldId id="256" r:id="rId2"/>
    <p:sldId id="325" r:id="rId3"/>
    <p:sldId id="380" r:id="rId4"/>
    <p:sldId id="389" r:id="rId5"/>
    <p:sldId id="384" r:id="rId6"/>
    <p:sldId id="385" r:id="rId7"/>
    <p:sldId id="391" r:id="rId8"/>
    <p:sldId id="278" r:id="rId9"/>
    <p:sldId id="390" r:id="rId10"/>
    <p:sldId id="279" r:id="rId11"/>
    <p:sldId id="388" r:id="rId12"/>
    <p:sldId id="375" r:id="rId13"/>
    <p:sldId id="387" r:id="rId14"/>
    <p:sldId id="281" r:id="rId15"/>
    <p:sldId id="276" r:id="rId16"/>
    <p:sldId id="382" r:id="rId17"/>
    <p:sldId id="286" r:id="rId18"/>
  </p:sldIdLst>
  <p:sldSz cx="9144000" cy="6858000" type="screen4x3"/>
  <p:notesSz cx="7104063" cy="10234613"/>
  <p:defaultTextStyle>
    <a:defPPr>
      <a:defRPr lang="it-IT"/>
    </a:defPPr>
    <a:lvl1pPr algn="l" defTabSz="457200" rtl="0" fontAlgn="base">
      <a:spcBef>
        <a:spcPct val="0"/>
      </a:spcBef>
      <a:spcAft>
        <a:spcPct val="0"/>
      </a:spcAft>
      <a:defRPr kern="1200">
        <a:solidFill>
          <a:schemeClr val="tx1"/>
        </a:solidFill>
        <a:latin typeface="Calibri" pitchFamily="34" charset="0"/>
        <a:ea typeface="ヒラギノ角ゴ Pro W3" pitchFamily="125" charset="-128"/>
        <a:cs typeface="+mn-cs"/>
      </a:defRPr>
    </a:lvl1pPr>
    <a:lvl2pPr marL="457200" algn="l" defTabSz="457200" rtl="0" fontAlgn="base">
      <a:spcBef>
        <a:spcPct val="0"/>
      </a:spcBef>
      <a:spcAft>
        <a:spcPct val="0"/>
      </a:spcAft>
      <a:defRPr kern="1200">
        <a:solidFill>
          <a:schemeClr val="tx1"/>
        </a:solidFill>
        <a:latin typeface="Calibri" pitchFamily="34" charset="0"/>
        <a:ea typeface="ヒラギノ角ゴ Pro W3" pitchFamily="125" charset="-128"/>
        <a:cs typeface="+mn-cs"/>
      </a:defRPr>
    </a:lvl2pPr>
    <a:lvl3pPr marL="914400" algn="l" defTabSz="457200" rtl="0" fontAlgn="base">
      <a:spcBef>
        <a:spcPct val="0"/>
      </a:spcBef>
      <a:spcAft>
        <a:spcPct val="0"/>
      </a:spcAft>
      <a:defRPr kern="1200">
        <a:solidFill>
          <a:schemeClr val="tx1"/>
        </a:solidFill>
        <a:latin typeface="Calibri" pitchFamily="34" charset="0"/>
        <a:ea typeface="ヒラギノ角ゴ Pro W3" pitchFamily="125" charset="-128"/>
        <a:cs typeface="+mn-cs"/>
      </a:defRPr>
    </a:lvl3pPr>
    <a:lvl4pPr marL="1371600" algn="l" defTabSz="457200" rtl="0" fontAlgn="base">
      <a:spcBef>
        <a:spcPct val="0"/>
      </a:spcBef>
      <a:spcAft>
        <a:spcPct val="0"/>
      </a:spcAft>
      <a:defRPr kern="1200">
        <a:solidFill>
          <a:schemeClr val="tx1"/>
        </a:solidFill>
        <a:latin typeface="Calibri" pitchFamily="34" charset="0"/>
        <a:ea typeface="ヒラギノ角ゴ Pro W3" pitchFamily="125" charset="-128"/>
        <a:cs typeface="+mn-cs"/>
      </a:defRPr>
    </a:lvl4pPr>
    <a:lvl5pPr marL="1828800" algn="l" defTabSz="457200" rtl="0" fontAlgn="base">
      <a:spcBef>
        <a:spcPct val="0"/>
      </a:spcBef>
      <a:spcAft>
        <a:spcPct val="0"/>
      </a:spcAft>
      <a:defRPr kern="1200">
        <a:solidFill>
          <a:schemeClr val="tx1"/>
        </a:solidFill>
        <a:latin typeface="Calibri" pitchFamily="34" charset="0"/>
        <a:ea typeface="ヒラギノ角ゴ Pro W3" pitchFamily="125" charset="-128"/>
        <a:cs typeface="+mn-cs"/>
      </a:defRPr>
    </a:lvl5pPr>
    <a:lvl6pPr marL="2286000" algn="l" defTabSz="914400" rtl="0" eaLnBrk="1" latinLnBrk="0" hangingPunct="1">
      <a:defRPr kern="1200">
        <a:solidFill>
          <a:schemeClr val="tx1"/>
        </a:solidFill>
        <a:latin typeface="Calibri" pitchFamily="34" charset="0"/>
        <a:ea typeface="ヒラギノ角ゴ Pro W3" pitchFamily="125" charset="-128"/>
        <a:cs typeface="+mn-cs"/>
      </a:defRPr>
    </a:lvl6pPr>
    <a:lvl7pPr marL="2743200" algn="l" defTabSz="914400" rtl="0" eaLnBrk="1" latinLnBrk="0" hangingPunct="1">
      <a:defRPr kern="1200">
        <a:solidFill>
          <a:schemeClr val="tx1"/>
        </a:solidFill>
        <a:latin typeface="Calibri" pitchFamily="34" charset="0"/>
        <a:ea typeface="ヒラギノ角ゴ Pro W3" pitchFamily="125" charset="-128"/>
        <a:cs typeface="+mn-cs"/>
      </a:defRPr>
    </a:lvl7pPr>
    <a:lvl8pPr marL="3200400" algn="l" defTabSz="914400" rtl="0" eaLnBrk="1" latinLnBrk="0" hangingPunct="1">
      <a:defRPr kern="1200">
        <a:solidFill>
          <a:schemeClr val="tx1"/>
        </a:solidFill>
        <a:latin typeface="Calibri" pitchFamily="34" charset="0"/>
        <a:ea typeface="ヒラギノ角ゴ Pro W3" pitchFamily="125" charset="-128"/>
        <a:cs typeface="+mn-cs"/>
      </a:defRPr>
    </a:lvl8pPr>
    <a:lvl9pPr marL="3657600" algn="l" defTabSz="914400" rtl="0" eaLnBrk="1" latinLnBrk="0" hangingPunct="1">
      <a:defRPr kern="1200">
        <a:solidFill>
          <a:schemeClr val="tx1"/>
        </a:solidFill>
        <a:latin typeface="Calibri" pitchFamily="34" charset="0"/>
        <a:ea typeface="ヒラギノ角ゴ Pro W3" pitchFamily="125"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31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62" autoAdjust="0"/>
    <p:restoredTop sz="94668" autoAdjust="0"/>
  </p:normalViewPr>
  <p:slideViewPr>
    <p:cSldViewPr snapToGrid="0" snapToObjects="1">
      <p:cViewPr varScale="1">
        <p:scale>
          <a:sx n="123" d="100"/>
          <a:sy n="123" d="100"/>
        </p:scale>
        <p:origin x="726" y="102"/>
      </p:cViewPr>
      <p:guideLst>
        <p:guide orient="horz" pos="2160"/>
        <p:guide pos="2880"/>
      </p:guideLst>
    </p:cSldViewPr>
  </p:slideViewPr>
  <p:outlineViewPr>
    <p:cViewPr>
      <p:scale>
        <a:sx n="33" d="100"/>
        <a:sy n="33" d="100"/>
      </p:scale>
      <p:origin x="0" y="-2940"/>
    </p:cViewPr>
  </p:outlineViewPr>
  <p:notesTextViewPr>
    <p:cViewPr>
      <p:scale>
        <a:sx n="100" d="100"/>
        <a:sy n="100" d="100"/>
      </p:scale>
      <p:origin x="0" y="0"/>
    </p:cViewPr>
  </p:notesTextViewPr>
  <p:sorterViewPr>
    <p:cViewPr>
      <p:scale>
        <a:sx n="141" d="100"/>
        <a:sy n="141" d="100"/>
      </p:scale>
      <p:origin x="0" y="-4068"/>
    </p:cViewPr>
  </p:sorterViewPr>
  <p:notesViewPr>
    <p:cSldViewPr snapToGrid="0" snapToObjects="1">
      <p:cViewPr varScale="1">
        <p:scale>
          <a:sx n="77" d="100"/>
          <a:sy n="77" d="100"/>
        </p:scale>
        <p:origin x="3360" y="102"/>
      </p:cViewPr>
      <p:guideLst>
        <p:guide orient="horz" pos="3224"/>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1"/>
            <a:ext cx="3078427" cy="513509"/>
          </a:xfrm>
          <a:prstGeom prst="rect">
            <a:avLst/>
          </a:prstGeom>
        </p:spPr>
        <p:txBody>
          <a:bodyPr vert="horz" lIns="95440" tIns="47720" rIns="95440" bIns="47720" rtlCol="0"/>
          <a:lstStyle>
            <a:lvl1pPr algn="l">
              <a:defRPr sz="1200"/>
            </a:lvl1pPr>
          </a:lstStyle>
          <a:p>
            <a:endParaRPr lang="it-IT"/>
          </a:p>
        </p:txBody>
      </p:sp>
      <p:sp>
        <p:nvSpPr>
          <p:cNvPr id="3" name="Segnaposto data 2"/>
          <p:cNvSpPr>
            <a:spLocks noGrp="1"/>
          </p:cNvSpPr>
          <p:nvPr>
            <p:ph type="dt" idx="1"/>
          </p:nvPr>
        </p:nvSpPr>
        <p:spPr>
          <a:xfrm>
            <a:off x="4023992" y="1"/>
            <a:ext cx="3078427" cy="513509"/>
          </a:xfrm>
          <a:prstGeom prst="rect">
            <a:avLst/>
          </a:prstGeom>
        </p:spPr>
        <p:txBody>
          <a:bodyPr vert="horz" lIns="95440" tIns="47720" rIns="95440" bIns="47720" rtlCol="0"/>
          <a:lstStyle>
            <a:lvl1pPr algn="r">
              <a:defRPr sz="1200"/>
            </a:lvl1pPr>
          </a:lstStyle>
          <a:p>
            <a:fld id="{F294AF3B-1631-4B41-B81B-120D4B01E490}" type="datetimeFigureOut">
              <a:rPr lang="it-IT" smtClean="0"/>
              <a:pPr/>
              <a:t>27/01/2021</a:t>
            </a:fld>
            <a:endParaRPr lang="it-IT"/>
          </a:p>
        </p:txBody>
      </p:sp>
      <p:sp>
        <p:nvSpPr>
          <p:cNvPr id="4" name="Segnaposto immagine diapositiva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5440" tIns="47720" rIns="95440" bIns="47720" rtlCol="0" anchor="ctr"/>
          <a:lstStyle/>
          <a:p>
            <a:endParaRPr lang="it-IT"/>
          </a:p>
        </p:txBody>
      </p:sp>
      <p:sp>
        <p:nvSpPr>
          <p:cNvPr id="5" name="Segnaposto note 4"/>
          <p:cNvSpPr>
            <a:spLocks noGrp="1"/>
          </p:cNvSpPr>
          <p:nvPr>
            <p:ph type="body" sz="quarter" idx="3"/>
          </p:nvPr>
        </p:nvSpPr>
        <p:spPr>
          <a:xfrm>
            <a:off x="710408" y="4925408"/>
            <a:ext cx="5683250" cy="4029880"/>
          </a:xfrm>
          <a:prstGeom prst="rect">
            <a:avLst/>
          </a:prstGeom>
        </p:spPr>
        <p:txBody>
          <a:bodyPr vert="horz" lIns="95440" tIns="47720" rIns="95440" bIns="47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1" y="9721108"/>
            <a:ext cx="3078427" cy="513507"/>
          </a:xfrm>
          <a:prstGeom prst="rect">
            <a:avLst/>
          </a:prstGeom>
        </p:spPr>
        <p:txBody>
          <a:bodyPr vert="horz" lIns="95440" tIns="47720" rIns="95440" bIns="47720" rtlCol="0" anchor="b"/>
          <a:lstStyle>
            <a:lvl1pPr algn="l">
              <a:defRPr sz="1200"/>
            </a:lvl1pPr>
          </a:lstStyle>
          <a:p>
            <a:endParaRPr lang="it-IT"/>
          </a:p>
        </p:txBody>
      </p:sp>
      <p:sp>
        <p:nvSpPr>
          <p:cNvPr id="7" name="Segnaposto numero diapositiva 6"/>
          <p:cNvSpPr>
            <a:spLocks noGrp="1"/>
          </p:cNvSpPr>
          <p:nvPr>
            <p:ph type="sldNum" sz="quarter" idx="5"/>
          </p:nvPr>
        </p:nvSpPr>
        <p:spPr>
          <a:xfrm>
            <a:off x="4023992" y="9721108"/>
            <a:ext cx="3078427" cy="513507"/>
          </a:xfrm>
          <a:prstGeom prst="rect">
            <a:avLst/>
          </a:prstGeom>
        </p:spPr>
        <p:txBody>
          <a:bodyPr vert="horz" lIns="95440" tIns="47720" rIns="95440" bIns="47720" rtlCol="0" anchor="b"/>
          <a:lstStyle>
            <a:lvl1pPr algn="r">
              <a:defRPr sz="1200"/>
            </a:lvl1pPr>
          </a:lstStyle>
          <a:p>
            <a:fld id="{279A9789-3155-4421-887D-5468F2DA04EA}" type="slidenum">
              <a:rPr lang="it-IT" smtClean="0"/>
              <a:pPr/>
              <a:t>‹N›</a:t>
            </a:fld>
            <a:endParaRPr lang="it-IT"/>
          </a:p>
        </p:txBody>
      </p:sp>
    </p:spTree>
    <p:extLst>
      <p:ext uri="{BB962C8B-B14F-4D97-AF65-F5344CB8AC3E}">
        <p14:creationId xmlns:p14="http://schemas.microsoft.com/office/powerpoint/2010/main" val="2849131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en-GB" dirty="0"/>
          </a:p>
        </p:txBody>
      </p:sp>
      <p:sp>
        <p:nvSpPr>
          <p:cNvPr id="4" name="Foliennummernplatzhalter 3"/>
          <p:cNvSpPr>
            <a:spLocks noGrp="1"/>
          </p:cNvSpPr>
          <p:nvPr>
            <p:ph type="sldNum" sz="quarter" idx="10"/>
          </p:nvPr>
        </p:nvSpPr>
        <p:spPr/>
        <p:txBody>
          <a:bodyPr/>
          <a:lstStyle/>
          <a:p>
            <a:fld id="{279A9789-3155-4421-887D-5468F2DA04EA}" type="slidenum">
              <a:rPr lang="it-IT" smtClean="0"/>
              <a:pPr/>
              <a:t>1</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4" name="Foliennummernplatzhalter 3"/>
          <p:cNvSpPr>
            <a:spLocks noGrp="1"/>
          </p:cNvSpPr>
          <p:nvPr>
            <p:ph type="sldNum" sz="quarter" idx="10"/>
          </p:nvPr>
        </p:nvSpPr>
        <p:spPr/>
        <p:txBody>
          <a:bodyPr/>
          <a:lstStyle/>
          <a:p>
            <a:fld id="{279A9789-3155-4421-887D-5468F2DA04EA}" type="slidenum">
              <a:rPr lang="it-IT" smtClean="0"/>
              <a:pPr/>
              <a:t>2</a:t>
            </a:fld>
            <a:endParaRPr lang="it-IT"/>
          </a:p>
        </p:txBody>
      </p:sp>
      <p:sp>
        <p:nvSpPr>
          <p:cNvPr id="6" name="Segnaposto note 5">
            <a:extLst>
              <a:ext uri="{FF2B5EF4-FFF2-40B4-BE49-F238E27FC236}">
                <a16:creationId xmlns:a16="http://schemas.microsoft.com/office/drawing/2014/main" id="{1E6EB167-338A-4D36-9AD4-B2B583E0D22B}"/>
              </a:ext>
            </a:extLst>
          </p:cNvPr>
          <p:cNvSpPr>
            <a:spLocks noGrp="1"/>
          </p:cNvSpPr>
          <p:nvPr>
            <p:ph type="body" sz="quarter" idx="3"/>
          </p:nvPr>
        </p:nvSpPr>
        <p:spPr/>
        <p:txBody>
          <a:bodyPr/>
          <a:lstStyle/>
          <a:p>
            <a:endParaRPr lang="it-IT"/>
          </a:p>
        </p:txBody>
      </p:sp>
    </p:spTree>
    <p:extLst>
      <p:ext uri="{BB962C8B-B14F-4D97-AF65-F5344CB8AC3E}">
        <p14:creationId xmlns:p14="http://schemas.microsoft.com/office/powerpoint/2010/main" val="1914406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60541C87-01A9-4C05-92F5-D032E35952C2}" type="slidenum">
              <a:rPr lang="it-IT" smtClean="0"/>
              <a:pPr/>
              <a:t>3</a:t>
            </a:fld>
            <a:endParaRPr lang="it-IT"/>
          </a:p>
        </p:txBody>
      </p:sp>
    </p:spTree>
    <p:extLst>
      <p:ext uri="{BB962C8B-B14F-4D97-AF65-F5344CB8AC3E}">
        <p14:creationId xmlns:p14="http://schemas.microsoft.com/office/powerpoint/2010/main" val="400562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4" name="Foliennummernplatzhalter 3"/>
          <p:cNvSpPr>
            <a:spLocks noGrp="1"/>
          </p:cNvSpPr>
          <p:nvPr>
            <p:ph type="sldNum" sz="quarter" idx="10"/>
          </p:nvPr>
        </p:nvSpPr>
        <p:spPr/>
        <p:txBody>
          <a:bodyPr/>
          <a:lstStyle/>
          <a:p>
            <a:fld id="{279A9789-3155-4421-887D-5468F2DA04EA}" type="slidenum">
              <a:rPr lang="it-IT" smtClean="0"/>
              <a:pPr/>
              <a:t>4</a:t>
            </a:fld>
            <a:endParaRPr lang="it-IT"/>
          </a:p>
        </p:txBody>
      </p:sp>
      <p:sp>
        <p:nvSpPr>
          <p:cNvPr id="6" name="Segnaposto note 5">
            <a:extLst>
              <a:ext uri="{FF2B5EF4-FFF2-40B4-BE49-F238E27FC236}">
                <a16:creationId xmlns:a16="http://schemas.microsoft.com/office/drawing/2014/main" id="{1E6EB167-338A-4D36-9AD4-B2B583E0D22B}"/>
              </a:ext>
            </a:extLst>
          </p:cNvPr>
          <p:cNvSpPr>
            <a:spLocks noGrp="1"/>
          </p:cNvSpPr>
          <p:nvPr>
            <p:ph type="body" sz="quarter" idx="3"/>
          </p:nvPr>
        </p:nvSpPr>
        <p:spPr/>
        <p:txBody>
          <a:bodyPr/>
          <a:lstStyle/>
          <a:p>
            <a:endParaRPr lang="it-IT"/>
          </a:p>
        </p:txBody>
      </p:sp>
    </p:spTree>
    <p:extLst>
      <p:ext uri="{BB962C8B-B14F-4D97-AF65-F5344CB8AC3E}">
        <p14:creationId xmlns:p14="http://schemas.microsoft.com/office/powerpoint/2010/main" val="2326798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279685FE-EDAB-40DB-B961-C1786E0BB026}" type="datetime1">
              <a:rPr lang="it-IT" altLang="it-IT" smtClean="0"/>
              <a:t>27/01/2021</a:t>
            </a:fld>
            <a:endParaRPr lang="it-IT" alt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1E76A02C-A8B5-437E-A165-0E37E365163F}" type="slidenum">
              <a:rPr lang="it-IT" altLang="it-IT"/>
              <a:pPr>
                <a:defRPr/>
              </a:pPr>
              <a:t>‹N›</a:t>
            </a:fld>
            <a:endParaRPr lang="it-IT" altLang="it-IT"/>
          </a:p>
        </p:txBody>
      </p:sp>
    </p:spTree>
    <p:extLst>
      <p:ext uri="{BB962C8B-B14F-4D97-AF65-F5344CB8AC3E}">
        <p14:creationId xmlns:p14="http://schemas.microsoft.com/office/powerpoint/2010/main" val="3967442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70F27234-5D84-4711-AB4E-96DF509A931E}" type="datetime1">
              <a:rPr lang="it-IT" altLang="it-IT" smtClean="0"/>
              <a:t>27/01/2021</a:t>
            </a:fld>
            <a:endParaRPr lang="it-IT" alt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C55BDDD3-5E84-4B48-AE03-154B800B975F}" type="slidenum">
              <a:rPr lang="it-IT" altLang="it-IT"/>
              <a:pPr>
                <a:defRPr/>
              </a:pPr>
              <a:t>‹N›</a:t>
            </a:fld>
            <a:endParaRPr lang="it-IT" altLang="it-IT"/>
          </a:p>
        </p:txBody>
      </p:sp>
    </p:spTree>
    <p:extLst>
      <p:ext uri="{BB962C8B-B14F-4D97-AF65-F5344CB8AC3E}">
        <p14:creationId xmlns:p14="http://schemas.microsoft.com/office/powerpoint/2010/main" val="401970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F8DD34C3-009D-43F9-9AD2-EA2777077BBA}" type="datetime1">
              <a:rPr lang="it-IT" altLang="it-IT" smtClean="0"/>
              <a:t>27/01/2021</a:t>
            </a:fld>
            <a:endParaRPr lang="it-IT" alt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816B3F2E-8A90-4E7B-AEAC-1A476D2FC11D}" type="slidenum">
              <a:rPr lang="it-IT" altLang="it-IT"/>
              <a:pPr>
                <a:defRPr/>
              </a:pPr>
              <a:t>‹N›</a:t>
            </a:fld>
            <a:endParaRPr lang="it-IT" altLang="it-IT"/>
          </a:p>
        </p:txBody>
      </p:sp>
    </p:spTree>
    <p:extLst>
      <p:ext uri="{BB962C8B-B14F-4D97-AF65-F5344CB8AC3E}">
        <p14:creationId xmlns:p14="http://schemas.microsoft.com/office/powerpoint/2010/main" val="154086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0E9B9ED1-E774-4C54-9A85-F16F7406B9DF}" type="datetime1">
              <a:rPr lang="it-IT" altLang="it-IT" smtClean="0"/>
              <a:t>27/01/2021</a:t>
            </a:fld>
            <a:endParaRPr lang="it-IT" alt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C0093EF7-3EA7-41BE-81E7-0AE2635E2DE5}" type="slidenum">
              <a:rPr lang="it-IT" altLang="it-IT"/>
              <a:pPr>
                <a:defRPr/>
              </a:pPr>
              <a:t>‹N›</a:t>
            </a:fld>
            <a:endParaRPr lang="it-IT" altLang="it-IT"/>
          </a:p>
        </p:txBody>
      </p:sp>
    </p:spTree>
    <p:extLst>
      <p:ext uri="{BB962C8B-B14F-4D97-AF65-F5344CB8AC3E}">
        <p14:creationId xmlns:p14="http://schemas.microsoft.com/office/powerpoint/2010/main" val="2658285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4A732769-0939-45DA-A21A-482AC92413C7}" type="datetime1">
              <a:rPr lang="it-IT" altLang="it-IT" smtClean="0"/>
              <a:t>27/01/2021</a:t>
            </a:fld>
            <a:endParaRPr lang="it-IT" alt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57705B79-1353-46A9-833D-7F97DA9DCF79}" type="slidenum">
              <a:rPr lang="it-IT" altLang="it-IT"/>
              <a:pPr>
                <a:defRPr/>
              </a:pPr>
              <a:t>‹N›</a:t>
            </a:fld>
            <a:endParaRPr lang="it-IT" altLang="it-IT"/>
          </a:p>
        </p:txBody>
      </p:sp>
    </p:spTree>
    <p:extLst>
      <p:ext uri="{BB962C8B-B14F-4D97-AF65-F5344CB8AC3E}">
        <p14:creationId xmlns:p14="http://schemas.microsoft.com/office/powerpoint/2010/main" val="3225040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015867EC-91F5-4521-AEEB-6482B04B5784}" type="datetime1">
              <a:rPr lang="it-IT" altLang="it-IT" smtClean="0"/>
              <a:t>27/01/2021</a:t>
            </a:fld>
            <a:endParaRPr lang="it-IT" alt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8D59EB9F-3B52-421B-BC6F-F1DAD52C1A47}" type="slidenum">
              <a:rPr lang="it-IT" altLang="it-IT"/>
              <a:pPr>
                <a:defRPr/>
              </a:pPr>
              <a:t>‹N›</a:t>
            </a:fld>
            <a:endParaRPr lang="it-IT" altLang="it-IT"/>
          </a:p>
        </p:txBody>
      </p:sp>
    </p:spTree>
    <p:extLst>
      <p:ext uri="{BB962C8B-B14F-4D97-AF65-F5344CB8AC3E}">
        <p14:creationId xmlns:p14="http://schemas.microsoft.com/office/powerpoint/2010/main" val="952424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8B8698AD-EF74-4D6B-8F60-55B99B599A08}" type="datetime1">
              <a:rPr lang="it-IT" altLang="it-IT" smtClean="0"/>
              <a:t>27/01/2021</a:t>
            </a:fld>
            <a:endParaRPr lang="it-IT" alt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019469D1-C558-470D-9C7F-CF5FB3709778}" type="slidenum">
              <a:rPr lang="it-IT" altLang="it-IT"/>
              <a:pPr>
                <a:defRPr/>
              </a:pPr>
              <a:t>‹N›</a:t>
            </a:fld>
            <a:endParaRPr lang="it-IT" altLang="it-IT"/>
          </a:p>
        </p:txBody>
      </p:sp>
    </p:spTree>
    <p:extLst>
      <p:ext uri="{BB962C8B-B14F-4D97-AF65-F5344CB8AC3E}">
        <p14:creationId xmlns:p14="http://schemas.microsoft.com/office/powerpoint/2010/main" val="3015881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B70DB2F2-DCC5-45F2-B6E2-2386EAB1D62D}" type="datetime1">
              <a:rPr lang="it-IT" altLang="it-IT" smtClean="0"/>
              <a:t>27/01/2021</a:t>
            </a:fld>
            <a:endParaRPr lang="it-IT" alt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B884C640-13DA-43C5-A44A-0BA73023A12A}" type="slidenum">
              <a:rPr lang="it-IT" altLang="it-IT"/>
              <a:pPr>
                <a:defRPr/>
              </a:pPr>
              <a:t>‹N›</a:t>
            </a:fld>
            <a:endParaRPr lang="it-IT" altLang="it-IT"/>
          </a:p>
        </p:txBody>
      </p:sp>
    </p:spTree>
    <p:extLst>
      <p:ext uri="{BB962C8B-B14F-4D97-AF65-F5344CB8AC3E}">
        <p14:creationId xmlns:p14="http://schemas.microsoft.com/office/powerpoint/2010/main" val="1240286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14399EEF-926B-4E36-B785-740BA39DCB31}" type="datetime1">
              <a:rPr lang="it-IT" altLang="it-IT" smtClean="0"/>
              <a:t>27/01/2021</a:t>
            </a:fld>
            <a:endParaRPr lang="it-IT" alt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E1CAF8CA-3C33-4095-AEAE-C2AC6D9C08B0}" type="slidenum">
              <a:rPr lang="it-IT" altLang="it-IT"/>
              <a:pPr>
                <a:defRPr/>
              </a:pPr>
              <a:t>‹N›</a:t>
            </a:fld>
            <a:endParaRPr lang="it-IT" altLang="it-IT"/>
          </a:p>
        </p:txBody>
      </p:sp>
    </p:spTree>
    <p:extLst>
      <p:ext uri="{BB962C8B-B14F-4D97-AF65-F5344CB8AC3E}">
        <p14:creationId xmlns:p14="http://schemas.microsoft.com/office/powerpoint/2010/main" val="3143616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08CDD6B3-5C03-4912-9DE2-7DA32365C2BF}" type="datetime1">
              <a:rPr lang="it-IT" altLang="it-IT" smtClean="0"/>
              <a:t>27/01/2021</a:t>
            </a:fld>
            <a:endParaRPr lang="it-IT" alt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9F6E78DB-F04E-4787-B78C-188C36228908}" type="slidenum">
              <a:rPr lang="it-IT" altLang="it-IT"/>
              <a:pPr>
                <a:defRPr/>
              </a:pPr>
              <a:t>‹N›</a:t>
            </a:fld>
            <a:endParaRPr lang="it-IT" altLang="it-IT"/>
          </a:p>
        </p:txBody>
      </p:sp>
    </p:spTree>
    <p:extLst>
      <p:ext uri="{BB962C8B-B14F-4D97-AF65-F5344CB8AC3E}">
        <p14:creationId xmlns:p14="http://schemas.microsoft.com/office/powerpoint/2010/main" val="3152179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a:t>Fare clic sull'icona per inserire un'immagine</a:t>
            </a:r>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9AFA9EFB-E558-40A1-BBA0-B7270B1CF603}" type="datetime1">
              <a:rPr lang="it-IT" altLang="it-IT" smtClean="0"/>
              <a:t>27/01/2021</a:t>
            </a:fld>
            <a:endParaRPr lang="it-IT" alt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361FE02F-EB59-4904-9BEC-0D5B8B6D571F}" type="slidenum">
              <a:rPr lang="it-IT" altLang="it-IT"/>
              <a:pPr>
                <a:defRPr/>
              </a:pPr>
              <a:t>‹N›</a:t>
            </a:fld>
            <a:endParaRPr lang="it-IT" altLang="it-IT"/>
          </a:p>
        </p:txBody>
      </p:sp>
    </p:spTree>
    <p:extLst>
      <p:ext uri="{BB962C8B-B14F-4D97-AF65-F5344CB8AC3E}">
        <p14:creationId xmlns:p14="http://schemas.microsoft.com/office/powerpoint/2010/main" val="162237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stile</a:t>
            </a:r>
          </a:p>
        </p:txBody>
      </p:sp>
      <p:sp>
        <p:nvSpPr>
          <p:cNvPr id="1027" name="Segnaposto tes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defRPr>
            </a:lvl1pPr>
          </a:lstStyle>
          <a:p>
            <a:pPr>
              <a:defRPr/>
            </a:pPr>
            <a:fld id="{9AF6F4A1-4C78-400A-9028-90725D6FCEA4}" type="datetime1">
              <a:rPr lang="it-IT" altLang="it-IT" smtClean="0"/>
              <a:t>27/01/2021</a:t>
            </a:fld>
            <a:endParaRPr lang="it-IT" alt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defRPr>
            </a:lvl1pPr>
          </a:lstStyle>
          <a:p>
            <a:pPr>
              <a:defRPr/>
            </a:pPr>
            <a:fld id="{7D1F2839-3916-4EC4-A841-2AF984E08EE3}"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fontAlgn="base" hangingPunct="1">
        <a:spcBef>
          <a:spcPct val="0"/>
        </a:spcBef>
        <a:spcAft>
          <a:spcPct val="0"/>
        </a:spcAft>
        <a:defRPr sz="4400" kern="1200">
          <a:solidFill>
            <a:schemeClr val="tx1"/>
          </a:solidFill>
          <a:latin typeface="+mj-lt"/>
          <a:ea typeface="ヒラギノ角ゴ Pro W3" charset="0"/>
          <a:cs typeface="ヒラギノ角ゴ Pro W3" charset="0"/>
        </a:defRPr>
      </a:lvl1pPr>
      <a:lvl2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2pPr>
      <a:lvl3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3pPr>
      <a:lvl4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4pPr>
      <a:lvl5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5pPr>
      <a:lvl6pPr marL="4572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6pPr>
      <a:lvl7pPr marL="9144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7pPr>
      <a:lvl8pPr marL="13716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8pPr>
      <a:lvl9pPr marL="18288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9pPr>
    </p:titleStyle>
    <p:bodyStyle>
      <a:lvl1pPr marL="342900" indent="-342900" algn="l" defTabSz="457200" rtl="0" eaLnBrk="1" fontAlgn="base" hangingPunct="1">
        <a:spcBef>
          <a:spcPct val="20000"/>
        </a:spcBef>
        <a:spcAft>
          <a:spcPct val="0"/>
        </a:spcAft>
        <a:buFont typeface="Arial" pitchFamily="34" charset="0"/>
        <a:buChar char="•"/>
        <a:defRPr sz="3200" kern="1200">
          <a:solidFill>
            <a:schemeClr val="tx1"/>
          </a:solidFill>
          <a:latin typeface="+mn-lt"/>
          <a:ea typeface="ヒラギノ角ゴ Pro W3" charset="0"/>
          <a:cs typeface="ヒラギノ角ゴ Pro W3" charset="0"/>
        </a:defRPr>
      </a:lvl1pPr>
      <a:lvl2pPr marL="742950" indent="-285750" algn="l" defTabSz="457200" rtl="0" eaLnBrk="1" fontAlgn="base" hangingPunct="1">
        <a:spcBef>
          <a:spcPct val="20000"/>
        </a:spcBef>
        <a:spcAft>
          <a:spcPct val="0"/>
        </a:spcAft>
        <a:buFont typeface="Arial" pitchFamily="34" charset="0"/>
        <a:buChar char="–"/>
        <a:defRPr sz="2800" kern="1200">
          <a:solidFill>
            <a:schemeClr val="tx1"/>
          </a:solidFill>
          <a:latin typeface="+mn-lt"/>
          <a:ea typeface="ヒラギノ角ゴ Pro W3" charset="0"/>
          <a:cs typeface="+mn-cs"/>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ヒラギノ角ゴ Pro W3" charset="0"/>
          <a:cs typeface="+mn-cs"/>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ヒラギノ角ゴ Pro W3" charset="0"/>
          <a:cs typeface="+mn-cs"/>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ヒラギノ角ゴ Pro W3"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commons.wikimedia.org/wiki/File:Map_of_Italy-it-2.svg" TargetMode="External"/><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98871" y="766916"/>
            <a:ext cx="7776450" cy="4239385"/>
          </a:xfrm>
        </p:spPr>
        <p:txBody>
          <a:bodyPr rtlCol="0">
            <a:normAutofit fontScale="90000"/>
          </a:bodyPr>
          <a:lstStyle/>
          <a:p>
            <a:pPr algn="l" fontAlgn="auto">
              <a:spcAft>
                <a:spcPts val="0"/>
              </a:spcAft>
              <a:defRPr/>
            </a:pPr>
            <a:br>
              <a:rPr lang="en-GB" sz="2700" b="1" dirty="0">
                <a:solidFill>
                  <a:srgbClr val="1E3160"/>
                </a:solidFill>
                <a:latin typeface="Open Sans"/>
                <a:cs typeface="Arial"/>
              </a:rPr>
            </a:br>
            <a:br>
              <a:rPr lang="en-GB" sz="3100" b="1" dirty="0">
                <a:solidFill>
                  <a:srgbClr val="1E3160"/>
                </a:solidFill>
                <a:latin typeface="Open Sans"/>
                <a:cs typeface="Arial"/>
              </a:rPr>
            </a:br>
            <a:r>
              <a:rPr lang="en-GB" sz="3100" b="1" dirty="0">
                <a:solidFill>
                  <a:srgbClr val="1E3160"/>
                </a:solidFill>
                <a:latin typeface="Open Sans"/>
                <a:cs typeface="Arial"/>
              </a:rPr>
              <a:t>Integrating the Adriatic Energy Markets: Italy’s Experience and the Role of Regulation </a:t>
            </a:r>
            <a:br>
              <a:rPr lang="en-GB" sz="3100" b="1" dirty="0">
                <a:solidFill>
                  <a:srgbClr val="1E3160"/>
                </a:solidFill>
                <a:latin typeface="Open Sans"/>
                <a:cs typeface="Arial"/>
              </a:rPr>
            </a:br>
            <a:br>
              <a:rPr lang="en-GB" sz="2700" b="1" dirty="0">
                <a:solidFill>
                  <a:srgbClr val="1E3160"/>
                </a:solidFill>
                <a:latin typeface="Open Sans"/>
                <a:cs typeface="Arial"/>
              </a:rPr>
            </a:br>
            <a:r>
              <a:rPr lang="en-GB" sz="1600" b="1" dirty="0">
                <a:solidFill>
                  <a:schemeClr val="accent1">
                    <a:lumMod val="75000"/>
                  </a:schemeClr>
                </a:solidFill>
                <a:latin typeface="Open Sans"/>
                <a:cs typeface="Arial"/>
              </a:rPr>
              <a:t>Fabio Tambone</a:t>
            </a:r>
            <a:r>
              <a:rPr lang="en-GB" sz="1600" b="1">
                <a:solidFill>
                  <a:schemeClr val="accent1">
                    <a:lumMod val="75000"/>
                  </a:schemeClr>
                </a:solidFill>
                <a:latin typeface="Open Sans"/>
                <a:cs typeface="Arial"/>
              </a:rPr>
              <a:t>, Director, </a:t>
            </a:r>
            <a:r>
              <a:rPr lang="en-GB" sz="1600" b="1" dirty="0">
                <a:solidFill>
                  <a:schemeClr val="accent1">
                    <a:lumMod val="75000"/>
                  </a:schemeClr>
                </a:solidFill>
                <a:latin typeface="Open Sans"/>
                <a:cs typeface="Arial"/>
              </a:rPr>
              <a:t>Head of External International Relations </a:t>
            </a:r>
            <a:br>
              <a:rPr lang="en-GB" sz="1600" b="1" dirty="0">
                <a:solidFill>
                  <a:schemeClr val="accent1">
                    <a:lumMod val="75000"/>
                  </a:schemeClr>
                </a:solidFill>
                <a:latin typeface="Open Sans"/>
                <a:cs typeface="Arial"/>
              </a:rPr>
            </a:br>
            <a:r>
              <a:rPr lang="en-GB" sz="1600" b="1" dirty="0">
                <a:solidFill>
                  <a:schemeClr val="accent1">
                    <a:lumMod val="75000"/>
                  </a:schemeClr>
                </a:solidFill>
                <a:latin typeface="Open Sans"/>
                <a:cs typeface="Arial"/>
              </a:rPr>
              <a:t>ARERA, Regulation Authority for Energy, Networks and Environment </a:t>
            </a:r>
            <a:br>
              <a:rPr lang="en-GB" sz="1600" b="1" dirty="0">
                <a:solidFill>
                  <a:srgbClr val="1E3160"/>
                </a:solidFill>
                <a:latin typeface="Open Sans"/>
                <a:cs typeface="Arial"/>
              </a:rPr>
            </a:br>
            <a:br>
              <a:rPr lang="en-GB" sz="1600" b="1" dirty="0">
                <a:solidFill>
                  <a:srgbClr val="1E3160"/>
                </a:solidFill>
                <a:latin typeface="Open Sans"/>
                <a:cs typeface="Arial"/>
              </a:rPr>
            </a:br>
            <a:r>
              <a:rPr lang="en-GB" sz="1600" b="1" dirty="0">
                <a:solidFill>
                  <a:schemeClr val="accent1">
                    <a:lumMod val="75000"/>
                  </a:schemeClr>
                </a:solidFill>
                <a:latin typeface="Open Sans"/>
                <a:cs typeface="Arial"/>
              </a:rPr>
              <a:t>Connecting the Region: Energy Networks for the Green Adriatic-Ionian Region through Co-operation </a:t>
            </a:r>
            <a:br>
              <a:rPr lang="en-GB" sz="1600" b="1" dirty="0">
                <a:solidFill>
                  <a:schemeClr val="accent1">
                    <a:lumMod val="75000"/>
                  </a:schemeClr>
                </a:solidFill>
                <a:latin typeface="Open Sans"/>
                <a:cs typeface="Arial"/>
              </a:rPr>
            </a:br>
            <a:br>
              <a:rPr lang="en-GB" sz="1600" b="1" dirty="0">
                <a:solidFill>
                  <a:schemeClr val="accent1">
                    <a:lumMod val="75000"/>
                  </a:schemeClr>
                </a:solidFill>
                <a:latin typeface="Open Sans"/>
                <a:cs typeface="Arial"/>
              </a:rPr>
            </a:br>
            <a:r>
              <a:rPr lang="en-GB" sz="1600" b="1" dirty="0">
                <a:solidFill>
                  <a:srgbClr val="002060"/>
                </a:solidFill>
                <a:latin typeface="Open Sans"/>
                <a:cs typeface="Arial"/>
              </a:rPr>
              <a:t>EUSAIR 5</a:t>
            </a:r>
            <a:r>
              <a:rPr lang="en-GB" sz="1600" b="1" baseline="30000" dirty="0">
                <a:solidFill>
                  <a:srgbClr val="002060"/>
                </a:solidFill>
                <a:latin typeface="Open Sans"/>
                <a:cs typeface="Arial"/>
              </a:rPr>
              <a:t>th</a:t>
            </a:r>
            <a:r>
              <a:rPr lang="en-GB" sz="1600" b="1" dirty="0">
                <a:solidFill>
                  <a:srgbClr val="002060"/>
                </a:solidFill>
                <a:latin typeface="Open Sans"/>
                <a:cs typeface="Arial"/>
              </a:rPr>
              <a:t> FORUM</a:t>
            </a:r>
            <a:br>
              <a:rPr lang="en-GB" sz="1600" dirty="0">
                <a:solidFill>
                  <a:srgbClr val="002060"/>
                </a:solidFill>
                <a:latin typeface="Arial"/>
                <a:ea typeface="+mj-ea"/>
                <a:cs typeface="Arial"/>
              </a:rPr>
            </a:br>
            <a:r>
              <a:rPr lang="en-GB" sz="1600" b="1" dirty="0">
                <a:solidFill>
                  <a:srgbClr val="002060"/>
                </a:solidFill>
                <a:latin typeface="Open Sans"/>
                <a:cs typeface="Arial"/>
              </a:rPr>
              <a:t>Belgrade, 28</a:t>
            </a:r>
            <a:r>
              <a:rPr lang="en-GB" sz="1600" b="1" baseline="30000" dirty="0">
                <a:solidFill>
                  <a:srgbClr val="002060"/>
                </a:solidFill>
                <a:latin typeface="Open Sans"/>
                <a:cs typeface="Arial"/>
              </a:rPr>
              <a:t>th</a:t>
            </a:r>
            <a:r>
              <a:rPr lang="en-GB" sz="1600" b="1" dirty="0">
                <a:solidFill>
                  <a:srgbClr val="002060"/>
                </a:solidFill>
                <a:latin typeface="Open Sans"/>
                <a:cs typeface="Arial"/>
              </a:rPr>
              <a:t> January 2021</a:t>
            </a:r>
          </a:p>
        </p:txBody>
      </p:sp>
      <p:pic>
        <p:nvPicPr>
          <p:cNvPr id="2051" name="Immagine 6" descr="base-slid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5172419"/>
            <a:ext cx="9144001" cy="1685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CasellaDiTesto 7"/>
          <p:cNvSpPr txBox="1">
            <a:spLocks noChangeArrowheads="1"/>
          </p:cNvSpPr>
          <p:nvPr/>
        </p:nvSpPr>
        <p:spPr bwMode="auto">
          <a:xfrm>
            <a:off x="10313988" y="3192463"/>
            <a:ext cx="185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itchFamily="34" charset="0"/>
              <a:buChar char="•"/>
              <a:defRPr sz="3200">
                <a:solidFill>
                  <a:schemeClr val="tx1"/>
                </a:solidFill>
                <a:latin typeface="Calibri" pitchFamily="34" charset="0"/>
                <a:ea typeface="ヒラギノ角ゴ Pro W3" pitchFamily="125"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ヒラギノ角ゴ Pro W3" pitchFamily="125"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ヒラギノ角ゴ Pro W3" pitchFamily="125"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ヒラギノ角ゴ Pro W3" pitchFamily="125"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ヒラギノ角ゴ Pro W3" pitchFamily="125"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ヒラギノ角ゴ Pro W3" pitchFamily="125"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ヒラギノ角ゴ Pro W3" pitchFamily="125"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ヒラギノ角ゴ Pro W3" pitchFamily="125"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ヒラギノ角ゴ Pro W3" pitchFamily="125" charset="-128"/>
              </a:defRPr>
            </a:lvl9pPr>
          </a:lstStyle>
          <a:p>
            <a:pPr eaLnBrk="1" hangingPunct="1">
              <a:spcBef>
                <a:spcPct val="0"/>
              </a:spcBef>
              <a:buFontTx/>
              <a:buNone/>
            </a:pPr>
            <a:r>
              <a:rPr lang="it-IT" altLang="it-IT" sz="1800"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71002" y="453580"/>
            <a:ext cx="8568198" cy="775869"/>
          </a:xfrm>
        </p:spPr>
        <p:txBody>
          <a:bodyPr>
            <a:noAutofit/>
          </a:bodyPr>
          <a:lstStyle/>
          <a:p>
            <a:pPr algn="l"/>
            <a:r>
              <a:rPr lang="en-GB" sz="2800" b="1" dirty="0">
                <a:solidFill>
                  <a:srgbClr val="002060"/>
                </a:solidFill>
                <a:latin typeface="Open Sans"/>
              </a:rPr>
              <a:t>Adriatic Region: a high Potential for Integration </a:t>
            </a:r>
          </a:p>
        </p:txBody>
      </p:sp>
      <p:grpSp>
        <p:nvGrpSpPr>
          <p:cNvPr id="3" name="Gruppo 2">
            <a:extLst>
              <a:ext uri="{FF2B5EF4-FFF2-40B4-BE49-F238E27FC236}">
                <a16:creationId xmlns:a16="http://schemas.microsoft.com/office/drawing/2014/main" id="{D089CEC8-D2F6-4BD1-A366-4EC87EE4B486}"/>
              </a:ext>
            </a:extLst>
          </p:cNvPr>
          <p:cNvGrpSpPr/>
          <p:nvPr/>
        </p:nvGrpSpPr>
        <p:grpSpPr>
          <a:xfrm>
            <a:off x="363024" y="1558485"/>
            <a:ext cx="8142378" cy="4314111"/>
            <a:chOff x="363024" y="1558485"/>
            <a:chExt cx="8142378" cy="4314111"/>
          </a:xfrm>
        </p:grpSpPr>
        <p:grpSp>
          <p:nvGrpSpPr>
            <p:cNvPr id="21" name="Gruppo 20">
              <a:extLst>
                <a:ext uri="{FF2B5EF4-FFF2-40B4-BE49-F238E27FC236}">
                  <a16:creationId xmlns:a16="http://schemas.microsoft.com/office/drawing/2014/main" id="{266A9830-DFE3-4474-8E20-67D739B6D75F}"/>
                </a:ext>
              </a:extLst>
            </p:cNvPr>
            <p:cNvGrpSpPr/>
            <p:nvPr/>
          </p:nvGrpSpPr>
          <p:grpSpPr>
            <a:xfrm>
              <a:off x="363024" y="1594371"/>
              <a:ext cx="8142378" cy="4038868"/>
              <a:chOff x="-2281084" y="188876"/>
              <a:chExt cx="7099248" cy="5463093"/>
            </a:xfrm>
            <a:effectLst/>
          </p:grpSpPr>
          <p:pic>
            <p:nvPicPr>
              <p:cNvPr id="8" name="Immagine 7">
                <a:extLst>
                  <a:ext uri="{FF2B5EF4-FFF2-40B4-BE49-F238E27FC236}">
                    <a16:creationId xmlns:a16="http://schemas.microsoft.com/office/drawing/2014/main" id="{FADB883A-5428-4CFA-8A79-A1D3156046C8}"/>
                  </a:ext>
                </a:extLst>
              </p:cNvPr>
              <p:cNvPicPr>
                <a:picLocks noChangeAspect="1"/>
              </p:cNvPicPr>
              <p:nvPr/>
            </p:nvPicPr>
            <p:blipFill>
              <a:blip r:embed="rId2"/>
              <a:stretch>
                <a:fillRect/>
              </a:stretch>
            </p:blipFill>
            <p:spPr>
              <a:xfrm>
                <a:off x="-2281084" y="188876"/>
                <a:ext cx="7099248" cy="5463093"/>
              </a:xfrm>
              <a:prstGeom prst="rect">
                <a:avLst/>
              </a:prstGeom>
            </p:spPr>
          </p:pic>
          <p:sp>
            <p:nvSpPr>
              <p:cNvPr id="14" name="CasellaDiTesto 13">
                <a:extLst>
                  <a:ext uri="{FF2B5EF4-FFF2-40B4-BE49-F238E27FC236}">
                    <a16:creationId xmlns:a16="http://schemas.microsoft.com/office/drawing/2014/main" id="{A00F9E4D-9BB2-479B-9534-E397D6F19B2B}"/>
                  </a:ext>
                </a:extLst>
              </p:cNvPr>
              <p:cNvSpPr txBox="1"/>
              <p:nvPr/>
            </p:nvSpPr>
            <p:spPr>
              <a:xfrm>
                <a:off x="436880" y="2052320"/>
                <a:ext cx="619760" cy="499569"/>
              </a:xfrm>
              <a:prstGeom prst="rect">
                <a:avLst/>
              </a:prstGeom>
              <a:noFill/>
            </p:spPr>
            <p:txBody>
              <a:bodyPr wrap="square" rtlCol="0">
                <a:spAutoFit/>
              </a:bodyPr>
              <a:lstStyle/>
              <a:p>
                <a:r>
                  <a:rPr lang="en-GB" b="1" dirty="0">
                    <a:latin typeface="Open Sans"/>
                  </a:rPr>
                  <a:t>BH</a:t>
                </a:r>
              </a:p>
            </p:txBody>
          </p:sp>
          <p:sp>
            <p:nvSpPr>
              <p:cNvPr id="16" name="CasellaDiTesto 15">
                <a:extLst>
                  <a:ext uri="{FF2B5EF4-FFF2-40B4-BE49-F238E27FC236}">
                    <a16:creationId xmlns:a16="http://schemas.microsoft.com/office/drawing/2014/main" id="{ECE29021-75A1-418A-BF89-C6AC7B12CE6D}"/>
                  </a:ext>
                </a:extLst>
              </p:cNvPr>
              <p:cNvSpPr txBox="1"/>
              <p:nvPr/>
            </p:nvSpPr>
            <p:spPr>
              <a:xfrm>
                <a:off x="1885007" y="1767840"/>
                <a:ext cx="619760" cy="499569"/>
              </a:xfrm>
              <a:prstGeom prst="rect">
                <a:avLst/>
              </a:prstGeom>
              <a:noFill/>
            </p:spPr>
            <p:txBody>
              <a:bodyPr wrap="square" rtlCol="0">
                <a:spAutoFit/>
              </a:bodyPr>
              <a:lstStyle/>
              <a:p>
                <a:r>
                  <a:rPr lang="en-GB" b="1" dirty="0">
                    <a:latin typeface="Open Sans"/>
                  </a:rPr>
                  <a:t>SR</a:t>
                </a:r>
              </a:p>
            </p:txBody>
          </p:sp>
          <p:sp>
            <p:nvSpPr>
              <p:cNvPr id="17" name="CasellaDiTesto 16">
                <a:extLst>
                  <a:ext uri="{FF2B5EF4-FFF2-40B4-BE49-F238E27FC236}">
                    <a16:creationId xmlns:a16="http://schemas.microsoft.com/office/drawing/2014/main" id="{850EF633-6422-4CEA-A294-AE937C05A9BC}"/>
                  </a:ext>
                </a:extLst>
              </p:cNvPr>
              <p:cNvSpPr txBox="1"/>
              <p:nvPr/>
            </p:nvSpPr>
            <p:spPr>
              <a:xfrm>
                <a:off x="1437348" y="2809447"/>
                <a:ext cx="619760" cy="499569"/>
              </a:xfrm>
              <a:prstGeom prst="rect">
                <a:avLst/>
              </a:prstGeom>
              <a:noFill/>
            </p:spPr>
            <p:txBody>
              <a:bodyPr wrap="square" rtlCol="0">
                <a:spAutoFit/>
              </a:bodyPr>
              <a:lstStyle/>
              <a:p>
                <a:r>
                  <a:rPr lang="en-GB" b="1" dirty="0">
                    <a:latin typeface="Open Sans"/>
                  </a:rPr>
                  <a:t>ME</a:t>
                </a:r>
              </a:p>
            </p:txBody>
          </p:sp>
          <p:sp>
            <p:nvSpPr>
              <p:cNvPr id="18" name="CasellaDiTesto 17">
                <a:extLst>
                  <a:ext uri="{FF2B5EF4-FFF2-40B4-BE49-F238E27FC236}">
                    <a16:creationId xmlns:a16="http://schemas.microsoft.com/office/drawing/2014/main" id="{995D7DFC-189A-4363-9D3C-954EC61FFD12}"/>
                  </a:ext>
                </a:extLst>
              </p:cNvPr>
              <p:cNvSpPr txBox="1"/>
              <p:nvPr/>
            </p:nvSpPr>
            <p:spPr>
              <a:xfrm>
                <a:off x="2290216" y="2831317"/>
                <a:ext cx="619760" cy="499569"/>
              </a:xfrm>
              <a:prstGeom prst="rect">
                <a:avLst/>
              </a:prstGeom>
              <a:noFill/>
            </p:spPr>
            <p:txBody>
              <a:bodyPr wrap="square" rtlCol="0">
                <a:spAutoFit/>
              </a:bodyPr>
              <a:lstStyle/>
              <a:p>
                <a:r>
                  <a:rPr lang="en-GB" b="1" dirty="0">
                    <a:latin typeface="Open Sans"/>
                  </a:rPr>
                  <a:t>KO</a:t>
                </a:r>
              </a:p>
            </p:txBody>
          </p:sp>
          <p:sp>
            <p:nvSpPr>
              <p:cNvPr id="19" name="CasellaDiTesto 18">
                <a:extLst>
                  <a:ext uri="{FF2B5EF4-FFF2-40B4-BE49-F238E27FC236}">
                    <a16:creationId xmlns:a16="http://schemas.microsoft.com/office/drawing/2014/main" id="{53A3FE1E-B8F1-4E97-B694-3CA026F45621}"/>
                  </a:ext>
                </a:extLst>
              </p:cNvPr>
              <p:cNvSpPr txBox="1"/>
              <p:nvPr/>
            </p:nvSpPr>
            <p:spPr>
              <a:xfrm>
                <a:off x="1888300" y="3748383"/>
                <a:ext cx="619760" cy="499569"/>
              </a:xfrm>
              <a:prstGeom prst="rect">
                <a:avLst/>
              </a:prstGeom>
              <a:noFill/>
            </p:spPr>
            <p:txBody>
              <a:bodyPr wrap="square" rtlCol="0">
                <a:spAutoFit/>
              </a:bodyPr>
              <a:lstStyle/>
              <a:p>
                <a:r>
                  <a:rPr lang="en-GB" b="1" dirty="0">
                    <a:latin typeface="Open Sans"/>
                  </a:rPr>
                  <a:t>AL</a:t>
                </a:r>
              </a:p>
            </p:txBody>
          </p:sp>
          <p:sp>
            <p:nvSpPr>
              <p:cNvPr id="20" name="CasellaDiTesto 19">
                <a:extLst>
                  <a:ext uri="{FF2B5EF4-FFF2-40B4-BE49-F238E27FC236}">
                    <a16:creationId xmlns:a16="http://schemas.microsoft.com/office/drawing/2014/main" id="{21B32C5B-3C48-4955-B7CD-09A0CD91BC04}"/>
                  </a:ext>
                </a:extLst>
              </p:cNvPr>
              <p:cNvSpPr txBox="1"/>
              <p:nvPr/>
            </p:nvSpPr>
            <p:spPr>
              <a:xfrm>
                <a:off x="2609071" y="3503438"/>
                <a:ext cx="619760" cy="499569"/>
              </a:xfrm>
              <a:prstGeom prst="rect">
                <a:avLst/>
              </a:prstGeom>
              <a:noFill/>
            </p:spPr>
            <p:txBody>
              <a:bodyPr wrap="square" rtlCol="0">
                <a:spAutoFit/>
              </a:bodyPr>
              <a:lstStyle/>
              <a:p>
                <a:r>
                  <a:rPr lang="en-GB" b="1" dirty="0">
                    <a:latin typeface="Open Sans"/>
                  </a:rPr>
                  <a:t>MK</a:t>
                </a:r>
              </a:p>
            </p:txBody>
          </p:sp>
        </p:grpSp>
        <p:sp>
          <p:nvSpPr>
            <p:cNvPr id="23" name="CasellaDiTesto 22">
              <a:extLst>
                <a:ext uri="{FF2B5EF4-FFF2-40B4-BE49-F238E27FC236}">
                  <a16:creationId xmlns:a16="http://schemas.microsoft.com/office/drawing/2014/main" id="{DB5E23A8-968E-4BC5-8AF9-6014F8991BEB}"/>
                </a:ext>
              </a:extLst>
            </p:cNvPr>
            <p:cNvSpPr txBox="1"/>
            <p:nvPr/>
          </p:nvSpPr>
          <p:spPr>
            <a:xfrm>
              <a:off x="5359933" y="3903573"/>
              <a:ext cx="622978" cy="369332"/>
            </a:xfrm>
            <a:prstGeom prst="rect">
              <a:avLst/>
            </a:prstGeom>
            <a:noFill/>
          </p:spPr>
          <p:txBody>
            <a:bodyPr wrap="square" rtlCol="0">
              <a:spAutoFit/>
            </a:bodyPr>
            <a:lstStyle/>
            <a:p>
              <a:r>
                <a:rPr lang="en-GB" b="1" u="sng" dirty="0">
                  <a:solidFill>
                    <a:srgbClr val="FF0000"/>
                  </a:solidFill>
                  <a:latin typeface="Open Sans"/>
                </a:rPr>
                <a:t>200</a:t>
              </a:r>
            </a:p>
          </p:txBody>
        </p:sp>
        <p:sp>
          <p:nvSpPr>
            <p:cNvPr id="37" name="CasellaDiTesto 36">
              <a:extLst>
                <a:ext uri="{FF2B5EF4-FFF2-40B4-BE49-F238E27FC236}">
                  <a16:creationId xmlns:a16="http://schemas.microsoft.com/office/drawing/2014/main" id="{6A37C59B-9F7D-465F-BEB8-D01EFE0E87FB}"/>
                </a:ext>
              </a:extLst>
            </p:cNvPr>
            <p:cNvSpPr txBox="1"/>
            <p:nvPr/>
          </p:nvSpPr>
          <p:spPr>
            <a:xfrm>
              <a:off x="5159597" y="3505795"/>
              <a:ext cx="690417" cy="369332"/>
            </a:xfrm>
            <a:prstGeom prst="rect">
              <a:avLst/>
            </a:prstGeom>
            <a:noFill/>
          </p:spPr>
          <p:txBody>
            <a:bodyPr wrap="square" rtlCol="0">
              <a:spAutoFit/>
            </a:bodyPr>
            <a:lstStyle/>
            <a:p>
              <a:r>
                <a:rPr lang="en-GB" b="1" u="sng" dirty="0">
                  <a:solidFill>
                    <a:srgbClr val="FF0000"/>
                  </a:solidFill>
                  <a:latin typeface="Open Sans"/>
                </a:rPr>
                <a:t>400</a:t>
              </a:r>
            </a:p>
          </p:txBody>
        </p:sp>
        <p:sp>
          <p:nvSpPr>
            <p:cNvPr id="38" name="CasellaDiTesto 37">
              <a:extLst>
                <a:ext uri="{FF2B5EF4-FFF2-40B4-BE49-F238E27FC236}">
                  <a16:creationId xmlns:a16="http://schemas.microsoft.com/office/drawing/2014/main" id="{01A16DFF-F9A4-4531-83A1-1DF9912606DD}"/>
                </a:ext>
              </a:extLst>
            </p:cNvPr>
            <p:cNvSpPr txBox="1"/>
            <p:nvPr/>
          </p:nvSpPr>
          <p:spPr>
            <a:xfrm>
              <a:off x="5783717" y="3715743"/>
              <a:ext cx="648970" cy="369332"/>
            </a:xfrm>
            <a:prstGeom prst="rect">
              <a:avLst/>
            </a:prstGeom>
            <a:noFill/>
          </p:spPr>
          <p:txBody>
            <a:bodyPr wrap="square" rtlCol="0">
              <a:spAutoFit/>
            </a:bodyPr>
            <a:lstStyle/>
            <a:p>
              <a:r>
                <a:rPr lang="en-GB" b="1" u="sng" dirty="0">
                  <a:solidFill>
                    <a:srgbClr val="FF0000"/>
                  </a:solidFill>
                  <a:latin typeface="Open Sans"/>
                </a:rPr>
                <a:t>400</a:t>
              </a:r>
            </a:p>
          </p:txBody>
        </p:sp>
        <p:sp>
          <p:nvSpPr>
            <p:cNvPr id="39" name="CasellaDiTesto 38">
              <a:extLst>
                <a:ext uri="{FF2B5EF4-FFF2-40B4-BE49-F238E27FC236}">
                  <a16:creationId xmlns:a16="http://schemas.microsoft.com/office/drawing/2014/main" id="{C7B16AC9-D682-4EEA-ACA8-DC8355302A8C}"/>
                </a:ext>
              </a:extLst>
            </p:cNvPr>
            <p:cNvSpPr txBox="1"/>
            <p:nvPr/>
          </p:nvSpPr>
          <p:spPr>
            <a:xfrm>
              <a:off x="5572370" y="3257056"/>
              <a:ext cx="701428" cy="369332"/>
            </a:xfrm>
            <a:prstGeom prst="rect">
              <a:avLst/>
            </a:prstGeom>
            <a:noFill/>
          </p:spPr>
          <p:txBody>
            <a:bodyPr wrap="square" rtlCol="0">
              <a:spAutoFit/>
            </a:bodyPr>
            <a:lstStyle/>
            <a:p>
              <a:r>
                <a:rPr lang="en-GB" b="1" u="sng" dirty="0">
                  <a:solidFill>
                    <a:srgbClr val="FF0000"/>
                  </a:solidFill>
                  <a:latin typeface="Open Sans"/>
                </a:rPr>
                <a:t>600</a:t>
              </a:r>
            </a:p>
          </p:txBody>
        </p:sp>
        <p:sp>
          <p:nvSpPr>
            <p:cNvPr id="40" name="CasellaDiTesto 39">
              <a:extLst>
                <a:ext uri="{FF2B5EF4-FFF2-40B4-BE49-F238E27FC236}">
                  <a16:creationId xmlns:a16="http://schemas.microsoft.com/office/drawing/2014/main" id="{32261CDD-04B6-46A7-BEB4-B7F5742F763C}"/>
                </a:ext>
              </a:extLst>
            </p:cNvPr>
            <p:cNvSpPr txBox="1"/>
            <p:nvPr/>
          </p:nvSpPr>
          <p:spPr>
            <a:xfrm>
              <a:off x="4594861" y="3803837"/>
              <a:ext cx="710002" cy="369332"/>
            </a:xfrm>
            <a:prstGeom prst="rect">
              <a:avLst/>
            </a:prstGeom>
            <a:noFill/>
          </p:spPr>
          <p:txBody>
            <a:bodyPr wrap="square" rtlCol="0">
              <a:spAutoFit/>
            </a:bodyPr>
            <a:lstStyle/>
            <a:p>
              <a:r>
                <a:rPr lang="en-GB" b="1" u="sng" dirty="0">
                  <a:solidFill>
                    <a:srgbClr val="FF0000"/>
                  </a:solidFill>
                  <a:latin typeface="Open Sans"/>
                </a:rPr>
                <a:t>500</a:t>
              </a:r>
            </a:p>
          </p:txBody>
        </p:sp>
        <p:sp>
          <p:nvSpPr>
            <p:cNvPr id="41" name="CasellaDiTesto 40">
              <a:extLst>
                <a:ext uri="{FF2B5EF4-FFF2-40B4-BE49-F238E27FC236}">
                  <a16:creationId xmlns:a16="http://schemas.microsoft.com/office/drawing/2014/main" id="{0621F5C0-E260-4DA1-8B60-0A105867CD6A}"/>
                </a:ext>
              </a:extLst>
            </p:cNvPr>
            <p:cNvSpPr txBox="1"/>
            <p:nvPr/>
          </p:nvSpPr>
          <p:spPr>
            <a:xfrm>
              <a:off x="4765648" y="3273192"/>
              <a:ext cx="704539" cy="369332"/>
            </a:xfrm>
            <a:prstGeom prst="rect">
              <a:avLst/>
            </a:prstGeom>
            <a:noFill/>
          </p:spPr>
          <p:txBody>
            <a:bodyPr wrap="square" rtlCol="0">
              <a:spAutoFit/>
            </a:bodyPr>
            <a:lstStyle/>
            <a:p>
              <a:r>
                <a:rPr lang="en-GB" b="1" u="sng" dirty="0">
                  <a:solidFill>
                    <a:srgbClr val="FF0000"/>
                  </a:solidFill>
                  <a:latin typeface="Open Sans"/>
                </a:rPr>
                <a:t>300</a:t>
              </a:r>
            </a:p>
          </p:txBody>
        </p:sp>
        <p:sp>
          <p:nvSpPr>
            <p:cNvPr id="42" name="CasellaDiTesto 41">
              <a:extLst>
                <a:ext uri="{FF2B5EF4-FFF2-40B4-BE49-F238E27FC236}">
                  <a16:creationId xmlns:a16="http://schemas.microsoft.com/office/drawing/2014/main" id="{CE555C12-A806-47ED-BF5A-051BD98AC989}"/>
                </a:ext>
              </a:extLst>
            </p:cNvPr>
            <p:cNvSpPr txBox="1"/>
            <p:nvPr/>
          </p:nvSpPr>
          <p:spPr>
            <a:xfrm>
              <a:off x="4122366" y="3394196"/>
              <a:ext cx="704539" cy="369332"/>
            </a:xfrm>
            <a:prstGeom prst="rect">
              <a:avLst/>
            </a:prstGeom>
            <a:noFill/>
          </p:spPr>
          <p:txBody>
            <a:bodyPr wrap="square" rtlCol="0">
              <a:spAutoFit/>
            </a:bodyPr>
            <a:lstStyle/>
            <a:p>
              <a:r>
                <a:rPr lang="en-GB" b="1" u="sng" dirty="0">
                  <a:solidFill>
                    <a:srgbClr val="FF0000"/>
                  </a:solidFill>
                  <a:latin typeface="Open Sans"/>
                </a:rPr>
                <a:t>550</a:t>
              </a:r>
            </a:p>
          </p:txBody>
        </p:sp>
        <p:sp>
          <p:nvSpPr>
            <p:cNvPr id="43" name="CasellaDiTesto 42">
              <a:extLst>
                <a:ext uri="{FF2B5EF4-FFF2-40B4-BE49-F238E27FC236}">
                  <a16:creationId xmlns:a16="http://schemas.microsoft.com/office/drawing/2014/main" id="{9E506475-BD42-4FC8-A298-AB60AB377EDE}"/>
                </a:ext>
              </a:extLst>
            </p:cNvPr>
            <p:cNvSpPr txBox="1"/>
            <p:nvPr/>
          </p:nvSpPr>
          <p:spPr>
            <a:xfrm>
              <a:off x="3692713" y="3991171"/>
              <a:ext cx="921755" cy="369332"/>
            </a:xfrm>
            <a:prstGeom prst="rect">
              <a:avLst/>
            </a:prstGeom>
            <a:noFill/>
          </p:spPr>
          <p:txBody>
            <a:bodyPr wrap="square" rtlCol="0">
              <a:spAutoFit/>
            </a:bodyPr>
            <a:lstStyle/>
            <a:p>
              <a:r>
                <a:rPr lang="en-GB" b="1" u="sng" dirty="0">
                  <a:solidFill>
                    <a:srgbClr val="FF0000"/>
                  </a:solidFill>
                  <a:latin typeface="Open Sans"/>
                </a:rPr>
                <a:t>600</a:t>
              </a:r>
            </a:p>
          </p:txBody>
        </p:sp>
        <p:cxnSp>
          <p:nvCxnSpPr>
            <p:cNvPr id="45" name="Connettore diritto 44">
              <a:extLst>
                <a:ext uri="{FF2B5EF4-FFF2-40B4-BE49-F238E27FC236}">
                  <a16:creationId xmlns:a16="http://schemas.microsoft.com/office/drawing/2014/main" id="{5ABF77C9-14CD-47DF-BC59-64A106BD7503}"/>
                </a:ext>
              </a:extLst>
            </p:cNvPr>
            <p:cNvCxnSpPr/>
            <p:nvPr/>
          </p:nvCxnSpPr>
          <p:spPr>
            <a:xfrm flipH="1">
              <a:off x="2355618" y="3911375"/>
              <a:ext cx="2272207" cy="276963"/>
            </a:xfrm>
            <a:prstGeom prst="line">
              <a:avLst/>
            </a:prstGeom>
            <a:ln/>
          </p:spPr>
          <p:style>
            <a:lnRef idx="3">
              <a:schemeClr val="accent5"/>
            </a:lnRef>
            <a:fillRef idx="0">
              <a:schemeClr val="accent5"/>
            </a:fillRef>
            <a:effectRef idx="2">
              <a:schemeClr val="accent5"/>
            </a:effectRef>
            <a:fontRef idx="minor">
              <a:schemeClr val="tx1"/>
            </a:fontRef>
          </p:style>
        </p:cxnSp>
        <p:sp>
          <p:nvSpPr>
            <p:cNvPr id="46" name="CasellaDiTesto 45">
              <a:extLst>
                <a:ext uri="{FF2B5EF4-FFF2-40B4-BE49-F238E27FC236}">
                  <a16:creationId xmlns:a16="http://schemas.microsoft.com/office/drawing/2014/main" id="{64751279-5B3F-43D8-8E8F-BB89E2BA784F}"/>
                </a:ext>
              </a:extLst>
            </p:cNvPr>
            <p:cNvSpPr txBox="1"/>
            <p:nvPr/>
          </p:nvSpPr>
          <p:spPr>
            <a:xfrm>
              <a:off x="5644974" y="4684949"/>
              <a:ext cx="942639" cy="369332"/>
            </a:xfrm>
            <a:prstGeom prst="rect">
              <a:avLst/>
            </a:prstGeom>
            <a:noFill/>
          </p:spPr>
          <p:txBody>
            <a:bodyPr wrap="square" rtlCol="0">
              <a:spAutoFit/>
            </a:bodyPr>
            <a:lstStyle/>
            <a:p>
              <a:r>
                <a:rPr lang="en-GB" b="1" u="sng" dirty="0">
                  <a:solidFill>
                    <a:srgbClr val="FF0000"/>
                  </a:solidFill>
                  <a:latin typeface="Open Sans"/>
                </a:rPr>
                <a:t>250</a:t>
              </a:r>
            </a:p>
          </p:txBody>
        </p:sp>
        <p:sp>
          <p:nvSpPr>
            <p:cNvPr id="47" name="CasellaDiTesto 46">
              <a:extLst>
                <a:ext uri="{FF2B5EF4-FFF2-40B4-BE49-F238E27FC236}">
                  <a16:creationId xmlns:a16="http://schemas.microsoft.com/office/drawing/2014/main" id="{57A7E187-17E6-4795-B41E-FB85D240B600}"/>
                </a:ext>
              </a:extLst>
            </p:cNvPr>
            <p:cNvSpPr txBox="1"/>
            <p:nvPr/>
          </p:nvSpPr>
          <p:spPr>
            <a:xfrm>
              <a:off x="4475229" y="2805291"/>
              <a:ext cx="660695" cy="369332"/>
            </a:xfrm>
            <a:prstGeom prst="rect">
              <a:avLst/>
            </a:prstGeom>
            <a:noFill/>
          </p:spPr>
          <p:txBody>
            <a:bodyPr wrap="square" rtlCol="0">
              <a:spAutoFit/>
            </a:bodyPr>
            <a:lstStyle/>
            <a:p>
              <a:r>
                <a:rPr lang="en-GB" b="1" u="sng" dirty="0">
                  <a:solidFill>
                    <a:srgbClr val="FF0000"/>
                  </a:solidFill>
                  <a:latin typeface="Open Sans"/>
                </a:rPr>
                <a:t>550</a:t>
              </a:r>
            </a:p>
          </p:txBody>
        </p:sp>
        <p:sp>
          <p:nvSpPr>
            <p:cNvPr id="48" name="CasellaDiTesto 47">
              <a:extLst>
                <a:ext uri="{FF2B5EF4-FFF2-40B4-BE49-F238E27FC236}">
                  <a16:creationId xmlns:a16="http://schemas.microsoft.com/office/drawing/2014/main" id="{9D76CEEB-E2C4-4F04-A866-395B79675F51}"/>
                </a:ext>
              </a:extLst>
            </p:cNvPr>
            <p:cNvSpPr txBox="1"/>
            <p:nvPr/>
          </p:nvSpPr>
          <p:spPr>
            <a:xfrm>
              <a:off x="3370027" y="2429266"/>
              <a:ext cx="972164" cy="369332"/>
            </a:xfrm>
            <a:prstGeom prst="rect">
              <a:avLst/>
            </a:prstGeom>
            <a:noFill/>
          </p:spPr>
          <p:txBody>
            <a:bodyPr wrap="square" rtlCol="0">
              <a:spAutoFit/>
            </a:bodyPr>
            <a:lstStyle/>
            <a:p>
              <a:r>
                <a:rPr lang="en-GB" b="1" u="sng" dirty="0">
                  <a:solidFill>
                    <a:srgbClr val="FF0000"/>
                  </a:solidFill>
                  <a:latin typeface="Open Sans"/>
                </a:rPr>
                <a:t>700</a:t>
              </a:r>
            </a:p>
          </p:txBody>
        </p:sp>
        <p:sp>
          <p:nvSpPr>
            <p:cNvPr id="49" name="CasellaDiTesto 48">
              <a:extLst>
                <a:ext uri="{FF2B5EF4-FFF2-40B4-BE49-F238E27FC236}">
                  <a16:creationId xmlns:a16="http://schemas.microsoft.com/office/drawing/2014/main" id="{AB625874-8ADC-4DCD-90C7-395F2EB39036}"/>
                </a:ext>
              </a:extLst>
            </p:cNvPr>
            <p:cNvSpPr txBox="1"/>
            <p:nvPr/>
          </p:nvSpPr>
          <p:spPr>
            <a:xfrm>
              <a:off x="6371020" y="4136379"/>
              <a:ext cx="777135" cy="369332"/>
            </a:xfrm>
            <a:prstGeom prst="rect">
              <a:avLst/>
            </a:prstGeom>
            <a:noFill/>
          </p:spPr>
          <p:txBody>
            <a:bodyPr wrap="square" rtlCol="0">
              <a:spAutoFit/>
            </a:bodyPr>
            <a:lstStyle/>
            <a:p>
              <a:r>
                <a:rPr lang="en-GB" b="1" u="sng" dirty="0">
                  <a:solidFill>
                    <a:srgbClr val="FF0000"/>
                  </a:solidFill>
                  <a:latin typeface="Open Sans"/>
                </a:rPr>
                <a:t>850</a:t>
              </a:r>
            </a:p>
          </p:txBody>
        </p:sp>
        <p:sp>
          <p:nvSpPr>
            <p:cNvPr id="50" name="CasellaDiTesto 49">
              <a:extLst>
                <a:ext uri="{FF2B5EF4-FFF2-40B4-BE49-F238E27FC236}">
                  <a16:creationId xmlns:a16="http://schemas.microsoft.com/office/drawing/2014/main" id="{DB57EC10-49C9-4A77-ACB4-13CE993A38C9}"/>
                </a:ext>
              </a:extLst>
            </p:cNvPr>
            <p:cNvSpPr txBox="1"/>
            <p:nvPr/>
          </p:nvSpPr>
          <p:spPr>
            <a:xfrm>
              <a:off x="6782449" y="3765291"/>
              <a:ext cx="886712" cy="369332"/>
            </a:xfrm>
            <a:prstGeom prst="rect">
              <a:avLst/>
            </a:prstGeom>
            <a:noFill/>
          </p:spPr>
          <p:txBody>
            <a:bodyPr wrap="square" rtlCol="0">
              <a:spAutoFit/>
            </a:bodyPr>
            <a:lstStyle/>
            <a:p>
              <a:r>
                <a:rPr lang="en-GB" b="1" u="sng" dirty="0">
                  <a:solidFill>
                    <a:srgbClr val="FF0000"/>
                  </a:solidFill>
                  <a:latin typeface="Open Sans"/>
                </a:rPr>
                <a:t>350</a:t>
              </a:r>
            </a:p>
          </p:txBody>
        </p:sp>
        <p:sp>
          <p:nvSpPr>
            <p:cNvPr id="51" name="CasellaDiTesto 50">
              <a:extLst>
                <a:ext uri="{FF2B5EF4-FFF2-40B4-BE49-F238E27FC236}">
                  <a16:creationId xmlns:a16="http://schemas.microsoft.com/office/drawing/2014/main" id="{4935652C-7BD6-4C4D-924F-A506BC38D039}"/>
                </a:ext>
              </a:extLst>
            </p:cNvPr>
            <p:cNvSpPr txBox="1"/>
            <p:nvPr/>
          </p:nvSpPr>
          <p:spPr>
            <a:xfrm>
              <a:off x="6266149" y="3571675"/>
              <a:ext cx="1013371" cy="369332"/>
            </a:xfrm>
            <a:prstGeom prst="rect">
              <a:avLst/>
            </a:prstGeom>
            <a:noFill/>
          </p:spPr>
          <p:txBody>
            <a:bodyPr wrap="square" rtlCol="0">
              <a:spAutoFit/>
            </a:bodyPr>
            <a:lstStyle/>
            <a:p>
              <a:r>
                <a:rPr lang="en-GB" b="1" u="sng" dirty="0">
                  <a:solidFill>
                    <a:srgbClr val="FF0000"/>
                  </a:solidFill>
                  <a:latin typeface="Open Sans"/>
                </a:rPr>
                <a:t>0/250</a:t>
              </a:r>
            </a:p>
          </p:txBody>
        </p:sp>
        <p:sp>
          <p:nvSpPr>
            <p:cNvPr id="52" name="CasellaDiTesto 51">
              <a:extLst>
                <a:ext uri="{FF2B5EF4-FFF2-40B4-BE49-F238E27FC236}">
                  <a16:creationId xmlns:a16="http://schemas.microsoft.com/office/drawing/2014/main" id="{B8447840-89FE-4DD6-9F3E-72C19727589A}"/>
                </a:ext>
              </a:extLst>
            </p:cNvPr>
            <p:cNvSpPr txBox="1"/>
            <p:nvPr/>
          </p:nvSpPr>
          <p:spPr>
            <a:xfrm>
              <a:off x="7562758" y="3343882"/>
              <a:ext cx="710825" cy="369332"/>
            </a:xfrm>
            <a:prstGeom prst="rect">
              <a:avLst/>
            </a:prstGeom>
            <a:noFill/>
          </p:spPr>
          <p:txBody>
            <a:bodyPr wrap="square" rtlCol="0">
              <a:spAutoFit/>
            </a:bodyPr>
            <a:lstStyle/>
            <a:p>
              <a:r>
                <a:rPr lang="en-GB" b="1" dirty="0">
                  <a:latin typeface="Open Sans"/>
                </a:rPr>
                <a:t>BG</a:t>
              </a:r>
            </a:p>
          </p:txBody>
        </p:sp>
        <p:sp>
          <p:nvSpPr>
            <p:cNvPr id="53" name="CasellaDiTesto 52">
              <a:extLst>
                <a:ext uri="{FF2B5EF4-FFF2-40B4-BE49-F238E27FC236}">
                  <a16:creationId xmlns:a16="http://schemas.microsoft.com/office/drawing/2014/main" id="{EBF486A5-22FA-4B39-A228-04F39D0BFDE3}"/>
                </a:ext>
              </a:extLst>
            </p:cNvPr>
            <p:cNvSpPr txBox="1"/>
            <p:nvPr/>
          </p:nvSpPr>
          <p:spPr>
            <a:xfrm>
              <a:off x="6371019" y="4888561"/>
              <a:ext cx="710825" cy="369332"/>
            </a:xfrm>
            <a:prstGeom prst="rect">
              <a:avLst/>
            </a:prstGeom>
            <a:noFill/>
          </p:spPr>
          <p:txBody>
            <a:bodyPr wrap="square" rtlCol="0">
              <a:spAutoFit/>
            </a:bodyPr>
            <a:lstStyle/>
            <a:p>
              <a:r>
                <a:rPr lang="en-GB" b="1" dirty="0">
                  <a:latin typeface="Open Sans"/>
                </a:rPr>
                <a:t>GR</a:t>
              </a:r>
            </a:p>
          </p:txBody>
        </p:sp>
        <p:sp>
          <p:nvSpPr>
            <p:cNvPr id="54" name="CasellaDiTesto 53">
              <a:extLst>
                <a:ext uri="{FF2B5EF4-FFF2-40B4-BE49-F238E27FC236}">
                  <a16:creationId xmlns:a16="http://schemas.microsoft.com/office/drawing/2014/main" id="{75A1665E-BD4D-4E6E-B16E-E4C3FE2F63CA}"/>
                </a:ext>
              </a:extLst>
            </p:cNvPr>
            <p:cNvSpPr txBox="1"/>
            <p:nvPr/>
          </p:nvSpPr>
          <p:spPr>
            <a:xfrm>
              <a:off x="2813135" y="2133635"/>
              <a:ext cx="710825" cy="369332"/>
            </a:xfrm>
            <a:prstGeom prst="rect">
              <a:avLst/>
            </a:prstGeom>
            <a:noFill/>
          </p:spPr>
          <p:txBody>
            <a:bodyPr wrap="square" rtlCol="0">
              <a:spAutoFit/>
            </a:bodyPr>
            <a:lstStyle/>
            <a:p>
              <a:r>
                <a:rPr lang="en-GB" b="1" dirty="0">
                  <a:latin typeface="Open Sans"/>
                </a:rPr>
                <a:t>HR</a:t>
              </a:r>
            </a:p>
          </p:txBody>
        </p:sp>
        <p:sp>
          <p:nvSpPr>
            <p:cNvPr id="55" name="CasellaDiTesto 54">
              <a:extLst>
                <a:ext uri="{FF2B5EF4-FFF2-40B4-BE49-F238E27FC236}">
                  <a16:creationId xmlns:a16="http://schemas.microsoft.com/office/drawing/2014/main" id="{4B128A1E-79E3-43DA-AAB1-1256CF3B2248}"/>
                </a:ext>
              </a:extLst>
            </p:cNvPr>
            <p:cNvSpPr txBox="1"/>
            <p:nvPr/>
          </p:nvSpPr>
          <p:spPr>
            <a:xfrm>
              <a:off x="6364294" y="3072857"/>
              <a:ext cx="1174468" cy="369332"/>
            </a:xfrm>
            <a:prstGeom prst="rect">
              <a:avLst/>
            </a:prstGeom>
            <a:noFill/>
          </p:spPr>
          <p:txBody>
            <a:bodyPr wrap="square" rtlCol="0">
              <a:spAutoFit/>
            </a:bodyPr>
            <a:lstStyle/>
            <a:p>
              <a:r>
                <a:rPr lang="en-GB" b="1" u="sng" dirty="0">
                  <a:solidFill>
                    <a:srgbClr val="FF0000"/>
                  </a:solidFill>
                  <a:latin typeface="Open Sans"/>
                </a:rPr>
                <a:t>200/500</a:t>
              </a:r>
            </a:p>
          </p:txBody>
        </p:sp>
        <p:sp>
          <p:nvSpPr>
            <p:cNvPr id="56" name="CasellaDiTesto 55">
              <a:extLst>
                <a:ext uri="{FF2B5EF4-FFF2-40B4-BE49-F238E27FC236}">
                  <a16:creationId xmlns:a16="http://schemas.microsoft.com/office/drawing/2014/main" id="{CD75149C-0112-4CF3-A9F8-2C6165257276}"/>
                </a:ext>
              </a:extLst>
            </p:cNvPr>
            <p:cNvSpPr txBox="1"/>
            <p:nvPr/>
          </p:nvSpPr>
          <p:spPr>
            <a:xfrm>
              <a:off x="4436245" y="2225798"/>
              <a:ext cx="626390" cy="369332"/>
            </a:xfrm>
            <a:prstGeom prst="rect">
              <a:avLst/>
            </a:prstGeom>
            <a:noFill/>
          </p:spPr>
          <p:txBody>
            <a:bodyPr wrap="square" rtlCol="0">
              <a:spAutoFit/>
            </a:bodyPr>
            <a:lstStyle/>
            <a:p>
              <a:r>
                <a:rPr lang="en-GB" b="1" u="sng" dirty="0">
                  <a:solidFill>
                    <a:srgbClr val="FF0000"/>
                  </a:solidFill>
                  <a:latin typeface="Open Sans"/>
                </a:rPr>
                <a:t>600</a:t>
              </a:r>
            </a:p>
          </p:txBody>
        </p:sp>
        <p:sp>
          <p:nvSpPr>
            <p:cNvPr id="57" name="CasellaDiTesto 56">
              <a:extLst>
                <a:ext uri="{FF2B5EF4-FFF2-40B4-BE49-F238E27FC236}">
                  <a16:creationId xmlns:a16="http://schemas.microsoft.com/office/drawing/2014/main" id="{DA90BFE5-AD52-42ED-93B0-ED358DC0CF73}"/>
                </a:ext>
              </a:extLst>
            </p:cNvPr>
            <p:cNvSpPr txBox="1"/>
            <p:nvPr/>
          </p:nvSpPr>
          <p:spPr>
            <a:xfrm>
              <a:off x="5428502" y="2250002"/>
              <a:ext cx="1235393" cy="369332"/>
            </a:xfrm>
            <a:prstGeom prst="rect">
              <a:avLst/>
            </a:prstGeom>
            <a:noFill/>
          </p:spPr>
          <p:txBody>
            <a:bodyPr wrap="square" rtlCol="0">
              <a:spAutoFit/>
            </a:bodyPr>
            <a:lstStyle/>
            <a:p>
              <a:r>
                <a:rPr lang="en-GB" b="1" u="sng" dirty="0">
                  <a:solidFill>
                    <a:srgbClr val="FF0000"/>
                  </a:solidFill>
                  <a:latin typeface="Open Sans"/>
                </a:rPr>
                <a:t>800/1000</a:t>
              </a:r>
            </a:p>
          </p:txBody>
        </p:sp>
        <p:sp>
          <p:nvSpPr>
            <p:cNvPr id="58" name="CasellaDiTesto 57">
              <a:extLst>
                <a:ext uri="{FF2B5EF4-FFF2-40B4-BE49-F238E27FC236}">
                  <a16:creationId xmlns:a16="http://schemas.microsoft.com/office/drawing/2014/main" id="{498B26E7-294A-4040-B784-609D8589D1D3}"/>
                </a:ext>
              </a:extLst>
            </p:cNvPr>
            <p:cNvSpPr txBox="1"/>
            <p:nvPr/>
          </p:nvSpPr>
          <p:spPr>
            <a:xfrm>
              <a:off x="6827937" y="2253641"/>
              <a:ext cx="710825" cy="369332"/>
            </a:xfrm>
            <a:prstGeom prst="rect">
              <a:avLst/>
            </a:prstGeom>
            <a:noFill/>
          </p:spPr>
          <p:txBody>
            <a:bodyPr wrap="square" rtlCol="0">
              <a:spAutoFit/>
            </a:bodyPr>
            <a:lstStyle/>
            <a:p>
              <a:r>
                <a:rPr lang="en-GB" b="1" dirty="0">
                  <a:latin typeface="Open Sans"/>
                </a:rPr>
                <a:t>RO</a:t>
              </a:r>
            </a:p>
          </p:txBody>
        </p:sp>
        <p:sp>
          <p:nvSpPr>
            <p:cNvPr id="59" name="CasellaDiTesto 58">
              <a:extLst>
                <a:ext uri="{FF2B5EF4-FFF2-40B4-BE49-F238E27FC236}">
                  <a16:creationId xmlns:a16="http://schemas.microsoft.com/office/drawing/2014/main" id="{4A5FBE27-F0D5-48FE-9817-8DEA293D42A0}"/>
                </a:ext>
              </a:extLst>
            </p:cNvPr>
            <p:cNvSpPr txBox="1"/>
            <p:nvPr/>
          </p:nvSpPr>
          <p:spPr>
            <a:xfrm>
              <a:off x="4075700" y="1594370"/>
              <a:ext cx="435195" cy="646331"/>
            </a:xfrm>
            <a:prstGeom prst="rect">
              <a:avLst/>
            </a:prstGeom>
            <a:noFill/>
          </p:spPr>
          <p:txBody>
            <a:bodyPr wrap="square" rtlCol="0">
              <a:spAutoFit/>
            </a:bodyPr>
            <a:lstStyle/>
            <a:p>
              <a:r>
                <a:rPr lang="en-GB" b="1" dirty="0">
                  <a:latin typeface="Open Sans"/>
                </a:rPr>
                <a:t>HU</a:t>
              </a:r>
            </a:p>
          </p:txBody>
        </p:sp>
        <p:sp>
          <p:nvSpPr>
            <p:cNvPr id="60" name="CasellaDiTesto 59">
              <a:extLst>
                <a:ext uri="{FF2B5EF4-FFF2-40B4-BE49-F238E27FC236}">
                  <a16:creationId xmlns:a16="http://schemas.microsoft.com/office/drawing/2014/main" id="{B579E819-D8F7-4020-B263-DB4913B2C93B}"/>
                </a:ext>
              </a:extLst>
            </p:cNvPr>
            <p:cNvSpPr txBox="1"/>
            <p:nvPr/>
          </p:nvSpPr>
          <p:spPr>
            <a:xfrm>
              <a:off x="4639270" y="1822656"/>
              <a:ext cx="902174" cy="369332"/>
            </a:xfrm>
            <a:prstGeom prst="rect">
              <a:avLst/>
            </a:prstGeom>
            <a:noFill/>
          </p:spPr>
          <p:txBody>
            <a:bodyPr wrap="square" rtlCol="0">
              <a:spAutoFit/>
            </a:bodyPr>
            <a:lstStyle/>
            <a:p>
              <a:r>
                <a:rPr lang="en-GB" b="1" u="sng" dirty="0">
                  <a:solidFill>
                    <a:srgbClr val="FF0000"/>
                  </a:solidFill>
                  <a:latin typeface="Open Sans"/>
                </a:rPr>
                <a:t>600</a:t>
              </a:r>
            </a:p>
          </p:txBody>
        </p:sp>
        <p:sp>
          <p:nvSpPr>
            <p:cNvPr id="64" name="Rettangolo 63">
              <a:extLst>
                <a:ext uri="{FF2B5EF4-FFF2-40B4-BE49-F238E27FC236}">
                  <a16:creationId xmlns:a16="http://schemas.microsoft.com/office/drawing/2014/main" id="{ACEE769F-B3F4-4E92-9BDF-0B0478804CAF}"/>
                </a:ext>
              </a:extLst>
            </p:cNvPr>
            <p:cNvSpPr/>
            <p:nvPr/>
          </p:nvSpPr>
          <p:spPr>
            <a:xfrm>
              <a:off x="363025" y="1558485"/>
              <a:ext cx="1955019" cy="4314111"/>
            </a:xfrm>
            <a:prstGeom prst="rect">
              <a:avLst/>
            </a:prstGeom>
            <a:solidFill>
              <a:schemeClr val="bg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3" name="CasellaDiTesto 62">
              <a:extLst>
                <a:ext uri="{FF2B5EF4-FFF2-40B4-BE49-F238E27FC236}">
                  <a16:creationId xmlns:a16="http://schemas.microsoft.com/office/drawing/2014/main" id="{DEB3F5E8-E652-438B-ADF2-72E70BA5A7F4}"/>
                </a:ext>
              </a:extLst>
            </p:cNvPr>
            <p:cNvSpPr txBox="1"/>
            <p:nvPr/>
          </p:nvSpPr>
          <p:spPr>
            <a:xfrm>
              <a:off x="366054" y="1631651"/>
              <a:ext cx="1889656" cy="3762568"/>
            </a:xfrm>
            <a:prstGeom prst="rect">
              <a:avLst/>
            </a:prstGeom>
            <a:noFill/>
          </p:spPr>
          <p:txBody>
            <a:bodyPr wrap="square" rtlCol="0">
              <a:spAutoFit/>
            </a:bodyPr>
            <a:lstStyle/>
            <a:p>
              <a:pPr>
                <a:spcAft>
                  <a:spcPts val="900"/>
                </a:spcAft>
              </a:pPr>
              <a:r>
                <a:rPr lang="en-GB" sz="1050" b="1" dirty="0">
                  <a:solidFill>
                    <a:schemeClr val="accent4"/>
                  </a:solidFill>
                  <a:latin typeface="Open Sans"/>
                </a:rPr>
                <a:t>The MONITA Project has been developed in a context of high interconnection potential already available in the Balkans Region </a:t>
              </a:r>
            </a:p>
            <a:p>
              <a:pPr marL="214284" indent="-214284">
                <a:spcAft>
                  <a:spcPts val="900"/>
                </a:spcAft>
                <a:buFont typeface="Wingdings" panose="05000000000000000000" pitchFamily="2" charset="2"/>
                <a:buChar char="q"/>
              </a:pPr>
              <a:r>
                <a:rPr lang="en-GB" sz="1050" b="1" dirty="0">
                  <a:solidFill>
                    <a:schemeClr val="accent4"/>
                  </a:solidFill>
                  <a:latin typeface="Open Sans"/>
                </a:rPr>
                <a:t>Bosnia and Herzegovina </a:t>
              </a:r>
              <a:r>
                <a:rPr lang="en-GB" sz="1050" b="1" dirty="0">
                  <a:solidFill>
                    <a:srgbClr val="FF0000"/>
                  </a:solidFill>
                  <a:latin typeface="Open Sans"/>
                </a:rPr>
                <a:t>0.7</a:t>
              </a:r>
            </a:p>
            <a:p>
              <a:pPr marL="214284" indent="-214284">
                <a:spcAft>
                  <a:spcPts val="900"/>
                </a:spcAft>
                <a:buFont typeface="Wingdings" panose="05000000000000000000" pitchFamily="2" charset="2"/>
                <a:buChar char="q"/>
              </a:pPr>
              <a:r>
                <a:rPr lang="en-GB" sz="1050" b="1" dirty="0">
                  <a:solidFill>
                    <a:schemeClr val="accent4"/>
                  </a:solidFill>
                  <a:latin typeface="Open Sans"/>
                </a:rPr>
                <a:t>Serbia </a:t>
              </a:r>
              <a:r>
                <a:rPr lang="en-GB" sz="1050" b="1" dirty="0">
                  <a:solidFill>
                    <a:srgbClr val="FF0000"/>
                  </a:solidFill>
                  <a:latin typeface="Open Sans"/>
                </a:rPr>
                <a:t>0.5</a:t>
              </a:r>
            </a:p>
            <a:p>
              <a:pPr marL="214284" indent="-214284">
                <a:spcAft>
                  <a:spcPts val="900"/>
                </a:spcAft>
                <a:buFont typeface="Wingdings" panose="05000000000000000000" pitchFamily="2" charset="2"/>
                <a:buChar char="q"/>
              </a:pPr>
              <a:r>
                <a:rPr lang="en-GB" sz="1050" b="1" dirty="0">
                  <a:solidFill>
                    <a:schemeClr val="accent4"/>
                  </a:solidFill>
                  <a:latin typeface="Open Sans"/>
                </a:rPr>
                <a:t>Montenegro </a:t>
              </a:r>
              <a:r>
                <a:rPr lang="en-GB" sz="1050" b="1" dirty="0">
                  <a:solidFill>
                    <a:srgbClr val="FF0000"/>
                  </a:solidFill>
                  <a:latin typeface="Open Sans"/>
                </a:rPr>
                <a:t>1.6* </a:t>
              </a:r>
            </a:p>
            <a:p>
              <a:pPr marL="214284" indent="-214284">
                <a:spcAft>
                  <a:spcPts val="900"/>
                </a:spcAft>
                <a:buFont typeface="Wingdings" panose="05000000000000000000" pitchFamily="2" charset="2"/>
                <a:buChar char="q"/>
              </a:pPr>
              <a:r>
                <a:rPr lang="en-GB" sz="1050" b="1" dirty="0">
                  <a:solidFill>
                    <a:schemeClr val="accent4"/>
                  </a:solidFill>
                  <a:latin typeface="Open Sans"/>
                </a:rPr>
                <a:t>Kosovo </a:t>
              </a:r>
              <a:r>
                <a:rPr lang="en-GB" sz="1050" b="1" dirty="0">
                  <a:solidFill>
                    <a:srgbClr val="FF0000"/>
                  </a:solidFill>
                  <a:latin typeface="Open Sans"/>
                </a:rPr>
                <a:t>1.0</a:t>
              </a:r>
            </a:p>
            <a:p>
              <a:pPr marL="214284" indent="-214284">
                <a:spcAft>
                  <a:spcPts val="900"/>
                </a:spcAft>
                <a:buFont typeface="Wingdings" panose="05000000000000000000" pitchFamily="2" charset="2"/>
                <a:buChar char="q"/>
              </a:pPr>
              <a:r>
                <a:rPr lang="en-GB" sz="1050" b="1" dirty="0">
                  <a:solidFill>
                    <a:schemeClr val="accent4"/>
                  </a:solidFill>
                  <a:latin typeface="Open Sans"/>
                </a:rPr>
                <a:t>Albania </a:t>
              </a:r>
              <a:r>
                <a:rPr lang="en-GB" sz="1050" b="1" dirty="0">
                  <a:solidFill>
                    <a:srgbClr val="FF0000"/>
                  </a:solidFill>
                  <a:latin typeface="Open Sans"/>
                </a:rPr>
                <a:t>0.4</a:t>
              </a:r>
            </a:p>
            <a:p>
              <a:pPr marL="214284" indent="-214284">
                <a:spcAft>
                  <a:spcPts val="900"/>
                </a:spcAft>
                <a:buFont typeface="Wingdings" panose="05000000000000000000" pitchFamily="2" charset="2"/>
                <a:buChar char="q"/>
              </a:pPr>
              <a:r>
                <a:rPr lang="en-GB" sz="1050" b="1" dirty="0">
                  <a:solidFill>
                    <a:schemeClr val="accent4"/>
                  </a:solidFill>
                  <a:latin typeface="Open Sans"/>
                </a:rPr>
                <a:t>N. Macedonia </a:t>
              </a:r>
              <a:r>
                <a:rPr lang="en-GB" sz="1050" b="1" dirty="0">
                  <a:solidFill>
                    <a:srgbClr val="FF0000"/>
                  </a:solidFill>
                  <a:latin typeface="Open Sans"/>
                </a:rPr>
                <a:t>0.8 </a:t>
              </a:r>
            </a:p>
            <a:p>
              <a:pPr>
                <a:spcAft>
                  <a:spcPts val="900"/>
                </a:spcAft>
              </a:pPr>
              <a:r>
                <a:rPr lang="en-GB" sz="1050" b="1" dirty="0">
                  <a:solidFill>
                    <a:schemeClr val="accent4"/>
                  </a:solidFill>
                  <a:latin typeface="Open Sans"/>
                </a:rPr>
                <a:t>(Interconnection capacity as a percentage of gross  installed capacity)</a:t>
              </a:r>
            </a:p>
            <a:p>
              <a:pPr>
                <a:spcAft>
                  <a:spcPts val="900"/>
                </a:spcAft>
              </a:pPr>
              <a:r>
                <a:rPr lang="en-GB" sz="1050" b="1" dirty="0">
                  <a:solidFill>
                    <a:schemeClr val="accent4"/>
                  </a:solidFill>
                  <a:latin typeface="Open Sans"/>
                </a:rPr>
                <a:t>*Excluding MONITA</a:t>
              </a:r>
            </a:p>
          </p:txBody>
        </p:sp>
        <p:sp>
          <p:nvSpPr>
            <p:cNvPr id="65" name="CasellaDiTesto 64">
              <a:extLst>
                <a:ext uri="{FF2B5EF4-FFF2-40B4-BE49-F238E27FC236}">
                  <a16:creationId xmlns:a16="http://schemas.microsoft.com/office/drawing/2014/main" id="{E11861D4-F906-497F-B9EB-C7C06670D6C2}"/>
                </a:ext>
              </a:extLst>
            </p:cNvPr>
            <p:cNvSpPr txBox="1"/>
            <p:nvPr/>
          </p:nvSpPr>
          <p:spPr>
            <a:xfrm>
              <a:off x="394404" y="5474069"/>
              <a:ext cx="2638858" cy="369332"/>
            </a:xfrm>
            <a:prstGeom prst="rect">
              <a:avLst/>
            </a:prstGeom>
            <a:noFill/>
          </p:spPr>
          <p:txBody>
            <a:bodyPr wrap="square" rtlCol="0">
              <a:spAutoFit/>
            </a:bodyPr>
            <a:lstStyle/>
            <a:p>
              <a:r>
                <a:rPr lang="en-GB" sz="900" dirty="0">
                  <a:latin typeface="Open Sans"/>
                </a:rPr>
                <a:t>Source: Elaboration on Energy Community and South East Electricity Roadmap (SEERMAP) data</a:t>
              </a:r>
            </a:p>
          </p:txBody>
        </p:sp>
        <p:sp>
          <p:nvSpPr>
            <p:cNvPr id="66" name="CasellaDiTesto 65">
              <a:extLst>
                <a:ext uri="{FF2B5EF4-FFF2-40B4-BE49-F238E27FC236}">
                  <a16:creationId xmlns:a16="http://schemas.microsoft.com/office/drawing/2014/main" id="{8A9D7303-6C7E-4384-B279-05148A5B88DD}"/>
                </a:ext>
              </a:extLst>
            </p:cNvPr>
            <p:cNvSpPr txBox="1"/>
            <p:nvPr/>
          </p:nvSpPr>
          <p:spPr>
            <a:xfrm>
              <a:off x="5767388" y="1602369"/>
              <a:ext cx="2735427" cy="523220"/>
            </a:xfrm>
            <a:prstGeom prst="rect">
              <a:avLst/>
            </a:prstGeom>
            <a:noFill/>
          </p:spPr>
          <p:txBody>
            <a:bodyPr wrap="square" rtlCol="0">
              <a:spAutoFit/>
            </a:bodyPr>
            <a:lstStyle/>
            <a:p>
              <a:r>
                <a:rPr lang="en-GB" sz="1400" b="1" dirty="0">
                  <a:solidFill>
                    <a:schemeClr val="bg1"/>
                  </a:solidFill>
                  <a:latin typeface="Open Sans"/>
                </a:rPr>
                <a:t>Interconnection capacity in the Balkans Region - MW</a:t>
              </a:r>
            </a:p>
          </p:txBody>
        </p:sp>
      </p:grpSp>
    </p:spTree>
    <p:extLst>
      <p:ext uri="{BB962C8B-B14F-4D97-AF65-F5344CB8AC3E}">
        <p14:creationId xmlns:p14="http://schemas.microsoft.com/office/powerpoint/2010/main" val="4187900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olo 1">
            <a:extLst>
              <a:ext uri="{FF2B5EF4-FFF2-40B4-BE49-F238E27FC236}">
                <a16:creationId xmlns:a16="http://schemas.microsoft.com/office/drawing/2014/main" id="{1DE88582-FB60-45AE-B447-5D83A96C7824}"/>
              </a:ext>
            </a:extLst>
          </p:cNvPr>
          <p:cNvSpPr txBox="1">
            <a:spLocks/>
          </p:cNvSpPr>
          <p:nvPr/>
        </p:nvSpPr>
        <p:spPr bwMode="auto">
          <a:xfrm>
            <a:off x="491691" y="791932"/>
            <a:ext cx="869482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lgn="ctr" defTabSz="457200" rtl="0" eaLnBrk="1" fontAlgn="base" hangingPunct="1">
              <a:spcBef>
                <a:spcPct val="0"/>
              </a:spcBef>
              <a:spcAft>
                <a:spcPct val="0"/>
              </a:spcAft>
              <a:defRPr sz="4400" kern="1200">
                <a:solidFill>
                  <a:schemeClr val="tx1"/>
                </a:solidFill>
                <a:latin typeface="+mj-lt"/>
                <a:ea typeface="ヒラギノ角ゴ Pro W3" charset="0"/>
                <a:cs typeface="ヒラギノ角ゴ Pro W3" charset="0"/>
              </a:defRPr>
            </a:lvl1pPr>
            <a:lvl2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2pPr>
            <a:lvl3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3pPr>
            <a:lvl4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4pPr>
            <a:lvl5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5pPr>
            <a:lvl6pPr marL="4572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6pPr>
            <a:lvl7pPr marL="9144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7pPr>
            <a:lvl8pPr marL="13716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8pPr>
            <a:lvl9pPr marL="18288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9pPr>
          </a:lstStyle>
          <a:p>
            <a:pPr algn="l"/>
            <a:r>
              <a:rPr lang="en-GB" sz="2800" b="1" dirty="0">
                <a:solidFill>
                  <a:srgbClr val="002060"/>
                </a:solidFill>
                <a:latin typeface="Open Sans"/>
              </a:rPr>
              <a:t>Conclusions </a:t>
            </a:r>
          </a:p>
        </p:txBody>
      </p:sp>
      <p:pic>
        <p:nvPicPr>
          <p:cNvPr id="15" name="Immagine 5" descr="fondo-slide.png">
            <a:extLst>
              <a:ext uri="{FF2B5EF4-FFF2-40B4-BE49-F238E27FC236}">
                <a16:creationId xmlns:a16="http://schemas.microsoft.com/office/drawing/2014/main" id="{527577AB-5304-4710-81F9-2AB320F0E6D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563382"/>
            <a:ext cx="9144000"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CasellaDiTesto 18">
            <a:extLst>
              <a:ext uri="{FF2B5EF4-FFF2-40B4-BE49-F238E27FC236}">
                <a16:creationId xmlns:a16="http://schemas.microsoft.com/office/drawing/2014/main" id="{105B8579-F7B5-420D-AE96-BCBCD7C90AE1}"/>
              </a:ext>
            </a:extLst>
          </p:cNvPr>
          <p:cNvSpPr txBox="1"/>
          <p:nvPr/>
        </p:nvSpPr>
        <p:spPr>
          <a:xfrm>
            <a:off x="411389" y="1809878"/>
            <a:ext cx="8162339" cy="3624069"/>
          </a:xfrm>
          <a:prstGeom prst="rect">
            <a:avLst/>
          </a:prstGeom>
          <a:noFill/>
        </p:spPr>
        <p:txBody>
          <a:bodyPr wrap="square" rtlCol="0">
            <a:spAutoFit/>
          </a:bodyPr>
          <a:lstStyle/>
          <a:p>
            <a:pPr marL="467854" indent="-467854">
              <a:spcAft>
                <a:spcPts val="900"/>
              </a:spcAft>
              <a:buFont typeface="Wingdings" panose="05000000000000000000" pitchFamily="2" charset="2"/>
              <a:buChar char="q"/>
            </a:pPr>
            <a:r>
              <a:rPr lang="en-GB" sz="1600" b="1" dirty="0">
                <a:solidFill>
                  <a:schemeClr val="accent5">
                    <a:lumMod val="75000"/>
                  </a:schemeClr>
                </a:solidFill>
                <a:latin typeface="Open Sans"/>
              </a:rPr>
              <a:t>Italy’s energy system has undergone dramatic changes in the last decade</a:t>
            </a:r>
          </a:p>
          <a:p>
            <a:pPr marL="467854" indent="-467854">
              <a:spcAft>
                <a:spcPts val="900"/>
              </a:spcAft>
              <a:buFont typeface="Wingdings" panose="05000000000000000000" pitchFamily="2" charset="2"/>
              <a:buChar char="q"/>
            </a:pPr>
            <a:r>
              <a:rPr lang="en-US" sz="1600" b="1" dirty="0">
                <a:solidFill>
                  <a:schemeClr val="accent5">
                    <a:lumMod val="75000"/>
                  </a:schemeClr>
                </a:solidFill>
                <a:latin typeface="Open Sans"/>
              </a:rPr>
              <a:t>Security of supply concerns and EU pushing interconnections to favor competitions led to significantly enhanced cross-border capacity both in gas and electricity   </a:t>
            </a:r>
          </a:p>
          <a:p>
            <a:pPr marL="467854" indent="-467854">
              <a:spcAft>
                <a:spcPts val="900"/>
              </a:spcAft>
              <a:buFont typeface="Wingdings" panose="05000000000000000000" pitchFamily="2" charset="2"/>
              <a:buChar char="q"/>
            </a:pPr>
            <a:r>
              <a:rPr lang="en-US" sz="1600" b="1" dirty="0">
                <a:solidFill>
                  <a:schemeClr val="accent5">
                    <a:lumMod val="75000"/>
                  </a:schemeClr>
                </a:solidFill>
                <a:latin typeface="Open Sans"/>
              </a:rPr>
              <a:t>All these factors, together with the “RES-driven” shift in generation mix,  make Italy a potential electricity and gas hub for the Mediterranean Region</a:t>
            </a:r>
          </a:p>
          <a:p>
            <a:pPr marL="467854" indent="-467854">
              <a:spcAft>
                <a:spcPts val="900"/>
              </a:spcAft>
              <a:buFont typeface="Wingdings" panose="05000000000000000000" pitchFamily="2" charset="2"/>
              <a:buChar char="q"/>
            </a:pPr>
            <a:r>
              <a:rPr lang="en-US" sz="1600" b="1" dirty="0">
                <a:solidFill>
                  <a:schemeClr val="accent5">
                    <a:lumMod val="75000"/>
                  </a:schemeClr>
                </a:solidFill>
                <a:latin typeface="Open Sans"/>
              </a:rPr>
              <a:t>Most importantly, Italy’s energy crossroad might and should serve the Adriatic and ionic Region as a powerful tool for markets integration </a:t>
            </a:r>
          </a:p>
          <a:p>
            <a:pPr marL="467854" indent="-467854">
              <a:spcAft>
                <a:spcPts val="900"/>
              </a:spcAft>
              <a:buFont typeface="Wingdings" panose="05000000000000000000" pitchFamily="2" charset="2"/>
              <a:buChar char="q"/>
            </a:pPr>
            <a:r>
              <a:rPr lang="en-US" sz="1600" b="1" dirty="0">
                <a:solidFill>
                  <a:schemeClr val="accent5">
                    <a:lumMod val="75000"/>
                  </a:schemeClr>
                </a:solidFill>
                <a:latin typeface="Open Sans"/>
              </a:rPr>
              <a:t>Regulators played a key role in promoting a favorable institutional environment, both within and outside the EU legal framework </a:t>
            </a:r>
          </a:p>
          <a:p>
            <a:pPr marL="467854" indent="-467854">
              <a:spcAft>
                <a:spcPts val="900"/>
              </a:spcAft>
              <a:buFont typeface="Wingdings" panose="05000000000000000000" pitchFamily="2" charset="2"/>
              <a:buChar char="q"/>
            </a:pPr>
            <a:r>
              <a:rPr lang="en-US" sz="1600" b="1" dirty="0">
                <a:solidFill>
                  <a:schemeClr val="accent5">
                    <a:lumMod val="75000"/>
                  </a:schemeClr>
                </a:solidFill>
                <a:latin typeface="Open Sans"/>
              </a:rPr>
              <a:t>Regulators’ co-operation in the area aimed at stability, transparency and markets’ efficiency will enable energy markets integration</a:t>
            </a:r>
          </a:p>
        </p:txBody>
      </p:sp>
    </p:spTree>
    <p:extLst>
      <p:ext uri="{BB962C8B-B14F-4D97-AF65-F5344CB8AC3E}">
        <p14:creationId xmlns:p14="http://schemas.microsoft.com/office/powerpoint/2010/main" val="4161494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96913" y="2006600"/>
            <a:ext cx="7772400" cy="2173288"/>
          </a:xfrm>
        </p:spPr>
        <p:txBody>
          <a:bodyPr rtlCol="0">
            <a:normAutofit/>
          </a:bodyPr>
          <a:lstStyle/>
          <a:p>
            <a:pPr algn="l" eaLnBrk="1" fontAlgn="auto" hangingPunct="1">
              <a:spcAft>
                <a:spcPts val="0"/>
              </a:spcAft>
              <a:defRPr/>
            </a:pPr>
            <a:br>
              <a:rPr lang="it-IT" dirty="0">
                <a:solidFill>
                  <a:srgbClr val="1E3160"/>
                </a:solidFill>
                <a:latin typeface="Arial"/>
                <a:ea typeface="+mj-ea"/>
                <a:cs typeface="Arial"/>
              </a:rPr>
            </a:br>
            <a:endParaRPr lang="it-IT" sz="3000" dirty="0">
              <a:solidFill>
                <a:schemeClr val="bg1">
                  <a:lumMod val="50000"/>
                </a:schemeClr>
              </a:solidFill>
              <a:latin typeface="Arial"/>
              <a:ea typeface="+mj-ea"/>
              <a:cs typeface="Arial"/>
            </a:endParaRPr>
          </a:p>
        </p:txBody>
      </p:sp>
      <p:pic>
        <p:nvPicPr>
          <p:cNvPr id="2051" name="Immagine 6" descr="base-slide.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7367" y="5429300"/>
            <a:ext cx="8744960" cy="92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CasellaDiTesto 7"/>
          <p:cNvSpPr txBox="1">
            <a:spLocks noChangeArrowheads="1"/>
          </p:cNvSpPr>
          <p:nvPr/>
        </p:nvSpPr>
        <p:spPr bwMode="auto">
          <a:xfrm>
            <a:off x="10313989" y="3192464"/>
            <a:ext cx="13484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itchFamily="34" charset="0"/>
              <a:buChar char="•"/>
              <a:defRPr sz="3200">
                <a:solidFill>
                  <a:schemeClr val="tx1"/>
                </a:solidFill>
                <a:latin typeface="Calibri" pitchFamily="34" charset="0"/>
                <a:ea typeface="ヒラギノ角ゴ Pro W3" pitchFamily="125"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ヒラギノ角ゴ Pro W3" pitchFamily="125"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ヒラギノ角ゴ Pro W3" pitchFamily="125"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ヒラギノ角ゴ Pro W3" pitchFamily="125"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ヒラギノ角ゴ Pro W3" pitchFamily="125"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ヒラギノ角ゴ Pro W3" pitchFamily="125"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ヒラギノ角ゴ Pro W3" pitchFamily="125"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ヒラギノ角ゴ Pro W3" pitchFamily="125"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ヒラギノ角ゴ Pro W3" pitchFamily="125" charset="-128"/>
              </a:defRPr>
            </a:lvl9pPr>
          </a:lstStyle>
          <a:p>
            <a:pPr eaLnBrk="1" hangingPunct="1">
              <a:spcBef>
                <a:spcPct val="0"/>
              </a:spcBef>
              <a:buFontTx/>
              <a:buNone/>
            </a:pPr>
            <a:r>
              <a:rPr lang="it-IT" altLang="it-IT" sz="1800"/>
              <a:t>                      </a:t>
            </a:r>
          </a:p>
        </p:txBody>
      </p:sp>
      <p:sp>
        <p:nvSpPr>
          <p:cNvPr id="11" name="Titolo 1"/>
          <p:cNvSpPr txBox="1">
            <a:spLocks/>
          </p:cNvSpPr>
          <p:nvPr/>
        </p:nvSpPr>
        <p:spPr bwMode="auto">
          <a:xfrm>
            <a:off x="755578" y="1484784"/>
            <a:ext cx="8064896" cy="3318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1" fontAlgn="base" hangingPunct="1">
              <a:spcBef>
                <a:spcPct val="0"/>
              </a:spcBef>
              <a:spcAft>
                <a:spcPct val="0"/>
              </a:spcAft>
              <a:defRPr sz="4400" kern="1200">
                <a:solidFill>
                  <a:schemeClr val="tx1"/>
                </a:solidFill>
                <a:latin typeface="+mj-lt"/>
                <a:ea typeface="ヒラギノ角ゴ Pro W3" charset="0"/>
                <a:cs typeface="ヒラギノ角ゴ Pro W3" charset="0"/>
              </a:defRPr>
            </a:lvl1pPr>
            <a:lvl2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2pPr>
            <a:lvl3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3pPr>
            <a:lvl4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4pPr>
            <a:lvl5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5pPr>
            <a:lvl6pPr marL="4572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6pPr>
            <a:lvl7pPr marL="9144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7pPr>
            <a:lvl8pPr marL="13716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8pPr>
            <a:lvl9pPr marL="18288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9pPr>
          </a:lstStyle>
          <a:p>
            <a:br>
              <a:rPr lang="en-US" sz="3200" dirty="0"/>
            </a:br>
            <a:endParaRPr lang="en-GB" sz="2200" b="1" dirty="0">
              <a:solidFill>
                <a:srgbClr val="002060"/>
              </a:solidFill>
              <a:latin typeface="Arial" panose="020B0604020202020204" pitchFamily="34" charset="0"/>
              <a:cs typeface="Arial" panose="020B0604020202020204" pitchFamily="34" charset="0"/>
            </a:endParaRPr>
          </a:p>
          <a:p>
            <a:r>
              <a:rPr lang="en-US" sz="2400" b="1" dirty="0">
                <a:solidFill>
                  <a:srgbClr val="002060"/>
                </a:solidFill>
                <a:latin typeface="Open Sans"/>
                <a:cs typeface="Arial" panose="020B0604020202020204" pitchFamily="34" charset="0"/>
              </a:rPr>
              <a:t>Thank you for your attention</a:t>
            </a:r>
            <a:br>
              <a:rPr lang="en-US" sz="3200" b="1" dirty="0">
                <a:solidFill>
                  <a:srgbClr val="002060"/>
                </a:solidFill>
                <a:latin typeface="Open Sans"/>
                <a:cs typeface="Arial" panose="020B0604020202020204" pitchFamily="34" charset="0"/>
              </a:rPr>
            </a:br>
            <a:endParaRPr lang="en-US" sz="3200" b="1" dirty="0">
              <a:solidFill>
                <a:srgbClr val="002060"/>
              </a:solidFill>
              <a:latin typeface="Open Sans"/>
              <a:cs typeface="Arial" panose="020B0604020202020204" pitchFamily="34" charset="0"/>
            </a:endParaRPr>
          </a:p>
          <a:p>
            <a:r>
              <a:rPr lang="en-GB" sz="1600" b="1" dirty="0">
                <a:solidFill>
                  <a:srgbClr val="002060"/>
                </a:solidFill>
                <a:latin typeface="Open Sans"/>
                <a:cs typeface="Arial" panose="020B0604020202020204" pitchFamily="34" charset="0"/>
              </a:rPr>
              <a:t>ftambone@arera.it</a:t>
            </a:r>
            <a:br>
              <a:rPr lang="it-IT" sz="3600" dirty="0">
                <a:solidFill>
                  <a:srgbClr val="002060"/>
                </a:solidFill>
                <a:latin typeface="Arial" panose="020B0604020202020204" pitchFamily="34" charset="0"/>
                <a:cs typeface="Arial" panose="020B0604020202020204" pitchFamily="34" charset="0"/>
              </a:rPr>
            </a:br>
            <a:endParaRPr lang="en-GB" sz="3200" b="1" dirty="0">
              <a:solidFill>
                <a:srgbClr val="002060"/>
              </a:solidFill>
              <a:latin typeface="Arial" panose="020B0604020202020204" pitchFamily="34" charset="0"/>
              <a:cs typeface="Arial" panose="020B0604020202020204" pitchFamily="34" charset="0"/>
            </a:endParaRPr>
          </a:p>
          <a:p>
            <a:endParaRPr lang="it-IT" sz="1800" dirty="0">
              <a:solidFill>
                <a:srgbClr val="002060"/>
              </a:solidFill>
              <a:latin typeface="Arial" panose="020B0604020202020204" pitchFamily="34" charset="0"/>
              <a:cs typeface="Arial" panose="020B0604020202020204" pitchFamily="34" charset="0"/>
            </a:endParaRPr>
          </a:p>
        </p:txBody>
      </p:sp>
      <p:sp>
        <p:nvSpPr>
          <p:cNvPr id="8" name="CasellaDiTesto 7"/>
          <p:cNvSpPr txBox="1"/>
          <p:nvPr/>
        </p:nvSpPr>
        <p:spPr>
          <a:xfrm>
            <a:off x="221674" y="5482830"/>
            <a:ext cx="8598800" cy="523220"/>
          </a:xfrm>
          <a:prstGeom prst="rect">
            <a:avLst/>
          </a:prstGeom>
          <a:noFill/>
        </p:spPr>
        <p:txBody>
          <a:bodyPr wrap="square" rtlCol="0">
            <a:spAutoFit/>
          </a:bodyPr>
          <a:lstStyle/>
          <a:p>
            <a:pPr algn="ctr"/>
            <a:r>
              <a:rPr lang="en-GB" sz="1400" dirty="0">
                <a:solidFill>
                  <a:schemeClr val="bg1"/>
                </a:solidFill>
                <a:latin typeface="Open Sans"/>
                <a:ea typeface="+mj-ea"/>
                <a:cs typeface="Arial"/>
              </a:rPr>
              <a:t>The Italy’s Regulatory Authority for Energy, Networks and Environment – ARERA</a:t>
            </a:r>
          </a:p>
          <a:p>
            <a:pPr algn="ctr"/>
            <a:r>
              <a:rPr lang="en-GB" sz="1400" dirty="0">
                <a:solidFill>
                  <a:schemeClr val="bg1"/>
                </a:solidFill>
                <a:latin typeface="Open Sans"/>
                <a:ea typeface="+mj-ea"/>
                <a:cs typeface="Arial"/>
              </a:rPr>
              <a:t> Institutional and External Relations Directorate (DREI) – International Relations Unit </a:t>
            </a:r>
          </a:p>
        </p:txBody>
      </p:sp>
    </p:spTree>
    <p:extLst>
      <p:ext uri="{BB962C8B-B14F-4D97-AF65-F5344CB8AC3E}">
        <p14:creationId xmlns:p14="http://schemas.microsoft.com/office/powerpoint/2010/main" val="152528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96913" y="2006600"/>
            <a:ext cx="7772400" cy="2173288"/>
          </a:xfrm>
        </p:spPr>
        <p:txBody>
          <a:bodyPr rtlCol="0">
            <a:normAutofit/>
          </a:bodyPr>
          <a:lstStyle/>
          <a:p>
            <a:pPr algn="l" eaLnBrk="1" fontAlgn="auto" hangingPunct="1">
              <a:spcAft>
                <a:spcPts val="0"/>
              </a:spcAft>
              <a:defRPr/>
            </a:pPr>
            <a:br>
              <a:rPr lang="it-IT" dirty="0">
                <a:solidFill>
                  <a:srgbClr val="1E3160"/>
                </a:solidFill>
                <a:latin typeface="Arial"/>
                <a:ea typeface="+mj-ea"/>
                <a:cs typeface="Arial"/>
              </a:rPr>
            </a:br>
            <a:endParaRPr lang="it-IT" sz="3000" dirty="0">
              <a:solidFill>
                <a:schemeClr val="bg1">
                  <a:lumMod val="50000"/>
                </a:schemeClr>
              </a:solidFill>
              <a:latin typeface="Arial"/>
              <a:ea typeface="+mj-ea"/>
              <a:cs typeface="Arial"/>
            </a:endParaRPr>
          </a:p>
        </p:txBody>
      </p:sp>
      <p:pic>
        <p:nvPicPr>
          <p:cNvPr id="2051" name="Immagine 6" descr="base-slide.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7367" y="5429300"/>
            <a:ext cx="8744960" cy="92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CasellaDiTesto 7"/>
          <p:cNvSpPr txBox="1">
            <a:spLocks noChangeArrowheads="1"/>
          </p:cNvSpPr>
          <p:nvPr/>
        </p:nvSpPr>
        <p:spPr bwMode="auto">
          <a:xfrm>
            <a:off x="10313989" y="3192464"/>
            <a:ext cx="13484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itchFamily="34" charset="0"/>
              <a:buChar char="•"/>
              <a:defRPr sz="3200">
                <a:solidFill>
                  <a:schemeClr val="tx1"/>
                </a:solidFill>
                <a:latin typeface="Calibri" pitchFamily="34" charset="0"/>
                <a:ea typeface="ヒラギノ角ゴ Pro W3" pitchFamily="125"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ヒラギノ角ゴ Pro W3" pitchFamily="125"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ヒラギノ角ゴ Pro W3" pitchFamily="125"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ヒラギノ角ゴ Pro W3" pitchFamily="125"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ヒラギノ角ゴ Pro W3" pitchFamily="125"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ヒラギノ角ゴ Pro W3" pitchFamily="125"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ヒラギノ角ゴ Pro W3" pitchFamily="125"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ヒラギノ角ゴ Pro W3" pitchFamily="125"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ヒラギノ角ゴ Pro W3" pitchFamily="125" charset="-128"/>
              </a:defRPr>
            </a:lvl9pPr>
          </a:lstStyle>
          <a:p>
            <a:pPr eaLnBrk="1" hangingPunct="1">
              <a:spcBef>
                <a:spcPct val="0"/>
              </a:spcBef>
              <a:buFontTx/>
              <a:buNone/>
            </a:pPr>
            <a:r>
              <a:rPr lang="it-IT" altLang="it-IT" sz="1800"/>
              <a:t>                      </a:t>
            </a:r>
          </a:p>
        </p:txBody>
      </p:sp>
      <p:sp>
        <p:nvSpPr>
          <p:cNvPr id="11" name="Titolo 1"/>
          <p:cNvSpPr txBox="1">
            <a:spLocks/>
          </p:cNvSpPr>
          <p:nvPr/>
        </p:nvSpPr>
        <p:spPr bwMode="auto">
          <a:xfrm>
            <a:off x="755578" y="1484784"/>
            <a:ext cx="8064896" cy="3318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1" fontAlgn="base" hangingPunct="1">
              <a:spcBef>
                <a:spcPct val="0"/>
              </a:spcBef>
              <a:spcAft>
                <a:spcPct val="0"/>
              </a:spcAft>
              <a:defRPr sz="4400" kern="1200">
                <a:solidFill>
                  <a:schemeClr val="tx1"/>
                </a:solidFill>
                <a:latin typeface="+mj-lt"/>
                <a:ea typeface="ヒラギノ角ゴ Pro W3" charset="0"/>
                <a:cs typeface="ヒラギノ角ゴ Pro W3" charset="0"/>
              </a:defRPr>
            </a:lvl1pPr>
            <a:lvl2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2pPr>
            <a:lvl3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3pPr>
            <a:lvl4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4pPr>
            <a:lvl5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5pPr>
            <a:lvl6pPr marL="4572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6pPr>
            <a:lvl7pPr marL="9144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7pPr>
            <a:lvl8pPr marL="13716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8pPr>
            <a:lvl9pPr marL="18288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9pPr>
          </a:lstStyle>
          <a:p>
            <a:br>
              <a:rPr lang="en-US" sz="3200" dirty="0"/>
            </a:br>
            <a:endParaRPr lang="en-GB" sz="2200" b="1" dirty="0">
              <a:solidFill>
                <a:srgbClr val="002060"/>
              </a:solidFill>
              <a:latin typeface="Arial" panose="020B0604020202020204" pitchFamily="34" charset="0"/>
              <a:cs typeface="Arial" panose="020B0604020202020204" pitchFamily="34" charset="0"/>
            </a:endParaRPr>
          </a:p>
          <a:p>
            <a:r>
              <a:rPr lang="en-US" sz="2400" b="1" dirty="0">
                <a:solidFill>
                  <a:srgbClr val="002060"/>
                </a:solidFill>
                <a:latin typeface="Open Sans"/>
                <a:cs typeface="Arial" panose="020B0604020202020204" pitchFamily="34" charset="0"/>
              </a:rPr>
              <a:t>Back-up: Interconnection Capacity over Time, and the MONITA Project Technicalities </a:t>
            </a:r>
            <a:br>
              <a:rPr lang="en-US" sz="3200" b="1" dirty="0">
                <a:solidFill>
                  <a:srgbClr val="002060"/>
                </a:solidFill>
                <a:latin typeface="Open Sans"/>
                <a:cs typeface="Arial" panose="020B0604020202020204" pitchFamily="34" charset="0"/>
              </a:rPr>
            </a:br>
            <a:endParaRPr lang="en-US" sz="3200" b="1" dirty="0">
              <a:solidFill>
                <a:srgbClr val="002060"/>
              </a:solidFill>
              <a:latin typeface="Open Sans"/>
              <a:cs typeface="Arial" panose="020B0604020202020204" pitchFamily="34" charset="0"/>
            </a:endParaRPr>
          </a:p>
          <a:p>
            <a:br>
              <a:rPr lang="it-IT" sz="3600" dirty="0">
                <a:solidFill>
                  <a:srgbClr val="002060"/>
                </a:solidFill>
                <a:latin typeface="Arial" panose="020B0604020202020204" pitchFamily="34" charset="0"/>
                <a:cs typeface="Arial" panose="020B0604020202020204" pitchFamily="34" charset="0"/>
              </a:rPr>
            </a:br>
            <a:endParaRPr lang="en-GB" sz="3200" b="1" dirty="0">
              <a:solidFill>
                <a:srgbClr val="002060"/>
              </a:solidFill>
              <a:latin typeface="Arial" panose="020B0604020202020204" pitchFamily="34" charset="0"/>
              <a:cs typeface="Arial" panose="020B0604020202020204" pitchFamily="34" charset="0"/>
            </a:endParaRPr>
          </a:p>
          <a:p>
            <a:endParaRPr lang="it-IT" sz="18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82445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reccia a gallone 17">
            <a:extLst>
              <a:ext uri="{FF2B5EF4-FFF2-40B4-BE49-F238E27FC236}">
                <a16:creationId xmlns:a16="http://schemas.microsoft.com/office/drawing/2014/main" id="{B2E6B080-DC95-45CB-B2AD-368E05D467A8}"/>
              </a:ext>
            </a:extLst>
          </p:cNvPr>
          <p:cNvSpPr/>
          <p:nvPr/>
        </p:nvSpPr>
        <p:spPr>
          <a:xfrm>
            <a:off x="1926598" y="2009303"/>
            <a:ext cx="1710244" cy="777863"/>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5" name="Freccia a gallone 4">
            <a:extLst>
              <a:ext uri="{FF2B5EF4-FFF2-40B4-BE49-F238E27FC236}">
                <a16:creationId xmlns:a16="http://schemas.microsoft.com/office/drawing/2014/main" id="{DDD566DF-97B8-4956-B3FB-71F385BBF2DF}"/>
              </a:ext>
            </a:extLst>
          </p:cNvPr>
          <p:cNvSpPr/>
          <p:nvPr/>
        </p:nvSpPr>
        <p:spPr>
          <a:xfrm>
            <a:off x="489969" y="2009303"/>
            <a:ext cx="1710244" cy="777863"/>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 name="Titolo 1"/>
          <p:cNvSpPr>
            <a:spLocks noGrp="1"/>
          </p:cNvSpPr>
          <p:nvPr>
            <p:ph type="title"/>
          </p:nvPr>
        </p:nvSpPr>
        <p:spPr>
          <a:xfrm>
            <a:off x="458940" y="357836"/>
            <a:ext cx="8139633" cy="954107"/>
          </a:xfrm>
        </p:spPr>
        <p:txBody>
          <a:bodyPr wrap="square">
            <a:spAutoFit/>
          </a:bodyPr>
          <a:lstStyle/>
          <a:p>
            <a:pPr algn="l"/>
            <a:r>
              <a:rPr lang="en-GB" sz="2800" b="1" dirty="0">
                <a:solidFill>
                  <a:srgbClr val="002060"/>
                </a:solidFill>
                <a:latin typeface="Open Sans"/>
              </a:rPr>
              <a:t>The Role of Interconnections in the EU Policies : from Liberalisation to Market Integration</a:t>
            </a:r>
          </a:p>
        </p:txBody>
      </p:sp>
      <p:sp>
        <p:nvSpPr>
          <p:cNvPr id="13" name="CasellaDiTesto 12">
            <a:extLst>
              <a:ext uri="{FF2B5EF4-FFF2-40B4-BE49-F238E27FC236}">
                <a16:creationId xmlns:a16="http://schemas.microsoft.com/office/drawing/2014/main" id="{6DCA36F8-B73F-45D0-BA06-53C482B9D3E4}"/>
              </a:ext>
            </a:extLst>
          </p:cNvPr>
          <p:cNvSpPr txBox="1"/>
          <p:nvPr/>
        </p:nvSpPr>
        <p:spPr>
          <a:xfrm>
            <a:off x="480347" y="2974610"/>
            <a:ext cx="1542179" cy="1223412"/>
          </a:xfrm>
          <a:prstGeom prst="rect">
            <a:avLst/>
          </a:prstGeom>
          <a:noFill/>
        </p:spPr>
        <p:txBody>
          <a:bodyPr wrap="square" rtlCol="0">
            <a:spAutoFit/>
          </a:bodyPr>
          <a:lstStyle/>
          <a:p>
            <a:pPr marL="136904" indent="-136904">
              <a:spcAft>
                <a:spcPts val="900"/>
              </a:spcAft>
              <a:buFont typeface="Wingdings" panose="05000000000000000000" pitchFamily="2" charset="2"/>
              <a:buChar char="q"/>
            </a:pPr>
            <a:r>
              <a:rPr lang="en-GB" sz="1050" b="1" dirty="0">
                <a:solidFill>
                  <a:schemeClr val="accent5">
                    <a:lumMod val="75000"/>
                  </a:schemeClr>
                </a:solidFill>
                <a:latin typeface="Open Sans"/>
              </a:rPr>
              <a:t>The first directives on liberalisation of energy markets mainly focus on </a:t>
            </a:r>
            <a:r>
              <a:rPr lang="en-GB" sz="1050" b="1" dirty="0">
                <a:solidFill>
                  <a:srgbClr val="002060"/>
                </a:solidFill>
                <a:latin typeface="Open Sans"/>
              </a:rPr>
              <a:t>opening national market to competition </a:t>
            </a:r>
          </a:p>
        </p:txBody>
      </p:sp>
      <p:sp>
        <p:nvSpPr>
          <p:cNvPr id="7" name="Titolo 1">
            <a:extLst>
              <a:ext uri="{FF2B5EF4-FFF2-40B4-BE49-F238E27FC236}">
                <a16:creationId xmlns:a16="http://schemas.microsoft.com/office/drawing/2014/main" id="{71AFB71E-AECE-45C7-AA34-35C6043B04D0}"/>
              </a:ext>
            </a:extLst>
          </p:cNvPr>
          <p:cNvSpPr txBox="1">
            <a:spLocks/>
          </p:cNvSpPr>
          <p:nvPr/>
        </p:nvSpPr>
        <p:spPr>
          <a:xfrm>
            <a:off x="755386" y="2090871"/>
            <a:ext cx="1171208" cy="644604"/>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algn="ctr" defTabSz="685666">
              <a:lnSpc>
                <a:spcPct val="120000"/>
              </a:lnSpc>
              <a:spcAft>
                <a:spcPts val="900"/>
              </a:spcAft>
            </a:pPr>
            <a:r>
              <a:rPr lang="en-GB" sz="1200" b="1" dirty="0">
                <a:solidFill>
                  <a:schemeClr val="accent1"/>
                </a:solidFill>
                <a:latin typeface="Open Sans"/>
                <a:ea typeface="+mn-ea"/>
                <a:cs typeface="+mn-cs"/>
              </a:rPr>
              <a:t>1996: Open energy markets</a:t>
            </a:r>
          </a:p>
        </p:txBody>
      </p:sp>
      <p:sp>
        <p:nvSpPr>
          <p:cNvPr id="8" name="Titolo 1">
            <a:extLst>
              <a:ext uri="{FF2B5EF4-FFF2-40B4-BE49-F238E27FC236}">
                <a16:creationId xmlns:a16="http://schemas.microsoft.com/office/drawing/2014/main" id="{01BEF76C-8BEE-47E1-8102-85FAC04E6D45}"/>
              </a:ext>
            </a:extLst>
          </p:cNvPr>
          <p:cNvSpPr txBox="1">
            <a:spLocks/>
          </p:cNvSpPr>
          <p:nvPr/>
        </p:nvSpPr>
        <p:spPr>
          <a:xfrm>
            <a:off x="545427" y="1361177"/>
            <a:ext cx="7713118" cy="464775"/>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defTabSz="685666">
              <a:lnSpc>
                <a:spcPct val="100000"/>
              </a:lnSpc>
              <a:spcAft>
                <a:spcPts val="450"/>
              </a:spcAft>
            </a:pPr>
            <a:r>
              <a:rPr lang="en-GB" sz="1350" b="1" dirty="0">
                <a:solidFill>
                  <a:schemeClr val="accent5">
                    <a:lumMod val="75000"/>
                  </a:schemeClr>
                </a:solidFill>
                <a:latin typeface="Open Sans"/>
                <a:ea typeface="+mn-ea"/>
                <a:cs typeface="+mn-cs"/>
              </a:rPr>
              <a:t>As liberalisation proceeds, the need to coordinate and interconnect national markets becomes more and more evident </a:t>
            </a:r>
          </a:p>
        </p:txBody>
      </p:sp>
      <p:sp>
        <p:nvSpPr>
          <p:cNvPr id="19" name="Freccia a gallone 18">
            <a:extLst>
              <a:ext uri="{FF2B5EF4-FFF2-40B4-BE49-F238E27FC236}">
                <a16:creationId xmlns:a16="http://schemas.microsoft.com/office/drawing/2014/main" id="{B6502F72-A632-4126-B1C5-E17F3A52BD08}"/>
              </a:ext>
            </a:extLst>
          </p:cNvPr>
          <p:cNvSpPr/>
          <p:nvPr/>
        </p:nvSpPr>
        <p:spPr>
          <a:xfrm>
            <a:off x="3363226" y="2009303"/>
            <a:ext cx="1710244" cy="777863"/>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0" name="Freccia a gallone 19">
            <a:extLst>
              <a:ext uri="{FF2B5EF4-FFF2-40B4-BE49-F238E27FC236}">
                <a16:creationId xmlns:a16="http://schemas.microsoft.com/office/drawing/2014/main" id="{C3674ABC-019B-4958-8568-69EF54120CE3}"/>
              </a:ext>
            </a:extLst>
          </p:cNvPr>
          <p:cNvSpPr/>
          <p:nvPr/>
        </p:nvSpPr>
        <p:spPr>
          <a:xfrm>
            <a:off x="4807919" y="2009303"/>
            <a:ext cx="1710244" cy="777863"/>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1" name="Freccia a gallone 20">
            <a:extLst>
              <a:ext uri="{FF2B5EF4-FFF2-40B4-BE49-F238E27FC236}">
                <a16:creationId xmlns:a16="http://schemas.microsoft.com/office/drawing/2014/main" id="{F3382697-9AD8-4800-8FE2-47573AB07370}"/>
              </a:ext>
            </a:extLst>
          </p:cNvPr>
          <p:cNvSpPr/>
          <p:nvPr/>
        </p:nvSpPr>
        <p:spPr>
          <a:xfrm>
            <a:off x="6244551" y="2009303"/>
            <a:ext cx="1710244" cy="777863"/>
          </a:xfrm>
          <a:prstGeom prst="chevron">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2" name="Titolo 1">
            <a:extLst>
              <a:ext uri="{FF2B5EF4-FFF2-40B4-BE49-F238E27FC236}">
                <a16:creationId xmlns:a16="http://schemas.microsoft.com/office/drawing/2014/main" id="{7EF5E7CB-4CC8-4D02-B787-2053145E160E}"/>
              </a:ext>
            </a:extLst>
          </p:cNvPr>
          <p:cNvSpPr txBox="1">
            <a:spLocks/>
          </p:cNvSpPr>
          <p:nvPr/>
        </p:nvSpPr>
        <p:spPr>
          <a:xfrm>
            <a:off x="2120086" y="2092213"/>
            <a:ext cx="1348200" cy="644604"/>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algn="ctr" defTabSz="685666">
              <a:lnSpc>
                <a:spcPct val="120000"/>
              </a:lnSpc>
              <a:spcAft>
                <a:spcPts val="900"/>
              </a:spcAft>
            </a:pPr>
            <a:r>
              <a:rPr lang="en-GB" sz="1200" b="1" dirty="0">
                <a:solidFill>
                  <a:schemeClr val="accent1"/>
                </a:solidFill>
                <a:latin typeface="Open Sans"/>
                <a:ea typeface="+mn-ea"/>
                <a:cs typeface="+mn-cs"/>
              </a:rPr>
              <a:t>2003: Second Wave</a:t>
            </a:r>
          </a:p>
        </p:txBody>
      </p:sp>
      <p:sp>
        <p:nvSpPr>
          <p:cNvPr id="23" name="Titolo 1">
            <a:extLst>
              <a:ext uri="{FF2B5EF4-FFF2-40B4-BE49-F238E27FC236}">
                <a16:creationId xmlns:a16="http://schemas.microsoft.com/office/drawing/2014/main" id="{42CD84D2-8E5D-46DB-8F5D-0033534729E1}"/>
              </a:ext>
            </a:extLst>
          </p:cNvPr>
          <p:cNvSpPr txBox="1">
            <a:spLocks/>
          </p:cNvSpPr>
          <p:nvPr/>
        </p:nvSpPr>
        <p:spPr>
          <a:xfrm>
            <a:off x="3580241" y="2076081"/>
            <a:ext cx="1120789" cy="644604"/>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algn="ctr" defTabSz="685666">
              <a:lnSpc>
                <a:spcPct val="120000"/>
              </a:lnSpc>
              <a:spcAft>
                <a:spcPts val="900"/>
              </a:spcAft>
            </a:pPr>
            <a:r>
              <a:rPr lang="en-GB" sz="1200" b="1" dirty="0">
                <a:solidFill>
                  <a:schemeClr val="accent1"/>
                </a:solidFill>
                <a:latin typeface="Open Sans"/>
                <a:ea typeface="+mn-ea"/>
                <a:cs typeface="+mn-cs"/>
              </a:rPr>
              <a:t>2009: Third energy package</a:t>
            </a:r>
          </a:p>
        </p:txBody>
      </p:sp>
      <p:sp>
        <p:nvSpPr>
          <p:cNvPr id="24" name="Titolo 1">
            <a:extLst>
              <a:ext uri="{FF2B5EF4-FFF2-40B4-BE49-F238E27FC236}">
                <a16:creationId xmlns:a16="http://schemas.microsoft.com/office/drawing/2014/main" id="{AFD0C893-3599-4C77-9C8B-D72604FEE7A7}"/>
              </a:ext>
            </a:extLst>
          </p:cNvPr>
          <p:cNvSpPr txBox="1">
            <a:spLocks/>
          </p:cNvSpPr>
          <p:nvPr/>
        </p:nvSpPr>
        <p:spPr>
          <a:xfrm>
            <a:off x="5000065" y="2043809"/>
            <a:ext cx="1348200" cy="644604"/>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algn="ctr" defTabSz="685666">
              <a:lnSpc>
                <a:spcPct val="120000"/>
              </a:lnSpc>
              <a:spcAft>
                <a:spcPts val="900"/>
              </a:spcAft>
            </a:pPr>
            <a:r>
              <a:rPr lang="en-GB" sz="1200" b="1" dirty="0">
                <a:solidFill>
                  <a:schemeClr val="accent1"/>
                </a:solidFill>
                <a:latin typeface="Open Sans"/>
                <a:ea typeface="+mn-ea"/>
                <a:cs typeface="+mn-cs"/>
              </a:rPr>
              <a:t>2013/2017: Networks matter</a:t>
            </a:r>
          </a:p>
        </p:txBody>
      </p:sp>
      <p:sp>
        <p:nvSpPr>
          <p:cNvPr id="25" name="Titolo 1">
            <a:extLst>
              <a:ext uri="{FF2B5EF4-FFF2-40B4-BE49-F238E27FC236}">
                <a16:creationId xmlns:a16="http://schemas.microsoft.com/office/drawing/2014/main" id="{1F5D6892-28B7-4E77-82ED-EB3C76D7B18E}"/>
              </a:ext>
            </a:extLst>
          </p:cNvPr>
          <p:cNvSpPr txBox="1">
            <a:spLocks/>
          </p:cNvSpPr>
          <p:nvPr/>
        </p:nvSpPr>
        <p:spPr>
          <a:xfrm>
            <a:off x="6605427" y="2092213"/>
            <a:ext cx="1050333" cy="644603"/>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algn="ctr" defTabSz="685666">
              <a:lnSpc>
                <a:spcPct val="120000"/>
              </a:lnSpc>
              <a:spcAft>
                <a:spcPts val="900"/>
              </a:spcAft>
            </a:pPr>
            <a:r>
              <a:rPr lang="en-GB" sz="1200" b="1" dirty="0">
                <a:solidFill>
                  <a:schemeClr val="accent1"/>
                </a:solidFill>
                <a:latin typeface="Open Sans"/>
                <a:ea typeface="+mn-ea"/>
                <a:cs typeface="+mn-cs"/>
              </a:rPr>
              <a:t>2018: Clean energy for all</a:t>
            </a:r>
          </a:p>
        </p:txBody>
      </p:sp>
      <p:sp>
        <p:nvSpPr>
          <p:cNvPr id="27" name="CasellaDiTesto 26">
            <a:extLst>
              <a:ext uri="{FF2B5EF4-FFF2-40B4-BE49-F238E27FC236}">
                <a16:creationId xmlns:a16="http://schemas.microsoft.com/office/drawing/2014/main" id="{13B17BFC-2D8E-4C94-8850-FFF71F837678}"/>
              </a:ext>
            </a:extLst>
          </p:cNvPr>
          <p:cNvSpPr txBox="1"/>
          <p:nvPr/>
        </p:nvSpPr>
        <p:spPr>
          <a:xfrm>
            <a:off x="1916976" y="2974611"/>
            <a:ext cx="1436630" cy="2469907"/>
          </a:xfrm>
          <a:prstGeom prst="rect">
            <a:avLst/>
          </a:prstGeom>
          <a:noFill/>
        </p:spPr>
        <p:txBody>
          <a:bodyPr wrap="square" rtlCol="0">
            <a:spAutoFit/>
          </a:bodyPr>
          <a:lstStyle/>
          <a:p>
            <a:pPr marL="136904" indent="-136904">
              <a:spcAft>
                <a:spcPts val="900"/>
              </a:spcAft>
              <a:buFont typeface="Wingdings" panose="05000000000000000000" pitchFamily="2" charset="2"/>
              <a:buChar char="q"/>
            </a:pPr>
            <a:r>
              <a:rPr lang="en-GB" sz="1050" b="1" dirty="0">
                <a:solidFill>
                  <a:schemeClr val="accent5">
                    <a:lumMod val="75000"/>
                  </a:schemeClr>
                </a:solidFill>
                <a:latin typeface="Open Sans"/>
              </a:rPr>
              <a:t>The second electricity market directive introduces “transparency and non discrimination” principles for access to interconnections</a:t>
            </a:r>
          </a:p>
          <a:p>
            <a:pPr marL="136904" indent="-136904">
              <a:spcAft>
                <a:spcPts val="900"/>
              </a:spcAft>
              <a:buFont typeface="Wingdings" panose="05000000000000000000" pitchFamily="2" charset="2"/>
              <a:buChar char="q"/>
            </a:pPr>
            <a:r>
              <a:rPr lang="en-GB" sz="1050" b="1" dirty="0">
                <a:solidFill>
                  <a:srgbClr val="002060"/>
                </a:solidFill>
                <a:latin typeface="Open Sans"/>
              </a:rPr>
              <a:t>Introduces legal unbundling obligations for TSOs</a:t>
            </a:r>
          </a:p>
        </p:txBody>
      </p:sp>
      <p:sp>
        <p:nvSpPr>
          <p:cNvPr id="28" name="CasellaDiTesto 27">
            <a:extLst>
              <a:ext uri="{FF2B5EF4-FFF2-40B4-BE49-F238E27FC236}">
                <a16:creationId xmlns:a16="http://schemas.microsoft.com/office/drawing/2014/main" id="{6A0BB867-7FB9-41FB-86C6-8F02E30FF457}"/>
              </a:ext>
            </a:extLst>
          </p:cNvPr>
          <p:cNvSpPr txBox="1"/>
          <p:nvPr/>
        </p:nvSpPr>
        <p:spPr>
          <a:xfrm>
            <a:off x="3353605" y="2974611"/>
            <a:ext cx="1542179" cy="2908489"/>
          </a:xfrm>
          <a:prstGeom prst="rect">
            <a:avLst/>
          </a:prstGeom>
          <a:noFill/>
        </p:spPr>
        <p:txBody>
          <a:bodyPr wrap="square" rtlCol="0">
            <a:spAutoFit/>
          </a:bodyPr>
          <a:lstStyle/>
          <a:p>
            <a:pPr marL="136904" indent="-136904">
              <a:spcAft>
                <a:spcPts val="900"/>
              </a:spcAft>
              <a:buFont typeface="Wingdings" panose="05000000000000000000" pitchFamily="2" charset="2"/>
              <a:buChar char="q"/>
            </a:pPr>
            <a:r>
              <a:rPr lang="en-GB" sz="1050" b="1" dirty="0">
                <a:solidFill>
                  <a:schemeClr val="accent5">
                    <a:lumMod val="75000"/>
                  </a:schemeClr>
                </a:solidFill>
                <a:latin typeface="Open Sans"/>
              </a:rPr>
              <a:t>Focus on co-ordination and cross-border issues</a:t>
            </a:r>
          </a:p>
          <a:p>
            <a:pPr marL="136904" indent="-136904">
              <a:spcAft>
                <a:spcPts val="900"/>
              </a:spcAft>
              <a:buFont typeface="Wingdings" panose="05000000000000000000" pitchFamily="2" charset="2"/>
              <a:buChar char="q"/>
            </a:pPr>
            <a:r>
              <a:rPr lang="en-GB" sz="1050" b="1" dirty="0">
                <a:solidFill>
                  <a:schemeClr val="accent5">
                    <a:lumMod val="75000"/>
                  </a:schemeClr>
                </a:solidFill>
                <a:latin typeface="Open Sans"/>
              </a:rPr>
              <a:t>Deep change to system governance (ACER, ENTSO-E), integration and long-term planning, more stringent unbundling criteria</a:t>
            </a:r>
          </a:p>
          <a:p>
            <a:pPr marL="136904" indent="-136904">
              <a:spcAft>
                <a:spcPts val="900"/>
              </a:spcAft>
              <a:buFont typeface="Wingdings" panose="05000000000000000000" pitchFamily="2" charset="2"/>
              <a:buChar char="q"/>
            </a:pPr>
            <a:r>
              <a:rPr lang="en-GB" sz="1050" b="1" dirty="0">
                <a:solidFill>
                  <a:srgbClr val="002060"/>
                </a:solidFill>
                <a:latin typeface="Open Sans"/>
              </a:rPr>
              <a:t>New regulation on cross-border networks: free access if no congestions </a:t>
            </a:r>
          </a:p>
        </p:txBody>
      </p:sp>
      <p:sp>
        <p:nvSpPr>
          <p:cNvPr id="29" name="CasellaDiTesto 28">
            <a:extLst>
              <a:ext uri="{FF2B5EF4-FFF2-40B4-BE49-F238E27FC236}">
                <a16:creationId xmlns:a16="http://schemas.microsoft.com/office/drawing/2014/main" id="{CB173DBF-E855-4B01-B3AE-1D3F35E7A7EF}"/>
              </a:ext>
            </a:extLst>
          </p:cNvPr>
          <p:cNvSpPr txBox="1"/>
          <p:nvPr/>
        </p:nvSpPr>
        <p:spPr>
          <a:xfrm>
            <a:off x="4798301" y="2974610"/>
            <a:ext cx="1542179" cy="2908489"/>
          </a:xfrm>
          <a:prstGeom prst="rect">
            <a:avLst/>
          </a:prstGeom>
          <a:noFill/>
        </p:spPr>
        <p:txBody>
          <a:bodyPr wrap="square" rtlCol="0">
            <a:spAutoFit/>
          </a:bodyPr>
          <a:lstStyle/>
          <a:p>
            <a:pPr marL="136904" indent="-136904">
              <a:spcAft>
                <a:spcPts val="900"/>
              </a:spcAft>
              <a:buFont typeface="Wingdings" panose="05000000000000000000" pitchFamily="2" charset="2"/>
              <a:buChar char="q"/>
            </a:pPr>
            <a:r>
              <a:rPr lang="en-GB" sz="1050" b="1" dirty="0">
                <a:solidFill>
                  <a:schemeClr val="accent5">
                    <a:lumMod val="75000"/>
                  </a:schemeClr>
                </a:solidFill>
                <a:latin typeface="Open Sans"/>
              </a:rPr>
              <a:t>Based on the 8% average figure of interconnection capacity, the EU pushes to plan and build new interconnection capacity, so that any MS reaches at least 10% objective by 2020</a:t>
            </a:r>
          </a:p>
          <a:p>
            <a:pPr marL="136904" indent="-136904">
              <a:spcAft>
                <a:spcPts val="900"/>
              </a:spcAft>
              <a:buFont typeface="Wingdings" panose="05000000000000000000" pitchFamily="2" charset="2"/>
              <a:buChar char="q"/>
            </a:pPr>
            <a:r>
              <a:rPr lang="en-GB" sz="1050" b="1" dirty="0">
                <a:solidFill>
                  <a:srgbClr val="002060"/>
                </a:solidFill>
                <a:latin typeface="Open Sans"/>
              </a:rPr>
              <a:t>Project of Common Interest promote increasing cross-border capacity </a:t>
            </a:r>
          </a:p>
          <a:p>
            <a:pPr marL="136904" indent="-136904">
              <a:spcAft>
                <a:spcPts val="900"/>
              </a:spcAft>
              <a:buFont typeface="Wingdings" panose="05000000000000000000" pitchFamily="2" charset="2"/>
              <a:buChar char="q"/>
            </a:pPr>
            <a:endParaRPr lang="en-GB" sz="1050" b="1" dirty="0">
              <a:solidFill>
                <a:schemeClr val="accent5">
                  <a:lumMod val="75000"/>
                </a:schemeClr>
              </a:solidFill>
              <a:latin typeface="Open Sans"/>
            </a:endParaRPr>
          </a:p>
        </p:txBody>
      </p:sp>
      <p:sp>
        <p:nvSpPr>
          <p:cNvPr id="30" name="CasellaDiTesto 29">
            <a:extLst>
              <a:ext uri="{FF2B5EF4-FFF2-40B4-BE49-F238E27FC236}">
                <a16:creationId xmlns:a16="http://schemas.microsoft.com/office/drawing/2014/main" id="{6692D993-BB37-46E2-9440-C288055E0131}"/>
              </a:ext>
            </a:extLst>
          </p:cNvPr>
          <p:cNvSpPr txBox="1"/>
          <p:nvPr/>
        </p:nvSpPr>
        <p:spPr>
          <a:xfrm>
            <a:off x="6328069" y="2966593"/>
            <a:ext cx="1710244" cy="2746906"/>
          </a:xfrm>
          <a:prstGeom prst="rect">
            <a:avLst/>
          </a:prstGeom>
          <a:noFill/>
        </p:spPr>
        <p:txBody>
          <a:bodyPr wrap="square" rtlCol="0">
            <a:spAutoFit/>
          </a:bodyPr>
          <a:lstStyle/>
          <a:p>
            <a:pPr marL="136904" indent="-136904">
              <a:spcAft>
                <a:spcPts val="900"/>
              </a:spcAft>
              <a:buFont typeface="Wingdings" panose="05000000000000000000" pitchFamily="2" charset="2"/>
              <a:buChar char="q"/>
            </a:pPr>
            <a:r>
              <a:rPr lang="en-GB" sz="1050" b="1" dirty="0">
                <a:solidFill>
                  <a:schemeClr val="accent5">
                    <a:lumMod val="75000"/>
                  </a:schemeClr>
                </a:solidFill>
                <a:latin typeface="Open Sans"/>
              </a:rPr>
              <a:t>Energy governance process established, policies more and more focused on sustainability </a:t>
            </a:r>
          </a:p>
          <a:p>
            <a:pPr marL="136904" indent="-136904">
              <a:spcAft>
                <a:spcPts val="900"/>
              </a:spcAft>
              <a:buFont typeface="Wingdings" panose="05000000000000000000" pitchFamily="2" charset="2"/>
              <a:buChar char="q"/>
            </a:pPr>
            <a:r>
              <a:rPr lang="en-GB" sz="1050" b="1" dirty="0">
                <a:solidFill>
                  <a:schemeClr val="accent5">
                    <a:lumMod val="75000"/>
                  </a:schemeClr>
                </a:solidFill>
                <a:latin typeface="Open Sans"/>
              </a:rPr>
              <a:t>Pillars are now security of supply, competition and decarbonisation </a:t>
            </a:r>
          </a:p>
          <a:p>
            <a:pPr marL="136904" indent="-136904">
              <a:spcAft>
                <a:spcPts val="900"/>
              </a:spcAft>
              <a:buFont typeface="Wingdings" panose="05000000000000000000" pitchFamily="2" charset="2"/>
              <a:buChar char="q"/>
            </a:pPr>
            <a:r>
              <a:rPr lang="en-GB" sz="1050" b="1" dirty="0">
                <a:solidFill>
                  <a:srgbClr val="002060"/>
                </a:solidFill>
                <a:latin typeface="Open Sans"/>
              </a:rPr>
              <a:t>Market integration and consistent interconnection policy viewed as a tool to encourage and promote RES </a:t>
            </a:r>
          </a:p>
        </p:txBody>
      </p:sp>
      <p:pic>
        <p:nvPicPr>
          <p:cNvPr id="26" name="Immagine 5" descr="fondo-slide.png">
            <a:extLst>
              <a:ext uri="{FF2B5EF4-FFF2-40B4-BE49-F238E27FC236}">
                <a16:creationId xmlns:a16="http://schemas.microsoft.com/office/drawing/2014/main" id="{383DC1AE-465B-4546-B1DA-F0B41F59FF1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563382"/>
            <a:ext cx="9144000"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88659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CasellaDiTesto 23">
            <a:extLst>
              <a:ext uri="{FF2B5EF4-FFF2-40B4-BE49-F238E27FC236}">
                <a16:creationId xmlns:a16="http://schemas.microsoft.com/office/drawing/2014/main" id="{DEC8A155-3317-4E49-B852-F78B2D9DC478}"/>
              </a:ext>
            </a:extLst>
          </p:cNvPr>
          <p:cNvSpPr txBox="1"/>
          <p:nvPr/>
        </p:nvSpPr>
        <p:spPr>
          <a:xfrm>
            <a:off x="304438" y="1826993"/>
            <a:ext cx="4428893" cy="4478149"/>
          </a:xfrm>
          <a:prstGeom prst="rect">
            <a:avLst/>
          </a:prstGeom>
          <a:noFill/>
        </p:spPr>
        <p:txBody>
          <a:bodyPr wrap="square" rtlCol="0">
            <a:spAutoFit/>
          </a:bodyPr>
          <a:lstStyle/>
          <a:p>
            <a:pPr marL="403568" indent="-403568">
              <a:spcAft>
                <a:spcPts val="600"/>
              </a:spcAft>
              <a:buFont typeface="Wingdings" panose="05000000000000000000" pitchFamily="2" charset="2"/>
              <a:buChar char="q"/>
            </a:pPr>
            <a:r>
              <a:rPr lang="en-GB" sz="1300" b="1" dirty="0">
                <a:solidFill>
                  <a:schemeClr val="accent5">
                    <a:lumMod val="75000"/>
                  </a:schemeClr>
                </a:solidFill>
                <a:latin typeface="Open Sans"/>
              </a:rPr>
              <a:t>Update of existing interconnections (Italy-France current 3 GW to be increased by 1,2 GW; Italy-Austria interconnector will add 300 MW) </a:t>
            </a:r>
          </a:p>
          <a:p>
            <a:pPr marL="403568" indent="-403568">
              <a:spcAft>
                <a:spcPts val="600"/>
              </a:spcAft>
              <a:buFont typeface="Wingdings" panose="05000000000000000000" pitchFamily="2" charset="2"/>
              <a:buChar char="q"/>
            </a:pPr>
            <a:r>
              <a:rPr lang="en-GB" sz="1300" b="1" dirty="0">
                <a:solidFill>
                  <a:schemeClr val="accent5">
                    <a:lumMod val="75000"/>
                  </a:schemeClr>
                </a:solidFill>
                <a:latin typeface="Open Sans"/>
              </a:rPr>
              <a:t>Partly undersea, the new 1 GW interconnection project with Slovenia will double current NTC on this border</a:t>
            </a:r>
          </a:p>
          <a:p>
            <a:pPr marL="403568" indent="-403568">
              <a:spcAft>
                <a:spcPts val="600"/>
              </a:spcAft>
              <a:buFont typeface="Wingdings" panose="05000000000000000000" pitchFamily="2" charset="2"/>
              <a:buChar char="q"/>
            </a:pPr>
            <a:r>
              <a:rPr lang="en-GB" sz="1300" b="1" dirty="0">
                <a:solidFill>
                  <a:srgbClr val="002060"/>
                </a:solidFill>
                <a:latin typeface="Open Sans"/>
              </a:rPr>
              <a:t>Beyond the EU market integration</a:t>
            </a:r>
            <a:r>
              <a:rPr lang="en-GB" sz="1300" b="1" dirty="0">
                <a:solidFill>
                  <a:schemeClr val="accent5">
                    <a:lumMod val="75000"/>
                  </a:schemeClr>
                </a:solidFill>
                <a:latin typeface="Open Sans"/>
              </a:rPr>
              <a:t>: Italy-Montenegro interconnector MONITA, already partly in operation, will provide a 600+600 MW of NTC</a:t>
            </a:r>
          </a:p>
          <a:p>
            <a:pPr marL="403568" indent="-403568">
              <a:spcAft>
                <a:spcPts val="600"/>
              </a:spcAft>
              <a:buFont typeface="Wingdings" panose="05000000000000000000" pitchFamily="2" charset="2"/>
              <a:buChar char="q"/>
            </a:pPr>
            <a:r>
              <a:rPr lang="en-GB" sz="1300" b="1" dirty="0">
                <a:solidFill>
                  <a:schemeClr val="accent5">
                    <a:lumMod val="75000"/>
                  </a:schemeClr>
                </a:solidFill>
                <a:latin typeface="Open Sans"/>
              </a:rPr>
              <a:t>New 600 MW interconnection with Tunisia will be the first step on the way towards promoting a Mediterranean South-Shore Electricity system </a:t>
            </a:r>
          </a:p>
          <a:p>
            <a:pPr marL="403568" indent="-403568">
              <a:spcAft>
                <a:spcPts val="600"/>
              </a:spcAft>
              <a:buFont typeface="Wingdings" panose="05000000000000000000" pitchFamily="2" charset="2"/>
              <a:buChar char="q"/>
            </a:pPr>
            <a:r>
              <a:rPr lang="en-GB" sz="1300" b="1" dirty="0">
                <a:solidFill>
                  <a:srgbClr val="002060"/>
                </a:solidFill>
                <a:latin typeface="Open Sans"/>
              </a:rPr>
              <a:t>These new interconnection projects amount to ca 5% of Italy’s gross installed capacity</a:t>
            </a:r>
          </a:p>
          <a:p>
            <a:pPr marL="403568" indent="-403568">
              <a:spcAft>
                <a:spcPts val="600"/>
              </a:spcAft>
              <a:buFont typeface="Wingdings" panose="05000000000000000000" pitchFamily="2" charset="2"/>
              <a:buChar char="q"/>
            </a:pPr>
            <a:r>
              <a:rPr lang="en-GB" sz="1300" b="1" dirty="0">
                <a:solidFill>
                  <a:schemeClr val="accent5">
                    <a:lumMod val="75000"/>
                  </a:schemeClr>
                </a:solidFill>
                <a:latin typeface="Open Sans"/>
              </a:rPr>
              <a:t>As the EU’s “Clean Energy for All” Package foresees more ambitious LT objectives (30% of both peak load and of RES capacity), Italy prepares to bridge electricity from neighbouring Regions </a:t>
            </a:r>
            <a:endParaRPr lang="en-GB" sz="1300" b="1" dirty="0">
              <a:solidFill>
                <a:srgbClr val="002060"/>
              </a:solidFill>
              <a:latin typeface="Open Sans"/>
            </a:endParaRPr>
          </a:p>
        </p:txBody>
      </p:sp>
      <p:pic>
        <p:nvPicPr>
          <p:cNvPr id="8" name="Immagine 7">
            <a:extLst>
              <a:ext uri="{FF2B5EF4-FFF2-40B4-BE49-F238E27FC236}">
                <a16:creationId xmlns:a16="http://schemas.microsoft.com/office/drawing/2014/main" id="{4B4A92F3-1FDF-4BF0-9443-0B7EA7B332CC}"/>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5142478" y="1907663"/>
            <a:ext cx="3436241" cy="4302548"/>
          </a:xfrm>
          <a:prstGeom prst="rect">
            <a:avLst/>
          </a:prstGeom>
        </p:spPr>
      </p:pic>
      <p:sp>
        <p:nvSpPr>
          <p:cNvPr id="6" name="Freccia a destra 5">
            <a:extLst>
              <a:ext uri="{FF2B5EF4-FFF2-40B4-BE49-F238E27FC236}">
                <a16:creationId xmlns:a16="http://schemas.microsoft.com/office/drawing/2014/main" id="{D906936A-F39F-42F3-ADFB-79A48E37BF3E}"/>
              </a:ext>
            </a:extLst>
          </p:cNvPr>
          <p:cNvSpPr/>
          <p:nvPr/>
        </p:nvSpPr>
        <p:spPr>
          <a:xfrm>
            <a:off x="4492151" y="2831221"/>
            <a:ext cx="983470" cy="38355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0" name="CasellaDiTesto 9">
            <a:extLst>
              <a:ext uri="{FF2B5EF4-FFF2-40B4-BE49-F238E27FC236}">
                <a16:creationId xmlns:a16="http://schemas.microsoft.com/office/drawing/2014/main" id="{8B0712AA-0F41-4377-B91D-94F14175EE7C}"/>
              </a:ext>
            </a:extLst>
          </p:cNvPr>
          <p:cNvSpPr txBox="1"/>
          <p:nvPr/>
        </p:nvSpPr>
        <p:spPr>
          <a:xfrm>
            <a:off x="4496751" y="2811109"/>
            <a:ext cx="1137230" cy="443770"/>
          </a:xfrm>
          <a:prstGeom prst="rect">
            <a:avLst/>
          </a:prstGeom>
          <a:noFill/>
        </p:spPr>
        <p:txBody>
          <a:bodyPr wrap="square" rtlCol="0">
            <a:spAutoFit/>
          </a:bodyPr>
          <a:lstStyle/>
          <a:p>
            <a:r>
              <a:rPr lang="en-GB" sz="1400" b="1" dirty="0">
                <a:solidFill>
                  <a:srgbClr val="FFFF00"/>
                </a:solidFill>
              </a:rPr>
              <a:t>France</a:t>
            </a:r>
            <a:r>
              <a:rPr lang="en-GB" dirty="0"/>
              <a:t> </a:t>
            </a:r>
          </a:p>
        </p:txBody>
      </p:sp>
      <p:sp>
        <p:nvSpPr>
          <p:cNvPr id="7" name="Freccia a destra 6">
            <a:extLst>
              <a:ext uri="{FF2B5EF4-FFF2-40B4-BE49-F238E27FC236}">
                <a16:creationId xmlns:a16="http://schemas.microsoft.com/office/drawing/2014/main" id="{080D513F-AAD8-4AE2-B6A9-1BDE06E34162}"/>
              </a:ext>
            </a:extLst>
          </p:cNvPr>
          <p:cNvSpPr/>
          <p:nvPr/>
        </p:nvSpPr>
        <p:spPr>
          <a:xfrm rot="2857318">
            <a:off x="4536395" y="1792511"/>
            <a:ext cx="1238793" cy="38021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5" name="CasellaDiTesto 14">
            <a:extLst>
              <a:ext uri="{FF2B5EF4-FFF2-40B4-BE49-F238E27FC236}">
                <a16:creationId xmlns:a16="http://schemas.microsoft.com/office/drawing/2014/main" id="{B8DE907F-B3C4-40D0-861C-B1C453D50491}"/>
              </a:ext>
            </a:extLst>
          </p:cNvPr>
          <p:cNvSpPr txBox="1"/>
          <p:nvPr/>
        </p:nvSpPr>
        <p:spPr>
          <a:xfrm rot="2661374">
            <a:off x="4522211" y="1908995"/>
            <a:ext cx="1544843" cy="443770"/>
          </a:xfrm>
          <a:prstGeom prst="rect">
            <a:avLst/>
          </a:prstGeom>
          <a:noFill/>
        </p:spPr>
        <p:txBody>
          <a:bodyPr wrap="square" rtlCol="0">
            <a:spAutoFit/>
          </a:bodyPr>
          <a:lstStyle/>
          <a:p>
            <a:r>
              <a:rPr lang="en-GB" sz="1400" b="1" dirty="0">
                <a:solidFill>
                  <a:srgbClr val="FFFF00"/>
                </a:solidFill>
              </a:rPr>
              <a:t>Switzerland</a:t>
            </a:r>
            <a:r>
              <a:rPr lang="en-GB" b="1" dirty="0">
                <a:solidFill>
                  <a:srgbClr val="FFFF00"/>
                </a:solidFill>
              </a:rPr>
              <a:t> </a:t>
            </a:r>
            <a:r>
              <a:rPr lang="en-GB" dirty="0"/>
              <a:t> </a:t>
            </a:r>
          </a:p>
        </p:txBody>
      </p:sp>
      <p:sp>
        <p:nvSpPr>
          <p:cNvPr id="27" name="Freccia a destra 26">
            <a:extLst>
              <a:ext uri="{FF2B5EF4-FFF2-40B4-BE49-F238E27FC236}">
                <a16:creationId xmlns:a16="http://schemas.microsoft.com/office/drawing/2014/main" id="{EC457E72-D776-42AC-8EFA-953AD58D4943}"/>
              </a:ext>
            </a:extLst>
          </p:cNvPr>
          <p:cNvSpPr/>
          <p:nvPr/>
        </p:nvSpPr>
        <p:spPr>
          <a:xfrm rot="20673897">
            <a:off x="6157493" y="5487423"/>
            <a:ext cx="1014164" cy="380216"/>
          </a:xfrm>
          <a:prstGeom prst="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8" name="CasellaDiTesto 27">
            <a:extLst>
              <a:ext uri="{FF2B5EF4-FFF2-40B4-BE49-F238E27FC236}">
                <a16:creationId xmlns:a16="http://schemas.microsoft.com/office/drawing/2014/main" id="{6C5A8E39-E2C2-40F8-B63D-CB051299B7A8}"/>
              </a:ext>
            </a:extLst>
          </p:cNvPr>
          <p:cNvSpPr txBox="1"/>
          <p:nvPr/>
        </p:nvSpPr>
        <p:spPr>
          <a:xfrm rot="20594605">
            <a:off x="6152147" y="5477378"/>
            <a:ext cx="937738" cy="443770"/>
          </a:xfrm>
          <a:prstGeom prst="rect">
            <a:avLst/>
          </a:prstGeom>
          <a:noFill/>
        </p:spPr>
        <p:txBody>
          <a:bodyPr wrap="square" rtlCol="0">
            <a:spAutoFit/>
          </a:bodyPr>
          <a:lstStyle/>
          <a:p>
            <a:r>
              <a:rPr lang="en-GB" sz="1400" b="1" dirty="0">
                <a:solidFill>
                  <a:srgbClr val="FFFF00"/>
                </a:solidFill>
              </a:rPr>
              <a:t>Tunisia</a:t>
            </a:r>
            <a:r>
              <a:rPr lang="en-GB" b="1" dirty="0">
                <a:solidFill>
                  <a:srgbClr val="FFFF00"/>
                </a:solidFill>
              </a:rPr>
              <a:t> </a:t>
            </a:r>
            <a:r>
              <a:rPr lang="en-GB" dirty="0"/>
              <a:t> </a:t>
            </a:r>
          </a:p>
        </p:txBody>
      </p:sp>
      <p:sp>
        <p:nvSpPr>
          <p:cNvPr id="29" name="Freccia a destra 28">
            <a:extLst>
              <a:ext uri="{FF2B5EF4-FFF2-40B4-BE49-F238E27FC236}">
                <a16:creationId xmlns:a16="http://schemas.microsoft.com/office/drawing/2014/main" id="{31CACD72-50B5-4B52-A5AF-AAA6EA59E45A}"/>
              </a:ext>
            </a:extLst>
          </p:cNvPr>
          <p:cNvSpPr/>
          <p:nvPr/>
        </p:nvSpPr>
        <p:spPr>
          <a:xfrm rot="9217004">
            <a:off x="6356123" y="1966442"/>
            <a:ext cx="983470" cy="51856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0" name="CasellaDiTesto 29">
            <a:extLst>
              <a:ext uri="{FF2B5EF4-FFF2-40B4-BE49-F238E27FC236}">
                <a16:creationId xmlns:a16="http://schemas.microsoft.com/office/drawing/2014/main" id="{152B5629-69BD-4ED6-B792-A8836A019CCA}"/>
              </a:ext>
            </a:extLst>
          </p:cNvPr>
          <p:cNvSpPr txBox="1"/>
          <p:nvPr/>
        </p:nvSpPr>
        <p:spPr>
          <a:xfrm rot="20140235">
            <a:off x="6454224" y="1916429"/>
            <a:ext cx="1137230" cy="443770"/>
          </a:xfrm>
          <a:prstGeom prst="rect">
            <a:avLst/>
          </a:prstGeom>
          <a:noFill/>
        </p:spPr>
        <p:txBody>
          <a:bodyPr wrap="square" rtlCol="0">
            <a:spAutoFit/>
          </a:bodyPr>
          <a:lstStyle/>
          <a:p>
            <a:r>
              <a:rPr lang="en-GB" sz="1400" b="1" dirty="0">
                <a:solidFill>
                  <a:srgbClr val="FFFF00"/>
                </a:solidFill>
              </a:rPr>
              <a:t>Austria</a:t>
            </a:r>
            <a:r>
              <a:rPr lang="en-GB" dirty="0"/>
              <a:t> </a:t>
            </a:r>
          </a:p>
        </p:txBody>
      </p:sp>
      <p:sp>
        <p:nvSpPr>
          <p:cNvPr id="31" name="Freccia a destra 30">
            <a:extLst>
              <a:ext uri="{FF2B5EF4-FFF2-40B4-BE49-F238E27FC236}">
                <a16:creationId xmlns:a16="http://schemas.microsoft.com/office/drawing/2014/main" id="{4A77DB92-060F-4B42-809F-EDEEB2F10B19}"/>
              </a:ext>
            </a:extLst>
          </p:cNvPr>
          <p:cNvSpPr/>
          <p:nvPr/>
        </p:nvSpPr>
        <p:spPr>
          <a:xfrm rot="9217004">
            <a:off x="6970789" y="2226659"/>
            <a:ext cx="983470" cy="51856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9" name="CasellaDiTesto 18">
            <a:extLst>
              <a:ext uri="{FF2B5EF4-FFF2-40B4-BE49-F238E27FC236}">
                <a16:creationId xmlns:a16="http://schemas.microsoft.com/office/drawing/2014/main" id="{4498A421-8F60-4586-B76D-5A73E87CCD8F}"/>
              </a:ext>
            </a:extLst>
          </p:cNvPr>
          <p:cNvSpPr txBox="1"/>
          <p:nvPr/>
        </p:nvSpPr>
        <p:spPr>
          <a:xfrm rot="20220060">
            <a:off x="7038203" y="2179032"/>
            <a:ext cx="1275242" cy="443770"/>
          </a:xfrm>
          <a:prstGeom prst="rect">
            <a:avLst/>
          </a:prstGeom>
          <a:noFill/>
        </p:spPr>
        <p:txBody>
          <a:bodyPr wrap="square" rtlCol="0">
            <a:spAutoFit/>
          </a:bodyPr>
          <a:lstStyle/>
          <a:p>
            <a:r>
              <a:rPr lang="en-GB" sz="1400" b="1" dirty="0">
                <a:solidFill>
                  <a:srgbClr val="FFFF00"/>
                </a:solidFill>
              </a:rPr>
              <a:t>Slovenia</a:t>
            </a:r>
            <a:r>
              <a:rPr lang="en-GB" b="1" dirty="0">
                <a:solidFill>
                  <a:srgbClr val="FFFF00"/>
                </a:solidFill>
              </a:rPr>
              <a:t> </a:t>
            </a:r>
            <a:r>
              <a:rPr lang="en-GB" dirty="0"/>
              <a:t> </a:t>
            </a:r>
          </a:p>
        </p:txBody>
      </p:sp>
      <p:sp>
        <p:nvSpPr>
          <p:cNvPr id="9" name="Freccia a sinistra 8">
            <a:extLst>
              <a:ext uri="{FF2B5EF4-FFF2-40B4-BE49-F238E27FC236}">
                <a16:creationId xmlns:a16="http://schemas.microsoft.com/office/drawing/2014/main" id="{BAF84B6F-16A1-43FF-BCCF-0496FA7ACCB8}"/>
              </a:ext>
            </a:extLst>
          </p:cNvPr>
          <p:cNvSpPr/>
          <p:nvPr/>
        </p:nvSpPr>
        <p:spPr>
          <a:xfrm rot="20093255">
            <a:off x="7319985" y="3417123"/>
            <a:ext cx="1212780" cy="526476"/>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2" name="CasellaDiTesto 21">
            <a:extLst>
              <a:ext uri="{FF2B5EF4-FFF2-40B4-BE49-F238E27FC236}">
                <a16:creationId xmlns:a16="http://schemas.microsoft.com/office/drawing/2014/main" id="{5F3B005F-41DE-4E63-8C17-80FF9ADBF0E8}"/>
              </a:ext>
            </a:extLst>
          </p:cNvPr>
          <p:cNvSpPr txBox="1"/>
          <p:nvPr/>
        </p:nvSpPr>
        <p:spPr>
          <a:xfrm rot="19982181">
            <a:off x="7366908" y="3404591"/>
            <a:ext cx="1544843" cy="369808"/>
          </a:xfrm>
          <a:prstGeom prst="rect">
            <a:avLst/>
          </a:prstGeom>
          <a:noFill/>
        </p:spPr>
        <p:txBody>
          <a:bodyPr wrap="square" rtlCol="0">
            <a:spAutoFit/>
          </a:bodyPr>
          <a:lstStyle/>
          <a:p>
            <a:r>
              <a:rPr lang="en-GB" sz="1400" b="1" dirty="0">
                <a:solidFill>
                  <a:srgbClr val="FFFF00"/>
                </a:solidFill>
              </a:rPr>
              <a:t>Montenegro</a:t>
            </a:r>
            <a:r>
              <a:rPr lang="en-GB" sz="1400" dirty="0"/>
              <a:t> </a:t>
            </a:r>
          </a:p>
        </p:txBody>
      </p:sp>
      <p:sp>
        <p:nvSpPr>
          <p:cNvPr id="32" name="Titolo 1">
            <a:extLst>
              <a:ext uri="{FF2B5EF4-FFF2-40B4-BE49-F238E27FC236}">
                <a16:creationId xmlns:a16="http://schemas.microsoft.com/office/drawing/2014/main" id="{F3EFD354-34E9-4405-9B21-42D730C00D9D}"/>
              </a:ext>
            </a:extLst>
          </p:cNvPr>
          <p:cNvSpPr txBox="1">
            <a:spLocks/>
          </p:cNvSpPr>
          <p:nvPr/>
        </p:nvSpPr>
        <p:spPr bwMode="auto">
          <a:xfrm>
            <a:off x="232611" y="85122"/>
            <a:ext cx="869482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lgn="ctr" defTabSz="457200" rtl="0" eaLnBrk="1" fontAlgn="base" hangingPunct="1">
              <a:spcBef>
                <a:spcPct val="0"/>
              </a:spcBef>
              <a:spcAft>
                <a:spcPct val="0"/>
              </a:spcAft>
              <a:defRPr sz="4400" kern="1200">
                <a:solidFill>
                  <a:schemeClr val="tx1"/>
                </a:solidFill>
                <a:latin typeface="+mj-lt"/>
                <a:ea typeface="ヒラギノ角ゴ Pro W3" charset="0"/>
                <a:cs typeface="ヒラギノ角ゴ Pro W3" charset="0"/>
              </a:defRPr>
            </a:lvl1pPr>
            <a:lvl2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2pPr>
            <a:lvl3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3pPr>
            <a:lvl4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4pPr>
            <a:lvl5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5pPr>
            <a:lvl6pPr marL="4572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6pPr>
            <a:lvl7pPr marL="9144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7pPr>
            <a:lvl8pPr marL="13716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8pPr>
            <a:lvl9pPr marL="18288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9pPr>
          </a:lstStyle>
          <a:p>
            <a:pPr algn="l"/>
            <a:r>
              <a:rPr lang="en-GB" sz="2800" b="1" dirty="0">
                <a:solidFill>
                  <a:srgbClr val="002060"/>
                </a:solidFill>
                <a:latin typeface="Open Sans"/>
              </a:rPr>
              <a:t>Enhanced Interconnection Capacity for a truly Integrated Electricity Market (IEM)</a:t>
            </a:r>
          </a:p>
        </p:txBody>
      </p:sp>
      <p:sp>
        <p:nvSpPr>
          <p:cNvPr id="33" name="Titolo 1">
            <a:extLst>
              <a:ext uri="{FF2B5EF4-FFF2-40B4-BE49-F238E27FC236}">
                <a16:creationId xmlns:a16="http://schemas.microsoft.com/office/drawing/2014/main" id="{3BA61C17-3478-4495-AFD9-CA5192018662}"/>
              </a:ext>
            </a:extLst>
          </p:cNvPr>
          <p:cNvSpPr txBox="1">
            <a:spLocks/>
          </p:cNvSpPr>
          <p:nvPr/>
        </p:nvSpPr>
        <p:spPr>
          <a:xfrm>
            <a:off x="545427" y="1176694"/>
            <a:ext cx="7713118" cy="464775"/>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defTabSz="685666">
              <a:lnSpc>
                <a:spcPct val="100000"/>
              </a:lnSpc>
              <a:spcAft>
                <a:spcPts val="450"/>
              </a:spcAft>
            </a:pPr>
            <a:endParaRPr lang="en-GB" sz="1350" b="1" dirty="0">
              <a:solidFill>
                <a:schemeClr val="accent5">
                  <a:lumMod val="75000"/>
                </a:schemeClr>
              </a:solidFill>
              <a:latin typeface="Open Sans"/>
              <a:ea typeface="+mn-ea"/>
              <a:cs typeface="+mn-cs"/>
            </a:endParaRPr>
          </a:p>
        </p:txBody>
      </p:sp>
      <p:sp>
        <p:nvSpPr>
          <p:cNvPr id="34" name="Titolo 1">
            <a:extLst>
              <a:ext uri="{FF2B5EF4-FFF2-40B4-BE49-F238E27FC236}">
                <a16:creationId xmlns:a16="http://schemas.microsoft.com/office/drawing/2014/main" id="{AE97EA51-7CED-4EBF-AB2B-26EB6E99A8DD}"/>
              </a:ext>
            </a:extLst>
          </p:cNvPr>
          <p:cNvSpPr txBox="1">
            <a:spLocks/>
          </p:cNvSpPr>
          <p:nvPr/>
        </p:nvSpPr>
        <p:spPr>
          <a:xfrm>
            <a:off x="322584" y="1065701"/>
            <a:ext cx="8396300" cy="504345"/>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defTabSz="685666">
              <a:lnSpc>
                <a:spcPct val="100000"/>
              </a:lnSpc>
              <a:spcAft>
                <a:spcPts val="450"/>
              </a:spcAft>
            </a:pPr>
            <a:r>
              <a:rPr lang="en-GB" sz="1350" b="1" dirty="0">
                <a:solidFill>
                  <a:schemeClr val="accent5">
                    <a:lumMod val="75000"/>
                  </a:schemeClr>
                </a:solidFill>
                <a:latin typeface="Open Sans"/>
                <a:ea typeface="+mn-ea"/>
                <a:cs typeface="+mn-cs"/>
              </a:rPr>
              <a:t>Currently on target as for the EU’s objective of interconnection capacity at 10%, Italy is on track to reach the medium-term “advised” target of 15%</a:t>
            </a:r>
          </a:p>
        </p:txBody>
      </p:sp>
      <p:pic>
        <p:nvPicPr>
          <p:cNvPr id="35" name="Immagine 5" descr="fondo-slide.png">
            <a:extLst>
              <a:ext uri="{FF2B5EF4-FFF2-40B4-BE49-F238E27FC236}">
                <a16:creationId xmlns:a16="http://schemas.microsoft.com/office/drawing/2014/main" id="{7639FC41-6C49-4A4F-892B-05495C6C76C6}"/>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6563382"/>
            <a:ext cx="9144000"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CasellaDiTesto 20">
            <a:extLst>
              <a:ext uri="{FF2B5EF4-FFF2-40B4-BE49-F238E27FC236}">
                <a16:creationId xmlns:a16="http://schemas.microsoft.com/office/drawing/2014/main" id="{FB0F0093-5B18-4F3C-B909-3A1EC0BE153F}"/>
              </a:ext>
            </a:extLst>
          </p:cNvPr>
          <p:cNvSpPr txBox="1"/>
          <p:nvPr/>
        </p:nvSpPr>
        <p:spPr>
          <a:xfrm rot="19982181">
            <a:off x="7519308" y="3556991"/>
            <a:ext cx="1544843" cy="369808"/>
          </a:xfrm>
          <a:prstGeom prst="rect">
            <a:avLst/>
          </a:prstGeom>
          <a:noFill/>
        </p:spPr>
        <p:txBody>
          <a:bodyPr wrap="square" rtlCol="0">
            <a:spAutoFit/>
          </a:bodyPr>
          <a:lstStyle/>
          <a:p>
            <a:r>
              <a:rPr lang="en-GB" sz="1400" b="1" dirty="0">
                <a:solidFill>
                  <a:srgbClr val="FFFF00"/>
                </a:solidFill>
              </a:rPr>
              <a:t>Montenegro</a:t>
            </a:r>
            <a:r>
              <a:rPr lang="en-GB" sz="1400" dirty="0"/>
              <a:t> </a:t>
            </a:r>
          </a:p>
        </p:txBody>
      </p:sp>
    </p:spTree>
    <p:extLst>
      <p:ext uri="{BB962C8B-B14F-4D97-AF65-F5344CB8AC3E}">
        <p14:creationId xmlns:p14="http://schemas.microsoft.com/office/powerpoint/2010/main" val="3125926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olo 1">
            <a:extLst>
              <a:ext uri="{FF2B5EF4-FFF2-40B4-BE49-F238E27FC236}">
                <a16:creationId xmlns:a16="http://schemas.microsoft.com/office/drawing/2014/main" id="{F3EFD354-34E9-4405-9B21-42D730C00D9D}"/>
              </a:ext>
            </a:extLst>
          </p:cNvPr>
          <p:cNvSpPr txBox="1">
            <a:spLocks/>
          </p:cNvSpPr>
          <p:nvPr/>
        </p:nvSpPr>
        <p:spPr bwMode="auto">
          <a:xfrm>
            <a:off x="196775" y="219561"/>
            <a:ext cx="869482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lgn="ctr" defTabSz="457200" rtl="0" eaLnBrk="1" fontAlgn="base" hangingPunct="1">
              <a:spcBef>
                <a:spcPct val="0"/>
              </a:spcBef>
              <a:spcAft>
                <a:spcPct val="0"/>
              </a:spcAft>
              <a:defRPr sz="4400" kern="1200">
                <a:solidFill>
                  <a:schemeClr val="tx1"/>
                </a:solidFill>
                <a:latin typeface="+mj-lt"/>
                <a:ea typeface="ヒラギノ角ゴ Pro W3" charset="0"/>
                <a:cs typeface="ヒラギノ角ゴ Pro W3" charset="0"/>
              </a:defRPr>
            </a:lvl1pPr>
            <a:lvl2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2pPr>
            <a:lvl3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3pPr>
            <a:lvl4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4pPr>
            <a:lvl5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5pPr>
            <a:lvl6pPr marL="4572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6pPr>
            <a:lvl7pPr marL="9144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7pPr>
            <a:lvl8pPr marL="13716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8pPr>
            <a:lvl9pPr marL="18288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9pPr>
          </a:lstStyle>
          <a:p>
            <a:pPr algn="l"/>
            <a:r>
              <a:rPr lang="en-GB" sz="2800" b="1" dirty="0">
                <a:solidFill>
                  <a:srgbClr val="002060"/>
                </a:solidFill>
                <a:latin typeface="Open Sans"/>
              </a:rPr>
              <a:t>A diversified and more secure Gas Supply</a:t>
            </a:r>
          </a:p>
        </p:txBody>
      </p:sp>
      <p:sp>
        <p:nvSpPr>
          <p:cNvPr id="34" name="Titolo 1">
            <a:extLst>
              <a:ext uri="{FF2B5EF4-FFF2-40B4-BE49-F238E27FC236}">
                <a16:creationId xmlns:a16="http://schemas.microsoft.com/office/drawing/2014/main" id="{AE97EA51-7CED-4EBF-AB2B-26EB6E99A8DD}"/>
              </a:ext>
            </a:extLst>
          </p:cNvPr>
          <p:cNvSpPr txBox="1">
            <a:spLocks/>
          </p:cNvSpPr>
          <p:nvPr/>
        </p:nvSpPr>
        <p:spPr>
          <a:xfrm>
            <a:off x="246906" y="811826"/>
            <a:ext cx="8396300" cy="856555"/>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defTabSz="685666">
              <a:lnSpc>
                <a:spcPct val="100000"/>
              </a:lnSpc>
              <a:spcAft>
                <a:spcPts val="450"/>
              </a:spcAft>
            </a:pPr>
            <a:r>
              <a:rPr lang="en-GB" sz="1350" b="1" dirty="0">
                <a:solidFill>
                  <a:schemeClr val="accent5">
                    <a:lumMod val="75000"/>
                  </a:schemeClr>
                </a:solidFill>
                <a:latin typeface="Open Sans"/>
                <a:ea typeface="+mn-ea"/>
                <a:cs typeface="+mn-cs"/>
              </a:rPr>
              <a:t>Thanks to its favourable position and to gas market reform, “Italy can become a Mediterranean Hub for natural gas and compete with Northern Europe’s liquid markets” </a:t>
            </a:r>
            <a:r>
              <a:rPr lang="en-GB" sz="1350" b="1" i="1" dirty="0">
                <a:solidFill>
                  <a:srgbClr val="002060"/>
                </a:solidFill>
                <a:latin typeface="Open Sans"/>
                <a:ea typeface="+mn-ea"/>
                <a:cs typeface="+mn-cs"/>
              </a:rPr>
              <a:t>(“</a:t>
            </a:r>
            <a:r>
              <a:rPr lang="en-GB" sz="1350" b="1" i="1" dirty="0" err="1">
                <a:solidFill>
                  <a:srgbClr val="002060"/>
                </a:solidFill>
                <a:latin typeface="Open Sans"/>
                <a:ea typeface="+mn-ea"/>
                <a:cs typeface="+mn-cs"/>
              </a:rPr>
              <a:t>Indagine</a:t>
            </a:r>
            <a:r>
              <a:rPr lang="en-GB" sz="1350" b="1" i="1" dirty="0">
                <a:solidFill>
                  <a:srgbClr val="002060"/>
                </a:solidFill>
                <a:latin typeface="Open Sans"/>
                <a:ea typeface="+mn-ea"/>
                <a:cs typeface="+mn-cs"/>
              </a:rPr>
              <a:t> </a:t>
            </a:r>
            <a:r>
              <a:rPr lang="en-GB" sz="1350" b="1" i="1" dirty="0" err="1">
                <a:solidFill>
                  <a:srgbClr val="002060"/>
                </a:solidFill>
                <a:latin typeface="Open Sans"/>
                <a:ea typeface="+mn-ea"/>
                <a:cs typeface="+mn-cs"/>
              </a:rPr>
              <a:t>conoscitiva</a:t>
            </a:r>
            <a:r>
              <a:rPr lang="en-GB" sz="1350" b="1" i="1" dirty="0">
                <a:solidFill>
                  <a:srgbClr val="002060"/>
                </a:solidFill>
                <a:latin typeface="Open Sans"/>
                <a:ea typeface="+mn-ea"/>
                <a:cs typeface="+mn-cs"/>
              </a:rPr>
              <a:t> </a:t>
            </a:r>
            <a:r>
              <a:rPr lang="en-GB" sz="1350" b="1" i="1" dirty="0" err="1">
                <a:solidFill>
                  <a:srgbClr val="002060"/>
                </a:solidFill>
                <a:latin typeface="Open Sans"/>
                <a:ea typeface="+mn-ea"/>
                <a:cs typeface="+mn-cs"/>
              </a:rPr>
              <a:t>sullo</a:t>
            </a:r>
            <a:r>
              <a:rPr lang="en-GB" sz="1350" b="1" i="1" dirty="0">
                <a:solidFill>
                  <a:srgbClr val="002060"/>
                </a:solidFill>
                <a:latin typeface="Open Sans"/>
                <a:ea typeface="+mn-ea"/>
                <a:cs typeface="+mn-cs"/>
              </a:rPr>
              <a:t> </a:t>
            </a:r>
            <a:r>
              <a:rPr lang="en-GB" sz="1350" b="1" i="1" dirty="0" err="1">
                <a:solidFill>
                  <a:srgbClr val="002060"/>
                </a:solidFill>
                <a:latin typeface="Open Sans"/>
                <a:ea typeface="+mn-ea"/>
                <a:cs typeface="+mn-cs"/>
              </a:rPr>
              <a:t>stato</a:t>
            </a:r>
            <a:r>
              <a:rPr lang="en-GB" sz="1350" b="1" i="1" dirty="0">
                <a:solidFill>
                  <a:srgbClr val="002060"/>
                </a:solidFill>
                <a:latin typeface="Open Sans"/>
                <a:ea typeface="+mn-ea"/>
                <a:cs typeface="+mn-cs"/>
              </a:rPr>
              <a:t> </a:t>
            </a:r>
            <a:r>
              <a:rPr lang="en-GB" sz="1350" b="1" i="1" dirty="0" err="1">
                <a:solidFill>
                  <a:srgbClr val="002060"/>
                </a:solidFill>
                <a:latin typeface="Open Sans"/>
                <a:ea typeface="+mn-ea"/>
                <a:cs typeface="+mn-cs"/>
              </a:rPr>
              <a:t>della</a:t>
            </a:r>
            <a:r>
              <a:rPr lang="en-GB" sz="1350" b="1" i="1" dirty="0">
                <a:solidFill>
                  <a:srgbClr val="002060"/>
                </a:solidFill>
                <a:latin typeface="Open Sans"/>
                <a:ea typeface="+mn-ea"/>
                <a:cs typeface="+mn-cs"/>
              </a:rPr>
              <a:t> </a:t>
            </a:r>
            <a:r>
              <a:rPr lang="en-GB" sz="1350" b="1" i="1" dirty="0" err="1">
                <a:solidFill>
                  <a:srgbClr val="002060"/>
                </a:solidFill>
                <a:latin typeface="Open Sans"/>
                <a:ea typeface="+mn-ea"/>
                <a:cs typeface="+mn-cs"/>
              </a:rPr>
              <a:t>liberalizzazione</a:t>
            </a:r>
            <a:r>
              <a:rPr lang="en-GB" sz="1350" b="1" i="1" dirty="0">
                <a:solidFill>
                  <a:srgbClr val="002060"/>
                </a:solidFill>
                <a:latin typeface="Open Sans"/>
                <a:ea typeface="+mn-ea"/>
                <a:cs typeface="+mn-cs"/>
              </a:rPr>
              <a:t> del </a:t>
            </a:r>
            <a:r>
              <a:rPr lang="en-GB" sz="1350" b="1" i="1" dirty="0" err="1">
                <a:solidFill>
                  <a:srgbClr val="002060"/>
                </a:solidFill>
                <a:latin typeface="Open Sans"/>
                <a:ea typeface="+mn-ea"/>
                <a:cs typeface="+mn-cs"/>
              </a:rPr>
              <a:t>mercato</a:t>
            </a:r>
            <a:r>
              <a:rPr lang="en-GB" sz="1350" b="1" i="1" dirty="0">
                <a:solidFill>
                  <a:srgbClr val="002060"/>
                </a:solidFill>
                <a:latin typeface="Open Sans"/>
                <a:ea typeface="+mn-ea"/>
                <a:cs typeface="+mn-cs"/>
              </a:rPr>
              <a:t> del gas”, ARERA’s Survey on Gas Market Developments, 2004)</a:t>
            </a:r>
          </a:p>
        </p:txBody>
      </p:sp>
      <p:pic>
        <p:nvPicPr>
          <p:cNvPr id="35" name="Immagine 5" descr="fondo-slide.png">
            <a:extLst>
              <a:ext uri="{FF2B5EF4-FFF2-40B4-BE49-F238E27FC236}">
                <a16:creationId xmlns:a16="http://schemas.microsoft.com/office/drawing/2014/main" id="{7639FC41-6C49-4A4F-892B-05495C6C76C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563382"/>
            <a:ext cx="9144000"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CasellaDiTesto 20">
            <a:extLst>
              <a:ext uri="{FF2B5EF4-FFF2-40B4-BE49-F238E27FC236}">
                <a16:creationId xmlns:a16="http://schemas.microsoft.com/office/drawing/2014/main" id="{A736E6F4-574F-4F5E-B011-CDC5AEEBA48E}"/>
              </a:ext>
            </a:extLst>
          </p:cNvPr>
          <p:cNvSpPr txBox="1"/>
          <p:nvPr/>
        </p:nvSpPr>
        <p:spPr>
          <a:xfrm>
            <a:off x="176102" y="1851056"/>
            <a:ext cx="3288993" cy="4385816"/>
          </a:xfrm>
          <a:prstGeom prst="rect">
            <a:avLst/>
          </a:prstGeom>
          <a:noFill/>
        </p:spPr>
        <p:txBody>
          <a:bodyPr wrap="square" rtlCol="0">
            <a:spAutoFit/>
          </a:bodyPr>
          <a:lstStyle/>
          <a:p>
            <a:pPr marL="403568" indent="-403568">
              <a:spcAft>
                <a:spcPts val="600"/>
              </a:spcAft>
              <a:buFont typeface="Wingdings" panose="05000000000000000000" pitchFamily="2" charset="2"/>
              <a:buChar char="q"/>
            </a:pPr>
            <a:r>
              <a:rPr lang="en-GB" sz="1100" b="1" dirty="0">
                <a:solidFill>
                  <a:schemeClr val="accent5">
                    <a:lumMod val="75000"/>
                  </a:schemeClr>
                </a:solidFill>
                <a:latin typeface="Open Sans"/>
              </a:rPr>
              <a:t>Security-of-supply concerns: in late 90s, the European Commission launched a debate on how to overcome the high dependence of EU on a few (third Countries’) suppliers   </a:t>
            </a:r>
          </a:p>
          <a:p>
            <a:pPr marL="403568" indent="-403568">
              <a:spcAft>
                <a:spcPts val="600"/>
              </a:spcAft>
              <a:buFont typeface="Wingdings" panose="05000000000000000000" pitchFamily="2" charset="2"/>
              <a:buChar char="q"/>
            </a:pPr>
            <a:r>
              <a:rPr lang="en-GB" sz="1100" b="1" dirty="0">
                <a:solidFill>
                  <a:schemeClr val="accent5">
                    <a:lumMod val="75000"/>
                  </a:schemeClr>
                </a:solidFill>
                <a:latin typeface="Open Sans"/>
              </a:rPr>
              <a:t>Competition concerns: though the 1998 EU Directive on Gas Market Liberalisation provided for progressive market opening, consumers appeared to be able to choose no other supplier than the national incumbents</a:t>
            </a:r>
          </a:p>
          <a:p>
            <a:pPr marL="403568" indent="-403568">
              <a:spcAft>
                <a:spcPts val="600"/>
              </a:spcAft>
              <a:buFont typeface="Wingdings" panose="05000000000000000000" pitchFamily="2" charset="2"/>
              <a:buChar char="q"/>
            </a:pPr>
            <a:r>
              <a:rPr lang="en-GB" sz="1100" b="1" dirty="0">
                <a:solidFill>
                  <a:schemeClr val="accent5">
                    <a:lumMod val="75000"/>
                  </a:schemeClr>
                </a:solidFill>
                <a:latin typeface="Open Sans"/>
              </a:rPr>
              <a:t>Industry concerns: as natural gas appeared to effectively contribute to GHG emissions reduction, a steady rise in gas demand required a corresponding increase in offer</a:t>
            </a:r>
          </a:p>
          <a:p>
            <a:pPr marL="403568" indent="-403568">
              <a:spcAft>
                <a:spcPts val="600"/>
              </a:spcAft>
              <a:buFont typeface="Wingdings" panose="05000000000000000000" pitchFamily="2" charset="2"/>
              <a:buChar char="q"/>
            </a:pPr>
            <a:r>
              <a:rPr lang="en-GB" sz="1100" b="1" dirty="0">
                <a:solidFill>
                  <a:schemeClr val="accent5">
                    <a:lumMod val="75000"/>
                  </a:schemeClr>
                </a:solidFill>
                <a:latin typeface="Open Sans"/>
              </a:rPr>
              <a:t>Potential benefit: the favourable geographical situation of Italy, close to new potential gas routes from Southern and Eastern producer Countries was seen as an opportunity to develop an interesting “trading position”, in contrast with the traditional role of importer/consumer </a:t>
            </a:r>
            <a:endParaRPr lang="en-GB" sz="1100" b="1" dirty="0">
              <a:solidFill>
                <a:srgbClr val="002060"/>
              </a:solidFill>
              <a:latin typeface="Open Sans"/>
            </a:endParaRPr>
          </a:p>
        </p:txBody>
      </p:sp>
      <p:sp>
        <p:nvSpPr>
          <p:cNvPr id="2" name="Rettangolo con angoli arrotondati 1">
            <a:extLst>
              <a:ext uri="{FF2B5EF4-FFF2-40B4-BE49-F238E27FC236}">
                <a16:creationId xmlns:a16="http://schemas.microsoft.com/office/drawing/2014/main" id="{E4EB0027-FDE7-44DA-BDEB-C6105CA1D7D1}"/>
              </a:ext>
            </a:extLst>
          </p:cNvPr>
          <p:cNvSpPr/>
          <p:nvPr/>
        </p:nvSpPr>
        <p:spPr>
          <a:xfrm>
            <a:off x="3786596" y="3657079"/>
            <a:ext cx="495041" cy="16560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3" name="Titolo 1">
            <a:extLst>
              <a:ext uri="{FF2B5EF4-FFF2-40B4-BE49-F238E27FC236}">
                <a16:creationId xmlns:a16="http://schemas.microsoft.com/office/drawing/2014/main" id="{622C28EA-0464-4B66-ABB7-F790DC7556ED}"/>
              </a:ext>
            </a:extLst>
          </p:cNvPr>
          <p:cNvSpPr txBox="1">
            <a:spLocks/>
          </p:cNvSpPr>
          <p:nvPr/>
        </p:nvSpPr>
        <p:spPr>
          <a:xfrm>
            <a:off x="4084104" y="1853477"/>
            <a:ext cx="3567979" cy="306121"/>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defTabSz="685666">
              <a:lnSpc>
                <a:spcPct val="100000"/>
              </a:lnSpc>
              <a:spcAft>
                <a:spcPts val="450"/>
              </a:spcAft>
            </a:pPr>
            <a:r>
              <a:rPr lang="en-GB" sz="1200" b="1" i="1" dirty="0">
                <a:solidFill>
                  <a:schemeClr val="tx2">
                    <a:lumMod val="50000"/>
                  </a:schemeClr>
                </a:solidFill>
                <a:latin typeface="Open Sans"/>
                <a:ea typeface="+mn-ea"/>
                <a:cs typeface="+mn-cs"/>
              </a:rPr>
              <a:t>Gas import capacity over time, BCM/Year </a:t>
            </a:r>
          </a:p>
          <a:p>
            <a:pPr defTabSz="685666">
              <a:lnSpc>
                <a:spcPct val="100000"/>
              </a:lnSpc>
              <a:spcAft>
                <a:spcPts val="450"/>
              </a:spcAft>
            </a:pPr>
            <a:endParaRPr lang="en-GB" sz="1350" b="1" dirty="0">
              <a:solidFill>
                <a:schemeClr val="accent5">
                  <a:lumMod val="75000"/>
                </a:schemeClr>
              </a:solidFill>
              <a:latin typeface="Open Sans"/>
              <a:ea typeface="+mn-ea"/>
              <a:cs typeface="+mn-cs"/>
            </a:endParaRPr>
          </a:p>
        </p:txBody>
      </p:sp>
      <p:sp>
        <p:nvSpPr>
          <p:cNvPr id="25" name="Titolo 1">
            <a:extLst>
              <a:ext uri="{FF2B5EF4-FFF2-40B4-BE49-F238E27FC236}">
                <a16:creationId xmlns:a16="http://schemas.microsoft.com/office/drawing/2014/main" id="{A2172726-014F-4A7A-BFE9-52FFE7029350}"/>
              </a:ext>
            </a:extLst>
          </p:cNvPr>
          <p:cNvSpPr txBox="1">
            <a:spLocks/>
          </p:cNvSpPr>
          <p:nvPr/>
        </p:nvSpPr>
        <p:spPr>
          <a:xfrm>
            <a:off x="3480920" y="5446423"/>
            <a:ext cx="1089473" cy="606048"/>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algn="ctr" defTabSz="685666">
              <a:lnSpc>
                <a:spcPct val="100000"/>
              </a:lnSpc>
              <a:spcAft>
                <a:spcPts val="450"/>
              </a:spcAft>
            </a:pPr>
            <a:r>
              <a:rPr lang="en-GB" sz="1050" b="1" i="1" dirty="0">
                <a:solidFill>
                  <a:schemeClr val="tx2">
                    <a:lumMod val="50000"/>
                  </a:schemeClr>
                </a:solidFill>
                <a:latin typeface="Open Sans"/>
                <a:ea typeface="+mn-ea"/>
                <a:cs typeface="+mn-cs"/>
              </a:rPr>
              <a:t>Existing Pipelines, 2009</a:t>
            </a:r>
          </a:p>
          <a:p>
            <a:pPr defTabSz="685666">
              <a:lnSpc>
                <a:spcPct val="100000"/>
              </a:lnSpc>
              <a:spcAft>
                <a:spcPts val="450"/>
              </a:spcAft>
            </a:pPr>
            <a:endParaRPr lang="en-GB" sz="1350" b="1" dirty="0">
              <a:solidFill>
                <a:schemeClr val="accent5">
                  <a:lumMod val="75000"/>
                </a:schemeClr>
              </a:solidFill>
              <a:latin typeface="Open Sans"/>
              <a:ea typeface="+mn-ea"/>
              <a:cs typeface="+mn-cs"/>
            </a:endParaRPr>
          </a:p>
        </p:txBody>
      </p:sp>
      <p:sp>
        <p:nvSpPr>
          <p:cNvPr id="26" name="Titolo 1">
            <a:extLst>
              <a:ext uri="{FF2B5EF4-FFF2-40B4-BE49-F238E27FC236}">
                <a16:creationId xmlns:a16="http://schemas.microsoft.com/office/drawing/2014/main" id="{C93323AC-06D5-49CF-8624-B8C49A5CFAAC}"/>
              </a:ext>
            </a:extLst>
          </p:cNvPr>
          <p:cNvSpPr txBox="1">
            <a:spLocks/>
          </p:cNvSpPr>
          <p:nvPr/>
        </p:nvSpPr>
        <p:spPr>
          <a:xfrm>
            <a:off x="4435420" y="5454445"/>
            <a:ext cx="697833" cy="606048"/>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algn="ctr" defTabSz="685666">
              <a:lnSpc>
                <a:spcPct val="100000"/>
              </a:lnSpc>
              <a:spcAft>
                <a:spcPts val="450"/>
              </a:spcAft>
            </a:pPr>
            <a:r>
              <a:rPr lang="en-GB" sz="1050" b="1" i="1" dirty="0">
                <a:solidFill>
                  <a:schemeClr val="tx2">
                    <a:lumMod val="50000"/>
                  </a:schemeClr>
                </a:solidFill>
                <a:latin typeface="Open Sans"/>
                <a:ea typeface="+mn-ea"/>
                <a:cs typeface="+mn-cs"/>
              </a:rPr>
              <a:t>Existing GNL, 2009</a:t>
            </a:r>
          </a:p>
          <a:p>
            <a:pPr defTabSz="685666">
              <a:lnSpc>
                <a:spcPct val="100000"/>
              </a:lnSpc>
              <a:spcAft>
                <a:spcPts val="450"/>
              </a:spcAft>
            </a:pPr>
            <a:endParaRPr lang="en-GB" sz="1350" b="1" dirty="0">
              <a:solidFill>
                <a:schemeClr val="accent5">
                  <a:lumMod val="75000"/>
                </a:schemeClr>
              </a:solidFill>
              <a:latin typeface="Open Sans"/>
              <a:ea typeface="+mn-ea"/>
              <a:cs typeface="+mn-cs"/>
            </a:endParaRPr>
          </a:p>
        </p:txBody>
      </p:sp>
      <p:sp>
        <p:nvSpPr>
          <p:cNvPr id="36" name="Titolo 1">
            <a:extLst>
              <a:ext uri="{FF2B5EF4-FFF2-40B4-BE49-F238E27FC236}">
                <a16:creationId xmlns:a16="http://schemas.microsoft.com/office/drawing/2014/main" id="{8A2D1121-8399-45B3-9B97-B348D851F469}"/>
              </a:ext>
            </a:extLst>
          </p:cNvPr>
          <p:cNvSpPr txBox="1">
            <a:spLocks/>
          </p:cNvSpPr>
          <p:nvPr/>
        </p:nvSpPr>
        <p:spPr>
          <a:xfrm>
            <a:off x="3786595" y="3855051"/>
            <a:ext cx="495041" cy="377825"/>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algn="ctr" defTabSz="685666">
              <a:lnSpc>
                <a:spcPct val="100000"/>
              </a:lnSpc>
              <a:spcAft>
                <a:spcPts val="450"/>
              </a:spcAft>
            </a:pPr>
            <a:r>
              <a:rPr lang="en-GB" sz="1600" b="1" i="1" dirty="0">
                <a:solidFill>
                  <a:schemeClr val="tx2">
                    <a:lumMod val="50000"/>
                  </a:schemeClr>
                </a:solidFill>
                <a:latin typeface="Open Sans"/>
                <a:ea typeface="+mn-ea"/>
                <a:cs typeface="+mn-cs"/>
              </a:rPr>
              <a:t>92,0</a:t>
            </a:r>
          </a:p>
          <a:p>
            <a:pPr defTabSz="685666">
              <a:lnSpc>
                <a:spcPct val="100000"/>
              </a:lnSpc>
              <a:spcAft>
                <a:spcPts val="450"/>
              </a:spcAft>
            </a:pPr>
            <a:endParaRPr lang="en-GB" sz="1350" b="1" dirty="0">
              <a:solidFill>
                <a:schemeClr val="accent5">
                  <a:lumMod val="75000"/>
                </a:schemeClr>
              </a:solidFill>
              <a:latin typeface="Open Sans"/>
              <a:ea typeface="+mn-ea"/>
              <a:cs typeface="+mn-cs"/>
            </a:endParaRPr>
          </a:p>
        </p:txBody>
      </p:sp>
      <p:sp>
        <p:nvSpPr>
          <p:cNvPr id="37" name="Rettangolo con angoli arrotondati 36">
            <a:extLst>
              <a:ext uri="{FF2B5EF4-FFF2-40B4-BE49-F238E27FC236}">
                <a16:creationId xmlns:a16="http://schemas.microsoft.com/office/drawing/2014/main" id="{5586EBC2-0333-4F18-BEAC-C7DACEB0DB17}"/>
              </a:ext>
            </a:extLst>
          </p:cNvPr>
          <p:cNvSpPr/>
          <p:nvPr/>
        </p:nvSpPr>
        <p:spPr>
          <a:xfrm>
            <a:off x="4412235" y="3599810"/>
            <a:ext cx="495041" cy="720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8" name="Titolo 1">
            <a:extLst>
              <a:ext uri="{FF2B5EF4-FFF2-40B4-BE49-F238E27FC236}">
                <a16:creationId xmlns:a16="http://schemas.microsoft.com/office/drawing/2014/main" id="{166EC8CD-A37F-44CE-BD2A-1ECF47622896}"/>
              </a:ext>
            </a:extLst>
          </p:cNvPr>
          <p:cNvSpPr txBox="1">
            <a:spLocks/>
          </p:cNvSpPr>
          <p:nvPr/>
        </p:nvSpPr>
        <p:spPr>
          <a:xfrm>
            <a:off x="4388171" y="3686611"/>
            <a:ext cx="495041" cy="377825"/>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algn="ctr" defTabSz="685666">
              <a:lnSpc>
                <a:spcPct val="100000"/>
              </a:lnSpc>
              <a:spcAft>
                <a:spcPts val="450"/>
              </a:spcAft>
            </a:pPr>
            <a:r>
              <a:rPr lang="en-GB" sz="1600" b="1" i="1" dirty="0">
                <a:solidFill>
                  <a:schemeClr val="tx2">
                    <a:lumMod val="50000"/>
                  </a:schemeClr>
                </a:solidFill>
                <a:latin typeface="Open Sans"/>
                <a:ea typeface="+mn-ea"/>
                <a:cs typeface="+mn-cs"/>
              </a:rPr>
              <a:t>3,6</a:t>
            </a:r>
          </a:p>
          <a:p>
            <a:pPr defTabSz="685666">
              <a:lnSpc>
                <a:spcPct val="100000"/>
              </a:lnSpc>
              <a:spcAft>
                <a:spcPts val="450"/>
              </a:spcAft>
            </a:pPr>
            <a:endParaRPr lang="en-GB" sz="1350" b="1" dirty="0">
              <a:solidFill>
                <a:schemeClr val="accent5">
                  <a:lumMod val="75000"/>
                </a:schemeClr>
              </a:solidFill>
              <a:latin typeface="Open Sans"/>
              <a:ea typeface="+mn-ea"/>
              <a:cs typeface="+mn-cs"/>
            </a:endParaRPr>
          </a:p>
        </p:txBody>
      </p:sp>
      <p:sp>
        <p:nvSpPr>
          <p:cNvPr id="39" name="Titolo 1">
            <a:extLst>
              <a:ext uri="{FF2B5EF4-FFF2-40B4-BE49-F238E27FC236}">
                <a16:creationId xmlns:a16="http://schemas.microsoft.com/office/drawing/2014/main" id="{B21AEF99-9366-414F-97E6-4F5FE9A9F1E5}"/>
              </a:ext>
            </a:extLst>
          </p:cNvPr>
          <p:cNvSpPr txBox="1">
            <a:spLocks/>
          </p:cNvSpPr>
          <p:nvPr/>
        </p:nvSpPr>
        <p:spPr>
          <a:xfrm>
            <a:off x="4972830" y="5446423"/>
            <a:ext cx="1089473" cy="756085"/>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algn="ctr" defTabSz="685666">
              <a:lnSpc>
                <a:spcPct val="100000"/>
              </a:lnSpc>
              <a:spcAft>
                <a:spcPts val="450"/>
              </a:spcAft>
            </a:pPr>
            <a:r>
              <a:rPr lang="en-GB" sz="1050" b="1" i="1" dirty="0">
                <a:solidFill>
                  <a:srgbClr val="FF0000"/>
                </a:solidFill>
                <a:latin typeface="Open Sans"/>
                <a:ea typeface="+mn-ea"/>
                <a:cs typeface="+mn-cs"/>
              </a:rPr>
              <a:t>Added Capacity to existing pipelines</a:t>
            </a:r>
          </a:p>
          <a:p>
            <a:pPr defTabSz="685666">
              <a:lnSpc>
                <a:spcPct val="100000"/>
              </a:lnSpc>
              <a:spcAft>
                <a:spcPts val="450"/>
              </a:spcAft>
            </a:pPr>
            <a:endParaRPr lang="en-GB" sz="1350" b="1" dirty="0">
              <a:solidFill>
                <a:schemeClr val="accent5">
                  <a:lumMod val="75000"/>
                </a:schemeClr>
              </a:solidFill>
              <a:latin typeface="Open Sans"/>
              <a:ea typeface="+mn-ea"/>
              <a:cs typeface="+mn-cs"/>
            </a:endParaRPr>
          </a:p>
        </p:txBody>
      </p:sp>
      <p:sp>
        <p:nvSpPr>
          <p:cNvPr id="40" name="Rettangolo con angoli arrotondati 39">
            <a:extLst>
              <a:ext uri="{FF2B5EF4-FFF2-40B4-BE49-F238E27FC236}">
                <a16:creationId xmlns:a16="http://schemas.microsoft.com/office/drawing/2014/main" id="{AEF74319-8206-4DB2-B1FD-B42C18DDCBCF}"/>
              </a:ext>
            </a:extLst>
          </p:cNvPr>
          <p:cNvSpPr/>
          <p:nvPr/>
        </p:nvSpPr>
        <p:spPr>
          <a:xfrm>
            <a:off x="5158188" y="3269747"/>
            <a:ext cx="495041" cy="324000"/>
          </a:xfrm>
          <a:prstGeom prst="roundRect">
            <a:avLst/>
          </a:prstGeom>
          <a:gradFill>
            <a:gsLst>
              <a:gs pos="0">
                <a:srgbClr val="FFC000"/>
              </a:gs>
              <a:gs pos="100000">
                <a:schemeClr val="accent1">
                  <a:tint val="50000"/>
                  <a:shade val="100000"/>
                  <a:satMod val="350000"/>
                </a:schemeClr>
              </a:gs>
            </a:gsLst>
            <a:lin ang="16200000" scaled="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1" name="Titolo 1">
            <a:extLst>
              <a:ext uri="{FF2B5EF4-FFF2-40B4-BE49-F238E27FC236}">
                <a16:creationId xmlns:a16="http://schemas.microsoft.com/office/drawing/2014/main" id="{F8B29E80-90A5-4D88-8762-1BA028FFEB16}"/>
              </a:ext>
            </a:extLst>
          </p:cNvPr>
          <p:cNvSpPr txBox="1">
            <a:spLocks/>
          </p:cNvSpPr>
          <p:nvPr/>
        </p:nvSpPr>
        <p:spPr>
          <a:xfrm>
            <a:off x="5150575" y="3306411"/>
            <a:ext cx="495041" cy="302543"/>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algn="ctr" defTabSz="685666">
              <a:lnSpc>
                <a:spcPct val="100000"/>
              </a:lnSpc>
              <a:spcAft>
                <a:spcPts val="450"/>
              </a:spcAft>
            </a:pPr>
            <a:r>
              <a:rPr lang="en-GB" sz="1600" b="1" i="1" dirty="0">
                <a:solidFill>
                  <a:schemeClr val="tx2">
                    <a:lumMod val="50000"/>
                  </a:schemeClr>
                </a:solidFill>
                <a:latin typeface="Open Sans"/>
                <a:ea typeface="+mn-ea"/>
                <a:cs typeface="+mn-cs"/>
              </a:rPr>
              <a:t>18</a:t>
            </a:r>
          </a:p>
          <a:p>
            <a:pPr defTabSz="685666">
              <a:lnSpc>
                <a:spcPct val="100000"/>
              </a:lnSpc>
              <a:spcAft>
                <a:spcPts val="450"/>
              </a:spcAft>
            </a:pPr>
            <a:endParaRPr lang="en-GB" sz="1350" b="1" dirty="0">
              <a:solidFill>
                <a:schemeClr val="accent5">
                  <a:lumMod val="75000"/>
                </a:schemeClr>
              </a:solidFill>
              <a:latin typeface="Open Sans"/>
              <a:ea typeface="+mn-ea"/>
              <a:cs typeface="+mn-cs"/>
            </a:endParaRPr>
          </a:p>
        </p:txBody>
      </p:sp>
      <p:sp>
        <p:nvSpPr>
          <p:cNvPr id="42" name="Rettangolo con angoli arrotondati 41">
            <a:extLst>
              <a:ext uri="{FF2B5EF4-FFF2-40B4-BE49-F238E27FC236}">
                <a16:creationId xmlns:a16="http://schemas.microsoft.com/office/drawing/2014/main" id="{A57AE596-AF8D-4C85-9F26-0DBD5AE3EBCF}"/>
              </a:ext>
            </a:extLst>
          </p:cNvPr>
          <p:cNvSpPr/>
          <p:nvPr/>
        </p:nvSpPr>
        <p:spPr>
          <a:xfrm>
            <a:off x="5904948" y="2961899"/>
            <a:ext cx="495041" cy="324000"/>
          </a:xfrm>
          <a:prstGeom prst="roundRect">
            <a:avLst/>
          </a:prstGeom>
          <a:gradFill>
            <a:gsLst>
              <a:gs pos="0">
                <a:srgbClr val="FFC000"/>
              </a:gs>
              <a:gs pos="100000">
                <a:schemeClr val="accent1">
                  <a:tint val="50000"/>
                  <a:shade val="100000"/>
                  <a:satMod val="350000"/>
                </a:schemeClr>
              </a:gs>
            </a:gsLst>
            <a:lin ang="16200000" scaled="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3" name="Titolo 1">
            <a:extLst>
              <a:ext uri="{FF2B5EF4-FFF2-40B4-BE49-F238E27FC236}">
                <a16:creationId xmlns:a16="http://schemas.microsoft.com/office/drawing/2014/main" id="{DC484D95-D15E-4ED1-97E7-E6CF1C15B7C0}"/>
              </a:ext>
            </a:extLst>
          </p:cNvPr>
          <p:cNvSpPr txBox="1">
            <a:spLocks/>
          </p:cNvSpPr>
          <p:nvPr/>
        </p:nvSpPr>
        <p:spPr>
          <a:xfrm>
            <a:off x="5897335" y="3032091"/>
            <a:ext cx="495041" cy="216000"/>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algn="ctr" defTabSz="685666">
              <a:lnSpc>
                <a:spcPct val="100000"/>
              </a:lnSpc>
              <a:spcAft>
                <a:spcPts val="450"/>
              </a:spcAft>
            </a:pPr>
            <a:r>
              <a:rPr lang="en-GB" sz="1600" b="1" i="1" dirty="0">
                <a:solidFill>
                  <a:schemeClr val="tx2">
                    <a:lumMod val="50000"/>
                  </a:schemeClr>
                </a:solidFill>
                <a:latin typeface="Open Sans"/>
                <a:ea typeface="+mn-ea"/>
                <a:cs typeface="+mn-cs"/>
              </a:rPr>
              <a:t>11,7</a:t>
            </a:r>
          </a:p>
          <a:p>
            <a:pPr defTabSz="685666">
              <a:lnSpc>
                <a:spcPct val="100000"/>
              </a:lnSpc>
              <a:spcAft>
                <a:spcPts val="450"/>
              </a:spcAft>
            </a:pPr>
            <a:endParaRPr lang="en-GB" sz="1350" b="1" dirty="0">
              <a:solidFill>
                <a:schemeClr val="accent5">
                  <a:lumMod val="75000"/>
                </a:schemeClr>
              </a:solidFill>
              <a:latin typeface="Open Sans"/>
              <a:ea typeface="+mn-ea"/>
              <a:cs typeface="+mn-cs"/>
            </a:endParaRPr>
          </a:p>
        </p:txBody>
      </p:sp>
      <p:sp>
        <p:nvSpPr>
          <p:cNvPr id="44" name="Rettangolo con angoli arrotondati 43">
            <a:extLst>
              <a:ext uri="{FF2B5EF4-FFF2-40B4-BE49-F238E27FC236}">
                <a16:creationId xmlns:a16="http://schemas.microsoft.com/office/drawing/2014/main" id="{C7B7F994-A8AB-46D8-BC7C-CB1E88DBB369}"/>
              </a:ext>
            </a:extLst>
          </p:cNvPr>
          <p:cNvSpPr/>
          <p:nvPr/>
        </p:nvSpPr>
        <p:spPr>
          <a:xfrm>
            <a:off x="6503118" y="2641097"/>
            <a:ext cx="495041" cy="324000"/>
          </a:xfrm>
          <a:prstGeom prst="roundRect">
            <a:avLst/>
          </a:prstGeom>
          <a:gradFill>
            <a:gsLst>
              <a:gs pos="0">
                <a:srgbClr val="FFC000"/>
              </a:gs>
              <a:gs pos="100000">
                <a:schemeClr val="accent1">
                  <a:tint val="50000"/>
                  <a:shade val="100000"/>
                  <a:satMod val="350000"/>
                </a:schemeClr>
              </a:gs>
            </a:gsLst>
            <a:lin ang="16200000" scaled="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5" name="Titolo 1">
            <a:extLst>
              <a:ext uri="{FF2B5EF4-FFF2-40B4-BE49-F238E27FC236}">
                <a16:creationId xmlns:a16="http://schemas.microsoft.com/office/drawing/2014/main" id="{8F84F5A0-1051-4DF5-A6B3-345AE08A9C0E}"/>
              </a:ext>
            </a:extLst>
          </p:cNvPr>
          <p:cNvSpPr txBox="1">
            <a:spLocks/>
          </p:cNvSpPr>
          <p:nvPr/>
        </p:nvSpPr>
        <p:spPr>
          <a:xfrm>
            <a:off x="6495505" y="2683095"/>
            <a:ext cx="495041" cy="216000"/>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algn="ctr" defTabSz="685666">
              <a:lnSpc>
                <a:spcPct val="100000"/>
              </a:lnSpc>
              <a:spcAft>
                <a:spcPts val="450"/>
              </a:spcAft>
            </a:pPr>
            <a:r>
              <a:rPr lang="en-GB" sz="1600" b="1" i="1" dirty="0">
                <a:solidFill>
                  <a:schemeClr val="tx2">
                    <a:lumMod val="50000"/>
                  </a:schemeClr>
                </a:solidFill>
                <a:latin typeface="Open Sans"/>
                <a:ea typeface="+mn-ea"/>
                <a:cs typeface="+mn-cs"/>
              </a:rPr>
              <a:t>10,0</a:t>
            </a:r>
            <a:endParaRPr lang="en-GB" sz="1350" b="1" dirty="0">
              <a:solidFill>
                <a:schemeClr val="accent5">
                  <a:lumMod val="75000"/>
                </a:schemeClr>
              </a:solidFill>
              <a:latin typeface="Open Sans"/>
              <a:ea typeface="+mn-ea"/>
              <a:cs typeface="+mn-cs"/>
            </a:endParaRPr>
          </a:p>
        </p:txBody>
      </p:sp>
      <p:cxnSp>
        <p:nvCxnSpPr>
          <p:cNvPr id="12" name="Connettore diritto 11">
            <a:extLst>
              <a:ext uri="{FF2B5EF4-FFF2-40B4-BE49-F238E27FC236}">
                <a16:creationId xmlns:a16="http://schemas.microsoft.com/office/drawing/2014/main" id="{F59670A0-E2AD-4493-9369-BAB06BCAB35A}"/>
              </a:ext>
            </a:extLst>
          </p:cNvPr>
          <p:cNvCxnSpPr>
            <a:cxnSpLocks/>
            <a:stCxn id="2" idx="0"/>
          </p:cNvCxnSpPr>
          <p:nvPr/>
        </p:nvCxnSpPr>
        <p:spPr>
          <a:xfrm>
            <a:off x="4034117" y="3657079"/>
            <a:ext cx="378118" cy="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6" name="Connettore diritto 45">
            <a:extLst>
              <a:ext uri="{FF2B5EF4-FFF2-40B4-BE49-F238E27FC236}">
                <a16:creationId xmlns:a16="http://schemas.microsoft.com/office/drawing/2014/main" id="{C1E94492-D453-4D64-A899-DD2EB9A1E45B}"/>
              </a:ext>
            </a:extLst>
          </p:cNvPr>
          <p:cNvCxnSpPr>
            <a:cxnSpLocks/>
          </p:cNvCxnSpPr>
          <p:nvPr/>
        </p:nvCxnSpPr>
        <p:spPr>
          <a:xfrm>
            <a:off x="4844885" y="3596119"/>
            <a:ext cx="378118" cy="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7" name="Connettore diritto 46">
            <a:extLst>
              <a:ext uri="{FF2B5EF4-FFF2-40B4-BE49-F238E27FC236}">
                <a16:creationId xmlns:a16="http://schemas.microsoft.com/office/drawing/2014/main" id="{AA96E28E-0F4C-4EFA-BD3A-E3F1642D3A9F}"/>
              </a:ext>
            </a:extLst>
          </p:cNvPr>
          <p:cNvCxnSpPr>
            <a:cxnSpLocks/>
          </p:cNvCxnSpPr>
          <p:nvPr/>
        </p:nvCxnSpPr>
        <p:spPr>
          <a:xfrm>
            <a:off x="5542877" y="3273031"/>
            <a:ext cx="378118" cy="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8" name="Connettore diritto 47">
            <a:extLst>
              <a:ext uri="{FF2B5EF4-FFF2-40B4-BE49-F238E27FC236}">
                <a16:creationId xmlns:a16="http://schemas.microsoft.com/office/drawing/2014/main" id="{2F638150-67D0-4EE3-AAAE-64578950406A}"/>
              </a:ext>
            </a:extLst>
          </p:cNvPr>
          <p:cNvCxnSpPr>
            <a:cxnSpLocks/>
          </p:cNvCxnSpPr>
          <p:nvPr/>
        </p:nvCxnSpPr>
        <p:spPr>
          <a:xfrm>
            <a:off x="6256109" y="2965183"/>
            <a:ext cx="378118" cy="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9" name="Titolo 1">
            <a:extLst>
              <a:ext uri="{FF2B5EF4-FFF2-40B4-BE49-F238E27FC236}">
                <a16:creationId xmlns:a16="http://schemas.microsoft.com/office/drawing/2014/main" id="{AF8AF414-3F0D-454D-BC35-5454BFF5F8B2}"/>
              </a:ext>
            </a:extLst>
          </p:cNvPr>
          <p:cNvSpPr txBox="1">
            <a:spLocks/>
          </p:cNvSpPr>
          <p:nvPr/>
        </p:nvSpPr>
        <p:spPr>
          <a:xfrm>
            <a:off x="5879611" y="5446424"/>
            <a:ext cx="780228" cy="606048"/>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algn="ctr" defTabSz="685666">
              <a:lnSpc>
                <a:spcPct val="100000"/>
              </a:lnSpc>
              <a:spcAft>
                <a:spcPts val="450"/>
              </a:spcAft>
            </a:pPr>
            <a:r>
              <a:rPr lang="en-GB" sz="1050" b="1" i="1" dirty="0">
                <a:solidFill>
                  <a:srgbClr val="FF0000"/>
                </a:solidFill>
                <a:latin typeface="Open Sans"/>
                <a:ea typeface="+mn-ea"/>
                <a:cs typeface="+mn-cs"/>
              </a:rPr>
              <a:t>Added GNL Capacity</a:t>
            </a:r>
          </a:p>
          <a:p>
            <a:pPr defTabSz="685666">
              <a:lnSpc>
                <a:spcPct val="100000"/>
              </a:lnSpc>
              <a:spcAft>
                <a:spcPts val="450"/>
              </a:spcAft>
            </a:pPr>
            <a:endParaRPr lang="en-GB" sz="1350" b="1" dirty="0">
              <a:solidFill>
                <a:schemeClr val="accent5">
                  <a:lumMod val="75000"/>
                </a:schemeClr>
              </a:solidFill>
              <a:latin typeface="Open Sans"/>
              <a:ea typeface="+mn-ea"/>
              <a:cs typeface="+mn-cs"/>
            </a:endParaRPr>
          </a:p>
        </p:txBody>
      </p:sp>
      <p:sp>
        <p:nvSpPr>
          <p:cNvPr id="50" name="Titolo 1">
            <a:extLst>
              <a:ext uri="{FF2B5EF4-FFF2-40B4-BE49-F238E27FC236}">
                <a16:creationId xmlns:a16="http://schemas.microsoft.com/office/drawing/2014/main" id="{C971EF36-21AE-4FD5-8EDC-A62ABC1C6F8C}"/>
              </a:ext>
            </a:extLst>
          </p:cNvPr>
          <p:cNvSpPr txBox="1">
            <a:spLocks/>
          </p:cNvSpPr>
          <p:nvPr/>
        </p:nvSpPr>
        <p:spPr>
          <a:xfrm>
            <a:off x="6397771" y="5454044"/>
            <a:ext cx="925050" cy="606048"/>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algn="ctr" defTabSz="685666">
              <a:lnSpc>
                <a:spcPct val="100000"/>
              </a:lnSpc>
              <a:spcAft>
                <a:spcPts val="450"/>
              </a:spcAft>
            </a:pPr>
            <a:r>
              <a:rPr lang="en-GB" sz="1050" b="1" i="1" dirty="0">
                <a:solidFill>
                  <a:srgbClr val="FF0000"/>
                </a:solidFill>
                <a:latin typeface="Open Sans"/>
                <a:ea typeface="+mn-ea"/>
                <a:cs typeface="+mn-cs"/>
              </a:rPr>
              <a:t>TAP</a:t>
            </a:r>
          </a:p>
          <a:p>
            <a:pPr defTabSz="685666">
              <a:lnSpc>
                <a:spcPct val="100000"/>
              </a:lnSpc>
              <a:spcAft>
                <a:spcPts val="450"/>
              </a:spcAft>
            </a:pPr>
            <a:endParaRPr lang="en-GB" sz="1350" b="1" dirty="0">
              <a:solidFill>
                <a:schemeClr val="accent5">
                  <a:lumMod val="75000"/>
                </a:schemeClr>
              </a:solidFill>
              <a:latin typeface="Open Sans"/>
              <a:ea typeface="+mn-ea"/>
              <a:cs typeface="+mn-cs"/>
            </a:endParaRPr>
          </a:p>
        </p:txBody>
      </p:sp>
      <p:sp>
        <p:nvSpPr>
          <p:cNvPr id="51" name="Titolo 1">
            <a:extLst>
              <a:ext uri="{FF2B5EF4-FFF2-40B4-BE49-F238E27FC236}">
                <a16:creationId xmlns:a16="http://schemas.microsoft.com/office/drawing/2014/main" id="{8ABE80E5-AAB2-4E4F-8DCC-EE4BE190FCB9}"/>
              </a:ext>
            </a:extLst>
          </p:cNvPr>
          <p:cNvSpPr txBox="1">
            <a:spLocks/>
          </p:cNvSpPr>
          <p:nvPr/>
        </p:nvSpPr>
        <p:spPr>
          <a:xfrm>
            <a:off x="4290640" y="3930445"/>
            <a:ext cx="875720" cy="256711"/>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algn="ctr" defTabSz="685666">
              <a:lnSpc>
                <a:spcPct val="100000"/>
              </a:lnSpc>
              <a:spcAft>
                <a:spcPts val="450"/>
              </a:spcAft>
            </a:pPr>
            <a:r>
              <a:rPr lang="en-GB" sz="1050" b="1" i="1" dirty="0" err="1">
                <a:solidFill>
                  <a:schemeClr val="tx2">
                    <a:lumMod val="50000"/>
                  </a:schemeClr>
                </a:solidFill>
                <a:latin typeface="Open Sans"/>
                <a:ea typeface="+mn-ea"/>
                <a:cs typeface="+mn-cs"/>
              </a:rPr>
              <a:t>Panigaglia</a:t>
            </a:r>
            <a:endParaRPr lang="en-GB" sz="1050" b="1" i="1" dirty="0">
              <a:solidFill>
                <a:schemeClr val="tx2">
                  <a:lumMod val="50000"/>
                </a:schemeClr>
              </a:solidFill>
              <a:latin typeface="Open Sans"/>
              <a:ea typeface="+mn-ea"/>
              <a:cs typeface="+mn-cs"/>
            </a:endParaRPr>
          </a:p>
          <a:p>
            <a:pPr defTabSz="685666">
              <a:lnSpc>
                <a:spcPct val="100000"/>
              </a:lnSpc>
              <a:spcAft>
                <a:spcPts val="450"/>
              </a:spcAft>
            </a:pPr>
            <a:endParaRPr lang="en-GB" sz="1350" b="1" dirty="0">
              <a:solidFill>
                <a:schemeClr val="accent5">
                  <a:lumMod val="75000"/>
                </a:schemeClr>
              </a:solidFill>
              <a:latin typeface="Open Sans"/>
              <a:ea typeface="+mn-ea"/>
              <a:cs typeface="+mn-cs"/>
            </a:endParaRPr>
          </a:p>
        </p:txBody>
      </p:sp>
      <p:sp>
        <p:nvSpPr>
          <p:cNvPr id="52" name="Titolo 1">
            <a:extLst>
              <a:ext uri="{FF2B5EF4-FFF2-40B4-BE49-F238E27FC236}">
                <a16:creationId xmlns:a16="http://schemas.microsoft.com/office/drawing/2014/main" id="{04976FE7-51B8-44C9-B8BC-A80F7894A6E7}"/>
              </a:ext>
            </a:extLst>
          </p:cNvPr>
          <p:cNvSpPr txBox="1">
            <a:spLocks/>
          </p:cNvSpPr>
          <p:nvPr/>
        </p:nvSpPr>
        <p:spPr>
          <a:xfrm>
            <a:off x="5875600" y="3381805"/>
            <a:ext cx="875720" cy="1238619"/>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defTabSz="685666">
              <a:lnSpc>
                <a:spcPct val="100000"/>
              </a:lnSpc>
              <a:spcAft>
                <a:spcPts val="450"/>
              </a:spcAft>
            </a:pPr>
            <a:r>
              <a:rPr lang="en-GB" sz="1050" b="1" i="1" dirty="0">
                <a:solidFill>
                  <a:schemeClr val="tx2">
                    <a:lumMod val="50000"/>
                  </a:schemeClr>
                </a:solidFill>
                <a:latin typeface="Open Sans"/>
                <a:ea typeface="+mn-ea"/>
                <a:cs typeface="+mn-cs"/>
              </a:rPr>
              <a:t>Adriatic GNL Rovigo (2009)</a:t>
            </a:r>
          </a:p>
          <a:p>
            <a:pPr defTabSz="685666">
              <a:lnSpc>
                <a:spcPct val="100000"/>
              </a:lnSpc>
              <a:spcAft>
                <a:spcPts val="450"/>
              </a:spcAft>
            </a:pPr>
            <a:r>
              <a:rPr lang="en-GB" sz="1050" b="1" i="1" dirty="0">
                <a:solidFill>
                  <a:schemeClr val="tx2">
                    <a:lumMod val="50000"/>
                  </a:schemeClr>
                </a:solidFill>
                <a:latin typeface="Open Sans"/>
                <a:ea typeface="+mn-ea"/>
                <a:cs typeface="+mn-cs"/>
              </a:rPr>
              <a:t>OLT Livorno (2013)</a:t>
            </a:r>
          </a:p>
          <a:p>
            <a:pPr defTabSz="685666">
              <a:lnSpc>
                <a:spcPct val="100000"/>
              </a:lnSpc>
              <a:spcAft>
                <a:spcPts val="450"/>
              </a:spcAft>
            </a:pPr>
            <a:endParaRPr lang="en-GB" sz="1350" b="1" dirty="0">
              <a:solidFill>
                <a:schemeClr val="accent5">
                  <a:lumMod val="75000"/>
                </a:schemeClr>
              </a:solidFill>
              <a:latin typeface="Open Sans"/>
              <a:ea typeface="+mn-ea"/>
              <a:cs typeface="+mn-cs"/>
            </a:endParaRPr>
          </a:p>
        </p:txBody>
      </p:sp>
      <p:sp>
        <p:nvSpPr>
          <p:cNvPr id="53" name="Titolo 1">
            <a:extLst>
              <a:ext uri="{FF2B5EF4-FFF2-40B4-BE49-F238E27FC236}">
                <a16:creationId xmlns:a16="http://schemas.microsoft.com/office/drawing/2014/main" id="{A5AB57FE-E369-4F47-B7BD-B70B758AC6A0}"/>
              </a:ext>
            </a:extLst>
          </p:cNvPr>
          <p:cNvSpPr txBox="1">
            <a:spLocks/>
          </p:cNvSpPr>
          <p:nvPr/>
        </p:nvSpPr>
        <p:spPr>
          <a:xfrm>
            <a:off x="7271534" y="2957948"/>
            <a:ext cx="596508" cy="377826"/>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algn="ctr" defTabSz="685666">
              <a:lnSpc>
                <a:spcPct val="100000"/>
              </a:lnSpc>
              <a:spcAft>
                <a:spcPts val="450"/>
              </a:spcAft>
            </a:pPr>
            <a:r>
              <a:rPr lang="en-GB" sz="1600" b="1" i="1" dirty="0">
                <a:solidFill>
                  <a:schemeClr val="tx2">
                    <a:lumMod val="50000"/>
                  </a:schemeClr>
                </a:solidFill>
                <a:latin typeface="Open Sans"/>
                <a:ea typeface="+mn-ea"/>
                <a:cs typeface="+mn-cs"/>
              </a:rPr>
              <a:t>39,7</a:t>
            </a:r>
            <a:endParaRPr lang="en-GB" sz="1350" b="1" dirty="0">
              <a:solidFill>
                <a:schemeClr val="accent5">
                  <a:lumMod val="75000"/>
                </a:schemeClr>
              </a:solidFill>
              <a:latin typeface="Open Sans"/>
              <a:ea typeface="+mn-ea"/>
              <a:cs typeface="+mn-cs"/>
            </a:endParaRPr>
          </a:p>
        </p:txBody>
      </p:sp>
      <p:cxnSp>
        <p:nvCxnSpPr>
          <p:cNvPr id="55" name="Connettore diritto 54">
            <a:extLst>
              <a:ext uri="{FF2B5EF4-FFF2-40B4-BE49-F238E27FC236}">
                <a16:creationId xmlns:a16="http://schemas.microsoft.com/office/drawing/2014/main" id="{F29F22BB-50A4-47B9-8BD4-7D6EE5ED4DF0}"/>
              </a:ext>
            </a:extLst>
          </p:cNvPr>
          <p:cNvCxnSpPr>
            <a:cxnSpLocks/>
            <a:endCxn id="14" idx="0"/>
          </p:cNvCxnSpPr>
          <p:nvPr/>
        </p:nvCxnSpPr>
        <p:spPr>
          <a:xfrm>
            <a:off x="6964815" y="2653913"/>
            <a:ext cx="189058" cy="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4" name="Parentesi graffa chiusa 13">
            <a:extLst>
              <a:ext uri="{FF2B5EF4-FFF2-40B4-BE49-F238E27FC236}">
                <a16:creationId xmlns:a16="http://schemas.microsoft.com/office/drawing/2014/main" id="{CF8C1F2B-78A3-4E31-AF7E-91F764DFCF85}"/>
              </a:ext>
            </a:extLst>
          </p:cNvPr>
          <p:cNvSpPr/>
          <p:nvPr/>
        </p:nvSpPr>
        <p:spPr>
          <a:xfrm>
            <a:off x="7153873" y="2653913"/>
            <a:ext cx="168947" cy="893463"/>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
        <p:nvSpPr>
          <p:cNvPr id="56" name="Titolo 1">
            <a:extLst>
              <a:ext uri="{FF2B5EF4-FFF2-40B4-BE49-F238E27FC236}">
                <a16:creationId xmlns:a16="http://schemas.microsoft.com/office/drawing/2014/main" id="{A87EEB73-A67B-4F89-8F61-59F9041C3C8F}"/>
              </a:ext>
            </a:extLst>
          </p:cNvPr>
          <p:cNvSpPr txBox="1">
            <a:spLocks/>
          </p:cNvSpPr>
          <p:nvPr/>
        </p:nvSpPr>
        <p:spPr>
          <a:xfrm>
            <a:off x="6966815" y="5443703"/>
            <a:ext cx="780228" cy="682977"/>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algn="ctr" defTabSz="685666">
              <a:lnSpc>
                <a:spcPct val="100000"/>
              </a:lnSpc>
              <a:spcAft>
                <a:spcPts val="450"/>
              </a:spcAft>
            </a:pPr>
            <a:r>
              <a:rPr lang="en-GB" sz="1050" b="1" i="1" dirty="0">
                <a:solidFill>
                  <a:srgbClr val="FF0000"/>
                </a:solidFill>
                <a:latin typeface="Open Sans"/>
                <a:ea typeface="+mn-ea"/>
                <a:cs typeface="+mn-cs"/>
              </a:rPr>
              <a:t>Total added Capacity 2009-2020</a:t>
            </a:r>
          </a:p>
          <a:p>
            <a:pPr defTabSz="685666">
              <a:lnSpc>
                <a:spcPct val="100000"/>
              </a:lnSpc>
              <a:spcAft>
                <a:spcPts val="450"/>
              </a:spcAft>
            </a:pPr>
            <a:endParaRPr lang="en-GB" sz="1350" b="1" dirty="0">
              <a:solidFill>
                <a:schemeClr val="accent5">
                  <a:lumMod val="75000"/>
                </a:schemeClr>
              </a:solidFill>
              <a:latin typeface="Open Sans"/>
              <a:ea typeface="+mn-ea"/>
              <a:cs typeface="+mn-cs"/>
            </a:endParaRPr>
          </a:p>
        </p:txBody>
      </p:sp>
      <p:sp>
        <p:nvSpPr>
          <p:cNvPr id="57" name="Titolo 1">
            <a:extLst>
              <a:ext uri="{FF2B5EF4-FFF2-40B4-BE49-F238E27FC236}">
                <a16:creationId xmlns:a16="http://schemas.microsoft.com/office/drawing/2014/main" id="{A4DC1830-5F50-4346-B34D-EEA751ACE72C}"/>
              </a:ext>
            </a:extLst>
          </p:cNvPr>
          <p:cNvSpPr txBox="1">
            <a:spLocks/>
          </p:cNvSpPr>
          <p:nvPr/>
        </p:nvSpPr>
        <p:spPr>
          <a:xfrm>
            <a:off x="7142270" y="3236893"/>
            <a:ext cx="780228" cy="377826"/>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algn="ctr" defTabSz="685666">
              <a:lnSpc>
                <a:spcPct val="100000"/>
              </a:lnSpc>
              <a:spcAft>
                <a:spcPts val="450"/>
              </a:spcAft>
            </a:pPr>
            <a:r>
              <a:rPr lang="en-GB" sz="1600" b="1" i="1" dirty="0">
                <a:solidFill>
                  <a:srgbClr val="00B0F0"/>
                </a:solidFill>
                <a:latin typeface="Open Sans"/>
                <a:ea typeface="+mn-ea"/>
                <a:cs typeface="+mn-cs"/>
              </a:rPr>
              <a:t>+42%</a:t>
            </a:r>
            <a:endParaRPr lang="en-GB" sz="1350" b="1" dirty="0">
              <a:solidFill>
                <a:srgbClr val="00B0F0"/>
              </a:solidFill>
              <a:latin typeface="Open Sans"/>
              <a:ea typeface="+mn-ea"/>
              <a:cs typeface="+mn-cs"/>
            </a:endParaRPr>
          </a:p>
        </p:txBody>
      </p:sp>
      <p:sp>
        <p:nvSpPr>
          <p:cNvPr id="58" name="Titolo 1">
            <a:extLst>
              <a:ext uri="{FF2B5EF4-FFF2-40B4-BE49-F238E27FC236}">
                <a16:creationId xmlns:a16="http://schemas.microsoft.com/office/drawing/2014/main" id="{654636E7-0448-4C45-9A8E-952B213C829B}"/>
              </a:ext>
            </a:extLst>
          </p:cNvPr>
          <p:cNvSpPr txBox="1">
            <a:spLocks/>
          </p:cNvSpPr>
          <p:nvPr/>
        </p:nvSpPr>
        <p:spPr>
          <a:xfrm>
            <a:off x="6278153" y="2453054"/>
            <a:ext cx="875720" cy="224796"/>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defTabSz="685666">
              <a:lnSpc>
                <a:spcPct val="100000"/>
              </a:lnSpc>
              <a:spcAft>
                <a:spcPts val="450"/>
              </a:spcAft>
            </a:pPr>
            <a:r>
              <a:rPr lang="en-GB" sz="1050" b="1" i="1" dirty="0">
                <a:solidFill>
                  <a:schemeClr val="tx2">
                    <a:lumMod val="50000"/>
                  </a:schemeClr>
                </a:solidFill>
                <a:latin typeface="Open Sans"/>
                <a:ea typeface="+mn-ea"/>
                <a:cs typeface="+mn-cs"/>
              </a:rPr>
              <a:t>TAP (2020)</a:t>
            </a:r>
          </a:p>
          <a:p>
            <a:pPr defTabSz="685666">
              <a:lnSpc>
                <a:spcPct val="100000"/>
              </a:lnSpc>
              <a:spcAft>
                <a:spcPts val="450"/>
              </a:spcAft>
            </a:pPr>
            <a:endParaRPr lang="en-GB" sz="1350" b="1" dirty="0">
              <a:solidFill>
                <a:schemeClr val="accent5">
                  <a:lumMod val="75000"/>
                </a:schemeClr>
              </a:solidFill>
              <a:latin typeface="Open Sans"/>
              <a:ea typeface="+mn-ea"/>
              <a:cs typeface="+mn-cs"/>
            </a:endParaRPr>
          </a:p>
        </p:txBody>
      </p:sp>
      <p:sp>
        <p:nvSpPr>
          <p:cNvPr id="59" name="Titolo 1">
            <a:extLst>
              <a:ext uri="{FF2B5EF4-FFF2-40B4-BE49-F238E27FC236}">
                <a16:creationId xmlns:a16="http://schemas.microsoft.com/office/drawing/2014/main" id="{AFEE4426-6223-4695-AAC0-6785971BCA7D}"/>
              </a:ext>
            </a:extLst>
          </p:cNvPr>
          <p:cNvSpPr txBox="1">
            <a:spLocks/>
          </p:cNvSpPr>
          <p:nvPr/>
        </p:nvSpPr>
        <p:spPr>
          <a:xfrm>
            <a:off x="7894818" y="5436899"/>
            <a:ext cx="958677" cy="856555"/>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algn="ctr" defTabSz="685666">
              <a:lnSpc>
                <a:spcPct val="100000"/>
              </a:lnSpc>
              <a:spcAft>
                <a:spcPts val="450"/>
              </a:spcAft>
            </a:pPr>
            <a:r>
              <a:rPr lang="en-GB" sz="1050" b="1" i="1" dirty="0">
                <a:solidFill>
                  <a:srgbClr val="FF0000"/>
                </a:solidFill>
                <a:latin typeface="Open Sans"/>
                <a:ea typeface="+mn-ea"/>
                <a:cs typeface="+mn-cs"/>
              </a:rPr>
              <a:t>Forthcoming added capacity from new LNG projects</a:t>
            </a:r>
          </a:p>
          <a:p>
            <a:pPr defTabSz="685666">
              <a:lnSpc>
                <a:spcPct val="100000"/>
              </a:lnSpc>
              <a:spcAft>
                <a:spcPts val="450"/>
              </a:spcAft>
            </a:pPr>
            <a:endParaRPr lang="en-GB" sz="1350" b="1" dirty="0">
              <a:solidFill>
                <a:schemeClr val="accent5">
                  <a:lumMod val="75000"/>
                </a:schemeClr>
              </a:solidFill>
              <a:latin typeface="Open Sans"/>
              <a:ea typeface="+mn-ea"/>
              <a:cs typeface="+mn-cs"/>
            </a:endParaRPr>
          </a:p>
        </p:txBody>
      </p:sp>
      <p:sp>
        <p:nvSpPr>
          <p:cNvPr id="60" name="Rettangolo con angoli arrotondati 59">
            <a:extLst>
              <a:ext uri="{FF2B5EF4-FFF2-40B4-BE49-F238E27FC236}">
                <a16:creationId xmlns:a16="http://schemas.microsoft.com/office/drawing/2014/main" id="{0E1797DD-6C30-466A-AC36-8C742CA00320}"/>
              </a:ext>
            </a:extLst>
          </p:cNvPr>
          <p:cNvSpPr/>
          <p:nvPr/>
        </p:nvSpPr>
        <p:spPr>
          <a:xfrm>
            <a:off x="8129996" y="2239759"/>
            <a:ext cx="495041" cy="432000"/>
          </a:xfrm>
          <a:prstGeom prst="roundRect">
            <a:avLst/>
          </a:prstGeom>
          <a:gradFill>
            <a:gsLst>
              <a:gs pos="0">
                <a:srgbClr val="00B050"/>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1" name="Titolo 1">
            <a:extLst>
              <a:ext uri="{FF2B5EF4-FFF2-40B4-BE49-F238E27FC236}">
                <a16:creationId xmlns:a16="http://schemas.microsoft.com/office/drawing/2014/main" id="{B502AF65-877B-4B23-84B2-8F526B5E7572}"/>
              </a:ext>
            </a:extLst>
          </p:cNvPr>
          <p:cNvSpPr txBox="1">
            <a:spLocks/>
          </p:cNvSpPr>
          <p:nvPr/>
        </p:nvSpPr>
        <p:spPr>
          <a:xfrm>
            <a:off x="8079254" y="2325488"/>
            <a:ext cx="596508" cy="377826"/>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algn="ctr" defTabSz="685666">
              <a:lnSpc>
                <a:spcPct val="100000"/>
              </a:lnSpc>
              <a:spcAft>
                <a:spcPts val="450"/>
              </a:spcAft>
            </a:pPr>
            <a:r>
              <a:rPr lang="en-GB" sz="1600" b="1" i="1" dirty="0">
                <a:solidFill>
                  <a:schemeClr val="tx2">
                    <a:lumMod val="50000"/>
                  </a:schemeClr>
                </a:solidFill>
                <a:latin typeface="Open Sans"/>
                <a:ea typeface="+mn-ea"/>
                <a:cs typeface="+mn-cs"/>
              </a:rPr>
              <a:t>24,0</a:t>
            </a:r>
            <a:endParaRPr lang="en-GB" sz="1350" b="1" dirty="0">
              <a:solidFill>
                <a:schemeClr val="accent5">
                  <a:lumMod val="75000"/>
                </a:schemeClr>
              </a:solidFill>
              <a:latin typeface="Open Sans"/>
              <a:ea typeface="+mn-ea"/>
              <a:cs typeface="+mn-cs"/>
            </a:endParaRPr>
          </a:p>
        </p:txBody>
      </p:sp>
      <p:cxnSp>
        <p:nvCxnSpPr>
          <p:cNvPr id="62" name="Connettore diritto 61">
            <a:extLst>
              <a:ext uri="{FF2B5EF4-FFF2-40B4-BE49-F238E27FC236}">
                <a16:creationId xmlns:a16="http://schemas.microsoft.com/office/drawing/2014/main" id="{8920A807-EE45-4230-8817-80B30BF32BA4}"/>
              </a:ext>
            </a:extLst>
          </p:cNvPr>
          <p:cNvCxnSpPr>
            <a:cxnSpLocks/>
          </p:cNvCxnSpPr>
          <p:nvPr/>
        </p:nvCxnSpPr>
        <p:spPr>
          <a:xfrm>
            <a:off x="7322821" y="2648899"/>
            <a:ext cx="913855" cy="7438"/>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41320113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05AD391F-1619-4D8F-890E-6435A28AABDD}"/>
              </a:ext>
            </a:extLst>
          </p:cNvPr>
          <p:cNvPicPr>
            <a:picLocks noChangeAspect="1"/>
          </p:cNvPicPr>
          <p:nvPr/>
        </p:nvPicPr>
        <p:blipFill>
          <a:blip r:embed="rId2"/>
          <a:stretch>
            <a:fillRect/>
          </a:stretch>
        </p:blipFill>
        <p:spPr>
          <a:xfrm>
            <a:off x="4944769" y="2178503"/>
            <a:ext cx="3612104" cy="2476298"/>
          </a:xfrm>
          <a:prstGeom prst="rect">
            <a:avLst/>
          </a:prstGeom>
        </p:spPr>
      </p:pic>
      <p:sp>
        <p:nvSpPr>
          <p:cNvPr id="6" name="Ovale 5">
            <a:extLst>
              <a:ext uri="{FF2B5EF4-FFF2-40B4-BE49-F238E27FC236}">
                <a16:creationId xmlns:a16="http://schemas.microsoft.com/office/drawing/2014/main" id="{A1C2CBDC-626B-4AE4-8CEA-5EFCF2F1E3A7}"/>
              </a:ext>
            </a:extLst>
          </p:cNvPr>
          <p:cNvSpPr/>
          <p:nvPr/>
        </p:nvSpPr>
        <p:spPr>
          <a:xfrm>
            <a:off x="4733615" y="2981077"/>
            <a:ext cx="1187091" cy="593806"/>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olo 1"/>
          <p:cNvSpPr>
            <a:spLocks noGrp="1"/>
          </p:cNvSpPr>
          <p:nvPr>
            <p:ph type="title"/>
          </p:nvPr>
        </p:nvSpPr>
        <p:spPr>
          <a:xfrm>
            <a:off x="503178" y="296837"/>
            <a:ext cx="6745679" cy="625522"/>
          </a:xfrm>
        </p:spPr>
        <p:txBody>
          <a:bodyPr/>
          <a:lstStyle/>
          <a:p>
            <a:pPr algn="l"/>
            <a:r>
              <a:rPr lang="en-GB" sz="2800" b="1" dirty="0">
                <a:solidFill>
                  <a:srgbClr val="002060"/>
                </a:solidFill>
                <a:latin typeface="Open Sans"/>
              </a:rPr>
              <a:t>The MONITA Project </a:t>
            </a:r>
          </a:p>
        </p:txBody>
      </p:sp>
      <p:sp>
        <p:nvSpPr>
          <p:cNvPr id="19" name="CasellaDiTesto 18">
            <a:extLst>
              <a:ext uri="{FF2B5EF4-FFF2-40B4-BE49-F238E27FC236}">
                <a16:creationId xmlns:a16="http://schemas.microsoft.com/office/drawing/2014/main" id="{7DC29D01-996D-48B1-87A7-97470251E06B}"/>
              </a:ext>
            </a:extLst>
          </p:cNvPr>
          <p:cNvSpPr txBox="1"/>
          <p:nvPr/>
        </p:nvSpPr>
        <p:spPr>
          <a:xfrm>
            <a:off x="398154" y="2130771"/>
            <a:ext cx="4546614" cy="4568174"/>
          </a:xfrm>
          <a:prstGeom prst="rect">
            <a:avLst/>
          </a:prstGeom>
          <a:noFill/>
        </p:spPr>
        <p:txBody>
          <a:bodyPr wrap="square" rtlCol="0">
            <a:spAutoFit/>
          </a:bodyPr>
          <a:lstStyle/>
          <a:p>
            <a:pPr marL="214284" indent="-214284" defTabSz="677305">
              <a:lnSpc>
                <a:spcPct val="90000"/>
              </a:lnSpc>
              <a:spcAft>
                <a:spcPts val="450"/>
              </a:spcAft>
              <a:buFont typeface="Arial" panose="020B0604020202020204" pitchFamily="34" charset="0"/>
              <a:buChar char="•"/>
            </a:pPr>
            <a:r>
              <a:rPr lang="en-US" sz="1100" b="1" spc="73" dirty="0">
                <a:solidFill>
                  <a:schemeClr val="accent5">
                    <a:lumMod val="75000"/>
                  </a:schemeClr>
                </a:solidFill>
                <a:latin typeface="Open Sans" charset="0"/>
              </a:rPr>
              <a:t>First intergovernmental agreement between Italy and Montenegro on building the ME-IT interconnection dates back to 2007</a:t>
            </a:r>
          </a:p>
          <a:p>
            <a:pPr marL="214284" indent="-214284" defTabSz="677305">
              <a:lnSpc>
                <a:spcPct val="90000"/>
              </a:lnSpc>
              <a:spcAft>
                <a:spcPts val="450"/>
              </a:spcAft>
              <a:buFont typeface="Arial" panose="020B0604020202020204" pitchFamily="34" charset="0"/>
              <a:buChar char="•"/>
            </a:pPr>
            <a:r>
              <a:rPr lang="en-US" sz="1100" b="1" spc="73" dirty="0">
                <a:solidFill>
                  <a:schemeClr val="accent5">
                    <a:lumMod val="75000"/>
                  </a:schemeClr>
                </a:solidFill>
                <a:latin typeface="Open Sans" charset="0"/>
              </a:rPr>
              <a:t>HVDC interconnection joining the </a:t>
            </a:r>
            <a:r>
              <a:rPr lang="en-US" sz="1100" b="1" spc="73" dirty="0" err="1">
                <a:solidFill>
                  <a:schemeClr val="accent5">
                    <a:lumMod val="75000"/>
                  </a:schemeClr>
                </a:solidFill>
                <a:latin typeface="Open Sans" charset="0"/>
              </a:rPr>
              <a:t>Hv</a:t>
            </a:r>
            <a:r>
              <a:rPr lang="en-US" sz="1100" b="1" spc="73" dirty="0">
                <a:solidFill>
                  <a:schemeClr val="accent5">
                    <a:lumMod val="75000"/>
                  </a:schemeClr>
                </a:solidFill>
                <a:latin typeface="Open Sans" charset="0"/>
              </a:rPr>
              <a:t> stations of Villanova in Italy (Municipality of </a:t>
            </a:r>
            <a:r>
              <a:rPr lang="en-US" sz="1100" b="1" spc="73" dirty="0" err="1">
                <a:solidFill>
                  <a:schemeClr val="accent5">
                    <a:lumMod val="75000"/>
                  </a:schemeClr>
                </a:solidFill>
                <a:latin typeface="Open Sans" charset="0"/>
              </a:rPr>
              <a:t>Cepegatta</a:t>
            </a:r>
            <a:r>
              <a:rPr lang="en-US" sz="1100" b="1" spc="73" dirty="0">
                <a:solidFill>
                  <a:schemeClr val="accent5">
                    <a:lumMod val="75000"/>
                  </a:schemeClr>
                </a:solidFill>
                <a:latin typeface="Open Sans" charset="0"/>
              </a:rPr>
              <a:t>, Abruzzo Region) and </a:t>
            </a:r>
            <a:r>
              <a:rPr lang="en-US" sz="1100" b="1" spc="73" dirty="0" err="1">
                <a:solidFill>
                  <a:schemeClr val="accent5">
                    <a:lumMod val="75000"/>
                  </a:schemeClr>
                </a:solidFill>
                <a:latin typeface="Open Sans" charset="0"/>
              </a:rPr>
              <a:t>Lastva</a:t>
            </a:r>
            <a:r>
              <a:rPr lang="en-US" sz="1100" b="1" spc="73" dirty="0">
                <a:solidFill>
                  <a:schemeClr val="accent5">
                    <a:lumMod val="75000"/>
                  </a:schemeClr>
                </a:solidFill>
                <a:latin typeface="Open Sans" charset="0"/>
              </a:rPr>
              <a:t> in Montenegro (Municipality of Kotor)</a:t>
            </a:r>
          </a:p>
          <a:p>
            <a:pPr marL="214284" indent="-214284" defTabSz="677305">
              <a:lnSpc>
                <a:spcPct val="90000"/>
              </a:lnSpc>
              <a:spcAft>
                <a:spcPts val="450"/>
              </a:spcAft>
              <a:buFont typeface="Arial" panose="020B0604020202020204" pitchFamily="34" charset="0"/>
              <a:buChar char="•"/>
            </a:pPr>
            <a:r>
              <a:rPr lang="en-US" sz="1100" b="1" spc="73" dirty="0">
                <a:solidFill>
                  <a:schemeClr val="accent5">
                    <a:lumMod val="75000"/>
                  </a:schemeClr>
                </a:solidFill>
                <a:latin typeface="Open Sans" charset="0"/>
              </a:rPr>
              <a:t>445 km long (of which 423 undersea)</a:t>
            </a:r>
          </a:p>
          <a:p>
            <a:pPr marL="214284" indent="-214284" defTabSz="677305">
              <a:lnSpc>
                <a:spcPct val="90000"/>
              </a:lnSpc>
              <a:spcAft>
                <a:spcPts val="450"/>
              </a:spcAft>
              <a:buFont typeface="Arial" panose="020B0604020202020204" pitchFamily="34" charset="0"/>
              <a:buChar char="•"/>
            </a:pPr>
            <a:r>
              <a:rPr lang="en-US" sz="1100" b="1" spc="73" dirty="0">
                <a:solidFill>
                  <a:schemeClr val="accent5">
                    <a:lumMod val="75000"/>
                  </a:schemeClr>
                </a:solidFill>
                <a:latin typeface="Open Sans" charset="0"/>
              </a:rPr>
              <a:t>Two cables with maximum transfer capacity of 600 MW each</a:t>
            </a:r>
          </a:p>
          <a:p>
            <a:pPr marL="214284" indent="-214284" defTabSz="677305">
              <a:lnSpc>
                <a:spcPct val="90000"/>
              </a:lnSpc>
              <a:spcAft>
                <a:spcPts val="450"/>
              </a:spcAft>
              <a:buFont typeface="Arial" panose="020B0604020202020204" pitchFamily="34" charset="0"/>
              <a:buChar char="•"/>
            </a:pPr>
            <a:r>
              <a:rPr lang="en-US" sz="1100" b="1" spc="73" dirty="0">
                <a:solidFill>
                  <a:schemeClr val="accent5">
                    <a:lumMod val="75000"/>
                  </a:schemeClr>
                </a:solidFill>
                <a:latin typeface="Open Sans" charset="0"/>
              </a:rPr>
              <a:t>The first part of the project has been completed in late 2019 and it is already operational (works for the building of the second infrastructure’s part are expected to start in 2020)</a:t>
            </a:r>
          </a:p>
          <a:p>
            <a:pPr marL="214284" indent="-214284" defTabSz="677305">
              <a:lnSpc>
                <a:spcPct val="90000"/>
              </a:lnSpc>
              <a:spcAft>
                <a:spcPts val="450"/>
              </a:spcAft>
              <a:buFont typeface="Arial" panose="020B0604020202020204" pitchFamily="34" charset="0"/>
              <a:buChar char="•"/>
            </a:pPr>
            <a:r>
              <a:rPr lang="en-US" sz="1100" b="1" spc="73" dirty="0">
                <a:solidFill>
                  <a:schemeClr val="accent5">
                    <a:lumMod val="75000"/>
                  </a:schemeClr>
                </a:solidFill>
                <a:latin typeface="Open Sans" charset="0"/>
              </a:rPr>
              <a:t>Overall investment cost for the whole infrastructure amounts to (estimated) 1.5 B EUR – of which, 1,15 spent to build the first part of the interconnection</a:t>
            </a:r>
          </a:p>
          <a:p>
            <a:pPr marL="214284" indent="-214284" defTabSz="677305">
              <a:lnSpc>
                <a:spcPct val="90000"/>
              </a:lnSpc>
              <a:spcAft>
                <a:spcPts val="450"/>
              </a:spcAft>
              <a:buFont typeface="Arial" panose="020B0604020202020204" pitchFamily="34" charset="0"/>
              <a:buChar char="•"/>
            </a:pPr>
            <a:r>
              <a:rPr lang="en-US" sz="1100" b="1" spc="73" dirty="0">
                <a:solidFill>
                  <a:schemeClr val="accent5">
                    <a:lumMod val="75000"/>
                  </a:schemeClr>
                </a:solidFill>
                <a:latin typeface="Open Sans" charset="0"/>
              </a:rPr>
              <a:t>The infrastructure has been built and will be operated by TERNA, the Italy’s TSO (ownership unbundling applies)</a:t>
            </a:r>
          </a:p>
          <a:p>
            <a:pPr marL="214284" indent="-214284" defTabSz="677305">
              <a:lnSpc>
                <a:spcPct val="90000"/>
              </a:lnSpc>
              <a:spcAft>
                <a:spcPts val="450"/>
              </a:spcAft>
              <a:buFont typeface="Arial" panose="020B0604020202020204" pitchFamily="34" charset="0"/>
              <a:buChar char="•"/>
            </a:pPr>
            <a:r>
              <a:rPr lang="en-US" sz="1100" b="1" spc="73" dirty="0">
                <a:solidFill>
                  <a:schemeClr val="accent5">
                    <a:lumMod val="75000"/>
                  </a:schemeClr>
                </a:solidFill>
                <a:latin typeface="Open Sans" charset="0"/>
              </a:rPr>
              <a:t>200 MW out of 600 MW capacity of the operating infrastructure are reserved to a syndicate representing private investors under the exemption regime </a:t>
            </a:r>
          </a:p>
          <a:p>
            <a:pPr marL="214284" indent="-214284" defTabSz="677305">
              <a:lnSpc>
                <a:spcPct val="90000"/>
              </a:lnSpc>
              <a:spcAft>
                <a:spcPts val="450"/>
              </a:spcAft>
              <a:buFont typeface="Arial" panose="020B0604020202020204" pitchFamily="34" charset="0"/>
              <a:buChar char="•"/>
            </a:pPr>
            <a:endParaRPr lang="en-US" sz="1050" b="1" spc="73" dirty="0">
              <a:solidFill>
                <a:schemeClr val="accent5">
                  <a:lumMod val="75000"/>
                </a:schemeClr>
              </a:solidFill>
              <a:latin typeface="Open Sans" charset="0"/>
            </a:endParaRPr>
          </a:p>
          <a:p>
            <a:pPr marL="214284" indent="-214284" defTabSz="677305">
              <a:lnSpc>
                <a:spcPct val="90000"/>
              </a:lnSpc>
              <a:spcAft>
                <a:spcPts val="450"/>
              </a:spcAft>
              <a:buFont typeface="Arial" panose="020B0604020202020204" pitchFamily="34" charset="0"/>
              <a:buChar char="•"/>
            </a:pPr>
            <a:endParaRPr lang="en-GB" b="1" dirty="0">
              <a:solidFill>
                <a:schemeClr val="accent5">
                  <a:lumMod val="75000"/>
                </a:schemeClr>
              </a:solidFill>
              <a:latin typeface="Open Sans"/>
            </a:endParaRPr>
          </a:p>
        </p:txBody>
      </p:sp>
      <p:sp>
        <p:nvSpPr>
          <p:cNvPr id="33" name="CasellaDiTesto 32">
            <a:extLst>
              <a:ext uri="{FF2B5EF4-FFF2-40B4-BE49-F238E27FC236}">
                <a16:creationId xmlns:a16="http://schemas.microsoft.com/office/drawing/2014/main" id="{F654AE0D-E4BD-449D-85AC-25BE47E72469}"/>
              </a:ext>
            </a:extLst>
          </p:cNvPr>
          <p:cNvSpPr txBox="1"/>
          <p:nvPr/>
        </p:nvSpPr>
        <p:spPr>
          <a:xfrm>
            <a:off x="460283" y="898331"/>
            <a:ext cx="8096590" cy="757130"/>
          </a:xfrm>
          <a:prstGeom prst="rect">
            <a:avLst/>
          </a:prstGeom>
          <a:noFill/>
        </p:spPr>
        <p:txBody>
          <a:bodyPr wrap="square" rtlCol="0">
            <a:spAutoFit/>
          </a:bodyPr>
          <a:lstStyle/>
          <a:p>
            <a:pPr defTabSz="677305">
              <a:lnSpc>
                <a:spcPct val="90000"/>
              </a:lnSpc>
              <a:spcAft>
                <a:spcPts val="900"/>
              </a:spcAft>
            </a:pPr>
            <a:r>
              <a:rPr lang="en-GB" sz="1600" b="1" spc="73" dirty="0">
                <a:solidFill>
                  <a:schemeClr val="accent5">
                    <a:lumMod val="75000"/>
                  </a:schemeClr>
                </a:solidFill>
                <a:latin typeface="Open Sans" charset="0"/>
              </a:rPr>
              <a:t>The Montenegro-Italy Interconnection (MONITA) is a significant step towards market integration and regulatory convergence between EU and Balkan Region</a:t>
            </a:r>
            <a:endParaRPr lang="en-GB" sz="1600" b="1" dirty="0">
              <a:solidFill>
                <a:schemeClr val="accent5">
                  <a:lumMod val="75000"/>
                </a:schemeClr>
              </a:solidFill>
              <a:latin typeface="Open Sans"/>
            </a:endParaRPr>
          </a:p>
        </p:txBody>
      </p:sp>
      <p:sp>
        <p:nvSpPr>
          <p:cNvPr id="5" name="CasellaDiTesto 4">
            <a:extLst>
              <a:ext uri="{FF2B5EF4-FFF2-40B4-BE49-F238E27FC236}">
                <a16:creationId xmlns:a16="http://schemas.microsoft.com/office/drawing/2014/main" id="{CC60DAC4-8390-41F5-ACAF-3BD52366D29A}"/>
              </a:ext>
            </a:extLst>
          </p:cNvPr>
          <p:cNvSpPr txBox="1"/>
          <p:nvPr/>
        </p:nvSpPr>
        <p:spPr>
          <a:xfrm>
            <a:off x="4733615" y="2981077"/>
            <a:ext cx="1187091" cy="646331"/>
          </a:xfrm>
          <a:prstGeom prst="rect">
            <a:avLst/>
          </a:prstGeom>
          <a:noFill/>
        </p:spPr>
        <p:txBody>
          <a:bodyPr wrap="square" rtlCol="0">
            <a:spAutoFit/>
          </a:bodyPr>
          <a:lstStyle/>
          <a:p>
            <a:pPr algn="ctr"/>
            <a:r>
              <a:rPr lang="en-GB" dirty="0">
                <a:solidFill>
                  <a:schemeClr val="accent1"/>
                </a:solidFill>
              </a:rPr>
              <a:t>Italy (Villanova)</a:t>
            </a:r>
          </a:p>
        </p:txBody>
      </p:sp>
      <p:sp>
        <p:nvSpPr>
          <p:cNvPr id="10" name="Ovale 9">
            <a:extLst>
              <a:ext uri="{FF2B5EF4-FFF2-40B4-BE49-F238E27FC236}">
                <a16:creationId xmlns:a16="http://schemas.microsoft.com/office/drawing/2014/main" id="{3BC3A925-02EA-43B2-8035-3E152D7824CF}"/>
              </a:ext>
            </a:extLst>
          </p:cNvPr>
          <p:cNvSpPr/>
          <p:nvPr/>
        </p:nvSpPr>
        <p:spPr>
          <a:xfrm>
            <a:off x="7369781" y="2483740"/>
            <a:ext cx="1187091" cy="593806"/>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CasellaDiTesto 10">
            <a:extLst>
              <a:ext uri="{FF2B5EF4-FFF2-40B4-BE49-F238E27FC236}">
                <a16:creationId xmlns:a16="http://schemas.microsoft.com/office/drawing/2014/main" id="{0F522E41-6B39-41BF-A5CC-BDF5D369518B}"/>
              </a:ext>
            </a:extLst>
          </p:cNvPr>
          <p:cNvSpPr txBox="1"/>
          <p:nvPr/>
        </p:nvSpPr>
        <p:spPr>
          <a:xfrm>
            <a:off x="7369782" y="2562752"/>
            <a:ext cx="1187091" cy="461665"/>
          </a:xfrm>
          <a:prstGeom prst="rect">
            <a:avLst/>
          </a:prstGeom>
          <a:noFill/>
        </p:spPr>
        <p:txBody>
          <a:bodyPr wrap="square" rtlCol="0">
            <a:spAutoFit/>
          </a:bodyPr>
          <a:lstStyle/>
          <a:p>
            <a:pPr algn="ctr"/>
            <a:r>
              <a:rPr lang="en-GB" sz="1200" dirty="0">
                <a:solidFill>
                  <a:schemeClr val="accent1"/>
                </a:solidFill>
              </a:rPr>
              <a:t>Montenegro (</a:t>
            </a:r>
            <a:r>
              <a:rPr lang="en-GB" sz="1200" dirty="0" err="1">
                <a:solidFill>
                  <a:schemeClr val="accent1"/>
                </a:solidFill>
              </a:rPr>
              <a:t>Lastva</a:t>
            </a:r>
            <a:r>
              <a:rPr lang="en-GB" sz="1200" dirty="0">
                <a:solidFill>
                  <a:schemeClr val="accent1"/>
                </a:solidFill>
              </a:rPr>
              <a:t>)</a:t>
            </a:r>
          </a:p>
        </p:txBody>
      </p:sp>
      <p:sp>
        <p:nvSpPr>
          <p:cNvPr id="15" name="Ovale 14">
            <a:extLst>
              <a:ext uri="{FF2B5EF4-FFF2-40B4-BE49-F238E27FC236}">
                <a16:creationId xmlns:a16="http://schemas.microsoft.com/office/drawing/2014/main" id="{DD02ECFE-2ED0-49BD-BC50-9C8EF8F5E92E}"/>
              </a:ext>
            </a:extLst>
          </p:cNvPr>
          <p:cNvSpPr/>
          <p:nvPr/>
        </p:nvSpPr>
        <p:spPr>
          <a:xfrm>
            <a:off x="6536373" y="4002272"/>
            <a:ext cx="1187091" cy="593806"/>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CasellaDiTesto 15">
            <a:extLst>
              <a:ext uri="{FF2B5EF4-FFF2-40B4-BE49-F238E27FC236}">
                <a16:creationId xmlns:a16="http://schemas.microsoft.com/office/drawing/2014/main" id="{340A8360-61DD-4BCC-BEF0-7A8FB398459D}"/>
              </a:ext>
            </a:extLst>
          </p:cNvPr>
          <p:cNvSpPr txBox="1"/>
          <p:nvPr/>
        </p:nvSpPr>
        <p:spPr>
          <a:xfrm>
            <a:off x="6536373" y="4002272"/>
            <a:ext cx="1187091" cy="646331"/>
          </a:xfrm>
          <a:prstGeom prst="rect">
            <a:avLst/>
          </a:prstGeom>
          <a:noFill/>
        </p:spPr>
        <p:txBody>
          <a:bodyPr wrap="square" rtlCol="0">
            <a:spAutoFit/>
          </a:bodyPr>
          <a:lstStyle/>
          <a:p>
            <a:pPr algn="ctr"/>
            <a:r>
              <a:rPr lang="en-GB" dirty="0">
                <a:solidFill>
                  <a:schemeClr val="accent1"/>
                </a:solidFill>
              </a:rPr>
              <a:t>423 km Undersea</a:t>
            </a:r>
          </a:p>
        </p:txBody>
      </p:sp>
    </p:spTree>
    <p:extLst>
      <p:ext uri="{BB962C8B-B14F-4D97-AF65-F5344CB8AC3E}">
        <p14:creationId xmlns:p14="http://schemas.microsoft.com/office/powerpoint/2010/main" val="1511557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8" name="Immagine 5" descr="fondo-slid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563382"/>
            <a:ext cx="9144000"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olo 1">
            <a:extLst>
              <a:ext uri="{FF2B5EF4-FFF2-40B4-BE49-F238E27FC236}">
                <a16:creationId xmlns:a16="http://schemas.microsoft.com/office/drawing/2014/main" id="{444BE6B3-2232-433F-A44C-CE3FAFD29989}"/>
              </a:ext>
            </a:extLst>
          </p:cNvPr>
          <p:cNvSpPr>
            <a:spLocks noGrp="1"/>
          </p:cNvSpPr>
          <p:nvPr>
            <p:ph type="title"/>
          </p:nvPr>
        </p:nvSpPr>
        <p:spPr>
          <a:xfrm>
            <a:off x="612000" y="294618"/>
            <a:ext cx="8001058" cy="834138"/>
          </a:xfrm>
        </p:spPr>
        <p:txBody>
          <a:bodyPr/>
          <a:lstStyle/>
          <a:p>
            <a:pPr algn="l"/>
            <a:r>
              <a:rPr lang="en-GB" sz="3600" b="1" dirty="0">
                <a:solidFill>
                  <a:schemeClr val="accent1">
                    <a:lumMod val="50000"/>
                  </a:schemeClr>
                </a:solidFill>
                <a:latin typeface="Open Sans"/>
              </a:rPr>
              <a:t>Today’s Presentation Contents </a:t>
            </a:r>
          </a:p>
        </p:txBody>
      </p:sp>
      <p:sp>
        <p:nvSpPr>
          <p:cNvPr id="12" name="Rettangolo 11">
            <a:extLst>
              <a:ext uri="{FF2B5EF4-FFF2-40B4-BE49-F238E27FC236}">
                <a16:creationId xmlns:a16="http://schemas.microsoft.com/office/drawing/2014/main" id="{BEEED51A-74E4-4085-A601-91D0DE3A2020}"/>
              </a:ext>
            </a:extLst>
          </p:cNvPr>
          <p:cNvSpPr/>
          <p:nvPr/>
        </p:nvSpPr>
        <p:spPr>
          <a:xfrm>
            <a:off x="589939" y="1387393"/>
            <a:ext cx="7334861" cy="3631763"/>
          </a:xfrm>
          <a:prstGeom prst="rect">
            <a:avLst/>
          </a:prstGeom>
        </p:spPr>
        <p:txBody>
          <a:bodyPr wrap="square">
            <a:spAutoFit/>
          </a:bodyPr>
          <a:lstStyle/>
          <a:p>
            <a:pPr marL="622300" indent="-622300">
              <a:spcAft>
                <a:spcPts val="1200"/>
              </a:spcAft>
              <a:buFont typeface="Wingdings" panose="05000000000000000000" pitchFamily="2" charset="2"/>
              <a:buChar char="q"/>
            </a:pPr>
            <a:r>
              <a:rPr lang="en-US" sz="2000" b="1" dirty="0">
                <a:solidFill>
                  <a:schemeClr val="accent5">
                    <a:lumMod val="75000"/>
                  </a:schemeClr>
                </a:solidFill>
                <a:latin typeface="Open Sans"/>
              </a:rPr>
              <a:t>Introducing ARERA</a:t>
            </a:r>
          </a:p>
          <a:p>
            <a:pPr marL="622300" indent="-622300">
              <a:spcAft>
                <a:spcPts val="1200"/>
              </a:spcAft>
              <a:buFont typeface="Wingdings" panose="05000000000000000000" pitchFamily="2" charset="2"/>
              <a:buChar char="q"/>
            </a:pPr>
            <a:r>
              <a:rPr lang="en-US" sz="2000" b="1" dirty="0">
                <a:solidFill>
                  <a:schemeClr val="accent5">
                    <a:lumMod val="75000"/>
                  </a:schemeClr>
                </a:solidFill>
                <a:latin typeface="Open Sans"/>
              </a:rPr>
              <a:t>Integration beyond the EU: Italy as an Energy Hub? </a:t>
            </a:r>
          </a:p>
          <a:p>
            <a:pPr marL="622300" indent="-622300">
              <a:spcAft>
                <a:spcPts val="1200"/>
              </a:spcAft>
              <a:buFont typeface="Wingdings" panose="05000000000000000000" pitchFamily="2" charset="2"/>
              <a:buChar char="q"/>
            </a:pPr>
            <a:r>
              <a:rPr lang="en-US" sz="2000" b="1" dirty="0">
                <a:solidFill>
                  <a:schemeClr val="accent5">
                    <a:lumMod val="75000"/>
                  </a:schemeClr>
                </a:solidFill>
                <a:latin typeface="Open Sans"/>
              </a:rPr>
              <a:t>Promoting Markets Integration: the Role od Regulation </a:t>
            </a:r>
          </a:p>
          <a:p>
            <a:pPr marL="622300" indent="-622300">
              <a:spcAft>
                <a:spcPts val="1200"/>
              </a:spcAft>
              <a:buFont typeface="Wingdings" panose="05000000000000000000" pitchFamily="2" charset="2"/>
              <a:buChar char="q"/>
            </a:pPr>
            <a:r>
              <a:rPr lang="en-US" sz="2000" b="1" dirty="0">
                <a:solidFill>
                  <a:schemeClr val="accent5">
                    <a:lumMod val="75000"/>
                  </a:schemeClr>
                </a:solidFill>
                <a:latin typeface="Open Sans"/>
              </a:rPr>
              <a:t>Sharing Regulatory Principles: Western Balkans and KEP </a:t>
            </a:r>
          </a:p>
          <a:p>
            <a:pPr marL="622300" indent="-622300">
              <a:spcAft>
                <a:spcPts val="1200"/>
              </a:spcAft>
              <a:buFont typeface="Wingdings" panose="05000000000000000000" pitchFamily="2" charset="2"/>
              <a:buChar char="q"/>
            </a:pPr>
            <a:r>
              <a:rPr lang="en-US" sz="2000" b="1" dirty="0">
                <a:solidFill>
                  <a:schemeClr val="accent5">
                    <a:lumMod val="75000"/>
                  </a:schemeClr>
                </a:solidFill>
                <a:latin typeface="Open Sans"/>
              </a:rPr>
              <a:t>Regulatory Convergence in Practice: the MONITA interconnection </a:t>
            </a:r>
          </a:p>
          <a:p>
            <a:pPr marL="622300" indent="-622300">
              <a:spcAft>
                <a:spcPts val="1200"/>
              </a:spcAft>
              <a:buFont typeface="Wingdings" panose="05000000000000000000" pitchFamily="2" charset="2"/>
              <a:buChar char="q"/>
            </a:pPr>
            <a:r>
              <a:rPr lang="en-US" sz="2000" b="1" dirty="0">
                <a:solidFill>
                  <a:schemeClr val="accent5">
                    <a:lumMod val="75000"/>
                  </a:schemeClr>
                </a:solidFill>
                <a:latin typeface="Open Sans"/>
              </a:rPr>
              <a:t>Conclusions  </a:t>
            </a:r>
          </a:p>
        </p:txBody>
      </p:sp>
      <p:sp>
        <p:nvSpPr>
          <p:cNvPr id="5" name="Segnaposto numero diapositiva 4">
            <a:extLst>
              <a:ext uri="{FF2B5EF4-FFF2-40B4-BE49-F238E27FC236}">
                <a16:creationId xmlns:a16="http://schemas.microsoft.com/office/drawing/2014/main" id="{9C40BCF1-0BBB-43D5-9512-A4FFDBFAAE84}"/>
              </a:ext>
            </a:extLst>
          </p:cNvPr>
          <p:cNvSpPr>
            <a:spLocks noGrp="1"/>
          </p:cNvSpPr>
          <p:nvPr>
            <p:ph type="sldNum" sz="quarter" idx="12"/>
          </p:nvPr>
        </p:nvSpPr>
        <p:spPr/>
        <p:txBody>
          <a:bodyPr/>
          <a:lstStyle/>
          <a:p>
            <a:pPr>
              <a:defRPr/>
            </a:pPr>
            <a:fld id="{C0093EF7-3EA7-41BE-81E7-0AE2635E2DE5}" type="slidenum">
              <a:rPr lang="it-IT" altLang="it-IT" smtClean="0"/>
              <a:pPr>
                <a:defRPr/>
              </a:pPr>
              <a:t>2</a:t>
            </a:fld>
            <a:endParaRPr lang="it-IT" altLang="it-IT"/>
          </a:p>
        </p:txBody>
      </p:sp>
    </p:spTree>
    <p:extLst>
      <p:ext uri="{BB962C8B-B14F-4D97-AF65-F5344CB8AC3E}">
        <p14:creationId xmlns:p14="http://schemas.microsoft.com/office/powerpoint/2010/main" val="3721273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egnaposto contenuto 2"/>
          <p:cNvSpPr>
            <a:spLocks noGrp="1"/>
          </p:cNvSpPr>
          <p:nvPr>
            <p:ph idx="1"/>
          </p:nvPr>
        </p:nvSpPr>
        <p:spPr>
          <a:xfrm>
            <a:off x="518536" y="1820240"/>
            <a:ext cx="8232431" cy="4404097"/>
          </a:xfrm>
        </p:spPr>
        <p:txBody>
          <a:bodyPr/>
          <a:lstStyle/>
          <a:p>
            <a:pPr marL="0" indent="0">
              <a:buClr>
                <a:srgbClr val="FF9900"/>
              </a:buClr>
              <a:buNone/>
            </a:pPr>
            <a:endParaRPr lang="en-GB" altLang="it-IT" sz="1200" b="1" kern="0" dirty="0">
              <a:solidFill>
                <a:schemeClr val="tx2">
                  <a:lumMod val="75000"/>
                </a:schemeClr>
              </a:solidFill>
              <a:latin typeface="Arial" panose="020B0604020202020204" pitchFamily="34" charset="0"/>
              <a:cs typeface="Arial" panose="020B0604020202020204" pitchFamily="34" charset="0"/>
            </a:endParaRPr>
          </a:p>
          <a:p>
            <a:pPr marL="622300" lvl="1" indent="-622300">
              <a:spcBef>
                <a:spcPct val="0"/>
              </a:spcBef>
              <a:spcAft>
                <a:spcPts val="1200"/>
              </a:spcAft>
              <a:buClr>
                <a:schemeClr val="accent6">
                  <a:lumMod val="75000"/>
                </a:schemeClr>
              </a:buClr>
              <a:buFont typeface="Wingdings" panose="05000000000000000000" pitchFamily="2" charset="2"/>
              <a:buChar char="q"/>
            </a:pPr>
            <a:r>
              <a:rPr lang="en-GB" altLang="it-IT" sz="1600" b="1" dirty="0">
                <a:solidFill>
                  <a:schemeClr val="accent5">
                    <a:lumMod val="75000"/>
                  </a:schemeClr>
                </a:solidFill>
                <a:latin typeface="Open Sans"/>
                <a:ea typeface="ヒラギノ角ゴ Pro W3" pitchFamily="125" charset="-128"/>
              </a:rPr>
              <a:t>Is an independent authority, established by law in 1995
Performs economic and quality-of-services regulation in the sectors of electricity, gas, water, district heating, municipal waste</a:t>
            </a:r>
          </a:p>
          <a:p>
            <a:pPr marL="622300" lvl="1" indent="-622300">
              <a:spcBef>
                <a:spcPct val="0"/>
              </a:spcBef>
              <a:spcAft>
                <a:spcPts val="1200"/>
              </a:spcAft>
              <a:buClr>
                <a:schemeClr val="accent6">
                  <a:lumMod val="75000"/>
                </a:schemeClr>
              </a:buClr>
              <a:buFont typeface="Wingdings" panose="05000000000000000000" pitchFamily="2" charset="2"/>
              <a:buChar char="q"/>
            </a:pPr>
            <a:r>
              <a:rPr lang="en-GB" altLang="it-IT" sz="1600" b="1" dirty="0">
                <a:solidFill>
                  <a:schemeClr val="accent5">
                    <a:lumMod val="75000"/>
                  </a:schemeClr>
                </a:solidFill>
                <a:latin typeface="Open Sans"/>
                <a:ea typeface="ヒラギノ角ゴ Pro W3" pitchFamily="125" charset="-128"/>
              </a:rPr>
              <a:t>Applies uniform principles in any of the regulated domains (cost-reflectivity, transparency, efficiency and effectiveness)</a:t>
            </a:r>
          </a:p>
          <a:p>
            <a:pPr marL="622300" lvl="1" indent="-622300">
              <a:spcBef>
                <a:spcPct val="0"/>
              </a:spcBef>
              <a:spcAft>
                <a:spcPts val="1200"/>
              </a:spcAft>
              <a:buClr>
                <a:schemeClr val="accent6">
                  <a:lumMod val="75000"/>
                </a:schemeClr>
              </a:buClr>
              <a:buFont typeface="Wingdings" panose="05000000000000000000" pitchFamily="2" charset="2"/>
              <a:buChar char="q"/>
            </a:pPr>
            <a:r>
              <a:rPr lang="en-GB" altLang="it-IT" sz="1600" b="1" dirty="0">
                <a:solidFill>
                  <a:schemeClr val="accent5">
                    <a:lumMod val="75000"/>
                  </a:schemeClr>
                </a:solidFill>
                <a:latin typeface="Open Sans"/>
                <a:ea typeface="ヒラギノ角ゴ Pro W3" pitchFamily="125" charset="-128"/>
              </a:rPr>
              <a:t>Promotes the interests of users of regulates assets and energy consumers, while ensuring financial stability for industry </a:t>
            </a:r>
          </a:p>
          <a:p>
            <a:pPr marL="622300" lvl="1" indent="-622300">
              <a:spcBef>
                <a:spcPct val="0"/>
              </a:spcBef>
              <a:spcAft>
                <a:spcPts val="1200"/>
              </a:spcAft>
              <a:buClr>
                <a:schemeClr val="accent6">
                  <a:lumMod val="75000"/>
                </a:schemeClr>
              </a:buClr>
              <a:buFont typeface="Wingdings" panose="05000000000000000000" pitchFamily="2" charset="2"/>
              <a:buChar char="q"/>
            </a:pPr>
            <a:r>
              <a:rPr lang="en-GB" altLang="it-IT" sz="1600" b="1" dirty="0">
                <a:solidFill>
                  <a:schemeClr val="accent5">
                    <a:lumMod val="75000"/>
                  </a:schemeClr>
                </a:solidFill>
                <a:latin typeface="Open Sans"/>
                <a:ea typeface="ヒラギノ角ゴ Pro W3" pitchFamily="125" charset="-128"/>
              </a:rPr>
              <a:t>Involves stakeholders in the decision-making process</a:t>
            </a:r>
          </a:p>
          <a:p>
            <a:pPr marL="622300" lvl="1" indent="-622300">
              <a:spcBef>
                <a:spcPct val="0"/>
              </a:spcBef>
              <a:spcAft>
                <a:spcPts val="1200"/>
              </a:spcAft>
              <a:buClr>
                <a:schemeClr val="accent6">
                  <a:lumMod val="75000"/>
                </a:schemeClr>
              </a:buClr>
              <a:buFont typeface="Wingdings" panose="05000000000000000000" pitchFamily="2" charset="2"/>
              <a:buChar char="q"/>
            </a:pPr>
            <a:r>
              <a:rPr lang="en-GB" altLang="it-IT" sz="1600" b="1" dirty="0">
                <a:solidFill>
                  <a:schemeClr val="accent5">
                    <a:lumMod val="75000"/>
                  </a:schemeClr>
                </a:solidFill>
                <a:latin typeface="Open Sans"/>
                <a:ea typeface="ヒラギノ角ゴ Pro W3" pitchFamily="125" charset="-128"/>
              </a:rPr>
              <a:t>Co-operates with the Government and the Parliament on relevant issues </a:t>
            </a:r>
          </a:p>
          <a:p>
            <a:pPr marL="622300" lvl="1" indent="-622300">
              <a:spcBef>
                <a:spcPct val="0"/>
              </a:spcBef>
              <a:spcAft>
                <a:spcPts val="1200"/>
              </a:spcAft>
              <a:buClr>
                <a:schemeClr val="accent6">
                  <a:lumMod val="75000"/>
                </a:schemeClr>
              </a:buClr>
              <a:buFont typeface="Wingdings" panose="05000000000000000000" pitchFamily="2" charset="2"/>
              <a:buChar char="q"/>
            </a:pPr>
            <a:r>
              <a:rPr lang="en-GB" altLang="it-IT" sz="1600" b="1" dirty="0">
                <a:solidFill>
                  <a:schemeClr val="accent5">
                    <a:lumMod val="75000"/>
                  </a:schemeClr>
                </a:solidFill>
                <a:latin typeface="Open Sans"/>
                <a:ea typeface="ヒラギノ角ゴ Pro W3" pitchFamily="125" charset="-128"/>
              </a:rPr>
              <a:t>Is a party to the EU’s Agency for Co-Ordination of Energy Regulators (currently Chaired by a Member of ARERA’s Board)</a:t>
            </a:r>
          </a:p>
          <a:p>
            <a:pPr marL="622300" lvl="1" indent="-622300">
              <a:spcBef>
                <a:spcPct val="0"/>
              </a:spcBef>
              <a:spcAft>
                <a:spcPts val="1200"/>
              </a:spcAft>
              <a:buClr>
                <a:schemeClr val="accent6">
                  <a:lumMod val="75000"/>
                </a:schemeClr>
              </a:buClr>
              <a:buFont typeface="Wingdings" panose="05000000000000000000" pitchFamily="2" charset="2"/>
              <a:buChar char="q"/>
            </a:pPr>
            <a:r>
              <a:rPr lang="en-GB" altLang="it-IT" sz="1600" b="1" dirty="0">
                <a:solidFill>
                  <a:schemeClr val="accent5">
                    <a:lumMod val="75000"/>
                  </a:schemeClr>
                </a:solidFill>
                <a:latin typeface="Open Sans"/>
                <a:ea typeface="ヒラギノ角ゴ Pro W3" pitchFamily="125" charset="-128"/>
              </a:rPr>
              <a:t>Works together with other Regulatory Authorities in Regional Associations  </a:t>
            </a:r>
          </a:p>
          <a:p>
            <a:pPr marL="857250" lvl="1" indent="-457200" algn="just">
              <a:buClr>
                <a:schemeClr val="accent6">
                  <a:lumMod val="75000"/>
                </a:schemeClr>
              </a:buClr>
              <a:buFont typeface="Wingdings" panose="05000000000000000000" pitchFamily="2" charset="2"/>
              <a:buChar char="Ø"/>
            </a:pPr>
            <a:endParaRPr lang="en-GB" altLang="it-IT" sz="2200" kern="0" dirty="0">
              <a:solidFill>
                <a:schemeClr val="tx2">
                  <a:lumMod val="75000"/>
                </a:schemeClr>
              </a:solidFill>
              <a:latin typeface="Arial" panose="020B0604020202020204" pitchFamily="34" charset="0"/>
              <a:cs typeface="Arial" panose="020B0604020202020204" pitchFamily="34" charset="0"/>
            </a:endParaRPr>
          </a:p>
          <a:p>
            <a:pPr marL="800100" lvl="2" indent="0" algn="just">
              <a:buClr>
                <a:schemeClr val="accent6">
                  <a:lumMod val="75000"/>
                </a:schemeClr>
              </a:buClr>
              <a:buNone/>
            </a:pPr>
            <a:endParaRPr lang="en-GB" altLang="it-IT" sz="1800" kern="0" dirty="0">
              <a:solidFill>
                <a:schemeClr val="tx2">
                  <a:lumMod val="75000"/>
                </a:schemeClr>
              </a:solidFill>
              <a:latin typeface="Arial" panose="020B0604020202020204" pitchFamily="34" charset="0"/>
              <a:cs typeface="Arial" panose="020B0604020202020204" pitchFamily="34" charset="0"/>
            </a:endParaRPr>
          </a:p>
        </p:txBody>
      </p:sp>
      <p:pic>
        <p:nvPicPr>
          <p:cNvPr id="3078" name="Immagine 5" descr="fondo-slid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551613"/>
            <a:ext cx="9144000"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Immagine 7" descr="600x96--arera-trasaprente.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90275" y="1187942"/>
            <a:ext cx="3797300" cy="60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olo 1">
            <a:extLst>
              <a:ext uri="{FF2B5EF4-FFF2-40B4-BE49-F238E27FC236}">
                <a16:creationId xmlns:a16="http://schemas.microsoft.com/office/drawing/2014/main" id="{F94496B1-1D58-42CF-BCD0-DA00C4B80D19}"/>
              </a:ext>
            </a:extLst>
          </p:cNvPr>
          <p:cNvSpPr>
            <a:spLocks noGrp="1"/>
          </p:cNvSpPr>
          <p:nvPr>
            <p:ph type="title"/>
          </p:nvPr>
        </p:nvSpPr>
        <p:spPr>
          <a:xfrm>
            <a:off x="490275" y="275379"/>
            <a:ext cx="7687311" cy="816088"/>
          </a:xfrm>
        </p:spPr>
        <p:txBody>
          <a:bodyPr>
            <a:noAutofit/>
          </a:bodyPr>
          <a:lstStyle/>
          <a:p>
            <a:pPr algn="l"/>
            <a:r>
              <a:rPr lang="en-GB" sz="2800" b="1" dirty="0">
                <a:solidFill>
                  <a:schemeClr val="accent1">
                    <a:lumMod val="50000"/>
                  </a:schemeClr>
                </a:solidFill>
                <a:latin typeface="Open Sans"/>
              </a:rPr>
              <a:t>Italy’s Regulatory Authority for Energy, Networks and Environment (ARERA)</a:t>
            </a:r>
          </a:p>
        </p:txBody>
      </p:sp>
      <p:sp>
        <p:nvSpPr>
          <p:cNvPr id="5" name="Segnaposto numero diapositiva 4">
            <a:extLst>
              <a:ext uri="{FF2B5EF4-FFF2-40B4-BE49-F238E27FC236}">
                <a16:creationId xmlns:a16="http://schemas.microsoft.com/office/drawing/2014/main" id="{E2C58F2A-2D2D-4FCE-A3A9-BAF6E6AC608C}"/>
              </a:ext>
            </a:extLst>
          </p:cNvPr>
          <p:cNvSpPr>
            <a:spLocks noGrp="1"/>
          </p:cNvSpPr>
          <p:nvPr>
            <p:ph type="sldNum" sz="quarter" idx="12"/>
          </p:nvPr>
        </p:nvSpPr>
        <p:spPr/>
        <p:txBody>
          <a:bodyPr/>
          <a:lstStyle/>
          <a:p>
            <a:pPr>
              <a:defRPr/>
            </a:pPr>
            <a:fld id="{C0093EF7-3EA7-41BE-81E7-0AE2635E2DE5}" type="slidenum">
              <a:rPr lang="it-IT" altLang="it-IT" smtClean="0"/>
              <a:pPr>
                <a:defRPr/>
              </a:pPr>
              <a:t>3</a:t>
            </a:fld>
            <a:endParaRPr lang="it-IT" altLang="it-IT"/>
          </a:p>
        </p:txBody>
      </p:sp>
    </p:spTree>
    <p:extLst>
      <p:ext uri="{BB962C8B-B14F-4D97-AF65-F5344CB8AC3E}">
        <p14:creationId xmlns:p14="http://schemas.microsoft.com/office/powerpoint/2010/main" val="2652959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3DB81D85-6B37-4C8F-ABE1-F0B1086D37D0}"/>
              </a:ext>
            </a:extLst>
          </p:cNvPr>
          <p:cNvPicPr>
            <a:picLocks noChangeAspect="1"/>
          </p:cNvPicPr>
          <p:nvPr/>
        </p:nvPicPr>
        <p:blipFill rotWithShape="1">
          <a:blip r:embed="rId3"/>
          <a:srcRect l="29463" r="27312" b="23194"/>
          <a:stretch/>
        </p:blipFill>
        <p:spPr>
          <a:xfrm>
            <a:off x="2602969" y="1128757"/>
            <a:ext cx="6329152" cy="4888585"/>
          </a:xfrm>
          <a:prstGeom prst="rect">
            <a:avLst/>
          </a:prstGeom>
        </p:spPr>
      </p:pic>
      <p:sp>
        <p:nvSpPr>
          <p:cNvPr id="30" name="Freccia a pentagono 29">
            <a:extLst>
              <a:ext uri="{FF2B5EF4-FFF2-40B4-BE49-F238E27FC236}">
                <a16:creationId xmlns:a16="http://schemas.microsoft.com/office/drawing/2014/main" id="{F8507FAF-577D-438A-877A-8BFFF5A00F18}"/>
              </a:ext>
            </a:extLst>
          </p:cNvPr>
          <p:cNvSpPr/>
          <p:nvPr/>
        </p:nvSpPr>
        <p:spPr>
          <a:xfrm rot="17643184">
            <a:off x="2018465" y="4301199"/>
            <a:ext cx="2198149" cy="457944"/>
          </a:xfrm>
          <a:prstGeom prst="homePlate">
            <a:avLst>
              <a:gd name="adj" fmla="val 32156"/>
            </a:avLst>
          </a:prstGeom>
          <a:gradFill flip="none" rotWithShape="1">
            <a:gsLst>
              <a:gs pos="54000">
                <a:schemeClr val="accent5">
                  <a:lumMod val="5000"/>
                  <a:lumOff val="95000"/>
                </a:schemeClr>
              </a:gs>
              <a:gs pos="100000">
                <a:schemeClr val="accent5">
                  <a:lumMod val="93000"/>
                  <a:alpha val="0"/>
                </a:schemeClr>
              </a:gs>
              <a:gs pos="63000">
                <a:schemeClr val="accent5">
                  <a:lumMod val="45000"/>
                  <a:lumOff val="55000"/>
                </a:schemeClr>
              </a:gs>
              <a:gs pos="100000">
                <a:schemeClr val="accent5">
                  <a:lumMod val="30000"/>
                  <a:lumOff val="70000"/>
                </a:schemeClr>
              </a:gs>
            </a:gsLst>
            <a:lin ang="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9" name="Freccia a pentagono 28">
            <a:extLst>
              <a:ext uri="{FF2B5EF4-FFF2-40B4-BE49-F238E27FC236}">
                <a16:creationId xmlns:a16="http://schemas.microsoft.com/office/drawing/2014/main" id="{E509CC06-BE32-4DB7-ADBB-B88672F8CF99}"/>
              </a:ext>
            </a:extLst>
          </p:cNvPr>
          <p:cNvSpPr/>
          <p:nvPr/>
        </p:nvSpPr>
        <p:spPr>
          <a:xfrm rot="20285301">
            <a:off x="3308256" y="4884050"/>
            <a:ext cx="2198149" cy="556431"/>
          </a:xfrm>
          <a:prstGeom prst="homePlate">
            <a:avLst>
              <a:gd name="adj" fmla="val 32156"/>
            </a:avLst>
          </a:prstGeom>
          <a:gradFill flip="none" rotWithShape="1">
            <a:gsLst>
              <a:gs pos="54000">
                <a:schemeClr val="accent5">
                  <a:lumMod val="5000"/>
                  <a:lumOff val="95000"/>
                </a:schemeClr>
              </a:gs>
              <a:gs pos="100000">
                <a:schemeClr val="accent5">
                  <a:lumMod val="93000"/>
                  <a:alpha val="0"/>
                </a:schemeClr>
              </a:gs>
              <a:gs pos="63000">
                <a:schemeClr val="accent5">
                  <a:lumMod val="45000"/>
                  <a:lumOff val="55000"/>
                </a:schemeClr>
              </a:gs>
              <a:gs pos="100000">
                <a:schemeClr val="accent5">
                  <a:lumMod val="30000"/>
                  <a:lumOff val="70000"/>
                </a:schemeClr>
              </a:gs>
            </a:gsLst>
            <a:lin ang="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8" name="Freccia a pentagono 27">
            <a:extLst>
              <a:ext uri="{FF2B5EF4-FFF2-40B4-BE49-F238E27FC236}">
                <a16:creationId xmlns:a16="http://schemas.microsoft.com/office/drawing/2014/main" id="{113D61DA-5E23-43FE-A3E0-A678D9713256}"/>
              </a:ext>
            </a:extLst>
          </p:cNvPr>
          <p:cNvSpPr/>
          <p:nvPr/>
        </p:nvSpPr>
        <p:spPr>
          <a:xfrm rot="11460512">
            <a:off x="6466406" y="3719852"/>
            <a:ext cx="2198149" cy="641394"/>
          </a:xfrm>
          <a:prstGeom prst="homePlate">
            <a:avLst>
              <a:gd name="adj" fmla="val 32156"/>
            </a:avLst>
          </a:prstGeom>
          <a:gradFill flip="none" rotWithShape="1">
            <a:gsLst>
              <a:gs pos="54000">
                <a:schemeClr val="accent5">
                  <a:lumMod val="5000"/>
                  <a:lumOff val="95000"/>
                </a:schemeClr>
              </a:gs>
              <a:gs pos="100000">
                <a:schemeClr val="accent5">
                  <a:lumMod val="93000"/>
                  <a:alpha val="0"/>
                </a:schemeClr>
              </a:gs>
              <a:gs pos="63000">
                <a:schemeClr val="accent5">
                  <a:lumMod val="45000"/>
                  <a:lumOff val="55000"/>
                </a:schemeClr>
              </a:gs>
              <a:gs pos="100000">
                <a:schemeClr val="accent5">
                  <a:lumMod val="30000"/>
                  <a:lumOff val="70000"/>
                </a:schemeClr>
              </a:gs>
            </a:gsLst>
            <a:lin ang="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7" name="Freccia a pentagono 26">
            <a:extLst>
              <a:ext uri="{FF2B5EF4-FFF2-40B4-BE49-F238E27FC236}">
                <a16:creationId xmlns:a16="http://schemas.microsoft.com/office/drawing/2014/main" id="{7E6D30B7-2573-4773-8C32-A15B5B3F4633}"/>
              </a:ext>
            </a:extLst>
          </p:cNvPr>
          <p:cNvSpPr/>
          <p:nvPr/>
        </p:nvSpPr>
        <p:spPr>
          <a:xfrm rot="10800000">
            <a:off x="6529182" y="2923214"/>
            <a:ext cx="2411278" cy="604205"/>
          </a:xfrm>
          <a:prstGeom prst="homePlate">
            <a:avLst>
              <a:gd name="adj" fmla="val 32156"/>
            </a:avLst>
          </a:prstGeom>
          <a:gradFill flip="none" rotWithShape="1">
            <a:gsLst>
              <a:gs pos="54000">
                <a:schemeClr val="accent5">
                  <a:lumMod val="5000"/>
                  <a:lumOff val="95000"/>
                </a:schemeClr>
              </a:gs>
              <a:gs pos="100000">
                <a:schemeClr val="accent5">
                  <a:lumMod val="93000"/>
                  <a:alpha val="0"/>
                </a:schemeClr>
              </a:gs>
              <a:gs pos="63000">
                <a:schemeClr val="accent5">
                  <a:lumMod val="45000"/>
                  <a:lumOff val="55000"/>
                </a:schemeClr>
              </a:gs>
              <a:gs pos="100000">
                <a:schemeClr val="accent5">
                  <a:lumMod val="30000"/>
                  <a:lumOff val="70000"/>
                </a:schemeClr>
              </a:gs>
            </a:gsLst>
            <a:lin ang="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6" name="Freccia a pentagono 25">
            <a:extLst>
              <a:ext uri="{FF2B5EF4-FFF2-40B4-BE49-F238E27FC236}">
                <a16:creationId xmlns:a16="http://schemas.microsoft.com/office/drawing/2014/main" id="{B549C39C-765D-426D-B891-82B9BEF0A5CB}"/>
              </a:ext>
            </a:extLst>
          </p:cNvPr>
          <p:cNvSpPr/>
          <p:nvPr/>
        </p:nvSpPr>
        <p:spPr>
          <a:xfrm rot="9701416">
            <a:off x="5309221" y="1735969"/>
            <a:ext cx="3181038" cy="852030"/>
          </a:xfrm>
          <a:prstGeom prst="homePlate">
            <a:avLst>
              <a:gd name="adj" fmla="val 32156"/>
            </a:avLst>
          </a:prstGeom>
          <a:gradFill flip="none" rotWithShape="1">
            <a:gsLst>
              <a:gs pos="54000">
                <a:schemeClr val="accent5">
                  <a:lumMod val="5000"/>
                  <a:lumOff val="95000"/>
                </a:schemeClr>
              </a:gs>
              <a:gs pos="100000">
                <a:schemeClr val="accent5">
                  <a:lumMod val="93000"/>
                  <a:alpha val="0"/>
                </a:schemeClr>
              </a:gs>
              <a:gs pos="63000">
                <a:schemeClr val="accent5">
                  <a:lumMod val="45000"/>
                  <a:lumOff val="55000"/>
                </a:schemeClr>
              </a:gs>
              <a:gs pos="100000">
                <a:schemeClr val="accent5">
                  <a:lumMod val="30000"/>
                  <a:lumOff val="70000"/>
                </a:schemeClr>
              </a:gs>
            </a:gsLst>
            <a:lin ang="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3078" name="Immagine 5" descr="fondo-slide.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6563382"/>
            <a:ext cx="9144000"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olo 1">
            <a:extLst>
              <a:ext uri="{FF2B5EF4-FFF2-40B4-BE49-F238E27FC236}">
                <a16:creationId xmlns:a16="http://schemas.microsoft.com/office/drawing/2014/main" id="{444BE6B3-2232-433F-A44C-CE3FAFD29989}"/>
              </a:ext>
            </a:extLst>
          </p:cNvPr>
          <p:cNvSpPr>
            <a:spLocks noGrp="1"/>
          </p:cNvSpPr>
          <p:nvPr>
            <p:ph type="title"/>
          </p:nvPr>
        </p:nvSpPr>
        <p:spPr>
          <a:xfrm>
            <a:off x="208878" y="166801"/>
            <a:ext cx="8001058" cy="1116319"/>
          </a:xfrm>
        </p:spPr>
        <p:txBody>
          <a:bodyPr/>
          <a:lstStyle/>
          <a:p>
            <a:pPr algn="l"/>
            <a:r>
              <a:rPr lang="en-GB" sz="2800" b="1" dirty="0">
                <a:solidFill>
                  <a:schemeClr val="accent1">
                    <a:lumMod val="50000"/>
                  </a:schemeClr>
                </a:solidFill>
                <a:latin typeface="Open Sans"/>
              </a:rPr>
              <a:t>Structural Change to Build an Energy Bridge </a:t>
            </a:r>
          </a:p>
        </p:txBody>
      </p:sp>
      <p:sp>
        <p:nvSpPr>
          <p:cNvPr id="10" name="Freccia a pentagono 9">
            <a:extLst>
              <a:ext uri="{FF2B5EF4-FFF2-40B4-BE49-F238E27FC236}">
                <a16:creationId xmlns:a16="http://schemas.microsoft.com/office/drawing/2014/main" id="{BBC15A57-3324-4D00-B8E3-3A6D8486BE9E}"/>
              </a:ext>
            </a:extLst>
          </p:cNvPr>
          <p:cNvSpPr/>
          <p:nvPr/>
        </p:nvSpPr>
        <p:spPr>
          <a:xfrm rot="5400000">
            <a:off x="-803167" y="2421818"/>
            <a:ext cx="4387141" cy="2430288"/>
          </a:xfrm>
          <a:prstGeom prst="homePlate">
            <a:avLst>
              <a:gd name="adj" fmla="val 32156"/>
            </a:avLst>
          </a:prstGeom>
          <a:gradFill flip="none" rotWithShape="1">
            <a:gsLst>
              <a:gs pos="54000">
                <a:schemeClr val="accent5">
                  <a:lumMod val="5000"/>
                  <a:lumOff val="95000"/>
                </a:schemeClr>
              </a:gs>
              <a:gs pos="100000">
                <a:schemeClr val="accent5">
                  <a:lumMod val="93000"/>
                  <a:alpha val="0"/>
                </a:schemeClr>
              </a:gs>
              <a:gs pos="63000">
                <a:schemeClr val="accent5">
                  <a:lumMod val="45000"/>
                  <a:lumOff val="55000"/>
                </a:schemeClr>
              </a:gs>
              <a:gs pos="100000">
                <a:schemeClr val="accent5">
                  <a:lumMod val="30000"/>
                  <a:lumOff val="70000"/>
                </a:schemeClr>
              </a:gs>
            </a:gsLst>
            <a:lin ang="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CasellaDiTesto 12">
            <a:extLst>
              <a:ext uri="{FF2B5EF4-FFF2-40B4-BE49-F238E27FC236}">
                <a16:creationId xmlns:a16="http://schemas.microsoft.com/office/drawing/2014/main" id="{0B8ECEAE-F57B-4D99-9EA4-ED32EC86F623}"/>
              </a:ext>
            </a:extLst>
          </p:cNvPr>
          <p:cNvSpPr txBox="1"/>
          <p:nvPr/>
        </p:nvSpPr>
        <p:spPr>
          <a:xfrm>
            <a:off x="176102" y="1557317"/>
            <a:ext cx="2429446" cy="1215717"/>
          </a:xfrm>
          <a:prstGeom prst="rect">
            <a:avLst/>
          </a:prstGeom>
          <a:noFill/>
        </p:spPr>
        <p:txBody>
          <a:bodyPr wrap="square" rtlCol="0">
            <a:spAutoFit/>
          </a:bodyPr>
          <a:lstStyle/>
          <a:p>
            <a:pPr marL="403568" indent="-403568">
              <a:spcAft>
                <a:spcPts val="600"/>
              </a:spcAft>
              <a:buFont typeface="Wingdings" panose="05000000000000000000" pitchFamily="2" charset="2"/>
              <a:buChar char="q"/>
            </a:pPr>
            <a:r>
              <a:rPr lang="en-US" sz="1050" b="1" dirty="0">
                <a:solidFill>
                  <a:schemeClr val="accent5">
                    <a:lumMod val="75000"/>
                  </a:schemeClr>
                </a:solidFill>
                <a:latin typeface="Open Sans"/>
              </a:rPr>
              <a:t>Increased electricity interconnection capacity </a:t>
            </a:r>
          </a:p>
          <a:p>
            <a:pPr marL="403568" indent="-403568">
              <a:spcAft>
                <a:spcPts val="600"/>
              </a:spcAft>
              <a:buFont typeface="Wingdings" panose="05000000000000000000" pitchFamily="2" charset="2"/>
              <a:buChar char="q"/>
            </a:pPr>
            <a:r>
              <a:rPr lang="en-US" sz="1050" b="1" dirty="0">
                <a:solidFill>
                  <a:schemeClr val="accent5">
                    <a:lumMod val="75000"/>
                  </a:schemeClr>
                </a:solidFill>
                <a:latin typeface="Open Sans"/>
              </a:rPr>
              <a:t>Structural change in generation mix </a:t>
            </a:r>
          </a:p>
          <a:p>
            <a:pPr marL="403568" indent="-403568">
              <a:spcAft>
                <a:spcPts val="600"/>
              </a:spcAft>
              <a:buFont typeface="Wingdings" panose="05000000000000000000" pitchFamily="2" charset="2"/>
              <a:buChar char="q"/>
            </a:pPr>
            <a:r>
              <a:rPr lang="en-US" sz="1050" b="1" dirty="0">
                <a:solidFill>
                  <a:schemeClr val="accent5">
                    <a:lumMod val="75000"/>
                  </a:schemeClr>
                </a:solidFill>
                <a:latin typeface="Open Sans"/>
              </a:rPr>
              <a:t>Gas import capacity likely to exceed internal demand </a:t>
            </a:r>
          </a:p>
        </p:txBody>
      </p:sp>
      <p:sp>
        <p:nvSpPr>
          <p:cNvPr id="14" name="CasellaDiTesto 13">
            <a:extLst>
              <a:ext uri="{FF2B5EF4-FFF2-40B4-BE49-F238E27FC236}">
                <a16:creationId xmlns:a16="http://schemas.microsoft.com/office/drawing/2014/main" id="{6BAE897E-64EB-45EF-8CEF-930CB8FC8902}"/>
              </a:ext>
            </a:extLst>
          </p:cNvPr>
          <p:cNvSpPr txBox="1"/>
          <p:nvPr/>
        </p:nvSpPr>
        <p:spPr>
          <a:xfrm>
            <a:off x="176102" y="2819288"/>
            <a:ext cx="2429446" cy="2508379"/>
          </a:xfrm>
          <a:prstGeom prst="rect">
            <a:avLst/>
          </a:prstGeom>
          <a:noFill/>
        </p:spPr>
        <p:txBody>
          <a:bodyPr wrap="square" rtlCol="0">
            <a:spAutoFit/>
          </a:bodyPr>
          <a:lstStyle/>
          <a:p>
            <a:pPr marL="403568" indent="-403568">
              <a:spcAft>
                <a:spcPts val="600"/>
              </a:spcAft>
              <a:buFont typeface="Wingdings" panose="05000000000000000000" pitchFamily="2" charset="2"/>
              <a:buChar char="q"/>
            </a:pPr>
            <a:r>
              <a:rPr lang="en-US" sz="1050" b="1" dirty="0">
                <a:solidFill>
                  <a:schemeClr val="accent5">
                    <a:lumMod val="75000"/>
                  </a:schemeClr>
                </a:solidFill>
                <a:latin typeface="Open Sans"/>
              </a:rPr>
              <a:t>Shift from a “High-price, heavily importer” electricity market to a contributor to the EU security of supply</a:t>
            </a:r>
          </a:p>
          <a:p>
            <a:pPr marL="403568" indent="-403568">
              <a:spcAft>
                <a:spcPts val="600"/>
              </a:spcAft>
              <a:buFont typeface="Wingdings" panose="05000000000000000000" pitchFamily="2" charset="2"/>
              <a:buChar char="q"/>
            </a:pPr>
            <a:r>
              <a:rPr lang="en-US" sz="1050" b="1" dirty="0">
                <a:solidFill>
                  <a:schemeClr val="accent5">
                    <a:lumMod val="75000"/>
                  </a:schemeClr>
                </a:solidFill>
                <a:latin typeface="Open Sans"/>
              </a:rPr>
              <a:t>Significant electricity export observed in the last two years, mainly due to “exceeding generation” from RES</a:t>
            </a:r>
          </a:p>
          <a:p>
            <a:pPr marL="403568" indent="-403568">
              <a:spcAft>
                <a:spcPts val="600"/>
              </a:spcAft>
              <a:buFont typeface="Wingdings" panose="05000000000000000000" pitchFamily="2" charset="2"/>
              <a:buChar char="q"/>
            </a:pPr>
            <a:r>
              <a:rPr lang="en-US" sz="1050" b="1" dirty="0">
                <a:solidFill>
                  <a:schemeClr val="accent5">
                    <a:lumMod val="75000"/>
                  </a:schemeClr>
                </a:solidFill>
                <a:latin typeface="Open Sans"/>
              </a:rPr>
              <a:t>Reverse flow studied also for gas interconnections: gas transport capacity no longer viewed as a mere security-of-supply tool</a:t>
            </a:r>
          </a:p>
        </p:txBody>
      </p:sp>
      <p:sp>
        <p:nvSpPr>
          <p:cNvPr id="15" name="Titolo 1">
            <a:extLst>
              <a:ext uri="{FF2B5EF4-FFF2-40B4-BE49-F238E27FC236}">
                <a16:creationId xmlns:a16="http://schemas.microsoft.com/office/drawing/2014/main" id="{0D22D366-B802-4AAE-A252-88B8D0457684}"/>
              </a:ext>
            </a:extLst>
          </p:cNvPr>
          <p:cNvSpPr txBox="1">
            <a:spLocks/>
          </p:cNvSpPr>
          <p:nvPr/>
        </p:nvSpPr>
        <p:spPr>
          <a:xfrm>
            <a:off x="175259" y="6001317"/>
            <a:ext cx="8001058" cy="556801"/>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defTabSz="685666">
              <a:lnSpc>
                <a:spcPct val="100000"/>
              </a:lnSpc>
              <a:spcAft>
                <a:spcPts val="450"/>
              </a:spcAft>
            </a:pPr>
            <a:r>
              <a:rPr lang="en-GB" sz="1400" b="1" dirty="0">
                <a:solidFill>
                  <a:schemeClr val="tx2">
                    <a:lumMod val="50000"/>
                  </a:schemeClr>
                </a:solidFill>
                <a:latin typeface="Open Sans"/>
                <a:ea typeface="+mn-ea"/>
                <a:cs typeface="+mn-cs"/>
              </a:rPr>
              <a:t>Italy is and will be more and more at the crossroad of most electricity and gas highways within the Mediterranean Area </a:t>
            </a:r>
          </a:p>
          <a:p>
            <a:pPr defTabSz="685666">
              <a:lnSpc>
                <a:spcPct val="100000"/>
              </a:lnSpc>
              <a:spcAft>
                <a:spcPts val="450"/>
              </a:spcAft>
            </a:pPr>
            <a:endParaRPr lang="en-GB" sz="1350" b="1" dirty="0">
              <a:solidFill>
                <a:schemeClr val="accent5">
                  <a:lumMod val="75000"/>
                </a:schemeClr>
              </a:solidFill>
              <a:latin typeface="Open Sans"/>
              <a:ea typeface="+mn-ea"/>
              <a:cs typeface="+mn-cs"/>
            </a:endParaRPr>
          </a:p>
        </p:txBody>
      </p:sp>
      <p:sp>
        <p:nvSpPr>
          <p:cNvPr id="18" name="Titolo 1">
            <a:extLst>
              <a:ext uri="{FF2B5EF4-FFF2-40B4-BE49-F238E27FC236}">
                <a16:creationId xmlns:a16="http://schemas.microsoft.com/office/drawing/2014/main" id="{E52FD296-BBD4-4450-A98E-E33599599893}"/>
              </a:ext>
            </a:extLst>
          </p:cNvPr>
          <p:cNvSpPr txBox="1">
            <a:spLocks/>
          </p:cNvSpPr>
          <p:nvPr/>
        </p:nvSpPr>
        <p:spPr>
          <a:xfrm rot="20525601">
            <a:off x="5816734" y="1795867"/>
            <a:ext cx="2622018" cy="660040"/>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defTabSz="685666">
              <a:lnSpc>
                <a:spcPct val="100000"/>
              </a:lnSpc>
              <a:spcAft>
                <a:spcPts val="450"/>
              </a:spcAft>
            </a:pPr>
            <a:r>
              <a:rPr lang="en-GB" sz="1200" b="1" dirty="0">
                <a:solidFill>
                  <a:schemeClr val="tx2">
                    <a:lumMod val="50000"/>
                  </a:schemeClr>
                </a:solidFill>
                <a:latin typeface="Open Sans"/>
                <a:ea typeface="+mn-ea"/>
                <a:cs typeface="+mn-cs"/>
              </a:rPr>
              <a:t>MONITA (Montenegro – Italy), Undergoing Scrutiny for Market Coupling</a:t>
            </a:r>
          </a:p>
          <a:p>
            <a:pPr defTabSz="685666">
              <a:lnSpc>
                <a:spcPct val="100000"/>
              </a:lnSpc>
              <a:spcAft>
                <a:spcPts val="450"/>
              </a:spcAft>
            </a:pPr>
            <a:endParaRPr lang="en-GB" sz="1350" b="1" dirty="0">
              <a:solidFill>
                <a:schemeClr val="accent5">
                  <a:lumMod val="75000"/>
                </a:schemeClr>
              </a:solidFill>
              <a:latin typeface="Open Sans"/>
              <a:ea typeface="+mn-ea"/>
              <a:cs typeface="+mn-cs"/>
            </a:endParaRPr>
          </a:p>
        </p:txBody>
      </p:sp>
      <p:sp>
        <p:nvSpPr>
          <p:cNvPr id="19" name="Titolo 1">
            <a:extLst>
              <a:ext uri="{FF2B5EF4-FFF2-40B4-BE49-F238E27FC236}">
                <a16:creationId xmlns:a16="http://schemas.microsoft.com/office/drawing/2014/main" id="{3A25EF3D-54E8-4369-92F4-7D4F17315B1B}"/>
              </a:ext>
            </a:extLst>
          </p:cNvPr>
          <p:cNvSpPr txBox="1">
            <a:spLocks/>
          </p:cNvSpPr>
          <p:nvPr/>
        </p:nvSpPr>
        <p:spPr>
          <a:xfrm rot="688087">
            <a:off x="6759216" y="3868403"/>
            <a:ext cx="1863742" cy="493320"/>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defTabSz="685666">
              <a:lnSpc>
                <a:spcPct val="100000"/>
              </a:lnSpc>
              <a:spcAft>
                <a:spcPts val="450"/>
              </a:spcAft>
            </a:pPr>
            <a:r>
              <a:rPr lang="en-GB" sz="1200" b="1" dirty="0">
                <a:solidFill>
                  <a:schemeClr val="tx2">
                    <a:lumMod val="50000"/>
                  </a:schemeClr>
                </a:solidFill>
                <a:latin typeface="Open Sans"/>
                <a:ea typeface="+mn-ea"/>
                <a:cs typeface="+mn-cs"/>
              </a:rPr>
              <a:t>Greece – Italy, Market Coupling Underway </a:t>
            </a:r>
          </a:p>
          <a:p>
            <a:pPr defTabSz="685666">
              <a:lnSpc>
                <a:spcPct val="100000"/>
              </a:lnSpc>
              <a:spcAft>
                <a:spcPts val="450"/>
              </a:spcAft>
            </a:pPr>
            <a:endParaRPr lang="en-GB" sz="1350" b="1" dirty="0">
              <a:solidFill>
                <a:schemeClr val="accent5">
                  <a:lumMod val="75000"/>
                </a:schemeClr>
              </a:solidFill>
              <a:latin typeface="Open Sans"/>
              <a:ea typeface="+mn-ea"/>
              <a:cs typeface="+mn-cs"/>
            </a:endParaRPr>
          </a:p>
        </p:txBody>
      </p:sp>
      <p:sp>
        <p:nvSpPr>
          <p:cNvPr id="20" name="Titolo 1">
            <a:extLst>
              <a:ext uri="{FF2B5EF4-FFF2-40B4-BE49-F238E27FC236}">
                <a16:creationId xmlns:a16="http://schemas.microsoft.com/office/drawing/2014/main" id="{C53DF346-DC16-419F-8F67-88A111C03F20}"/>
              </a:ext>
            </a:extLst>
          </p:cNvPr>
          <p:cNvSpPr txBox="1">
            <a:spLocks/>
          </p:cNvSpPr>
          <p:nvPr/>
        </p:nvSpPr>
        <p:spPr>
          <a:xfrm rot="20199196">
            <a:off x="3493198" y="4896525"/>
            <a:ext cx="1863742" cy="493320"/>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defTabSz="685666">
              <a:lnSpc>
                <a:spcPct val="100000"/>
              </a:lnSpc>
              <a:spcAft>
                <a:spcPts val="450"/>
              </a:spcAft>
            </a:pPr>
            <a:r>
              <a:rPr lang="en-GB" sz="1200" b="1" dirty="0">
                <a:solidFill>
                  <a:schemeClr val="tx2">
                    <a:lumMod val="50000"/>
                  </a:schemeClr>
                </a:solidFill>
                <a:latin typeface="Open Sans"/>
                <a:ea typeface="+mn-ea"/>
                <a:cs typeface="+mn-cs"/>
              </a:rPr>
              <a:t>Italy – Tunisia Interconnection Project (2025?)</a:t>
            </a:r>
          </a:p>
          <a:p>
            <a:pPr defTabSz="685666">
              <a:lnSpc>
                <a:spcPct val="100000"/>
              </a:lnSpc>
              <a:spcAft>
                <a:spcPts val="450"/>
              </a:spcAft>
            </a:pPr>
            <a:endParaRPr lang="en-GB" sz="1350" b="1" dirty="0">
              <a:solidFill>
                <a:schemeClr val="accent5">
                  <a:lumMod val="75000"/>
                </a:schemeClr>
              </a:solidFill>
              <a:latin typeface="Open Sans"/>
              <a:ea typeface="+mn-ea"/>
              <a:cs typeface="+mn-cs"/>
            </a:endParaRPr>
          </a:p>
        </p:txBody>
      </p:sp>
      <p:sp>
        <p:nvSpPr>
          <p:cNvPr id="21" name="Titolo 1">
            <a:extLst>
              <a:ext uri="{FF2B5EF4-FFF2-40B4-BE49-F238E27FC236}">
                <a16:creationId xmlns:a16="http://schemas.microsoft.com/office/drawing/2014/main" id="{B9CA5C08-691F-465B-8ACE-8E57F4AEFD76}"/>
              </a:ext>
            </a:extLst>
          </p:cNvPr>
          <p:cNvSpPr txBox="1">
            <a:spLocks/>
          </p:cNvSpPr>
          <p:nvPr/>
        </p:nvSpPr>
        <p:spPr>
          <a:xfrm>
            <a:off x="6744931" y="2970621"/>
            <a:ext cx="2307358" cy="556800"/>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defTabSz="685666">
              <a:lnSpc>
                <a:spcPct val="100000"/>
              </a:lnSpc>
              <a:spcAft>
                <a:spcPts val="450"/>
              </a:spcAft>
            </a:pPr>
            <a:r>
              <a:rPr lang="en-GB" sz="1200" b="1" dirty="0">
                <a:solidFill>
                  <a:srgbClr val="FF0000"/>
                </a:solidFill>
                <a:latin typeface="Open Sans"/>
                <a:ea typeface="+mn-ea"/>
                <a:cs typeface="+mn-cs"/>
              </a:rPr>
              <a:t>TAP, 10BM/Y as from 2020, linked with TANAP and BLUESTREAM</a:t>
            </a:r>
          </a:p>
          <a:p>
            <a:pPr defTabSz="685666">
              <a:lnSpc>
                <a:spcPct val="100000"/>
              </a:lnSpc>
              <a:spcAft>
                <a:spcPts val="450"/>
              </a:spcAft>
            </a:pPr>
            <a:endParaRPr lang="en-GB" sz="1350" b="1" dirty="0">
              <a:solidFill>
                <a:schemeClr val="accent5">
                  <a:lumMod val="75000"/>
                </a:schemeClr>
              </a:solidFill>
              <a:latin typeface="Open Sans"/>
              <a:ea typeface="+mn-ea"/>
              <a:cs typeface="+mn-cs"/>
            </a:endParaRPr>
          </a:p>
        </p:txBody>
      </p:sp>
      <p:sp>
        <p:nvSpPr>
          <p:cNvPr id="22" name="Titolo 1">
            <a:extLst>
              <a:ext uri="{FF2B5EF4-FFF2-40B4-BE49-F238E27FC236}">
                <a16:creationId xmlns:a16="http://schemas.microsoft.com/office/drawing/2014/main" id="{FAD1D7A6-BEBD-4B81-A5F5-261B1F4CDE14}"/>
              </a:ext>
            </a:extLst>
          </p:cNvPr>
          <p:cNvSpPr txBox="1">
            <a:spLocks/>
          </p:cNvSpPr>
          <p:nvPr/>
        </p:nvSpPr>
        <p:spPr>
          <a:xfrm rot="17519492">
            <a:off x="2379544" y="4562577"/>
            <a:ext cx="1437484" cy="286171"/>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defTabSz="685666">
              <a:lnSpc>
                <a:spcPct val="100000"/>
              </a:lnSpc>
              <a:spcAft>
                <a:spcPts val="450"/>
              </a:spcAft>
            </a:pPr>
            <a:r>
              <a:rPr lang="en-GB" sz="1200" b="1" dirty="0" err="1">
                <a:solidFill>
                  <a:srgbClr val="FF0000"/>
                </a:solidFill>
                <a:latin typeface="Open Sans"/>
                <a:ea typeface="+mn-ea"/>
                <a:cs typeface="+mn-cs"/>
              </a:rPr>
              <a:t>GALSi</a:t>
            </a:r>
            <a:r>
              <a:rPr lang="en-GB" sz="1200" b="1" dirty="0">
                <a:solidFill>
                  <a:srgbClr val="FF0000"/>
                </a:solidFill>
                <a:latin typeface="Open Sans"/>
                <a:ea typeface="+mn-ea"/>
                <a:cs typeface="+mn-cs"/>
              </a:rPr>
              <a:t> Project</a:t>
            </a:r>
          </a:p>
          <a:p>
            <a:pPr defTabSz="685666">
              <a:lnSpc>
                <a:spcPct val="100000"/>
              </a:lnSpc>
              <a:spcAft>
                <a:spcPts val="450"/>
              </a:spcAft>
            </a:pPr>
            <a:endParaRPr lang="en-GB" sz="1350" b="1" dirty="0">
              <a:solidFill>
                <a:schemeClr val="accent5">
                  <a:lumMod val="75000"/>
                </a:schemeClr>
              </a:solidFill>
              <a:latin typeface="Open Sans"/>
              <a:ea typeface="+mn-ea"/>
              <a:cs typeface="+mn-cs"/>
            </a:endParaRPr>
          </a:p>
        </p:txBody>
      </p:sp>
      <p:sp>
        <p:nvSpPr>
          <p:cNvPr id="6" name="Segnaposto numero diapositiva 5">
            <a:extLst>
              <a:ext uri="{FF2B5EF4-FFF2-40B4-BE49-F238E27FC236}">
                <a16:creationId xmlns:a16="http://schemas.microsoft.com/office/drawing/2014/main" id="{BEBA5CCA-87AF-4BF8-B806-26A9C95E5B3C}"/>
              </a:ext>
            </a:extLst>
          </p:cNvPr>
          <p:cNvSpPr>
            <a:spLocks noGrp="1"/>
          </p:cNvSpPr>
          <p:nvPr>
            <p:ph type="sldNum" sz="quarter" idx="12"/>
          </p:nvPr>
        </p:nvSpPr>
        <p:spPr/>
        <p:txBody>
          <a:bodyPr/>
          <a:lstStyle/>
          <a:p>
            <a:pPr>
              <a:defRPr/>
            </a:pPr>
            <a:fld id="{C0093EF7-3EA7-41BE-81E7-0AE2635E2DE5}" type="slidenum">
              <a:rPr lang="it-IT" altLang="it-IT" smtClean="0"/>
              <a:pPr>
                <a:defRPr/>
              </a:pPr>
              <a:t>4</a:t>
            </a:fld>
            <a:endParaRPr lang="it-IT" altLang="it-IT"/>
          </a:p>
        </p:txBody>
      </p:sp>
    </p:spTree>
    <p:extLst>
      <p:ext uri="{BB962C8B-B14F-4D97-AF65-F5344CB8AC3E}">
        <p14:creationId xmlns:p14="http://schemas.microsoft.com/office/powerpoint/2010/main" val="1059321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olo 1">
            <a:extLst>
              <a:ext uri="{FF2B5EF4-FFF2-40B4-BE49-F238E27FC236}">
                <a16:creationId xmlns:a16="http://schemas.microsoft.com/office/drawing/2014/main" id="{1DE88582-FB60-45AE-B447-5D83A96C7824}"/>
              </a:ext>
            </a:extLst>
          </p:cNvPr>
          <p:cNvSpPr txBox="1">
            <a:spLocks/>
          </p:cNvSpPr>
          <p:nvPr/>
        </p:nvSpPr>
        <p:spPr bwMode="auto">
          <a:xfrm>
            <a:off x="301191" y="330942"/>
            <a:ext cx="869482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lgn="ctr" defTabSz="457200" rtl="0" eaLnBrk="1" fontAlgn="base" hangingPunct="1">
              <a:spcBef>
                <a:spcPct val="0"/>
              </a:spcBef>
              <a:spcAft>
                <a:spcPct val="0"/>
              </a:spcAft>
              <a:defRPr sz="4400" kern="1200">
                <a:solidFill>
                  <a:schemeClr val="tx1"/>
                </a:solidFill>
                <a:latin typeface="+mj-lt"/>
                <a:ea typeface="ヒラギノ角ゴ Pro W3" charset="0"/>
                <a:cs typeface="ヒラギノ角ゴ Pro W3" charset="0"/>
              </a:defRPr>
            </a:lvl1pPr>
            <a:lvl2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2pPr>
            <a:lvl3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3pPr>
            <a:lvl4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4pPr>
            <a:lvl5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5pPr>
            <a:lvl6pPr marL="4572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6pPr>
            <a:lvl7pPr marL="9144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7pPr>
            <a:lvl8pPr marL="13716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8pPr>
            <a:lvl9pPr marL="18288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9pPr>
          </a:lstStyle>
          <a:p>
            <a:pPr algn="l"/>
            <a:r>
              <a:rPr lang="en-GB" sz="2800" b="1" dirty="0">
                <a:solidFill>
                  <a:srgbClr val="002060"/>
                </a:solidFill>
                <a:latin typeface="Open Sans"/>
              </a:rPr>
              <a:t>Promoting Regulatory Convergence</a:t>
            </a:r>
          </a:p>
        </p:txBody>
      </p:sp>
      <p:pic>
        <p:nvPicPr>
          <p:cNvPr id="15" name="Immagine 5" descr="fondo-slide.png">
            <a:extLst>
              <a:ext uri="{FF2B5EF4-FFF2-40B4-BE49-F238E27FC236}">
                <a16:creationId xmlns:a16="http://schemas.microsoft.com/office/drawing/2014/main" id="{527577AB-5304-4710-81F9-2AB320F0E6D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563382"/>
            <a:ext cx="9144000"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CasellaDiTesto 15">
            <a:extLst>
              <a:ext uri="{FF2B5EF4-FFF2-40B4-BE49-F238E27FC236}">
                <a16:creationId xmlns:a16="http://schemas.microsoft.com/office/drawing/2014/main" id="{9DA04DCE-7242-417A-868A-0CC4CE5569EE}"/>
              </a:ext>
            </a:extLst>
          </p:cNvPr>
          <p:cNvSpPr txBox="1"/>
          <p:nvPr/>
        </p:nvSpPr>
        <p:spPr>
          <a:xfrm>
            <a:off x="343577" y="918390"/>
            <a:ext cx="8651631" cy="286232"/>
          </a:xfrm>
          <a:prstGeom prst="rect">
            <a:avLst/>
          </a:prstGeom>
          <a:noFill/>
        </p:spPr>
        <p:txBody>
          <a:bodyPr wrap="square" rtlCol="0">
            <a:spAutoFit/>
          </a:bodyPr>
          <a:lstStyle/>
          <a:p>
            <a:pPr defTabSz="677305">
              <a:lnSpc>
                <a:spcPct val="90000"/>
              </a:lnSpc>
              <a:spcAft>
                <a:spcPts val="900"/>
              </a:spcAft>
            </a:pPr>
            <a:r>
              <a:rPr lang="en-GB" sz="1400" b="1" spc="73" dirty="0">
                <a:solidFill>
                  <a:srgbClr val="002060"/>
                </a:solidFill>
                <a:latin typeface="Open Sans" charset="0"/>
              </a:rPr>
              <a:t>What Regulators do, and how they can help </a:t>
            </a:r>
            <a:endParaRPr lang="en-GB" sz="1400" b="1" dirty="0">
              <a:solidFill>
                <a:srgbClr val="002060"/>
              </a:solidFill>
              <a:latin typeface="Open Sans"/>
            </a:endParaRPr>
          </a:p>
        </p:txBody>
      </p:sp>
      <p:sp>
        <p:nvSpPr>
          <p:cNvPr id="19" name="CasellaDiTesto 18">
            <a:extLst>
              <a:ext uri="{FF2B5EF4-FFF2-40B4-BE49-F238E27FC236}">
                <a16:creationId xmlns:a16="http://schemas.microsoft.com/office/drawing/2014/main" id="{105B8579-F7B5-420D-AE96-BCBCD7C90AE1}"/>
              </a:ext>
            </a:extLst>
          </p:cNvPr>
          <p:cNvSpPr txBox="1"/>
          <p:nvPr/>
        </p:nvSpPr>
        <p:spPr>
          <a:xfrm>
            <a:off x="373290" y="1360298"/>
            <a:ext cx="8001090" cy="3985706"/>
          </a:xfrm>
          <a:prstGeom prst="rect">
            <a:avLst/>
          </a:prstGeom>
          <a:noFill/>
        </p:spPr>
        <p:txBody>
          <a:bodyPr wrap="square" rtlCol="0">
            <a:spAutoFit/>
          </a:bodyPr>
          <a:lstStyle/>
          <a:p>
            <a:pPr marL="467854" indent="-467854">
              <a:spcAft>
                <a:spcPts val="900"/>
              </a:spcAft>
              <a:buFont typeface="Wingdings" panose="05000000000000000000" pitchFamily="2" charset="2"/>
              <a:buChar char="q"/>
            </a:pPr>
            <a:r>
              <a:rPr lang="en-GB" sz="1400" b="1" dirty="0">
                <a:solidFill>
                  <a:schemeClr val="accent5">
                    <a:lumMod val="75000"/>
                  </a:schemeClr>
                </a:solidFill>
                <a:latin typeface="Open Sans"/>
              </a:rPr>
              <a:t>While EU common framework has resulted in an increasingly stable set of rules and procedures to promote and regulate cross-border infrastructures and exchanges, energy relations with and among non-EU Countries require dialogue, mutual understanding and institutional co-operation </a:t>
            </a:r>
          </a:p>
          <a:p>
            <a:pPr marL="467854" indent="-467854">
              <a:spcAft>
                <a:spcPts val="900"/>
              </a:spcAft>
              <a:buFont typeface="Wingdings" panose="05000000000000000000" pitchFamily="2" charset="2"/>
              <a:buChar char="q"/>
            </a:pPr>
            <a:r>
              <a:rPr lang="en-US" sz="1400" b="1" dirty="0">
                <a:solidFill>
                  <a:schemeClr val="accent5">
                    <a:lumMod val="75000"/>
                  </a:schemeClr>
                </a:solidFill>
                <a:latin typeface="Open Sans"/>
              </a:rPr>
              <a:t>Designing, building and operating interconnections require parties’ confidence among parties</a:t>
            </a:r>
          </a:p>
          <a:p>
            <a:pPr marL="467854" indent="-467854">
              <a:spcAft>
                <a:spcPts val="900"/>
              </a:spcAft>
              <a:buFont typeface="Wingdings" panose="05000000000000000000" pitchFamily="2" charset="2"/>
              <a:buChar char="q"/>
            </a:pPr>
            <a:r>
              <a:rPr lang="en-US" sz="1400" b="1" dirty="0">
                <a:solidFill>
                  <a:schemeClr val="accent5">
                    <a:lumMod val="75000"/>
                  </a:schemeClr>
                </a:solidFill>
                <a:latin typeface="Open Sans"/>
              </a:rPr>
              <a:t>Faced with huge investments, market actors and stakeholders need transparency and accountability on the long term  </a:t>
            </a:r>
          </a:p>
          <a:p>
            <a:pPr marL="467854" indent="-467854">
              <a:spcAft>
                <a:spcPts val="900"/>
              </a:spcAft>
              <a:buFont typeface="Wingdings" panose="05000000000000000000" pitchFamily="2" charset="2"/>
              <a:buChar char="q"/>
            </a:pPr>
            <a:r>
              <a:rPr lang="en-US" sz="1400" b="1" dirty="0">
                <a:solidFill>
                  <a:schemeClr val="accent5">
                    <a:lumMod val="75000"/>
                  </a:schemeClr>
                </a:solidFill>
                <a:latin typeface="Open Sans"/>
              </a:rPr>
              <a:t>Regulators independently run cost-benefit analysis to evaluate projects, establish rules for capacity allocation and investment cost recovery criteria</a:t>
            </a:r>
          </a:p>
          <a:p>
            <a:pPr marL="467854" indent="-467854">
              <a:spcAft>
                <a:spcPts val="900"/>
              </a:spcAft>
              <a:buFont typeface="Wingdings" panose="05000000000000000000" pitchFamily="2" charset="2"/>
              <a:buChar char="q"/>
            </a:pPr>
            <a:r>
              <a:rPr lang="en-US" sz="1400" b="1" dirty="0">
                <a:solidFill>
                  <a:schemeClr val="accent5">
                    <a:lumMod val="75000"/>
                  </a:schemeClr>
                </a:solidFill>
                <a:latin typeface="Open Sans"/>
              </a:rPr>
              <a:t>As it ensures certainty and stability, a common set of transparent rules “de-risks” investments and fosters smooth market functioning </a:t>
            </a:r>
          </a:p>
          <a:p>
            <a:pPr marL="467854" indent="-467854">
              <a:spcAft>
                <a:spcPts val="900"/>
              </a:spcAft>
              <a:buFont typeface="Wingdings" panose="05000000000000000000" pitchFamily="2" charset="2"/>
              <a:buChar char="q"/>
            </a:pPr>
            <a:r>
              <a:rPr lang="en-GB" sz="1400" b="1" dirty="0">
                <a:solidFill>
                  <a:schemeClr val="accent5">
                    <a:lumMod val="75000"/>
                  </a:schemeClr>
                </a:solidFill>
                <a:latin typeface="Open Sans"/>
              </a:rPr>
              <a:t>In short, regulation provides for “software tools” to promote competition and sustainability via markets integration  </a:t>
            </a:r>
          </a:p>
          <a:p>
            <a:pPr marL="467854" indent="-467854">
              <a:spcAft>
                <a:spcPts val="900"/>
              </a:spcAft>
              <a:buFont typeface="Wingdings" panose="05000000000000000000" pitchFamily="2" charset="2"/>
              <a:buChar char="q"/>
            </a:pPr>
            <a:endParaRPr lang="en-US" sz="1200" b="1" dirty="0">
              <a:solidFill>
                <a:schemeClr val="accent5">
                  <a:lumMod val="75000"/>
                </a:schemeClr>
              </a:solidFill>
              <a:latin typeface="Open Sans"/>
            </a:endParaRPr>
          </a:p>
        </p:txBody>
      </p:sp>
    </p:spTree>
    <p:extLst>
      <p:ext uri="{BB962C8B-B14F-4D97-AF65-F5344CB8AC3E}">
        <p14:creationId xmlns:p14="http://schemas.microsoft.com/office/powerpoint/2010/main" val="1474452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olo 1">
            <a:extLst>
              <a:ext uri="{FF2B5EF4-FFF2-40B4-BE49-F238E27FC236}">
                <a16:creationId xmlns:a16="http://schemas.microsoft.com/office/drawing/2014/main" id="{1DE88582-FB60-45AE-B447-5D83A96C7824}"/>
              </a:ext>
            </a:extLst>
          </p:cNvPr>
          <p:cNvSpPr txBox="1">
            <a:spLocks/>
          </p:cNvSpPr>
          <p:nvPr/>
        </p:nvSpPr>
        <p:spPr bwMode="auto">
          <a:xfrm>
            <a:off x="291604" y="369389"/>
            <a:ext cx="869482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lgn="ctr" defTabSz="457200" rtl="0" eaLnBrk="1" fontAlgn="base" hangingPunct="1">
              <a:spcBef>
                <a:spcPct val="0"/>
              </a:spcBef>
              <a:spcAft>
                <a:spcPct val="0"/>
              </a:spcAft>
              <a:defRPr sz="4400" kern="1200">
                <a:solidFill>
                  <a:schemeClr val="tx1"/>
                </a:solidFill>
                <a:latin typeface="+mj-lt"/>
                <a:ea typeface="ヒラギノ角ゴ Pro W3" charset="0"/>
                <a:cs typeface="ヒラギノ角ゴ Pro W3" charset="0"/>
              </a:defRPr>
            </a:lvl1pPr>
            <a:lvl2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2pPr>
            <a:lvl3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3pPr>
            <a:lvl4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4pPr>
            <a:lvl5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5pPr>
            <a:lvl6pPr marL="4572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6pPr>
            <a:lvl7pPr marL="9144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7pPr>
            <a:lvl8pPr marL="13716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8pPr>
            <a:lvl9pPr marL="18288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9pPr>
          </a:lstStyle>
          <a:p>
            <a:pPr algn="l"/>
            <a:r>
              <a:rPr lang="en-GB" sz="2800" b="1" dirty="0">
                <a:solidFill>
                  <a:srgbClr val="002060"/>
                </a:solidFill>
                <a:latin typeface="Open Sans"/>
              </a:rPr>
              <a:t>Establishing a Regional Energy Community </a:t>
            </a:r>
          </a:p>
        </p:txBody>
      </p:sp>
      <p:pic>
        <p:nvPicPr>
          <p:cNvPr id="15" name="Immagine 5" descr="fondo-slide.png">
            <a:extLst>
              <a:ext uri="{FF2B5EF4-FFF2-40B4-BE49-F238E27FC236}">
                <a16:creationId xmlns:a16="http://schemas.microsoft.com/office/drawing/2014/main" id="{527577AB-5304-4710-81F9-2AB320F0E6D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563382"/>
            <a:ext cx="9144000"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CasellaDiTesto 15">
            <a:extLst>
              <a:ext uri="{FF2B5EF4-FFF2-40B4-BE49-F238E27FC236}">
                <a16:creationId xmlns:a16="http://schemas.microsoft.com/office/drawing/2014/main" id="{9DA04DCE-7242-417A-868A-0CC4CE5569EE}"/>
              </a:ext>
            </a:extLst>
          </p:cNvPr>
          <p:cNvSpPr txBox="1"/>
          <p:nvPr/>
        </p:nvSpPr>
        <p:spPr>
          <a:xfrm>
            <a:off x="259757" y="987215"/>
            <a:ext cx="8651631" cy="452432"/>
          </a:xfrm>
          <a:prstGeom prst="rect">
            <a:avLst/>
          </a:prstGeom>
          <a:noFill/>
        </p:spPr>
        <p:txBody>
          <a:bodyPr wrap="square" rtlCol="0">
            <a:spAutoFit/>
          </a:bodyPr>
          <a:lstStyle/>
          <a:p>
            <a:pPr defTabSz="677305">
              <a:lnSpc>
                <a:spcPct val="90000"/>
              </a:lnSpc>
              <a:spcAft>
                <a:spcPts val="900"/>
              </a:spcAft>
            </a:pPr>
            <a:r>
              <a:rPr lang="en-GB" sz="1300" b="1" spc="73" dirty="0">
                <a:solidFill>
                  <a:schemeClr val="accent5">
                    <a:lumMod val="75000"/>
                  </a:schemeClr>
                </a:solidFill>
                <a:latin typeface="Open Sans" charset="0"/>
              </a:rPr>
              <a:t>Both on bilateral and multilateral basis, Regulators’ dialogue in the Region has proved to be a success story and paved the way towards a co-operation model that foster integration     </a:t>
            </a:r>
            <a:endParaRPr lang="en-GB" sz="1300" b="1" dirty="0">
              <a:solidFill>
                <a:schemeClr val="accent5">
                  <a:lumMod val="75000"/>
                </a:schemeClr>
              </a:solidFill>
              <a:latin typeface="Open Sans"/>
            </a:endParaRPr>
          </a:p>
        </p:txBody>
      </p:sp>
      <p:sp>
        <p:nvSpPr>
          <p:cNvPr id="19" name="CasellaDiTesto 18">
            <a:extLst>
              <a:ext uri="{FF2B5EF4-FFF2-40B4-BE49-F238E27FC236}">
                <a16:creationId xmlns:a16="http://schemas.microsoft.com/office/drawing/2014/main" id="{105B8579-F7B5-420D-AE96-BCBCD7C90AE1}"/>
              </a:ext>
            </a:extLst>
          </p:cNvPr>
          <p:cNvSpPr txBox="1"/>
          <p:nvPr/>
        </p:nvSpPr>
        <p:spPr>
          <a:xfrm>
            <a:off x="3234816" y="1557892"/>
            <a:ext cx="5525729" cy="2346796"/>
          </a:xfrm>
          <a:prstGeom prst="rect">
            <a:avLst/>
          </a:prstGeom>
          <a:noFill/>
        </p:spPr>
        <p:txBody>
          <a:bodyPr wrap="square" rtlCol="0">
            <a:spAutoFit/>
          </a:bodyPr>
          <a:lstStyle/>
          <a:p>
            <a:pPr marL="467854" indent="-467854">
              <a:spcAft>
                <a:spcPts val="900"/>
              </a:spcAft>
              <a:buFont typeface="Wingdings" panose="05000000000000000000" pitchFamily="2" charset="2"/>
              <a:buChar char="q"/>
            </a:pPr>
            <a:r>
              <a:rPr lang="en-US" sz="1400" b="1" dirty="0">
                <a:solidFill>
                  <a:schemeClr val="accent5">
                    <a:lumMod val="75000"/>
                  </a:schemeClr>
                </a:solidFill>
                <a:latin typeface="Open Sans"/>
              </a:rPr>
              <a:t>Exchanging views, studying experiences and comparing models help building consistency and preparedness for Regional Markets integration  </a:t>
            </a:r>
          </a:p>
          <a:p>
            <a:pPr marL="467854" indent="-467854">
              <a:spcAft>
                <a:spcPts val="900"/>
              </a:spcAft>
              <a:buFont typeface="Wingdings" panose="05000000000000000000" pitchFamily="2" charset="2"/>
              <a:buChar char="q"/>
            </a:pPr>
            <a:r>
              <a:rPr lang="en-US" sz="1400" b="1" dirty="0">
                <a:solidFill>
                  <a:schemeClr val="accent5">
                    <a:lumMod val="75000"/>
                  </a:schemeClr>
                </a:solidFill>
                <a:latin typeface="Open Sans"/>
              </a:rPr>
              <a:t>ARERA is strongly committed to promote co-operation in the Adriatic – Ionic Area </a:t>
            </a:r>
          </a:p>
          <a:p>
            <a:pPr marL="467854" indent="-467854">
              <a:spcAft>
                <a:spcPts val="900"/>
              </a:spcAft>
              <a:buFont typeface="Wingdings" panose="05000000000000000000" pitchFamily="2" charset="2"/>
              <a:buChar char="q"/>
            </a:pPr>
            <a:r>
              <a:rPr lang="en-US" sz="1400" b="1" dirty="0">
                <a:solidFill>
                  <a:schemeClr val="accent5">
                    <a:lumMod val="75000"/>
                  </a:schemeClr>
                </a:solidFill>
                <a:latin typeface="Open Sans"/>
              </a:rPr>
              <a:t>Through the Energy Community Regulatory Board, ARERA contributes to the East-West </a:t>
            </a:r>
            <a:r>
              <a:rPr lang="en-US" sz="1400" b="1" dirty="0">
                <a:solidFill>
                  <a:srgbClr val="002060"/>
                </a:solidFill>
                <a:latin typeface="Open Sans"/>
              </a:rPr>
              <a:t>pan-European Energy Integration  </a:t>
            </a:r>
          </a:p>
          <a:p>
            <a:pPr>
              <a:spcAft>
                <a:spcPts val="900"/>
              </a:spcAft>
            </a:pPr>
            <a:endParaRPr lang="en-US" sz="1200" b="1" dirty="0">
              <a:solidFill>
                <a:schemeClr val="accent5">
                  <a:lumMod val="75000"/>
                </a:schemeClr>
              </a:solidFill>
              <a:latin typeface="Open Sans"/>
            </a:endParaRPr>
          </a:p>
        </p:txBody>
      </p:sp>
      <p:sp>
        <p:nvSpPr>
          <p:cNvPr id="11" name="CasellaDiTesto 10">
            <a:extLst>
              <a:ext uri="{FF2B5EF4-FFF2-40B4-BE49-F238E27FC236}">
                <a16:creationId xmlns:a16="http://schemas.microsoft.com/office/drawing/2014/main" id="{37035F4B-B81C-4923-9E5B-6D8664C3EC2A}"/>
              </a:ext>
            </a:extLst>
          </p:cNvPr>
          <p:cNvSpPr txBox="1"/>
          <p:nvPr/>
        </p:nvSpPr>
        <p:spPr>
          <a:xfrm>
            <a:off x="3234817" y="4030714"/>
            <a:ext cx="5388074" cy="2231380"/>
          </a:xfrm>
          <a:prstGeom prst="rect">
            <a:avLst/>
          </a:prstGeom>
          <a:noFill/>
        </p:spPr>
        <p:txBody>
          <a:bodyPr wrap="square" rtlCol="0">
            <a:spAutoFit/>
          </a:bodyPr>
          <a:lstStyle/>
          <a:p>
            <a:pPr marL="467854" indent="-467854">
              <a:spcAft>
                <a:spcPts val="900"/>
              </a:spcAft>
              <a:buFont typeface="Wingdings" panose="05000000000000000000" pitchFamily="2" charset="2"/>
              <a:buChar char="q"/>
            </a:pPr>
            <a:r>
              <a:rPr lang="en-US" sz="1400" b="1" dirty="0">
                <a:solidFill>
                  <a:schemeClr val="accent5">
                    <a:lumMod val="75000"/>
                  </a:schemeClr>
                </a:solidFill>
                <a:latin typeface="Open Sans"/>
              </a:rPr>
              <a:t>Italy’s Regulator led the “</a:t>
            </a:r>
            <a:r>
              <a:rPr lang="en-US" sz="1400" b="1" dirty="0">
                <a:solidFill>
                  <a:srgbClr val="002060"/>
                </a:solidFill>
                <a:latin typeface="Open Sans"/>
              </a:rPr>
              <a:t>Support for Strengthening Energy Regulatory Authorities in the Western Balkans” Capacity Building Project”</a:t>
            </a:r>
            <a:endParaRPr lang="en-US" sz="1400" b="1" dirty="0">
              <a:solidFill>
                <a:srgbClr val="0070C0"/>
              </a:solidFill>
              <a:latin typeface="Open Sans"/>
            </a:endParaRPr>
          </a:p>
          <a:p>
            <a:pPr marL="467854" indent="-467854">
              <a:spcAft>
                <a:spcPts val="900"/>
              </a:spcAft>
              <a:buFont typeface="Wingdings" panose="05000000000000000000" pitchFamily="2" charset="2"/>
              <a:buChar char="q"/>
            </a:pPr>
            <a:r>
              <a:rPr lang="en-US" sz="1400" b="1" dirty="0">
                <a:solidFill>
                  <a:schemeClr val="accent5">
                    <a:lumMod val="75000"/>
                  </a:schemeClr>
                </a:solidFill>
                <a:latin typeface="Open Sans"/>
              </a:rPr>
              <a:t>Co-financed by the Central Europe Initiative’s Know-how exchange </a:t>
            </a:r>
            <a:r>
              <a:rPr lang="en-US" sz="1400" b="1" dirty="0" err="1">
                <a:solidFill>
                  <a:schemeClr val="accent5">
                    <a:lumMod val="75000"/>
                  </a:schemeClr>
                </a:solidFill>
                <a:latin typeface="Open Sans"/>
              </a:rPr>
              <a:t>programme</a:t>
            </a:r>
            <a:r>
              <a:rPr lang="en-US" sz="1400" b="1" dirty="0">
                <a:solidFill>
                  <a:schemeClr val="accent5">
                    <a:lumMod val="75000"/>
                  </a:schemeClr>
                </a:solidFill>
                <a:latin typeface="Open Sans"/>
              </a:rPr>
              <a:t> (KEP), the Project aimed at promoting regulators’ competencies in view of </a:t>
            </a:r>
            <a:r>
              <a:rPr lang="en-US" sz="1400" b="1" dirty="0">
                <a:solidFill>
                  <a:srgbClr val="002060"/>
                </a:solidFill>
                <a:latin typeface="Open Sans"/>
              </a:rPr>
              <a:t>electricity market coupling of Albania, Montenegro and Serbia with Italy  </a:t>
            </a:r>
          </a:p>
          <a:p>
            <a:pPr>
              <a:spcAft>
                <a:spcPts val="900"/>
              </a:spcAft>
            </a:pPr>
            <a:endParaRPr lang="en-US" sz="1200" b="1" dirty="0">
              <a:solidFill>
                <a:schemeClr val="accent5">
                  <a:lumMod val="75000"/>
                </a:schemeClr>
              </a:solidFill>
              <a:latin typeface="Open Sans"/>
            </a:endParaRPr>
          </a:p>
        </p:txBody>
      </p:sp>
      <p:sp>
        <p:nvSpPr>
          <p:cNvPr id="12" name="Freccia a pentagono 11">
            <a:extLst>
              <a:ext uri="{FF2B5EF4-FFF2-40B4-BE49-F238E27FC236}">
                <a16:creationId xmlns:a16="http://schemas.microsoft.com/office/drawing/2014/main" id="{F8F5DBA8-DFE0-40B4-9BBF-710A3B4C8D03}"/>
              </a:ext>
            </a:extLst>
          </p:cNvPr>
          <p:cNvSpPr/>
          <p:nvPr/>
        </p:nvSpPr>
        <p:spPr>
          <a:xfrm>
            <a:off x="410283" y="1760218"/>
            <a:ext cx="2824534" cy="1594439"/>
          </a:xfrm>
          <a:prstGeom prst="homePlate">
            <a:avLst>
              <a:gd name="adj" fmla="val 32156"/>
            </a:avLst>
          </a:prstGeom>
          <a:gradFill flip="none" rotWithShape="1">
            <a:gsLst>
              <a:gs pos="54000">
                <a:schemeClr val="accent5">
                  <a:lumMod val="5000"/>
                  <a:lumOff val="95000"/>
                </a:schemeClr>
              </a:gs>
              <a:gs pos="100000">
                <a:schemeClr val="accent5">
                  <a:lumMod val="93000"/>
                  <a:alpha val="0"/>
                </a:schemeClr>
              </a:gs>
              <a:gs pos="63000">
                <a:schemeClr val="accent5">
                  <a:lumMod val="45000"/>
                  <a:lumOff val="55000"/>
                </a:schemeClr>
              </a:gs>
              <a:gs pos="100000">
                <a:schemeClr val="accent5">
                  <a:lumMod val="30000"/>
                  <a:lumOff val="70000"/>
                </a:schemeClr>
              </a:gs>
            </a:gsLst>
            <a:lin ang="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0" name="Titolo 1">
            <a:extLst>
              <a:ext uri="{FF2B5EF4-FFF2-40B4-BE49-F238E27FC236}">
                <a16:creationId xmlns:a16="http://schemas.microsoft.com/office/drawing/2014/main" id="{BFC95013-F846-49BB-97C9-938EECA00FD3}"/>
              </a:ext>
            </a:extLst>
          </p:cNvPr>
          <p:cNvSpPr txBox="1">
            <a:spLocks/>
          </p:cNvSpPr>
          <p:nvPr/>
        </p:nvSpPr>
        <p:spPr>
          <a:xfrm>
            <a:off x="478576" y="1954422"/>
            <a:ext cx="2423993" cy="1142742"/>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defTabSz="685666">
              <a:lnSpc>
                <a:spcPct val="120000"/>
              </a:lnSpc>
              <a:spcAft>
                <a:spcPts val="900"/>
              </a:spcAft>
            </a:pPr>
            <a:r>
              <a:rPr lang="en-GB" sz="1400" b="1" dirty="0">
                <a:solidFill>
                  <a:schemeClr val="accent1"/>
                </a:solidFill>
                <a:latin typeface="Open Sans"/>
                <a:ea typeface="+mn-ea"/>
                <a:cs typeface="+mn-cs"/>
              </a:rPr>
              <a:t>Regulatory convergence to promote physical interconnection and markets integration</a:t>
            </a:r>
          </a:p>
        </p:txBody>
      </p:sp>
      <p:sp>
        <p:nvSpPr>
          <p:cNvPr id="21" name="Freccia a pentagono 20">
            <a:extLst>
              <a:ext uri="{FF2B5EF4-FFF2-40B4-BE49-F238E27FC236}">
                <a16:creationId xmlns:a16="http://schemas.microsoft.com/office/drawing/2014/main" id="{09C2457E-EDD0-45D7-8A97-47BBDDBF0D32}"/>
              </a:ext>
            </a:extLst>
          </p:cNvPr>
          <p:cNvSpPr/>
          <p:nvPr/>
        </p:nvSpPr>
        <p:spPr>
          <a:xfrm>
            <a:off x="375869" y="4046216"/>
            <a:ext cx="2824534" cy="1594439"/>
          </a:xfrm>
          <a:prstGeom prst="homePlate">
            <a:avLst>
              <a:gd name="adj" fmla="val 32156"/>
            </a:avLst>
          </a:prstGeom>
          <a:gradFill flip="none" rotWithShape="1">
            <a:gsLst>
              <a:gs pos="54000">
                <a:schemeClr val="accent5">
                  <a:lumMod val="5000"/>
                  <a:lumOff val="95000"/>
                </a:schemeClr>
              </a:gs>
              <a:gs pos="100000">
                <a:schemeClr val="accent5">
                  <a:lumMod val="93000"/>
                  <a:alpha val="0"/>
                </a:schemeClr>
              </a:gs>
              <a:gs pos="63000">
                <a:schemeClr val="accent5">
                  <a:lumMod val="45000"/>
                  <a:lumOff val="55000"/>
                </a:schemeClr>
              </a:gs>
              <a:gs pos="100000">
                <a:schemeClr val="accent5">
                  <a:lumMod val="30000"/>
                  <a:lumOff val="70000"/>
                </a:schemeClr>
              </a:gs>
            </a:gsLst>
            <a:lin ang="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2" name="Titolo 1">
            <a:extLst>
              <a:ext uri="{FF2B5EF4-FFF2-40B4-BE49-F238E27FC236}">
                <a16:creationId xmlns:a16="http://schemas.microsoft.com/office/drawing/2014/main" id="{F7ED90B9-D5B3-4DDC-890F-C1588A2C7419}"/>
              </a:ext>
            </a:extLst>
          </p:cNvPr>
          <p:cNvSpPr txBox="1">
            <a:spLocks/>
          </p:cNvSpPr>
          <p:nvPr/>
        </p:nvSpPr>
        <p:spPr>
          <a:xfrm>
            <a:off x="444163" y="4279749"/>
            <a:ext cx="1905748" cy="1137825"/>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defTabSz="685666">
              <a:lnSpc>
                <a:spcPct val="120000"/>
              </a:lnSpc>
              <a:spcAft>
                <a:spcPts val="900"/>
              </a:spcAft>
            </a:pPr>
            <a:r>
              <a:rPr lang="en-GB" sz="1400" b="1" dirty="0">
                <a:solidFill>
                  <a:schemeClr val="accent1"/>
                </a:solidFill>
                <a:latin typeface="Open Sans"/>
                <a:ea typeface="+mn-ea"/>
                <a:cs typeface="+mn-cs"/>
              </a:rPr>
              <a:t>Spreading best practices, sharing regulatory know-how</a:t>
            </a:r>
          </a:p>
        </p:txBody>
      </p:sp>
    </p:spTree>
    <p:extLst>
      <p:ext uri="{BB962C8B-B14F-4D97-AF65-F5344CB8AC3E}">
        <p14:creationId xmlns:p14="http://schemas.microsoft.com/office/powerpoint/2010/main" val="1376799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olo 1">
            <a:extLst>
              <a:ext uri="{FF2B5EF4-FFF2-40B4-BE49-F238E27FC236}">
                <a16:creationId xmlns:a16="http://schemas.microsoft.com/office/drawing/2014/main" id="{1DE88582-FB60-45AE-B447-5D83A96C7824}"/>
              </a:ext>
            </a:extLst>
          </p:cNvPr>
          <p:cNvSpPr txBox="1">
            <a:spLocks/>
          </p:cNvSpPr>
          <p:nvPr/>
        </p:nvSpPr>
        <p:spPr bwMode="auto">
          <a:xfrm>
            <a:off x="144123" y="300565"/>
            <a:ext cx="89212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lgn="ctr" defTabSz="457200" rtl="0" eaLnBrk="1" fontAlgn="base" hangingPunct="1">
              <a:spcBef>
                <a:spcPct val="0"/>
              </a:spcBef>
              <a:spcAft>
                <a:spcPct val="0"/>
              </a:spcAft>
              <a:defRPr sz="4400" kern="1200">
                <a:solidFill>
                  <a:schemeClr val="tx1"/>
                </a:solidFill>
                <a:latin typeface="+mj-lt"/>
                <a:ea typeface="ヒラギノ角ゴ Pro W3" charset="0"/>
                <a:cs typeface="ヒラギノ角ゴ Pro W3" charset="0"/>
              </a:defRPr>
            </a:lvl1pPr>
            <a:lvl2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2pPr>
            <a:lvl3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3pPr>
            <a:lvl4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4pPr>
            <a:lvl5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5pPr>
            <a:lvl6pPr marL="4572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6pPr>
            <a:lvl7pPr marL="9144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7pPr>
            <a:lvl8pPr marL="13716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8pPr>
            <a:lvl9pPr marL="18288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9pPr>
          </a:lstStyle>
          <a:p>
            <a:pPr algn="l"/>
            <a:r>
              <a:rPr lang="en-GB" sz="2800" b="1" dirty="0">
                <a:solidFill>
                  <a:srgbClr val="002060"/>
                </a:solidFill>
                <a:latin typeface="Open Sans"/>
              </a:rPr>
              <a:t>Strengthening Regulators in Western Balkans – KEP</a:t>
            </a:r>
          </a:p>
        </p:txBody>
      </p:sp>
      <p:pic>
        <p:nvPicPr>
          <p:cNvPr id="15" name="Immagine 5" descr="fondo-slide.png">
            <a:extLst>
              <a:ext uri="{FF2B5EF4-FFF2-40B4-BE49-F238E27FC236}">
                <a16:creationId xmlns:a16="http://schemas.microsoft.com/office/drawing/2014/main" id="{527577AB-5304-4710-81F9-2AB320F0E6D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563382"/>
            <a:ext cx="9144000"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CasellaDiTesto 15">
            <a:extLst>
              <a:ext uri="{FF2B5EF4-FFF2-40B4-BE49-F238E27FC236}">
                <a16:creationId xmlns:a16="http://schemas.microsoft.com/office/drawing/2014/main" id="{9DA04DCE-7242-417A-868A-0CC4CE5569EE}"/>
              </a:ext>
            </a:extLst>
          </p:cNvPr>
          <p:cNvSpPr txBox="1"/>
          <p:nvPr/>
        </p:nvSpPr>
        <p:spPr>
          <a:xfrm>
            <a:off x="259757" y="987215"/>
            <a:ext cx="8651631" cy="632481"/>
          </a:xfrm>
          <a:prstGeom prst="rect">
            <a:avLst/>
          </a:prstGeom>
          <a:noFill/>
        </p:spPr>
        <p:txBody>
          <a:bodyPr wrap="square" rtlCol="0">
            <a:spAutoFit/>
          </a:bodyPr>
          <a:lstStyle/>
          <a:p>
            <a:pPr defTabSz="677305">
              <a:lnSpc>
                <a:spcPct val="90000"/>
              </a:lnSpc>
              <a:spcAft>
                <a:spcPts val="900"/>
              </a:spcAft>
            </a:pPr>
            <a:r>
              <a:rPr lang="en-GB" sz="1300" b="1" spc="73" dirty="0">
                <a:solidFill>
                  <a:schemeClr val="accent5">
                    <a:lumMod val="75000"/>
                  </a:schemeClr>
                </a:solidFill>
                <a:latin typeface="Open Sans" charset="0"/>
              </a:rPr>
              <a:t>The Central Europe Initiative Know-how Exchange Programme (KEP) focused on providing Energy Regulatory Authorities from involved Countries with process knowledge and technical skills in the domain of Markets Coupling </a:t>
            </a:r>
            <a:endParaRPr lang="en-GB" sz="1300" b="1" dirty="0">
              <a:solidFill>
                <a:schemeClr val="accent5">
                  <a:lumMod val="75000"/>
                </a:schemeClr>
              </a:solidFill>
              <a:latin typeface="Open Sans"/>
            </a:endParaRPr>
          </a:p>
        </p:txBody>
      </p:sp>
      <p:sp>
        <p:nvSpPr>
          <p:cNvPr id="19" name="CasellaDiTesto 18">
            <a:extLst>
              <a:ext uri="{FF2B5EF4-FFF2-40B4-BE49-F238E27FC236}">
                <a16:creationId xmlns:a16="http://schemas.microsoft.com/office/drawing/2014/main" id="{105B8579-F7B5-420D-AE96-BCBCD7C90AE1}"/>
              </a:ext>
            </a:extLst>
          </p:cNvPr>
          <p:cNvSpPr txBox="1"/>
          <p:nvPr/>
        </p:nvSpPr>
        <p:spPr>
          <a:xfrm>
            <a:off x="3234816" y="1626717"/>
            <a:ext cx="5525729" cy="1931298"/>
          </a:xfrm>
          <a:prstGeom prst="rect">
            <a:avLst/>
          </a:prstGeom>
          <a:noFill/>
        </p:spPr>
        <p:txBody>
          <a:bodyPr wrap="square" rtlCol="0">
            <a:spAutoFit/>
          </a:bodyPr>
          <a:lstStyle/>
          <a:p>
            <a:pPr marL="467854" indent="-467854">
              <a:spcAft>
                <a:spcPts val="900"/>
              </a:spcAft>
              <a:buFont typeface="Wingdings" panose="05000000000000000000" pitchFamily="2" charset="2"/>
              <a:buChar char="q"/>
            </a:pPr>
            <a:r>
              <a:rPr lang="en-US" sz="1400" b="1" dirty="0">
                <a:solidFill>
                  <a:schemeClr val="accent5">
                    <a:lumMod val="75000"/>
                  </a:schemeClr>
                </a:solidFill>
                <a:latin typeface="Open Sans"/>
              </a:rPr>
              <a:t>Market Coupling, i.e. establishing a single price on neighboring markets whenever possible (no transfer constraints), is a qualifying feature of the Internal Electricity Market architecture</a:t>
            </a:r>
          </a:p>
          <a:p>
            <a:pPr marL="467854" indent="-467854">
              <a:spcAft>
                <a:spcPts val="900"/>
              </a:spcAft>
              <a:buFont typeface="Wingdings" panose="05000000000000000000" pitchFamily="2" charset="2"/>
              <a:buChar char="q"/>
            </a:pPr>
            <a:r>
              <a:rPr lang="en-US" sz="1400" b="1" dirty="0">
                <a:solidFill>
                  <a:schemeClr val="accent5">
                    <a:lumMod val="75000"/>
                  </a:schemeClr>
                </a:solidFill>
                <a:latin typeface="Open Sans"/>
              </a:rPr>
              <a:t>Achieving Market Coupling means making the most of electricity market potential efficiency – Yet, it require regulatory convergence and mutual recognition of market procedures and outcomes  </a:t>
            </a:r>
            <a:endParaRPr lang="en-US" sz="1200" b="1" dirty="0">
              <a:solidFill>
                <a:schemeClr val="accent5">
                  <a:lumMod val="75000"/>
                </a:schemeClr>
              </a:solidFill>
              <a:latin typeface="Open Sans"/>
            </a:endParaRPr>
          </a:p>
        </p:txBody>
      </p:sp>
      <p:sp>
        <p:nvSpPr>
          <p:cNvPr id="12" name="Freccia a pentagono 11">
            <a:extLst>
              <a:ext uri="{FF2B5EF4-FFF2-40B4-BE49-F238E27FC236}">
                <a16:creationId xmlns:a16="http://schemas.microsoft.com/office/drawing/2014/main" id="{F8F5DBA8-DFE0-40B4-9BBF-710A3B4C8D03}"/>
              </a:ext>
            </a:extLst>
          </p:cNvPr>
          <p:cNvSpPr/>
          <p:nvPr/>
        </p:nvSpPr>
        <p:spPr>
          <a:xfrm>
            <a:off x="410283" y="1829043"/>
            <a:ext cx="2824534" cy="1594439"/>
          </a:xfrm>
          <a:prstGeom prst="homePlate">
            <a:avLst>
              <a:gd name="adj" fmla="val 32156"/>
            </a:avLst>
          </a:prstGeom>
          <a:gradFill flip="none" rotWithShape="1">
            <a:gsLst>
              <a:gs pos="54000">
                <a:schemeClr val="accent5">
                  <a:lumMod val="5000"/>
                  <a:lumOff val="95000"/>
                </a:schemeClr>
              </a:gs>
              <a:gs pos="100000">
                <a:schemeClr val="accent5">
                  <a:lumMod val="93000"/>
                  <a:alpha val="0"/>
                </a:schemeClr>
              </a:gs>
              <a:gs pos="63000">
                <a:schemeClr val="accent5">
                  <a:lumMod val="45000"/>
                  <a:lumOff val="55000"/>
                </a:schemeClr>
              </a:gs>
              <a:gs pos="100000">
                <a:schemeClr val="accent5">
                  <a:lumMod val="30000"/>
                  <a:lumOff val="70000"/>
                </a:schemeClr>
              </a:gs>
            </a:gsLst>
            <a:lin ang="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0" name="Titolo 1">
            <a:extLst>
              <a:ext uri="{FF2B5EF4-FFF2-40B4-BE49-F238E27FC236}">
                <a16:creationId xmlns:a16="http://schemas.microsoft.com/office/drawing/2014/main" id="{BFC95013-F846-49BB-97C9-938EECA00FD3}"/>
              </a:ext>
            </a:extLst>
          </p:cNvPr>
          <p:cNvSpPr txBox="1">
            <a:spLocks/>
          </p:cNvSpPr>
          <p:nvPr/>
        </p:nvSpPr>
        <p:spPr>
          <a:xfrm>
            <a:off x="478576" y="2170730"/>
            <a:ext cx="2423993" cy="936263"/>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defTabSz="685666">
              <a:lnSpc>
                <a:spcPct val="120000"/>
              </a:lnSpc>
              <a:spcAft>
                <a:spcPts val="900"/>
              </a:spcAft>
            </a:pPr>
            <a:r>
              <a:rPr lang="en-GB" sz="1400" b="1" dirty="0">
                <a:solidFill>
                  <a:schemeClr val="accent1"/>
                </a:solidFill>
                <a:latin typeface="Open Sans"/>
                <a:ea typeface="+mn-ea"/>
                <a:cs typeface="+mn-cs"/>
              </a:rPr>
              <a:t>Perspective key role of Market Coupling in effective integration </a:t>
            </a:r>
          </a:p>
        </p:txBody>
      </p:sp>
      <p:sp>
        <p:nvSpPr>
          <p:cNvPr id="13" name="CasellaDiTesto 12">
            <a:extLst>
              <a:ext uri="{FF2B5EF4-FFF2-40B4-BE49-F238E27FC236}">
                <a16:creationId xmlns:a16="http://schemas.microsoft.com/office/drawing/2014/main" id="{D033E113-AAC5-47C4-89DE-83ED75A2ED6D}"/>
              </a:ext>
            </a:extLst>
          </p:cNvPr>
          <p:cNvSpPr txBox="1"/>
          <p:nvPr/>
        </p:nvSpPr>
        <p:spPr>
          <a:xfrm>
            <a:off x="3239729" y="3863556"/>
            <a:ext cx="5525729" cy="2162130"/>
          </a:xfrm>
          <a:prstGeom prst="rect">
            <a:avLst/>
          </a:prstGeom>
          <a:noFill/>
        </p:spPr>
        <p:txBody>
          <a:bodyPr wrap="square" rtlCol="0">
            <a:spAutoFit/>
          </a:bodyPr>
          <a:lstStyle/>
          <a:p>
            <a:pPr marL="467854" indent="-467854">
              <a:spcAft>
                <a:spcPts val="900"/>
              </a:spcAft>
              <a:buFont typeface="Wingdings" panose="05000000000000000000" pitchFamily="2" charset="2"/>
              <a:buChar char="q"/>
            </a:pPr>
            <a:r>
              <a:rPr lang="en-US" sz="1400" b="1" dirty="0">
                <a:solidFill>
                  <a:schemeClr val="accent5">
                    <a:lumMod val="75000"/>
                  </a:schemeClr>
                </a:solidFill>
                <a:latin typeface="Open Sans"/>
              </a:rPr>
              <a:t>Awareness of Regional Integration importance, provided that single national markets are not liquid enough</a:t>
            </a:r>
          </a:p>
          <a:p>
            <a:pPr marL="467854" indent="-467854">
              <a:spcAft>
                <a:spcPts val="900"/>
              </a:spcAft>
              <a:buFont typeface="Wingdings" panose="05000000000000000000" pitchFamily="2" charset="2"/>
              <a:buChar char="q"/>
            </a:pPr>
            <a:r>
              <a:rPr lang="en-US" sz="1400" b="1" dirty="0">
                <a:solidFill>
                  <a:schemeClr val="accent5">
                    <a:lumMod val="75000"/>
                  </a:schemeClr>
                </a:solidFill>
                <a:latin typeface="Open Sans"/>
              </a:rPr>
              <a:t>Common background knowledge on market coupling legal aspects, procedures and technicalities</a:t>
            </a:r>
          </a:p>
          <a:p>
            <a:pPr marL="467854" indent="-467854">
              <a:spcAft>
                <a:spcPts val="900"/>
              </a:spcAft>
              <a:buFont typeface="Wingdings" panose="05000000000000000000" pitchFamily="2" charset="2"/>
              <a:buChar char="q"/>
            </a:pPr>
            <a:r>
              <a:rPr lang="en-US" sz="1400" b="1" dirty="0">
                <a:solidFill>
                  <a:schemeClr val="accent5">
                    <a:lumMod val="75000"/>
                  </a:schemeClr>
                </a:solidFill>
                <a:latin typeface="Open Sans"/>
              </a:rPr>
              <a:t>Adoption of Capacity Allocation Mechanisms under the Energy Community’s legal framework</a:t>
            </a:r>
          </a:p>
          <a:p>
            <a:pPr marL="467854" indent="-467854">
              <a:spcAft>
                <a:spcPts val="900"/>
              </a:spcAft>
              <a:buFont typeface="Wingdings" panose="05000000000000000000" pitchFamily="2" charset="2"/>
              <a:buChar char="q"/>
            </a:pPr>
            <a:r>
              <a:rPr lang="en-US" sz="1400" b="1" dirty="0">
                <a:solidFill>
                  <a:schemeClr val="accent5">
                    <a:lumMod val="75000"/>
                  </a:schemeClr>
                </a:solidFill>
                <a:latin typeface="Open Sans"/>
              </a:rPr>
              <a:t>Preliminary conditions to introduce a supranational management process and governance </a:t>
            </a:r>
            <a:endParaRPr lang="en-US" sz="1200" b="1" dirty="0">
              <a:solidFill>
                <a:schemeClr val="accent5">
                  <a:lumMod val="75000"/>
                </a:schemeClr>
              </a:solidFill>
              <a:latin typeface="Open Sans"/>
            </a:endParaRPr>
          </a:p>
        </p:txBody>
      </p:sp>
      <p:sp>
        <p:nvSpPr>
          <p:cNvPr id="17" name="Freccia a pentagono 16">
            <a:extLst>
              <a:ext uri="{FF2B5EF4-FFF2-40B4-BE49-F238E27FC236}">
                <a16:creationId xmlns:a16="http://schemas.microsoft.com/office/drawing/2014/main" id="{98AF7B11-6E82-4F4F-985E-C63AB9B8D7D9}"/>
              </a:ext>
            </a:extLst>
          </p:cNvPr>
          <p:cNvSpPr/>
          <p:nvPr/>
        </p:nvSpPr>
        <p:spPr>
          <a:xfrm>
            <a:off x="415196" y="4095383"/>
            <a:ext cx="2824534" cy="1594439"/>
          </a:xfrm>
          <a:prstGeom prst="homePlate">
            <a:avLst>
              <a:gd name="adj" fmla="val 32156"/>
            </a:avLst>
          </a:prstGeom>
          <a:gradFill flip="none" rotWithShape="1">
            <a:gsLst>
              <a:gs pos="54000">
                <a:schemeClr val="accent5">
                  <a:lumMod val="5000"/>
                  <a:lumOff val="95000"/>
                </a:schemeClr>
              </a:gs>
              <a:gs pos="100000">
                <a:schemeClr val="accent5">
                  <a:lumMod val="93000"/>
                  <a:alpha val="0"/>
                </a:schemeClr>
              </a:gs>
              <a:gs pos="63000">
                <a:schemeClr val="accent5">
                  <a:lumMod val="45000"/>
                  <a:lumOff val="55000"/>
                </a:schemeClr>
              </a:gs>
              <a:gs pos="100000">
                <a:schemeClr val="accent5">
                  <a:lumMod val="30000"/>
                  <a:lumOff val="70000"/>
                </a:schemeClr>
              </a:gs>
            </a:gsLst>
            <a:lin ang="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8" name="Titolo 1">
            <a:extLst>
              <a:ext uri="{FF2B5EF4-FFF2-40B4-BE49-F238E27FC236}">
                <a16:creationId xmlns:a16="http://schemas.microsoft.com/office/drawing/2014/main" id="{BC13CC29-990B-4787-955E-57CE498D1682}"/>
              </a:ext>
            </a:extLst>
          </p:cNvPr>
          <p:cNvSpPr txBox="1">
            <a:spLocks/>
          </p:cNvSpPr>
          <p:nvPr/>
        </p:nvSpPr>
        <p:spPr>
          <a:xfrm>
            <a:off x="483489" y="4289587"/>
            <a:ext cx="2423993" cy="1167318"/>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defTabSz="685666">
              <a:lnSpc>
                <a:spcPct val="120000"/>
              </a:lnSpc>
              <a:spcAft>
                <a:spcPts val="900"/>
              </a:spcAft>
            </a:pPr>
            <a:r>
              <a:rPr lang="en-GB" sz="1400" b="1" dirty="0">
                <a:solidFill>
                  <a:schemeClr val="accent1"/>
                </a:solidFill>
                <a:latin typeface="Open Sans"/>
                <a:ea typeface="+mn-ea"/>
                <a:cs typeface="+mn-cs"/>
              </a:rPr>
              <a:t>How did KEP delivered: promoting regulatory convergence in non-EU Countries </a:t>
            </a:r>
          </a:p>
        </p:txBody>
      </p:sp>
    </p:spTree>
    <p:extLst>
      <p:ext uri="{BB962C8B-B14F-4D97-AF65-F5344CB8AC3E}">
        <p14:creationId xmlns:p14="http://schemas.microsoft.com/office/powerpoint/2010/main" val="3758253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reccia a pentagono 17">
            <a:extLst>
              <a:ext uri="{FF2B5EF4-FFF2-40B4-BE49-F238E27FC236}">
                <a16:creationId xmlns:a16="http://schemas.microsoft.com/office/drawing/2014/main" id="{6FA34965-BA20-45B8-A779-703C7981B946}"/>
              </a:ext>
            </a:extLst>
          </p:cNvPr>
          <p:cNvSpPr/>
          <p:nvPr/>
        </p:nvSpPr>
        <p:spPr>
          <a:xfrm>
            <a:off x="415199" y="4363555"/>
            <a:ext cx="3404634" cy="1838387"/>
          </a:xfrm>
          <a:prstGeom prst="homePlate">
            <a:avLst>
              <a:gd name="adj" fmla="val 32156"/>
            </a:avLst>
          </a:prstGeom>
          <a:gradFill flip="none" rotWithShape="1">
            <a:gsLst>
              <a:gs pos="54000">
                <a:schemeClr val="accent5">
                  <a:lumMod val="5000"/>
                  <a:lumOff val="95000"/>
                </a:schemeClr>
              </a:gs>
              <a:gs pos="100000">
                <a:schemeClr val="accent5">
                  <a:lumMod val="93000"/>
                  <a:alpha val="0"/>
                </a:schemeClr>
              </a:gs>
              <a:gs pos="63000">
                <a:schemeClr val="accent5">
                  <a:lumMod val="45000"/>
                  <a:lumOff val="55000"/>
                </a:schemeClr>
              </a:gs>
              <a:gs pos="100000">
                <a:schemeClr val="accent5">
                  <a:lumMod val="30000"/>
                  <a:lumOff val="70000"/>
                </a:schemeClr>
              </a:gs>
            </a:gsLst>
            <a:lin ang="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 name="Freccia a pentagono 16">
            <a:extLst>
              <a:ext uri="{FF2B5EF4-FFF2-40B4-BE49-F238E27FC236}">
                <a16:creationId xmlns:a16="http://schemas.microsoft.com/office/drawing/2014/main" id="{D038B630-B223-4D8D-AB7A-41F761CDD2BD}"/>
              </a:ext>
            </a:extLst>
          </p:cNvPr>
          <p:cNvSpPr/>
          <p:nvPr/>
        </p:nvSpPr>
        <p:spPr>
          <a:xfrm>
            <a:off x="410283" y="1888283"/>
            <a:ext cx="3404634" cy="1838387"/>
          </a:xfrm>
          <a:prstGeom prst="homePlate">
            <a:avLst>
              <a:gd name="adj" fmla="val 32156"/>
            </a:avLst>
          </a:prstGeom>
          <a:gradFill flip="none" rotWithShape="1">
            <a:gsLst>
              <a:gs pos="54000">
                <a:schemeClr val="accent5">
                  <a:lumMod val="5000"/>
                  <a:lumOff val="95000"/>
                </a:schemeClr>
              </a:gs>
              <a:gs pos="100000">
                <a:schemeClr val="accent5">
                  <a:lumMod val="93000"/>
                  <a:alpha val="0"/>
                </a:schemeClr>
              </a:gs>
              <a:gs pos="63000">
                <a:schemeClr val="accent5">
                  <a:lumMod val="45000"/>
                  <a:lumOff val="55000"/>
                </a:schemeClr>
              </a:gs>
              <a:gs pos="100000">
                <a:schemeClr val="accent5">
                  <a:lumMod val="30000"/>
                  <a:lumOff val="70000"/>
                </a:schemeClr>
              </a:gs>
            </a:gsLst>
            <a:lin ang="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CasellaDiTesto 12">
            <a:extLst>
              <a:ext uri="{FF2B5EF4-FFF2-40B4-BE49-F238E27FC236}">
                <a16:creationId xmlns:a16="http://schemas.microsoft.com/office/drawing/2014/main" id="{6DCA36F8-B73F-45D0-BA06-53C482B9D3E4}"/>
              </a:ext>
            </a:extLst>
          </p:cNvPr>
          <p:cNvSpPr txBox="1"/>
          <p:nvPr/>
        </p:nvSpPr>
        <p:spPr>
          <a:xfrm>
            <a:off x="3867262" y="1678670"/>
            <a:ext cx="5131958" cy="2539157"/>
          </a:xfrm>
          <a:prstGeom prst="rect">
            <a:avLst/>
          </a:prstGeom>
          <a:noFill/>
        </p:spPr>
        <p:txBody>
          <a:bodyPr wrap="square" rtlCol="0">
            <a:spAutoFit/>
          </a:bodyPr>
          <a:lstStyle/>
          <a:p>
            <a:pPr marL="467854" indent="-467854">
              <a:spcAft>
                <a:spcPts val="900"/>
              </a:spcAft>
              <a:buFont typeface="Wingdings" panose="05000000000000000000" pitchFamily="2" charset="2"/>
              <a:buChar char="q"/>
            </a:pPr>
            <a:r>
              <a:rPr lang="en-US" sz="1200" b="1" dirty="0">
                <a:solidFill>
                  <a:schemeClr val="accent5">
                    <a:lumMod val="75000"/>
                  </a:schemeClr>
                </a:solidFill>
                <a:latin typeface="Open Sans"/>
              </a:rPr>
              <a:t>Italy-Montenegro interconnection project </a:t>
            </a:r>
            <a:r>
              <a:rPr lang="en-US" sz="1200" b="1" dirty="0">
                <a:solidFill>
                  <a:srgbClr val="002060"/>
                </a:solidFill>
                <a:latin typeface="Open Sans"/>
              </a:rPr>
              <a:t>MONITA</a:t>
            </a:r>
            <a:r>
              <a:rPr lang="en-US" sz="1200" b="1" dirty="0">
                <a:solidFill>
                  <a:schemeClr val="accent5">
                    <a:lumMod val="75000"/>
                  </a:schemeClr>
                </a:solidFill>
                <a:latin typeface="Open Sans"/>
              </a:rPr>
              <a:t> is part of the </a:t>
            </a:r>
            <a:r>
              <a:rPr lang="en-US" sz="1200" b="1" dirty="0" err="1">
                <a:solidFill>
                  <a:schemeClr val="accent5">
                    <a:lumMod val="75000"/>
                  </a:schemeClr>
                </a:solidFill>
                <a:latin typeface="Open Sans"/>
              </a:rPr>
              <a:t>Transbalkan</a:t>
            </a:r>
            <a:r>
              <a:rPr lang="en-US" sz="1200" b="1" dirty="0">
                <a:solidFill>
                  <a:schemeClr val="accent5">
                    <a:lumMod val="75000"/>
                  </a:schemeClr>
                </a:solidFill>
                <a:latin typeface="Open Sans"/>
              </a:rPr>
              <a:t> corridor due to connect Montenegro, BH and Serbia, and has been included in the “Projects of Common Interest” (PCIs) according to the EU Regulation on cross-border electricity transactions </a:t>
            </a:r>
          </a:p>
          <a:p>
            <a:pPr marL="467854" indent="-467854">
              <a:spcAft>
                <a:spcPts val="900"/>
              </a:spcAft>
              <a:buFont typeface="Wingdings" panose="05000000000000000000" pitchFamily="2" charset="2"/>
              <a:buChar char="q"/>
            </a:pPr>
            <a:r>
              <a:rPr lang="en-US" sz="1200" b="1" dirty="0">
                <a:solidFill>
                  <a:schemeClr val="accent5">
                    <a:lumMod val="75000"/>
                  </a:schemeClr>
                </a:solidFill>
                <a:latin typeface="Open Sans"/>
              </a:rPr>
              <a:t>Interconnections Croatia-Serbia and Croatia-BH expected to support market integration; Bulgaria-Serbia, part of the Central Balkan corridor; 2 further interconnectors between Romania and Serbia expected to serve increasing flows from RES</a:t>
            </a:r>
          </a:p>
          <a:p>
            <a:pPr marL="467854" indent="-467854">
              <a:spcAft>
                <a:spcPts val="900"/>
              </a:spcAft>
              <a:buFont typeface="Wingdings" panose="05000000000000000000" pitchFamily="2" charset="2"/>
              <a:buChar char="q"/>
            </a:pPr>
            <a:r>
              <a:rPr lang="en-US" sz="1200" b="1" dirty="0">
                <a:solidFill>
                  <a:schemeClr val="accent5">
                    <a:lumMod val="75000"/>
                  </a:schemeClr>
                </a:solidFill>
                <a:latin typeface="Open Sans"/>
              </a:rPr>
              <a:t>MONITA fosters a </a:t>
            </a:r>
            <a:r>
              <a:rPr lang="en-US" sz="1200" b="1" dirty="0">
                <a:solidFill>
                  <a:srgbClr val="002060"/>
                </a:solidFill>
                <a:latin typeface="Open Sans"/>
              </a:rPr>
              <a:t>larger integration </a:t>
            </a:r>
            <a:r>
              <a:rPr lang="en-US" sz="1200" b="1" dirty="0" err="1">
                <a:solidFill>
                  <a:srgbClr val="002060"/>
                </a:solidFill>
                <a:latin typeface="Open Sans"/>
              </a:rPr>
              <a:t>programme</a:t>
            </a:r>
            <a:r>
              <a:rPr lang="en-US" sz="1200" b="1" dirty="0">
                <a:solidFill>
                  <a:schemeClr val="accent5">
                    <a:lumMod val="75000"/>
                  </a:schemeClr>
                </a:solidFill>
                <a:latin typeface="Open Sans"/>
              </a:rPr>
              <a:t>, including support to RES development throughout the whole Region </a:t>
            </a:r>
            <a:endParaRPr lang="en-GB" sz="1200" b="1" dirty="0">
              <a:solidFill>
                <a:schemeClr val="accent5">
                  <a:lumMod val="75000"/>
                </a:schemeClr>
              </a:solidFill>
              <a:latin typeface="Open Sans"/>
            </a:endParaRPr>
          </a:p>
        </p:txBody>
      </p:sp>
      <p:sp>
        <p:nvSpPr>
          <p:cNvPr id="7" name="Titolo 1">
            <a:extLst>
              <a:ext uri="{FF2B5EF4-FFF2-40B4-BE49-F238E27FC236}">
                <a16:creationId xmlns:a16="http://schemas.microsoft.com/office/drawing/2014/main" id="{71AFB71E-AECE-45C7-AA34-35C6043B04D0}"/>
              </a:ext>
            </a:extLst>
          </p:cNvPr>
          <p:cNvSpPr txBox="1">
            <a:spLocks/>
          </p:cNvSpPr>
          <p:nvPr/>
        </p:nvSpPr>
        <p:spPr>
          <a:xfrm>
            <a:off x="694885" y="2151312"/>
            <a:ext cx="2423993" cy="1222114"/>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defTabSz="685666">
              <a:lnSpc>
                <a:spcPct val="120000"/>
              </a:lnSpc>
              <a:spcAft>
                <a:spcPts val="900"/>
              </a:spcAft>
            </a:pPr>
            <a:r>
              <a:rPr lang="en-GB" sz="1200" b="1" dirty="0">
                <a:solidFill>
                  <a:schemeClr val="accent1"/>
                </a:solidFill>
                <a:latin typeface="Open Sans"/>
                <a:ea typeface="+mn-ea"/>
                <a:cs typeface="+mn-cs"/>
              </a:rPr>
              <a:t>Projects included in the ENTSO-E Ten Years Network Development Plan (TYNDP) to enhance integration between the EU and the Balkan area... </a:t>
            </a:r>
          </a:p>
        </p:txBody>
      </p:sp>
      <p:sp>
        <p:nvSpPr>
          <p:cNvPr id="9" name="CasellaDiTesto 8">
            <a:extLst>
              <a:ext uri="{FF2B5EF4-FFF2-40B4-BE49-F238E27FC236}">
                <a16:creationId xmlns:a16="http://schemas.microsoft.com/office/drawing/2014/main" id="{76C325CB-8FE8-4AAF-8CF1-26652796063D}"/>
              </a:ext>
            </a:extLst>
          </p:cNvPr>
          <p:cNvSpPr txBox="1"/>
          <p:nvPr/>
        </p:nvSpPr>
        <p:spPr>
          <a:xfrm>
            <a:off x="3886423" y="4357217"/>
            <a:ext cx="4823237" cy="1869743"/>
          </a:xfrm>
          <a:prstGeom prst="rect">
            <a:avLst/>
          </a:prstGeom>
          <a:noFill/>
        </p:spPr>
        <p:txBody>
          <a:bodyPr wrap="square" rtlCol="0">
            <a:spAutoFit/>
          </a:bodyPr>
          <a:lstStyle/>
          <a:p>
            <a:pPr marL="467854" indent="-467854">
              <a:spcAft>
                <a:spcPts val="900"/>
              </a:spcAft>
              <a:buFont typeface="Wingdings" panose="05000000000000000000" pitchFamily="2" charset="2"/>
              <a:buChar char="q"/>
            </a:pPr>
            <a:r>
              <a:rPr lang="en-US" sz="1200" b="1" dirty="0">
                <a:solidFill>
                  <a:schemeClr val="accent5">
                    <a:lumMod val="75000"/>
                  </a:schemeClr>
                </a:solidFill>
                <a:latin typeface="Open Sans"/>
              </a:rPr>
              <a:t>Montenegro is one of the four Balkan Countries candidate to EU enlargement, together with Albania, Bosnia-Herzegovina, and Serbia. Kosovo and North Macedonia declared the willingness to join </a:t>
            </a:r>
          </a:p>
          <a:p>
            <a:pPr marL="467854" indent="-467854">
              <a:spcAft>
                <a:spcPts val="900"/>
              </a:spcAft>
              <a:buFont typeface="Wingdings" panose="05000000000000000000" pitchFamily="2" charset="2"/>
              <a:buChar char="q"/>
            </a:pPr>
            <a:r>
              <a:rPr lang="en-US" sz="1200" b="1" dirty="0">
                <a:solidFill>
                  <a:schemeClr val="accent5">
                    <a:lumMod val="75000"/>
                  </a:schemeClr>
                </a:solidFill>
                <a:latin typeface="Open Sans"/>
              </a:rPr>
              <a:t>ARERA has not only been involved in the project assessment, as established by the EU regulatory framework for PCIs, but has </a:t>
            </a:r>
            <a:r>
              <a:rPr lang="en-US" sz="1200" b="1" dirty="0">
                <a:solidFill>
                  <a:srgbClr val="002060"/>
                </a:solidFill>
                <a:latin typeface="Open Sans"/>
              </a:rPr>
              <a:t>closely co-operated with Balkan Countries’ Regulators </a:t>
            </a:r>
            <a:r>
              <a:rPr lang="en-US" sz="1200" b="1" dirty="0">
                <a:solidFill>
                  <a:schemeClr val="accent5">
                    <a:lumMod val="75000"/>
                  </a:schemeClr>
                </a:solidFill>
                <a:latin typeface="Open Sans"/>
              </a:rPr>
              <a:t>– for instance by promoting rules and procedure for effective markets coupling </a:t>
            </a:r>
          </a:p>
        </p:txBody>
      </p:sp>
      <p:sp>
        <p:nvSpPr>
          <p:cNvPr id="11" name="Titolo 1">
            <a:extLst>
              <a:ext uri="{FF2B5EF4-FFF2-40B4-BE49-F238E27FC236}">
                <a16:creationId xmlns:a16="http://schemas.microsoft.com/office/drawing/2014/main" id="{527B4ED0-A125-49BC-9C81-5632AF9D6C6A}"/>
              </a:ext>
            </a:extLst>
          </p:cNvPr>
          <p:cNvSpPr txBox="1">
            <a:spLocks/>
          </p:cNvSpPr>
          <p:nvPr/>
        </p:nvSpPr>
        <p:spPr>
          <a:xfrm>
            <a:off x="698573" y="4745685"/>
            <a:ext cx="2423993" cy="1222114"/>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defTabSz="685666">
              <a:lnSpc>
                <a:spcPct val="120000"/>
              </a:lnSpc>
              <a:spcAft>
                <a:spcPts val="900"/>
              </a:spcAft>
            </a:pPr>
            <a:endParaRPr lang="en-GB" sz="1200" b="1" dirty="0">
              <a:solidFill>
                <a:schemeClr val="accent1"/>
              </a:solidFill>
              <a:latin typeface="Open Sans"/>
              <a:ea typeface="+mn-ea"/>
              <a:cs typeface="+mn-cs"/>
            </a:endParaRPr>
          </a:p>
        </p:txBody>
      </p:sp>
      <p:sp>
        <p:nvSpPr>
          <p:cNvPr id="12" name="Titolo 1">
            <a:extLst>
              <a:ext uri="{FF2B5EF4-FFF2-40B4-BE49-F238E27FC236}">
                <a16:creationId xmlns:a16="http://schemas.microsoft.com/office/drawing/2014/main" id="{112B1A1F-EFB1-473E-8252-2AE812F8C4CD}"/>
              </a:ext>
            </a:extLst>
          </p:cNvPr>
          <p:cNvSpPr txBox="1">
            <a:spLocks/>
          </p:cNvSpPr>
          <p:nvPr/>
        </p:nvSpPr>
        <p:spPr>
          <a:xfrm>
            <a:off x="691198" y="4551436"/>
            <a:ext cx="2431368" cy="1391661"/>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defTabSz="685666">
              <a:lnSpc>
                <a:spcPct val="120000"/>
              </a:lnSpc>
              <a:spcAft>
                <a:spcPts val="900"/>
              </a:spcAft>
            </a:pPr>
            <a:r>
              <a:rPr lang="en-US" sz="1200" b="1" dirty="0">
                <a:solidFill>
                  <a:schemeClr val="accent1"/>
                </a:solidFill>
                <a:latin typeface="Open Sans"/>
                <a:ea typeface="+mn-ea"/>
                <a:cs typeface="+mn-cs"/>
              </a:rPr>
              <a:t>…In a favorable context including pre-accession dialogue, energy co-operation and the co-ordination of Regulatory Authorities </a:t>
            </a:r>
            <a:endParaRPr lang="en-GB" sz="1200" b="1" dirty="0">
              <a:solidFill>
                <a:schemeClr val="accent1"/>
              </a:solidFill>
              <a:latin typeface="Open Sans"/>
              <a:ea typeface="+mn-ea"/>
              <a:cs typeface="+mn-cs"/>
            </a:endParaRPr>
          </a:p>
        </p:txBody>
      </p:sp>
      <p:sp>
        <p:nvSpPr>
          <p:cNvPr id="14" name="Titolo 1">
            <a:extLst>
              <a:ext uri="{FF2B5EF4-FFF2-40B4-BE49-F238E27FC236}">
                <a16:creationId xmlns:a16="http://schemas.microsoft.com/office/drawing/2014/main" id="{1DE88582-FB60-45AE-B447-5D83A96C7824}"/>
              </a:ext>
            </a:extLst>
          </p:cNvPr>
          <p:cNvSpPr txBox="1">
            <a:spLocks/>
          </p:cNvSpPr>
          <p:nvPr/>
        </p:nvSpPr>
        <p:spPr bwMode="auto">
          <a:xfrm>
            <a:off x="232611" y="85122"/>
            <a:ext cx="869482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lgn="ctr" defTabSz="457200" rtl="0" eaLnBrk="1" fontAlgn="base" hangingPunct="1">
              <a:spcBef>
                <a:spcPct val="0"/>
              </a:spcBef>
              <a:spcAft>
                <a:spcPct val="0"/>
              </a:spcAft>
              <a:defRPr sz="4400" kern="1200">
                <a:solidFill>
                  <a:schemeClr val="tx1"/>
                </a:solidFill>
                <a:latin typeface="+mj-lt"/>
                <a:ea typeface="ヒラギノ角ゴ Pro W3" charset="0"/>
                <a:cs typeface="ヒラギノ角ゴ Pro W3" charset="0"/>
              </a:defRPr>
            </a:lvl1pPr>
            <a:lvl2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2pPr>
            <a:lvl3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3pPr>
            <a:lvl4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4pPr>
            <a:lvl5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5pPr>
            <a:lvl6pPr marL="4572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6pPr>
            <a:lvl7pPr marL="9144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7pPr>
            <a:lvl8pPr marL="13716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8pPr>
            <a:lvl9pPr marL="18288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9pPr>
          </a:lstStyle>
          <a:p>
            <a:pPr algn="l"/>
            <a:r>
              <a:rPr lang="en-GB" sz="2800" b="1" dirty="0">
                <a:solidFill>
                  <a:srgbClr val="002060"/>
                </a:solidFill>
                <a:latin typeface="Open Sans"/>
              </a:rPr>
              <a:t>Regulatory Convergence in Practice: Integrating the EU and the Balkan Region</a:t>
            </a:r>
          </a:p>
        </p:txBody>
      </p:sp>
      <p:pic>
        <p:nvPicPr>
          <p:cNvPr id="15" name="Immagine 5" descr="fondo-slide.png">
            <a:extLst>
              <a:ext uri="{FF2B5EF4-FFF2-40B4-BE49-F238E27FC236}">
                <a16:creationId xmlns:a16="http://schemas.microsoft.com/office/drawing/2014/main" id="{527577AB-5304-4710-81F9-2AB320F0E6D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563382"/>
            <a:ext cx="9144000"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CasellaDiTesto 15">
            <a:extLst>
              <a:ext uri="{FF2B5EF4-FFF2-40B4-BE49-F238E27FC236}">
                <a16:creationId xmlns:a16="http://schemas.microsoft.com/office/drawing/2014/main" id="{9DA04DCE-7242-417A-868A-0CC4CE5569EE}"/>
              </a:ext>
            </a:extLst>
          </p:cNvPr>
          <p:cNvSpPr txBox="1"/>
          <p:nvPr/>
        </p:nvSpPr>
        <p:spPr>
          <a:xfrm>
            <a:off x="259757" y="1103972"/>
            <a:ext cx="8651631" cy="452432"/>
          </a:xfrm>
          <a:prstGeom prst="rect">
            <a:avLst/>
          </a:prstGeom>
          <a:noFill/>
        </p:spPr>
        <p:txBody>
          <a:bodyPr wrap="square" rtlCol="0">
            <a:spAutoFit/>
          </a:bodyPr>
          <a:lstStyle/>
          <a:p>
            <a:pPr defTabSz="677305">
              <a:lnSpc>
                <a:spcPct val="90000"/>
              </a:lnSpc>
              <a:spcAft>
                <a:spcPts val="900"/>
              </a:spcAft>
            </a:pPr>
            <a:r>
              <a:rPr lang="en-GB" sz="1300" b="1" spc="73" dirty="0">
                <a:solidFill>
                  <a:schemeClr val="accent5">
                    <a:lumMod val="75000"/>
                  </a:schemeClr>
                </a:solidFill>
                <a:latin typeface="Open Sans" charset="0"/>
              </a:rPr>
              <a:t>The Montenegro-Italy Electricity Interconnection (MONITA) is a significant step towards market integration and </a:t>
            </a:r>
            <a:r>
              <a:rPr lang="en-GB" sz="1300" b="1" spc="73" dirty="0">
                <a:solidFill>
                  <a:srgbClr val="002060"/>
                </a:solidFill>
                <a:latin typeface="Open Sans" charset="0"/>
              </a:rPr>
              <a:t>regulatory convergence </a:t>
            </a:r>
            <a:r>
              <a:rPr lang="en-GB" sz="1300" b="1" spc="73" dirty="0">
                <a:solidFill>
                  <a:schemeClr val="accent5">
                    <a:lumMod val="75000"/>
                  </a:schemeClr>
                </a:solidFill>
                <a:latin typeface="Open Sans" charset="0"/>
              </a:rPr>
              <a:t>between EU and its neighbours</a:t>
            </a:r>
            <a:endParaRPr lang="en-GB" sz="1300" b="1" dirty="0">
              <a:solidFill>
                <a:schemeClr val="accent5">
                  <a:lumMod val="75000"/>
                </a:schemeClr>
              </a:solidFill>
              <a:latin typeface="Open Sans"/>
            </a:endParaRPr>
          </a:p>
        </p:txBody>
      </p:sp>
    </p:spTree>
    <p:extLst>
      <p:ext uri="{BB962C8B-B14F-4D97-AF65-F5344CB8AC3E}">
        <p14:creationId xmlns:p14="http://schemas.microsoft.com/office/powerpoint/2010/main" val="2853761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asellaDiTesto 12">
            <a:extLst>
              <a:ext uri="{FF2B5EF4-FFF2-40B4-BE49-F238E27FC236}">
                <a16:creationId xmlns:a16="http://schemas.microsoft.com/office/drawing/2014/main" id="{6DCA36F8-B73F-45D0-BA06-53C482B9D3E4}"/>
              </a:ext>
            </a:extLst>
          </p:cNvPr>
          <p:cNvSpPr txBox="1"/>
          <p:nvPr/>
        </p:nvSpPr>
        <p:spPr>
          <a:xfrm>
            <a:off x="376810" y="1785838"/>
            <a:ext cx="4067371" cy="4131900"/>
          </a:xfrm>
          <a:prstGeom prst="rect">
            <a:avLst/>
          </a:prstGeom>
          <a:noFill/>
        </p:spPr>
        <p:txBody>
          <a:bodyPr wrap="square" rtlCol="0">
            <a:spAutoFit/>
          </a:bodyPr>
          <a:lstStyle/>
          <a:p>
            <a:pPr marL="467854" indent="-467854">
              <a:spcAft>
                <a:spcPts val="900"/>
              </a:spcAft>
              <a:buFont typeface="Wingdings" panose="05000000000000000000" pitchFamily="2" charset="2"/>
              <a:buChar char="q"/>
            </a:pPr>
            <a:r>
              <a:rPr lang="en-US" sz="1200" b="1" dirty="0">
                <a:solidFill>
                  <a:schemeClr val="accent5">
                    <a:lumMod val="75000"/>
                  </a:schemeClr>
                </a:solidFill>
                <a:latin typeface="Open Sans"/>
              </a:rPr>
              <a:t>Average use of available capacity grew from 45% to 65% from January to December 2020 (yearly average use 57%). 100% capacity use was approached in four months out of 12</a:t>
            </a:r>
          </a:p>
          <a:p>
            <a:pPr marL="467854" indent="-467854">
              <a:spcAft>
                <a:spcPts val="900"/>
              </a:spcAft>
              <a:buFont typeface="Wingdings" panose="05000000000000000000" pitchFamily="2" charset="2"/>
              <a:buChar char="q"/>
            </a:pPr>
            <a:r>
              <a:rPr lang="en-US" sz="1200" b="1" dirty="0">
                <a:solidFill>
                  <a:schemeClr val="accent5">
                    <a:lumMod val="75000"/>
                  </a:schemeClr>
                </a:solidFill>
                <a:latin typeface="Open Sans"/>
              </a:rPr>
              <a:t>Allocation mechanism’s revenues amount to 14,2 millions euro in 2020, of which 9,6 M€ for exporting capacity and 4,6 M€ for importing capacity. Capacity price averaged 2,85 EUR/MWh </a:t>
            </a:r>
          </a:p>
          <a:p>
            <a:pPr marL="467854" indent="-467854">
              <a:spcAft>
                <a:spcPts val="900"/>
              </a:spcAft>
              <a:buFont typeface="Wingdings" panose="05000000000000000000" pitchFamily="2" charset="2"/>
              <a:buChar char="q"/>
            </a:pPr>
            <a:r>
              <a:rPr lang="en-US" sz="1200" b="1" dirty="0">
                <a:solidFill>
                  <a:schemeClr val="accent5">
                    <a:lumMod val="75000"/>
                  </a:schemeClr>
                </a:solidFill>
                <a:latin typeface="Open Sans"/>
              </a:rPr>
              <a:t>Revenues were distributed to project’s promoters as follows: 5,5 M€ to each participant TSOs (TERNA for Italy and CGES for Montenegro, a member of ENTSOE) and 4,2 to MONITA, the Company representing the exempted share* </a:t>
            </a:r>
          </a:p>
          <a:p>
            <a:pPr marL="467854" indent="-467854">
              <a:spcAft>
                <a:spcPts val="900"/>
              </a:spcAft>
              <a:buFont typeface="Wingdings" panose="05000000000000000000" pitchFamily="2" charset="2"/>
              <a:buChar char="q"/>
            </a:pPr>
            <a:r>
              <a:rPr lang="en-US" sz="1200" b="1" dirty="0">
                <a:solidFill>
                  <a:schemeClr val="accent5">
                    <a:lumMod val="75000"/>
                  </a:schemeClr>
                </a:solidFill>
                <a:latin typeface="Open Sans"/>
              </a:rPr>
              <a:t>The interconnection resulted in effective market integration between Italy and Montenegro, with perspective benefits for the whole area based on potentially increasing cross-border flows  </a:t>
            </a:r>
            <a:endParaRPr lang="en-GB" sz="1200" b="1" dirty="0">
              <a:solidFill>
                <a:schemeClr val="accent5">
                  <a:lumMod val="75000"/>
                </a:schemeClr>
              </a:solidFill>
              <a:latin typeface="Open Sans"/>
            </a:endParaRPr>
          </a:p>
        </p:txBody>
      </p:sp>
      <p:sp>
        <p:nvSpPr>
          <p:cNvPr id="11" name="Titolo 1">
            <a:extLst>
              <a:ext uri="{FF2B5EF4-FFF2-40B4-BE49-F238E27FC236}">
                <a16:creationId xmlns:a16="http://schemas.microsoft.com/office/drawing/2014/main" id="{527B4ED0-A125-49BC-9C81-5632AF9D6C6A}"/>
              </a:ext>
            </a:extLst>
          </p:cNvPr>
          <p:cNvSpPr txBox="1">
            <a:spLocks/>
          </p:cNvSpPr>
          <p:nvPr/>
        </p:nvSpPr>
        <p:spPr>
          <a:xfrm>
            <a:off x="698573" y="4585665"/>
            <a:ext cx="2423993" cy="1222114"/>
          </a:xfrm>
          <a:prstGeom prst="rect">
            <a:avLst/>
          </a:prstGeom>
        </p:spPr>
        <p:txBody>
          <a:bodyPr vert="horz" lIns="0" tIns="0" rIns="0" bIns="0" rtlCol="0" anchor="t" anchorCtr="0">
            <a:noAutofit/>
          </a:bodyPr>
          <a:lstStyle>
            <a:lvl1pPr algn="l" defTabSz="903194" rtl="0" eaLnBrk="1" latinLnBrk="0" hangingPunct="1">
              <a:lnSpc>
                <a:spcPct val="90000"/>
              </a:lnSpc>
              <a:spcBef>
                <a:spcPct val="0"/>
              </a:spcBef>
              <a:buNone/>
              <a:defRPr lang="en-US" sz="3500" b="0" i="0" kern="1200" cap="none" spc="98" baseline="0" dirty="0">
                <a:solidFill>
                  <a:schemeClr val="accent4"/>
                </a:solidFill>
                <a:effectLst/>
                <a:latin typeface="Open Sans" charset="0"/>
                <a:ea typeface="American Typewriter" charset="0"/>
                <a:cs typeface="American Typewriter" charset="0"/>
              </a:defRPr>
            </a:lvl1pPr>
          </a:lstStyle>
          <a:p>
            <a:pPr defTabSz="685666">
              <a:lnSpc>
                <a:spcPct val="120000"/>
              </a:lnSpc>
              <a:spcAft>
                <a:spcPts val="900"/>
              </a:spcAft>
            </a:pPr>
            <a:endParaRPr lang="en-GB" sz="1200" b="1" dirty="0">
              <a:solidFill>
                <a:schemeClr val="accent1"/>
              </a:solidFill>
              <a:latin typeface="Open Sans"/>
              <a:ea typeface="+mn-ea"/>
              <a:cs typeface="+mn-cs"/>
            </a:endParaRPr>
          </a:p>
        </p:txBody>
      </p:sp>
      <p:sp>
        <p:nvSpPr>
          <p:cNvPr id="14" name="Titolo 1">
            <a:extLst>
              <a:ext uri="{FF2B5EF4-FFF2-40B4-BE49-F238E27FC236}">
                <a16:creationId xmlns:a16="http://schemas.microsoft.com/office/drawing/2014/main" id="{1DE88582-FB60-45AE-B447-5D83A96C7824}"/>
              </a:ext>
            </a:extLst>
          </p:cNvPr>
          <p:cNvSpPr txBox="1">
            <a:spLocks/>
          </p:cNvSpPr>
          <p:nvPr/>
        </p:nvSpPr>
        <p:spPr bwMode="auto">
          <a:xfrm>
            <a:off x="232611" y="300565"/>
            <a:ext cx="869482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lgn="ctr" defTabSz="457200" rtl="0" eaLnBrk="1" fontAlgn="base" hangingPunct="1">
              <a:spcBef>
                <a:spcPct val="0"/>
              </a:spcBef>
              <a:spcAft>
                <a:spcPct val="0"/>
              </a:spcAft>
              <a:defRPr sz="4400" kern="1200">
                <a:solidFill>
                  <a:schemeClr val="tx1"/>
                </a:solidFill>
                <a:latin typeface="+mj-lt"/>
                <a:ea typeface="ヒラギノ角ゴ Pro W3" charset="0"/>
                <a:cs typeface="ヒラギノ角ゴ Pro W3" charset="0"/>
              </a:defRPr>
            </a:lvl1pPr>
            <a:lvl2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2pPr>
            <a:lvl3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3pPr>
            <a:lvl4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4pPr>
            <a:lvl5pPr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5pPr>
            <a:lvl6pPr marL="4572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6pPr>
            <a:lvl7pPr marL="9144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7pPr>
            <a:lvl8pPr marL="13716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8pPr>
            <a:lvl9pPr marL="1828800" algn="ctr" defTabSz="457200"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9pPr>
          </a:lstStyle>
          <a:p>
            <a:pPr algn="l"/>
            <a:r>
              <a:rPr lang="en-GB" sz="2800" b="1" dirty="0">
                <a:solidFill>
                  <a:srgbClr val="002060"/>
                </a:solidFill>
                <a:latin typeface="Open Sans"/>
              </a:rPr>
              <a:t>Linking South-Eastern Electricity Systems and Italy</a:t>
            </a:r>
          </a:p>
        </p:txBody>
      </p:sp>
      <p:pic>
        <p:nvPicPr>
          <p:cNvPr id="15" name="Immagine 5" descr="fondo-slide.png">
            <a:extLst>
              <a:ext uri="{FF2B5EF4-FFF2-40B4-BE49-F238E27FC236}">
                <a16:creationId xmlns:a16="http://schemas.microsoft.com/office/drawing/2014/main" id="{527577AB-5304-4710-81F9-2AB320F0E6D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563382"/>
            <a:ext cx="9144000"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CasellaDiTesto 15">
            <a:extLst>
              <a:ext uri="{FF2B5EF4-FFF2-40B4-BE49-F238E27FC236}">
                <a16:creationId xmlns:a16="http://schemas.microsoft.com/office/drawing/2014/main" id="{9DA04DCE-7242-417A-868A-0CC4CE5569EE}"/>
              </a:ext>
            </a:extLst>
          </p:cNvPr>
          <p:cNvSpPr txBox="1"/>
          <p:nvPr/>
        </p:nvSpPr>
        <p:spPr>
          <a:xfrm>
            <a:off x="259758" y="858165"/>
            <a:ext cx="4518720" cy="812530"/>
          </a:xfrm>
          <a:prstGeom prst="rect">
            <a:avLst/>
          </a:prstGeom>
          <a:noFill/>
        </p:spPr>
        <p:txBody>
          <a:bodyPr wrap="square" rtlCol="0">
            <a:spAutoFit/>
          </a:bodyPr>
          <a:lstStyle/>
          <a:p>
            <a:pPr defTabSz="677305">
              <a:lnSpc>
                <a:spcPct val="90000"/>
              </a:lnSpc>
              <a:spcAft>
                <a:spcPts val="900"/>
              </a:spcAft>
            </a:pPr>
            <a:r>
              <a:rPr lang="en-GB" sz="1300" b="1" spc="73" dirty="0">
                <a:solidFill>
                  <a:schemeClr val="accent5">
                    <a:lumMod val="75000"/>
                  </a:schemeClr>
                </a:solidFill>
                <a:latin typeface="Open Sans" charset="0"/>
              </a:rPr>
              <a:t>The start of operation of the first part of MONITA Project (600 out of 1200 MW NTC) by the end of 2019 was the first step towards true Regional Integration. Market coupling is expected shortly </a:t>
            </a:r>
            <a:endParaRPr lang="en-GB" sz="1300" b="1" dirty="0">
              <a:solidFill>
                <a:schemeClr val="accent5">
                  <a:lumMod val="75000"/>
                </a:schemeClr>
              </a:solidFill>
              <a:latin typeface="Open Sans"/>
            </a:endParaRPr>
          </a:p>
        </p:txBody>
      </p:sp>
      <p:pic>
        <p:nvPicPr>
          <p:cNvPr id="19" name="Immagine 4">
            <a:extLst>
              <a:ext uri="{FF2B5EF4-FFF2-40B4-BE49-F238E27FC236}">
                <a16:creationId xmlns:a16="http://schemas.microsoft.com/office/drawing/2014/main" id="{F3347029-0A48-40A0-A356-10DC9CE88A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7763" y="1032848"/>
            <a:ext cx="3836987" cy="276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Immagine 6">
            <a:extLst>
              <a:ext uri="{FF2B5EF4-FFF2-40B4-BE49-F238E27FC236}">
                <a16:creationId xmlns:a16="http://schemas.microsoft.com/office/drawing/2014/main" id="{F9F8139E-BE46-43E0-A199-222839DFD4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7763" y="3840472"/>
            <a:ext cx="3836987" cy="276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CasellaDiTesto 20">
            <a:extLst>
              <a:ext uri="{FF2B5EF4-FFF2-40B4-BE49-F238E27FC236}">
                <a16:creationId xmlns:a16="http://schemas.microsoft.com/office/drawing/2014/main" id="{E1287F03-C429-48BC-9623-267DD150ABEE}"/>
              </a:ext>
            </a:extLst>
          </p:cNvPr>
          <p:cNvSpPr txBox="1"/>
          <p:nvPr/>
        </p:nvSpPr>
        <p:spPr>
          <a:xfrm>
            <a:off x="404098" y="6215656"/>
            <a:ext cx="1838841" cy="230832"/>
          </a:xfrm>
          <a:prstGeom prst="rect">
            <a:avLst/>
          </a:prstGeom>
          <a:noFill/>
        </p:spPr>
        <p:txBody>
          <a:bodyPr wrap="square" rtlCol="0">
            <a:spAutoFit/>
          </a:bodyPr>
          <a:lstStyle/>
          <a:p>
            <a:r>
              <a:rPr lang="en-GB" sz="900" dirty="0">
                <a:latin typeface="Open Sans"/>
              </a:rPr>
              <a:t>Data Source: Courtesy of TERNA</a:t>
            </a:r>
          </a:p>
        </p:txBody>
      </p:sp>
      <p:sp>
        <p:nvSpPr>
          <p:cNvPr id="22" name="CasellaDiTesto 21">
            <a:extLst>
              <a:ext uri="{FF2B5EF4-FFF2-40B4-BE49-F238E27FC236}">
                <a16:creationId xmlns:a16="http://schemas.microsoft.com/office/drawing/2014/main" id="{FA8EF3C9-F11B-4194-935A-D0ADD82111AD}"/>
              </a:ext>
            </a:extLst>
          </p:cNvPr>
          <p:cNvSpPr txBox="1"/>
          <p:nvPr/>
        </p:nvSpPr>
        <p:spPr>
          <a:xfrm>
            <a:off x="415528" y="5914229"/>
            <a:ext cx="3849953" cy="338554"/>
          </a:xfrm>
          <a:prstGeom prst="rect">
            <a:avLst/>
          </a:prstGeom>
          <a:noFill/>
        </p:spPr>
        <p:txBody>
          <a:bodyPr wrap="square" rtlCol="0">
            <a:spAutoFit/>
          </a:bodyPr>
          <a:lstStyle/>
          <a:p>
            <a:r>
              <a:rPr lang="en-US" sz="800" b="1" dirty="0">
                <a:latin typeface="Open Sans"/>
              </a:rPr>
              <a:t>*The Interconnection project was a “mixed” one, i.e. partly TPA and partly exempted with capacity reserved to private promoting parties</a:t>
            </a:r>
            <a:endParaRPr lang="en-GB" sz="800" b="1" dirty="0">
              <a:latin typeface="Open Sans"/>
            </a:endParaRPr>
          </a:p>
        </p:txBody>
      </p:sp>
    </p:spTree>
    <p:extLst>
      <p:ext uri="{BB962C8B-B14F-4D97-AF65-F5344CB8AC3E}">
        <p14:creationId xmlns:p14="http://schemas.microsoft.com/office/powerpoint/2010/main" val="1055239580"/>
      </p:ext>
    </p:extLst>
  </p:cSld>
  <p:clrMapOvr>
    <a:masterClrMapping/>
  </p:clrMapOvr>
</p:sld>
</file>

<file path=ppt/theme/theme1.xml><?xml version="1.0" encoding="utf-8"?>
<a:theme xmlns:a="http://schemas.openxmlformats.org/drawingml/2006/main" name="Presentazione ARER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Presentazione ARERA</Template>
  <TotalTime>5556</TotalTime>
  <Words>2230</Words>
  <Application>Microsoft Office PowerPoint</Application>
  <PresentationFormat>Presentazione su schermo (4:3)</PresentationFormat>
  <Paragraphs>214</Paragraphs>
  <Slides>17</Slides>
  <Notes>4</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17</vt:i4>
      </vt:variant>
    </vt:vector>
  </HeadingPairs>
  <TitlesOfParts>
    <vt:vector size="24" baseType="lpstr">
      <vt:lpstr>American Typewriter</vt:lpstr>
      <vt:lpstr>Arial</vt:lpstr>
      <vt:lpstr>Calibri</vt:lpstr>
      <vt:lpstr>Open Sans</vt:lpstr>
      <vt:lpstr>Wingdings</vt:lpstr>
      <vt:lpstr>ヒラギノ角ゴ Pro W3</vt:lpstr>
      <vt:lpstr>Presentazione ARERA</vt:lpstr>
      <vt:lpstr>  Integrating the Adriatic Energy Markets: Italy’s Experience and the Role of Regulation   Fabio Tambone, Director, Head of External International Relations  ARERA, Regulation Authority for Energy, Networks and Environment   Connecting the Region: Energy Networks for the Green Adriatic-Ionian Region through Co-operation   EUSAIR 5th FORUM Belgrade, 28th January 2021</vt:lpstr>
      <vt:lpstr>Today’s Presentation Contents </vt:lpstr>
      <vt:lpstr>Italy’s Regulatory Authority for Energy, Networks and Environment (ARERA)</vt:lpstr>
      <vt:lpstr>Structural Change to Build an Energy Bridge </vt:lpstr>
      <vt:lpstr>Presentazione standard di PowerPoint</vt:lpstr>
      <vt:lpstr>Presentazione standard di PowerPoint</vt:lpstr>
      <vt:lpstr>Presentazione standard di PowerPoint</vt:lpstr>
      <vt:lpstr>Presentazione standard di PowerPoint</vt:lpstr>
      <vt:lpstr>Presentazione standard di PowerPoint</vt:lpstr>
      <vt:lpstr>Adriatic Region: a high Potential for Integration </vt:lpstr>
      <vt:lpstr>Presentazione standard di PowerPoint</vt:lpstr>
      <vt:lpstr> </vt:lpstr>
      <vt:lpstr> </vt:lpstr>
      <vt:lpstr>The Role of Interconnections in the EU Policies : from Liberalisation to Market Integration</vt:lpstr>
      <vt:lpstr>Presentazione standard di PowerPoint</vt:lpstr>
      <vt:lpstr>Presentazione standard di PowerPoint</vt:lpstr>
      <vt:lpstr>The MONITA Project </vt:lpstr>
    </vt:vector>
  </TitlesOfParts>
  <Company>AEEG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della presentazione Titolo della presentazione Sottotitolo</dc:title>
  <dc:creator>Emanuela Cassetta</dc:creator>
  <cp:lastModifiedBy>Tambone Fabio</cp:lastModifiedBy>
  <cp:revision>448</cp:revision>
  <cp:lastPrinted>2021-01-21T10:42:45Z</cp:lastPrinted>
  <dcterms:created xsi:type="dcterms:W3CDTF">2018-02-21T15:22:29Z</dcterms:created>
  <dcterms:modified xsi:type="dcterms:W3CDTF">2021-01-27T08:47:03Z</dcterms:modified>
</cp:coreProperties>
</file>