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4"/>
  </p:notesMasterIdLst>
  <p:sldIdLst>
    <p:sldId id="664" r:id="rId5"/>
    <p:sldId id="660" r:id="rId6"/>
    <p:sldId id="661" r:id="rId7"/>
    <p:sldId id="662" r:id="rId8"/>
    <p:sldId id="581" r:id="rId9"/>
    <p:sldId id="630" r:id="rId10"/>
    <p:sldId id="639" r:id="rId11"/>
    <p:sldId id="663" r:id="rId12"/>
    <p:sldId id="665" r:id="rId13"/>
  </p:sldIdLst>
  <p:sldSz cx="12190413" cy="6858000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senza titolo" id="{E92D4B7B-0A64-489E-9A3F-9B0AD6E051BF}">
          <p14:sldIdLst>
            <p14:sldId id="664"/>
            <p14:sldId id="660"/>
            <p14:sldId id="661"/>
            <p14:sldId id="662"/>
            <p14:sldId id="581"/>
            <p14:sldId id="630"/>
            <p14:sldId id="639"/>
            <p14:sldId id="663"/>
            <p14:sldId id="6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CCFFCC"/>
    <a:srgbClr val="0000FF"/>
    <a:srgbClr val="0070C0"/>
    <a:srgbClr val="8AC80B"/>
    <a:srgbClr val="1A45C0"/>
    <a:srgbClr val="003399"/>
    <a:srgbClr val="FF3300"/>
    <a:srgbClr val="A852E9"/>
    <a:srgbClr val="03A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15" autoAdjust="0"/>
    <p:restoredTop sz="91119" autoAdjust="0"/>
  </p:normalViewPr>
  <p:slideViewPr>
    <p:cSldViewPr>
      <p:cViewPr varScale="1">
        <p:scale>
          <a:sx n="105" d="100"/>
          <a:sy n="105" d="100"/>
        </p:scale>
        <p:origin x="540" y="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27" tIns="47363" rIns="94727" bIns="4736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300" y="1"/>
            <a:ext cx="3076363" cy="511730"/>
          </a:xfrm>
          <a:prstGeom prst="rect">
            <a:avLst/>
          </a:prstGeom>
        </p:spPr>
        <p:txBody>
          <a:bodyPr vert="horz" lIns="94727" tIns="47363" rIns="94727" bIns="47363" rtlCol="0"/>
          <a:lstStyle>
            <a:lvl1pPr algn="r">
              <a:defRPr sz="1200"/>
            </a:lvl1pPr>
          </a:lstStyle>
          <a:p>
            <a:fld id="{C3603925-DF46-43DF-A02E-35ACB890FFC7}" type="datetimeFigureOut">
              <a:rPr lang="it-IT" smtClean="0"/>
              <a:pPr/>
              <a:t>26/01/2021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4938" y="766763"/>
            <a:ext cx="6829425" cy="384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27" tIns="47363" rIns="94727" bIns="4736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1" y="4861444"/>
            <a:ext cx="5679440" cy="4605576"/>
          </a:xfrm>
          <a:prstGeom prst="rect">
            <a:avLst/>
          </a:prstGeom>
        </p:spPr>
        <p:txBody>
          <a:bodyPr vert="horz" lIns="94727" tIns="47363" rIns="94727" bIns="47363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9721107"/>
            <a:ext cx="3076363" cy="511730"/>
          </a:xfrm>
          <a:prstGeom prst="rect">
            <a:avLst/>
          </a:prstGeom>
        </p:spPr>
        <p:txBody>
          <a:bodyPr vert="horz" lIns="94727" tIns="47363" rIns="94727" bIns="4736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300" y="9721107"/>
            <a:ext cx="3076363" cy="511730"/>
          </a:xfrm>
          <a:prstGeom prst="rect">
            <a:avLst/>
          </a:prstGeom>
        </p:spPr>
        <p:txBody>
          <a:bodyPr vert="horz" lIns="94727" tIns="47363" rIns="94727" bIns="47363" rtlCol="0" anchor="b"/>
          <a:lstStyle>
            <a:lvl1pPr algn="r">
              <a:defRPr sz="1200"/>
            </a:lvl1pPr>
          </a:lstStyle>
          <a:p>
            <a:fld id="{373F646A-F6C9-460C-9026-4F852C4C0B8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20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646A-F6C9-460C-9026-4F852C4C0B89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517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4938" y="766763"/>
            <a:ext cx="6829425" cy="38417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F646A-F6C9-460C-9026-4F852C4C0B8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95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4938" y="766763"/>
            <a:ext cx="6829425" cy="38417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F646A-F6C9-460C-9026-4F852C4C0B8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298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4938" y="766763"/>
            <a:ext cx="6829425" cy="38417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F646A-F6C9-460C-9026-4F852C4C0B8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8664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4938" y="766763"/>
            <a:ext cx="6829425" cy="38417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646A-F6C9-460C-9026-4F852C4C0B89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602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4938" y="766763"/>
            <a:ext cx="6829425" cy="38417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646A-F6C9-460C-9026-4F852C4C0B89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602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4938" y="766763"/>
            <a:ext cx="6829425" cy="38417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646A-F6C9-460C-9026-4F852C4C0B89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6602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4938" y="766763"/>
            <a:ext cx="6829425" cy="384175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3F646A-F6C9-460C-9026-4F852C4C0B89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261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5112" cy="37226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3F646A-F6C9-460C-9026-4F852C4C0B89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19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1613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FEA9A0F4-4BC6-1C41-AC4C-9E3BC8050180}" type="datetimeFigureOut">
              <a:rPr lang="it-IT" smtClean="0"/>
              <a:pPr/>
              <a:t>26/01/2021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59213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42B29B48-CC3E-C54F-B1AA-D1E3DB735FB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54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924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63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" y="0"/>
            <a:ext cx="12187424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 descr="ombra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0" y="6082248"/>
            <a:ext cx="12199824" cy="764704"/>
          </a:xfrm>
          <a:prstGeom prst="rect">
            <a:avLst/>
          </a:prstGeom>
          <a:solidFill>
            <a:srgbClr val="00734C"/>
          </a:solidFill>
        </p:spPr>
      </p:pic>
      <p:sp>
        <p:nvSpPr>
          <p:cNvPr id="33" name="Rettangolo 32"/>
          <p:cNvSpPr/>
          <p:nvPr/>
        </p:nvSpPr>
        <p:spPr>
          <a:xfrm>
            <a:off x="4550990" y="1124744"/>
            <a:ext cx="3200400" cy="3200400"/>
          </a:xfrm>
          <a:prstGeom prst="rect">
            <a:avLst/>
          </a:prstGeom>
          <a:solidFill>
            <a:srgbClr val="89C70B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>
              <a:solidFill>
                <a:schemeClr val="bg1"/>
              </a:solidFill>
            </a:endParaRPr>
          </a:p>
        </p:txBody>
      </p:sp>
      <p:pic>
        <p:nvPicPr>
          <p:cNvPr id="74" name="Immagine 7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59" y="260648"/>
            <a:ext cx="1080120" cy="60774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ttangolo 28"/>
          <p:cNvSpPr/>
          <p:nvPr/>
        </p:nvSpPr>
        <p:spPr>
          <a:xfrm>
            <a:off x="4550990" y="1124744"/>
            <a:ext cx="3200400" cy="3200400"/>
          </a:xfrm>
          <a:prstGeom prst="rect">
            <a:avLst/>
          </a:prstGeom>
          <a:noFill/>
          <a:ln w="180975" cmpd="sng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30" name="Casella di testo 12"/>
          <p:cNvSpPr txBox="1"/>
          <p:nvPr/>
        </p:nvSpPr>
        <p:spPr>
          <a:xfrm>
            <a:off x="4809306" y="1419561"/>
            <a:ext cx="2683768" cy="1628801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endParaRPr lang="en-US" sz="22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ppleGothic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US" sz="2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ppleGothic"/>
                <a:cs typeface="Arial" panose="020B0604020202020204" pitchFamily="34" charset="0"/>
              </a:rPr>
              <a:t>GSE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endParaRPr lang="en-US" sz="22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ppleGothic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US" sz="2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Gestore</a:t>
            </a:r>
            <a:r>
              <a:rPr lang="en-US" sz="2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dei</a:t>
            </a:r>
            <a:endParaRPr lang="en-US" sz="22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US" sz="2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Servizi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en-US" sz="22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明朝"/>
                <a:cs typeface="Arial" panose="020B0604020202020204" pitchFamily="34" charset="0"/>
              </a:rPr>
              <a:t>Energetici</a:t>
            </a:r>
            <a:endParaRPr lang="it-IT" sz="2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31" name="Rettangolo 30"/>
          <p:cNvSpPr>
            <a:spLocks noChangeAspect="1"/>
          </p:cNvSpPr>
          <p:nvPr/>
        </p:nvSpPr>
        <p:spPr>
          <a:xfrm>
            <a:off x="4914615" y="3953415"/>
            <a:ext cx="285115" cy="71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>
              <a:solidFill>
                <a:schemeClr val="bg1"/>
              </a:solidFill>
            </a:endParaRPr>
          </a:p>
        </p:txBody>
      </p:sp>
      <p:sp>
        <p:nvSpPr>
          <p:cNvPr id="11" name="object 10"/>
          <p:cNvSpPr txBox="1">
            <a:spLocks/>
          </p:cNvSpPr>
          <p:nvPr/>
        </p:nvSpPr>
        <p:spPr>
          <a:xfrm>
            <a:off x="283685" y="4822889"/>
            <a:ext cx="11500153" cy="479549"/>
          </a:xfrm>
          <a:prstGeom prst="rect">
            <a:avLst/>
          </a:prstGeom>
        </p:spPr>
        <p:txBody>
          <a:bodyPr vert="horz" wrap="square" lIns="0" tIns="12694" rIns="0" bIns="0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4" marR="5077">
              <a:lnSpc>
                <a:spcPct val="106900"/>
              </a:lnSpc>
              <a:spcBef>
                <a:spcPts val="100"/>
              </a:spcBef>
            </a:pPr>
            <a:r>
              <a:rPr lang="en-US" sz="3000" spc="-155" dirty="0" smtClean="0">
                <a:solidFill>
                  <a:srgbClr val="FFFFFF"/>
                </a:solidFill>
                <a:latin typeface="Titillium" panose="00000500000000000000" pitchFamily="50" charset="0"/>
                <a:cs typeface="Arial"/>
              </a:rPr>
              <a:t>5th Forum of the EUSAIR, Belgrade, 28-29 January 2021 – Virtual Conference</a:t>
            </a:r>
            <a:endParaRPr lang="en-US" sz="3000" dirty="0">
              <a:latin typeface="Titillium" panose="00000500000000000000" pitchFamily="50" charset="0"/>
              <a:cs typeface="Arial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2952" y="6127126"/>
            <a:ext cx="9925273" cy="43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94" marR="5077">
              <a:lnSpc>
                <a:spcPct val="106900"/>
              </a:lnSpc>
              <a:spcBef>
                <a:spcPts val="100"/>
              </a:spcBef>
            </a:pPr>
            <a:r>
              <a:rPr lang="en-US" sz="2200" b="1" kern="0" spc="-155" dirty="0">
                <a:solidFill>
                  <a:srgbClr val="FFFFFF"/>
                </a:solidFill>
                <a:latin typeface="Titillium" panose="00000500000000000000" pitchFamily="50" charset="0"/>
                <a:cs typeface="Arial"/>
              </a:rPr>
              <a:t>Parallel Session 2 </a:t>
            </a:r>
            <a:r>
              <a:rPr lang="en-US" sz="2200" b="1" kern="0" spc="-155" dirty="0" smtClean="0">
                <a:solidFill>
                  <a:srgbClr val="FFFFFF"/>
                </a:solidFill>
                <a:latin typeface="Titillium" panose="00000500000000000000" pitchFamily="50" charset="0"/>
                <a:cs typeface="Arial"/>
              </a:rPr>
              <a:t>_  Connecting </a:t>
            </a:r>
            <a:r>
              <a:rPr lang="en-US" sz="2200" b="1" kern="0" spc="-155" dirty="0">
                <a:solidFill>
                  <a:srgbClr val="FFFFFF"/>
                </a:solidFill>
                <a:latin typeface="Titillium" panose="00000500000000000000" pitchFamily="50" charset="0"/>
                <a:cs typeface="Arial"/>
              </a:rPr>
              <a:t>the Region: Energy Networks for a Green Adriatic-Ionian Region</a:t>
            </a:r>
          </a:p>
        </p:txBody>
      </p:sp>
    </p:spTree>
    <p:extLst>
      <p:ext uri="{BB962C8B-B14F-4D97-AF65-F5344CB8AC3E}">
        <p14:creationId xmlns:p14="http://schemas.microsoft.com/office/powerpoint/2010/main" val="4122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18" y="0"/>
            <a:ext cx="3286895" cy="651605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18542" y="1052736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892175" algn="l"/>
              </a:tabLs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Integration </a:t>
            </a:r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with the European/Italian E</a:t>
            </a:r>
            <a:r>
              <a:rPr lang="it-IT" sz="2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lectricity</a:t>
            </a: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and 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Gas Networks</a:t>
            </a: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2175" algn="l"/>
              </a:tabLst>
              <a:defRPr/>
            </a:pPr>
            <a:endParaRPr lang="it-IT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892175" algn="l"/>
              </a:tabLst>
            </a:pPr>
            <a:r>
              <a:rPr lang="it-IT" sz="2000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	</a:t>
            </a:r>
            <a:r>
              <a:rPr lang="it-IT" sz="2000" noProof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Italy</a:t>
            </a:r>
            <a:r>
              <a:rPr lang="it-IT" sz="2000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– Montenegro </a:t>
            </a:r>
            <a:r>
              <a:rPr lang="it-IT" sz="2000" noProof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Interconnection</a:t>
            </a:r>
            <a:endParaRPr lang="it-IT" sz="2000" noProof="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lvl="1" algn="just">
              <a:lnSpc>
                <a:spcPct val="150000"/>
              </a:lnSpc>
              <a:tabLst>
                <a:tab pos="892175" algn="l"/>
              </a:tabLst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import/export</a:t>
            </a:r>
          </a:p>
          <a:p>
            <a:pPr lvl="1" algn="just">
              <a:lnSpc>
                <a:spcPct val="150000"/>
              </a:lnSpc>
              <a:tabLst>
                <a:tab pos="892175" algn="l"/>
              </a:tabLst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market </a:t>
            </a:r>
            <a:r>
              <a:rPr lang="it-IT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coupling</a:t>
            </a:r>
            <a:endParaRPr lang="it-IT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lvl="1" algn="just">
              <a:lnSpc>
                <a:spcPct val="150000"/>
              </a:lnSpc>
              <a:tabLst>
                <a:tab pos="892175" algn="l"/>
              </a:tabLst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</a:t>
            </a:r>
            <a:r>
              <a:rPr lang="it-IT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renewables</a:t>
            </a:r>
            <a:endParaRPr lang="it-IT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  <a:tabLst>
                <a:tab pos="892175" algn="l"/>
              </a:tabLst>
            </a:pPr>
            <a:endParaRPr lang="it-IT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892175" algn="l"/>
              </a:tabLst>
            </a:pPr>
            <a:r>
              <a:rPr lang="it-IT" sz="2000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	Trans </a:t>
            </a:r>
            <a:r>
              <a:rPr lang="it-IT" sz="2000" noProof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Adriatic</a:t>
            </a:r>
            <a:r>
              <a:rPr lang="it-IT" sz="2000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Pipeline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2175" algn="l"/>
              </a:tabLst>
              <a:defRPr/>
            </a:pPr>
            <a:r>
              <a:rPr lang="it-IT" sz="2000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a new market for Western </a:t>
            </a:r>
            <a:r>
              <a:rPr lang="it-IT" sz="2000" noProof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Balkans</a:t>
            </a:r>
            <a:r>
              <a:rPr lang="it-IT" sz="2000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	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2175" algn="l"/>
              </a:tabLst>
              <a:defRPr/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security</a:t>
            </a:r>
            <a:endParaRPr lang="it-IT" sz="2000" noProof="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2175" algn="l"/>
              </a:tabLst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export from </a:t>
            </a:r>
            <a:r>
              <a:rPr lang="it-IT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</a:t>
            </a:r>
            <a:r>
              <a:rPr lang="it-IT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taly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2175" algn="l"/>
              </a:tabLst>
              <a:defRPr/>
            </a:pPr>
            <a:r>
              <a:rPr lang="it-IT" sz="2000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</a:t>
            </a:r>
            <a:endParaRPr lang="it-IT" sz="2000" noProof="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4" name="Casella di testo 18"/>
          <p:cNvSpPr txBox="1"/>
          <p:nvPr/>
        </p:nvSpPr>
        <p:spPr>
          <a:xfrm>
            <a:off x="153726" y="116632"/>
            <a:ext cx="12036687" cy="78554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>
              <a:defRPr sz="3200" b="1">
                <a:solidFill>
                  <a:srgbClr val="0070C0"/>
                </a:solidFill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solidFill>
                  <a:srgbClr val="008080"/>
                </a:solidFill>
                <a:latin typeface="Calibri"/>
              </a:rPr>
              <a:t>CONNECTING THE REGION: WHAT DOES IT MEAN?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Rettangolo 14"/>
          <p:cNvSpPr>
            <a:spLocks noChangeAspect="1"/>
          </p:cNvSpPr>
          <p:nvPr/>
        </p:nvSpPr>
        <p:spPr>
          <a:xfrm>
            <a:off x="262558" y="620688"/>
            <a:ext cx="508896" cy="48878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C0EC42"/>
              </a:solidFill>
              <a:effectLst/>
              <a:uLnTx/>
              <a:uFillTx/>
              <a:latin typeface="Titillium" pitchFamily="50" charset="0"/>
              <a:ea typeface="+mn-ea"/>
              <a:cs typeface="+mn-cs"/>
            </a:endParaRPr>
          </a:p>
        </p:txBody>
      </p:sp>
      <p:sp>
        <p:nvSpPr>
          <p:cNvPr id="3" name="Parentesi graffa chiusa 2"/>
          <p:cNvSpPr/>
          <p:nvPr/>
        </p:nvSpPr>
        <p:spPr>
          <a:xfrm>
            <a:off x="4511030" y="2348880"/>
            <a:ext cx="432048" cy="1080120"/>
          </a:xfrm>
          <a:prstGeom prst="rightBrac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6138282" y="2699628"/>
            <a:ext cx="1093569" cy="369332"/>
          </a:xfrm>
          <a:prstGeom prst="rect">
            <a:avLst/>
          </a:prstGeom>
          <a:noFill/>
          <a:ln w="12700">
            <a:solidFill>
              <a:srgbClr val="0070C0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it-IT" i="1" dirty="0" err="1"/>
              <a:t>E</a:t>
            </a:r>
            <a:r>
              <a:rPr lang="it-IT" i="1" dirty="0" err="1" smtClean="0"/>
              <a:t>lectricity</a:t>
            </a:r>
            <a:endParaRPr lang="it-IT" i="1" dirty="0" smtClean="0"/>
          </a:p>
        </p:txBody>
      </p:sp>
      <p:sp>
        <p:nvSpPr>
          <p:cNvPr id="18" name="Parentesi graffa chiusa 17"/>
          <p:cNvSpPr/>
          <p:nvPr/>
        </p:nvSpPr>
        <p:spPr>
          <a:xfrm>
            <a:off x="4511030" y="4437112"/>
            <a:ext cx="432048" cy="1080120"/>
          </a:xfrm>
          <a:prstGeom prst="rightBrac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6224885" y="4726885"/>
            <a:ext cx="898003" cy="646331"/>
          </a:xfrm>
          <a:prstGeom prst="rect">
            <a:avLst/>
          </a:prstGeom>
          <a:noFill/>
          <a:ln w="12700">
            <a:solidFill>
              <a:srgbClr val="0070C0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it-IT" i="1" dirty="0" smtClean="0"/>
              <a:t>Natural</a:t>
            </a:r>
          </a:p>
          <a:p>
            <a:pPr algn="ctr"/>
            <a:r>
              <a:rPr lang="it-IT" i="1" dirty="0" smtClean="0"/>
              <a:t>gas</a:t>
            </a:r>
          </a:p>
        </p:txBody>
      </p:sp>
      <p:pic>
        <p:nvPicPr>
          <p:cNvPr id="16" name="Immagine 15" descr="ombra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" y="6441909"/>
            <a:ext cx="12199824" cy="412122"/>
          </a:xfrm>
          <a:prstGeom prst="rect">
            <a:avLst/>
          </a:prstGeom>
          <a:solidFill>
            <a:srgbClr val="00734C"/>
          </a:solidFill>
        </p:spPr>
      </p:pic>
      <p:pic>
        <p:nvPicPr>
          <p:cNvPr id="19" name="Picture 2" descr="Risultati immagini per g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544" y="6514296"/>
            <a:ext cx="710176" cy="3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18" y="0"/>
            <a:ext cx="3286895" cy="651605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18542" y="1052736"/>
            <a:ext cx="849694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2175" algn="l"/>
              </a:tabLst>
              <a:defRPr/>
            </a:pPr>
            <a:r>
              <a:rPr lang="en-US" sz="2000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Normative Integration</a:t>
            </a:r>
            <a:endParaRPr lang="it-IT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2175" algn="l"/>
              </a:tabLst>
              <a:defRPr/>
            </a:pPr>
            <a:endParaRPr lang="it-IT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892175" algn="l"/>
              </a:tabLst>
            </a:pPr>
            <a:r>
              <a:rPr lang="it-IT" sz="2000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	</a:t>
            </a:r>
            <a:r>
              <a:rPr lang="it-IT" sz="2000" noProof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Transposition</a:t>
            </a:r>
            <a:r>
              <a:rPr lang="it-IT" sz="2000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of the Third Energy Package (Energy Community)</a:t>
            </a:r>
          </a:p>
          <a:p>
            <a:pPr lvl="1" algn="just">
              <a:lnSpc>
                <a:spcPct val="150000"/>
              </a:lnSpc>
              <a:tabLst>
                <a:tab pos="892175" algn="l"/>
              </a:tabLst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</a:t>
            </a:r>
            <a:r>
              <a:rPr lang="it-IT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Regulatory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body</a:t>
            </a:r>
          </a:p>
          <a:p>
            <a:pPr lvl="1" algn="just">
              <a:lnSpc>
                <a:spcPct val="150000"/>
              </a:lnSpc>
              <a:tabLst>
                <a:tab pos="892175" algn="l"/>
              </a:tabLst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</a:t>
            </a:r>
            <a:r>
              <a:rPr lang="it-IT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Regulatory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it-IT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framework</a:t>
            </a:r>
            <a:endParaRPr lang="it-IT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lvl="1" algn="just">
              <a:lnSpc>
                <a:spcPct val="150000"/>
              </a:lnSpc>
              <a:tabLst>
                <a:tab pos="892175" algn="l"/>
              </a:tabLst>
            </a:pP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Etc.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  <a:tabLst>
                <a:tab pos="892175" algn="l"/>
              </a:tabLst>
            </a:pPr>
            <a:endParaRPr lang="it-IT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  <a:tabLst>
                <a:tab pos="892175" algn="l"/>
              </a:tabLst>
            </a:pPr>
            <a:r>
              <a:rPr lang="it-IT" sz="2000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	Energy </a:t>
            </a:r>
            <a:r>
              <a:rPr lang="it-IT" sz="2000" noProof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Transition</a:t>
            </a:r>
            <a:endParaRPr lang="it-IT" sz="2000" noProof="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2175" algn="l"/>
              </a:tabLst>
              <a:defRPr/>
            </a:pPr>
            <a:r>
              <a:rPr lang="it-IT" sz="2000" noProof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	Planning and </a:t>
            </a:r>
            <a:r>
              <a:rPr lang="it-IT" sz="2000" noProof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Regulation</a:t>
            </a:r>
            <a:endParaRPr lang="it-IT" sz="2000" noProof="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2175" algn="l"/>
              </a:tabLst>
              <a:defRPr/>
            </a:pPr>
            <a:r>
              <a:rPr lang="it-IT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</a:t>
            </a:r>
            <a:r>
              <a:rPr lang="it-IT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S</a:t>
            </a:r>
            <a:r>
              <a:rPr lang="it-IT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takeholders</a:t>
            </a:r>
            <a:r>
              <a:rPr lang="it-IT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’ </a:t>
            </a:r>
            <a:r>
              <a:rPr lang="it-IT" sz="20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I</a:t>
            </a:r>
            <a:r>
              <a:rPr lang="it-IT" sz="2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nvolvement</a:t>
            </a:r>
            <a:endParaRPr lang="it-IT" sz="20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2175" algn="l"/>
              </a:tabLst>
              <a:defRPr/>
            </a:pPr>
            <a:r>
              <a:rPr lang="it-IT" sz="2000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	</a:t>
            </a:r>
            <a:endParaRPr lang="it-IT" sz="2000" noProof="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14" y="6524449"/>
            <a:ext cx="592807" cy="333551"/>
          </a:xfrm>
          <a:prstGeom prst="rect">
            <a:avLst/>
          </a:prstGeom>
        </p:spPr>
      </p:pic>
      <p:sp>
        <p:nvSpPr>
          <p:cNvPr id="3" name="Parentesi graffa chiusa 2"/>
          <p:cNvSpPr/>
          <p:nvPr/>
        </p:nvSpPr>
        <p:spPr>
          <a:xfrm>
            <a:off x="4511030" y="2348880"/>
            <a:ext cx="432048" cy="1080120"/>
          </a:xfrm>
          <a:prstGeom prst="rightBrac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5970575" y="2420888"/>
            <a:ext cx="1428981" cy="923330"/>
          </a:xfrm>
          <a:prstGeom prst="rect">
            <a:avLst/>
          </a:prstGeom>
          <a:noFill/>
          <a:ln w="12700">
            <a:solidFill>
              <a:srgbClr val="0070C0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it-IT" i="1" dirty="0" err="1" smtClean="0"/>
              <a:t>Transparency</a:t>
            </a:r>
            <a:endParaRPr lang="it-IT" i="1" dirty="0" smtClean="0"/>
          </a:p>
          <a:p>
            <a:pPr algn="ctr"/>
            <a:r>
              <a:rPr lang="it-IT" i="1" dirty="0" err="1" smtClean="0"/>
              <a:t>Stability</a:t>
            </a:r>
            <a:endParaRPr lang="it-IT" i="1" dirty="0" smtClean="0"/>
          </a:p>
          <a:p>
            <a:pPr algn="ctr"/>
            <a:r>
              <a:rPr lang="it-IT" i="1" dirty="0" smtClean="0"/>
              <a:t>Trust</a:t>
            </a:r>
            <a:endParaRPr lang="it-IT" i="1" dirty="0"/>
          </a:p>
        </p:txBody>
      </p:sp>
      <p:sp>
        <p:nvSpPr>
          <p:cNvPr id="18" name="Parentesi graffa chiusa 17"/>
          <p:cNvSpPr/>
          <p:nvPr/>
        </p:nvSpPr>
        <p:spPr>
          <a:xfrm>
            <a:off x="4511030" y="4005064"/>
            <a:ext cx="432048" cy="1080120"/>
          </a:xfrm>
          <a:prstGeom prst="rightBrace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CasellaDiTesto 19"/>
          <p:cNvSpPr txBox="1"/>
          <p:nvPr/>
        </p:nvSpPr>
        <p:spPr>
          <a:xfrm>
            <a:off x="5164342" y="4089846"/>
            <a:ext cx="3019096" cy="923330"/>
          </a:xfrm>
          <a:prstGeom prst="rect">
            <a:avLst/>
          </a:prstGeom>
          <a:noFill/>
          <a:ln w="12700">
            <a:solidFill>
              <a:srgbClr val="0070C0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it-IT" i="1" dirty="0" smtClean="0"/>
              <a:t>RESHAPING</a:t>
            </a:r>
          </a:p>
          <a:p>
            <a:pPr algn="ctr"/>
            <a:r>
              <a:rPr lang="it-IT" i="1" dirty="0" smtClean="0"/>
              <a:t>OUR COMMON FUTURE</a:t>
            </a:r>
          </a:p>
          <a:p>
            <a:pPr algn="ctr"/>
            <a:r>
              <a:rPr lang="it-IT" i="1" dirty="0" smtClean="0"/>
              <a:t>CLIMATE CHANGE CHALLENGE</a:t>
            </a:r>
            <a:endParaRPr lang="it-IT" i="1" dirty="0"/>
          </a:p>
        </p:txBody>
      </p:sp>
      <p:pic>
        <p:nvPicPr>
          <p:cNvPr id="16" name="Immagine 15" descr="ombra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" y="6441909"/>
            <a:ext cx="12199824" cy="412122"/>
          </a:xfrm>
          <a:prstGeom prst="rect">
            <a:avLst/>
          </a:prstGeom>
          <a:solidFill>
            <a:srgbClr val="00734C"/>
          </a:solidFill>
        </p:spPr>
      </p:pic>
      <p:pic>
        <p:nvPicPr>
          <p:cNvPr id="21" name="Picture 2" descr="Risultati immagini per g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544" y="6514296"/>
            <a:ext cx="710176" cy="3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 di testo 18"/>
          <p:cNvSpPr txBox="1"/>
          <p:nvPr/>
        </p:nvSpPr>
        <p:spPr>
          <a:xfrm>
            <a:off x="153726" y="116632"/>
            <a:ext cx="12036687" cy="78554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>
              <a:defRPr sz="3200" b="1">
                <a:solidFill>
                  <a:srgbClr val="0070C0"/>
                </a:solidFill>
                <a:latin typeface="Arial Narrow" panose="020B0606020202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solidFill>
                  <a:srgbClr val="008080"/>
                </a:solidFill>
                <a:latin typeface="Calibri"/>
              </a:rPr>
              <a:t>CONNECTING THE REGION: WHAT DOES IT MEAN?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ettangolo 18"/>
          <p:cNvSpPr>
            <a:spLocks noChangeAspect="1"/>
          </p:cNvSpPr>
          <p:nvPr/>
        </p:nvSpPr>
        <p:spPr>
          <a:xfrm>
            <a:off x="262558" y="620688"/>
            <a:ext cx="508896" cy="48878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C0EC42"/>
              </a:solidFill>
              <a:effectLst/>
              <a:uLnTx/>
              <a:uFillTx/>
              <a:latin typeface="Titillium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5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542" y="960254"/>
            <a:ext cx="8496944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Table of Contents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Decarbonisation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climate, energy,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mobility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Circular economy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projects and synergies (e.g.:</a:t>
            </a:r>
            <a:r>
              <a:rPr lang="en-US" sz="2400" dirty="0" smtClean="0">
                <a:latin typeface="Calibri"/>
              </a:rPr>
              <a:t> </a:t>
            </a:r>
            <a:endParaRPr lang="en-US" sz="2400" dirty="0">
              <a:latin typeface="Calibri"/>
            </a:endParaRPr>
          </a:p>
          <a:p>
            <a:pPr marL="358775"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waste and sustainable biofuels)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Depollution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air, water and soil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 systems and rural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areas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Biodiversity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protection and restoration of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ecosystems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Instruments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sella di testo 18"/>
          <p:cNvSpPr txBox="1"/>
          <p:nvPr/>
        </p:nvSpPr>
        <p:spPr>
          <a:xfrm>
            <a:off x="190550" y="195186"/>
            <a:ext cx="8255446" cy="78554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8080"/>
                </a:solidFill>
                <a:latin typeface="Calibri"/>
              </a:defRPr>
            </a:lvl1pPr>
          </a:lstStyle>
          <a:p>
            <a:r>
              <a:rPr lang="en-US" dirty="0" smtClean="0"/>
              <a:t>GREEN AGENDA FOR THE WESTERN BALKANS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7814" y="6524449"/>
            <a:ext cx="592807" cy="333551"/>
          </a:xfrm>
          <a:prstGeom prst="rect">
            <a:avLst/>
          </a:prstGeom>
        </p:spPr>
      </p:pic>
      <p:sp>
        <p:nvSpPr>
          <p:cNvPr id="11" name="Rettangolo 10"/>
          <p:cNvSpPr>
            <a:spLocks noChangeAspect="1"/>
          </p:cNvSpPr>
          <p:nvPr/>
        </p:nvSpPr>
        <p:spPr>
          <a:xfrm>
            <a:off x="262558" y="620688"/>
            <a:ext cx="508896" cy="4887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>
              <a:solidFill>
                <a:srgbClr val="008080"/>
              </a:solidFill>
              <a:latin typeface="Calibri"/>
            </a:endParaRPr>
          </a:p>
        </p:txBody>
      </p:sp>
      <p:pic>
        <p:nvPicPr>
          <p:cNvPr id="1026" name="0CB8BF6E-69A4-40BA-96A8-3ABD536E2374" descr="0CB8BF6E-69A4-40BA-96A8-3ABD536E23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4" y="3963072"/>
            <a:ext cx="7776864" cy="2490264"/>
          </a:xfrm>
          <a:prstGeom prst="rect">
            <a:avLst/>
          </a:prstGeom>
          <a:solidFill>
            <a:srgbClr val="5E9BC8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E122FE0D-A269-4D2F-8FF6-8CF7BC54253F" descr="E122FE0D-A269-4D2F-8FF6-8CF7BC54253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2636912"/>
            <a:ext cx="4320480" cy="33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B3DD8F3B-1E02-4FBB-9C27-8E255B9E9DB7" descr="B3DD8F3B-1E02-4FBB-9C27-8E255B9E9DB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302" y="332656"/>
            <a:ext cx="1800200" cy="213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1" descr="ombra.pn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" y="6441909"/>
            <a:ext cx="12199824" cy="412122"/>
          </a:xfrm>
          <a:prstGeom prst="rect">
            <a:avLst/>
          </a:prstGeom>
          <a:solidFill>
            <a:srgbClr val="00734C"/>
          </a:solidFill>
        </p:spPr>
      </p:pic>
      <p:sp>
        <p:nvSpPr>
          <p:cNvPr id="16" name="Rettangolo 15"/>
          <p:cNvSpPr>
            <a:spLocks noChangeAspect="1"/>
          </p:cNvSpPr>
          <p:nvPr/>
        </p:nvSpPr>
        <p:spPr>
          <a:xfrm>
            <a:off x="319566" y="695506"/>
            <a:ext cx="508896" cy="48878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C0EC42"/>
              </a:solidFill>
              <a:effectLst/>
              <a:uLnTx/>
              <a:uFillTx/>
              <a:latin typeface="Titillium" pitchFamily="50" charset="0"/>
              <a:ea typeface="+mn-ea"/>
              <a:cs typeface="+mn-cs"/>
            </a:endParaRPr>
          </a:p>
        </p:txBody>
      </p:sp>
      <p:pic>
        <p:nvPicPr>
          <p:cNvPr id="18" name="Picture 2" descr="Risultati immagini per gs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544" y="6514296"/>
            <a:ext cx="710176" cy="3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7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arrotondato 10"/>
          <p:cNvSpPr/>
          <p:nvPr/>
        </p:nvSpPr>
        <p:spPr>
          <a:xfrm>
            <a:off x="3813180" y="2023992"/>
            <a:ext cx="3839927" cy="648072"/>
          </a:xfrm>
          <a:prstGeom prst="round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Ministry </a:t>
            </a:r>
            <a:r>
              <a:rPr lang="en-US" sz="1600" b="1" dirty="0"/>
              <a:t>of Economy and Finance</a:t>
            </a:r>
            <a:endParaRPr lang="it-IT" sz="1600" b="1" dirty="0"/>
          </a:p>
        </p:txBody>
      </p:sp>
      <p:cxnSp>
        <p:nvCxnSpPr>
          <p:cNvPr id="12" name="Connettore 1 11"/>
          <p:cNvCxnSpPr>
            <a:stCxn id="11" idx="2"/>
            <a:endCxn id="13" idx="0"/>
          </p:cNvCxnSpPr>
          <p:nvPr/>
        </p:nvCxnSpPr>
        <p:spPr>
          <a:xfrm>
            <a:off x="5733144" y="2672064"/>
            <a:ext cx="0" cy="864096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arrotondato 12"/>
          <p:cNvSpPr/>
          <p:nvPr/>
        </p:nvSpPr>
        <p:spPr>
          <a:xfrm>
            <a:off x="3813180" y="3536160"/>
            <a:ext cx="3839927" cy="1088802"/>
          </a:xfrm>
          <a:prstGeom prst="round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 b="1" dirty="0" smtClean="0"/>
          </a:p>
          <a:p>
            <a:pPr algn="ctr"/>
            <a:endParaRPr lang="it-IT" sz="1600" b="1" dirty="0" smtClean="0"/>
          </a:p>
          <a:p>
            <a:pPr algn="ctr"/>
            <a:endParaRPr lang="it-IT" sz="1600" b="1" dirty="0" smtClean="0"/>
          </a:p>
          <a:p>
            <a:pPr algn="ctr"/>
            <a:r>
              <a:rPr lang="it-IT" sz="1400" b="1" dirty="0">
                <a:solidFill>
                  <a:srgbClr val="0070C0"/>
                </a:solidFill>
              </a:rPr>
              <a:t>GESTORE DEI SERVIZI ENERGETICI</a:t>
            </a:r>
          </a:p>
        </p:txBody>
      </p:sp>
      <p:cxnSp>
        <p:nvCxnSpPr>
          <p:cNvPr id="14" name="Connettore 1 13"/>
          <p:cNvCxnSpPr/>
          <p:nvPr/>
        </p:nvCxnSpPr>
        <p:spPr>
          <a:xfrm>
            <a:off x="5733140" y="4624962"/>
            <a:ext cx="5" cy="205482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/>
        </p:nvCxnSpPr>
        <p:spPr>
          <a:xfrm>
            <a:off x="2757201" y="4830444"/>
            <a:ext cx="5759890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 flipH="1">
            <a:off x="2757204" y="4830444"/>
            <a:ext cx="1" cy="432048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 flipH="1">
            <a:off x="5733145" y="4844334"/>
            <a:ext cx="1" cy="432048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 flipH="1">
            <a:off x="8517093" y="4844334"/>
            <a:ext cx="1" cy="432048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arrotondato 21"/>
          <p:cNvSpPr/>
          <p:nvPr/>
        </p:nvSpPr>
        <p:spPr>
          <a:xfrm>
            <a:off x="1221231" y="5276382"/>
            <a:ext cx="2591951" cy="706190"/>
          </a:xfrm>
          <a:prstGeom prst="round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AU</a:t>
            </a:r>
          </a:p>
          <a:p>
            <a:pPr algn="ctr"/>
            <a:r>
              <a:rPr lang="it-IT" sz="1400" b="1" dirty="0" smtClean="0">
                <a:solidFill>
                  <a:srgbClr val="0070C0"/>
                </a:solidFill>
              </a:rPr>
              <a:t>Acquirente Unico</a:t>
            </a:r>
            <a:endParaRPr lang="it-IT" sz="1400" b="1" dirty="0">
              <a:solidFill>
                <a:srgbClr val="0070C0"/>
              </a:solidFill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4525310" y="5276382"/>
            <a:ext cx="2591951" cy="706190"/>
          </a:xfrm>
          <a:prstGeom prst="round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GME</a:t>
            </a:r>
          </a:p>
          <a:p>
            <a:pPr algn="ctr"/>
            <a:r>
              <a:rPr lang="it-IT" sz="1400" b="1" dirty="0" smtClean="0">
                <a:solidFill>
                  <a:srgbClr val="0070C0"/>
                </a:solidFill>
              </a:rPr>
              <a:t>Gestore dei Mercati Energetici</a:t>
            </a:r>
            <a:endParaRPr lang="it-IT" sz="1400" b="1" dirty="0">
              <a:solidFill>
                <a:srgbClr val="0070C0"/>
              </a:solidFill>
            </a:endParaRPr>
          </a:p>
        </p:txBody>
      </p:sp>
      <p:sp>
        <p:nvSpPr>
          <p:cNvPr id="25" name="Rettangolo arrotondato 24"/>
          <p:cNvSpPr/>
          <p:nvPr/>
        </p:nvSpPr>
        <p:spPr>
          <a:xfrm>
            <a:off x="7772242" y="5276382"/>
            <a:ext cx="2591951" cy="706190"/>
          </a:xfrm>
          <a:prstGeom prst="round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70C0"/>
                </a:solidFill>
              </a:rPr>
              <a:t>RSE</a:t>
            </a:r>
          </a:p>
          <a:p>
            <a:pPr algn="ctr"/>
            <a:r>
              <a:rPr lang="it-IT" sz="1400" b="1" dirty="0" smtClean="0">
                <a:solidFill>
                  <a:srgbClr val="0070C0"/>
                </a:solidFill>
              </a:rPr>
              <a:t>Ricerca sul Sistema Energetico</a:t>
            </a:r>
            <a:endParaRPr lang="it-IT" sz="1400" b="1" dirty="0">
              <a:solidFill>
                <a:srgbClr val="0070C0"/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821286" y="2806788"/>
            <a:ext cx="95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100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rbel" panose="020B0503020204020204" pitchFamily="34" charset="0"/>
              </a:rPr>
              <a:t>%</a:t>
            </a:r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757200" y="4859868"/>
            <a:ext cx="95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709940" y="4848461"/>
            <a:ext cx="95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7871528" y="4830444"/>
            <a:ext cx="959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</a:t>
            </a:r>
            <a:r>
              <a:rPr lang="it-IT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%</a:t>
            </a:r>
            <a:endParaRPr lang="it-IT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425204" y="2037882"/>
            <a:ext cx="2591951" cy="634182"/>
          </a:xfrm>
          <a:prstGeom prst="round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070C0"/>
                </a:solidFill>
              </a:rPr>
              <a:t>Ministry of Economic Development</a:t>
            </a:r>
            <a:endParaRPr lang="en-GB" sz="1600" b="1" dirty="0">
              <a:solidFill>
                <a:srgbClr val="0070C0"/>
              </a:solidFill>
            </a:endParaRPr>
          </a:p>
        </p:txBody>
      </p:sp>
      <p:sp>
        <p:nvSpPr>
          <p:cNvPr id="31" name="Rettangolo arrotondato 30"/>
          <p:cNvSpPr/>
          <p:nvPr/>
        </p:nvSpPr>
        <p:spPr>
          <a:xfrm>
            <a:off x="8421092" y="2037882"/>
            <a:ext cx="2591951" cy="768906"/>
          </a:xfrm>
          <a:prstGeom prst="round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Regulatory</a:t>
            </a:r>
            <a:r>
              <a:rPr lang="en-US" sz="1400" b="1" dirty="0">
                <a:solidFill>
                  <a:srgbClr val="0070C0"/>
                </a:solidFill>
              </a:rPr>
              <a:t> Authority for Energy, Networks and the Environment</a:t>
            </a:r>
            <a:endParaRPr lang="it-IT" sz="1200" b="1" dirty="0">
              <a:solidFill>
                <a:srgbClr val="0070C0"/>
              </a:solidFill>
            </a:endParaRPr>
          </a:p>
        </p:txBody>
      </p:sp>
      <p:cxnSp>
        <p:nvCxnSpPr>
          <p:cNvPr id="32" name="Connettore 1 31"/>
          <p:cNvCxnSpPr/>
          <p:nvPr/>
        </p:nvCxnSpPr>
        <p:spPr>
          <a:xfrm flipH="1">
            <a:off x="1714668" y="2672069"/>
            <a:ext cx="3" cy="1278793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stCxn id="31" idx="2"/>
          </p:cNvCxnSpPr>
          <p:nvPr/>
        </p:nvCxnSpPr>
        <p:spPr>
          <a:xfrm>
            <a:off x="9717068" y="2806788"/>
            <a:ext cx="0" cy="945396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1711200" y="3950857"/>
            <a:ext cx="2092002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/>
          <p:nvPr/>
        </p:nvCxnSpPr>
        <p:spPr>
          <a:xfrm>
            <a:off x="7653107" y="3752184"/>
            <a:ext cx="2092002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1775941" y="3167949"/>
            <a:ext cx="2037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Strategic guidelines</a:t>
            </a:r>
            <a:endParaRPr lang="en-GB" sz="1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8517092" y="3029449"/>
            <a:ext cx="15359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Decisions</a:t>
            </a:r>
            <a:endParaRPr lang="en-GB" sz="1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38" name="Picture 8" descr="Immagine correla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15744" r="4275" b="17003"/>
          <a:stretch/>
        </p:blipFill>
        <p:spPr bwMode="auto">
          <a:xfrm>
            <a:off x="2058121" y="5353652"/>
            <a:ext cx="918168" cy="29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Risultati immagini per rse ricer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453" y="5308393"/>
            <a:ext cx="765258" cy="26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Immagine correlat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 b="13733"/>
          <a:stretch/>
        </p:blipFill>
        <p:spPr bwMode="auto">
          <a:xfrm>
            <a:off x="5262660" y="5308388"/>
            <a:ext cx="984828" cy="2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Risultati immagini per g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94" y="3711872"/>
            <a:ext cx="1053779" cy="4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6" descr="Risultati immagini per mef ministero economi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26"/>
          <a:stretch/>
        </p:blipFill>
        <p:spPr bwMode="auto">
          <a:xfrm>
            <a:off x="4674827" y="1268760"/>
            <a:ext cx="2116632" cy="71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Risultati immagini per arer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242" y="1340768"/>
            <a:ext cx="1213650" cy="6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 descr="Risultati immagini per ministero sviluppo economic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33" y="1196752"/>
            <a:ext cx="2005692" cy="82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sella di testo 18"/>
          <p:cNvSpPr txBox="1"/>
          <p:nvPr/>
        </p:nvSpPr>
        <p:spPr>
          <a:xfrm>
            <a:off x="153725" y="149363"/>
            <a:ext cx="12036687" cy="78554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8080"/>
                </a:solidFill>
                <a:latin typeface="Calibri"/>
              </a:defRPr>
            </a:lvl1pPr>
          </a:lstStyle>
          <a:p>
            <a:r>
              <a:rPr lang="it-IT" dirty="0"/>
              <a:t>THE GSE GROUP</a:t>
            </a:r>
          </a:p>
        </p:txBody>
      </p:sp>
      <p:sp>
        <p:nvSpPr>
          <p:cNvPr id="46" name="Rettangolo 45"/>
          <p:cNvSpPr>
            <a:spLocks noChangeAspect="1"/>
          </p:cNvSpPr>
          <p:nvPr/>
        </p:nvSpPr>
        <p:spPr>
          <a:xfrm>
            <a:off x="262558" y="620688"/>
            <a:ext cx="508896" cy="48878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>
              <a:solidFill>
                <a:srgbClr val="008080"/>
              </a:solidFill>
              <a:latin typeface="Calibri"/>
            </a:endParaRPr>
          </a:p>
        </p:txBody>
      </p:sp>
      <p:pic>
        <p:nvPicPr>
          <p:cNvPr id="47" name="Immagine 46" descr="ombra.png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" y="6441909"/>
            <a:ext cx="12199824" cy="412122"/>
          </a:xfrm>
          <a:prstGeom prst="rect">
            <a:avLst/>
          </a:prstGeom>
          <a:solidFill>
            <a:srgbClr val="00734C"/>
          </a:solidFill>
        </p:spPr>
      </p:pic>
      <p:pic>
        <p:nvPicPr>
          <p:cNvPr id="49" name="Picture 2" descr="Risultati immagini per gs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544" y="6514296"/>
            <a:ext cx="710176" cy="3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2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 di testo 18"/>
          <p:cNvSpPr txBox="1"/>
          <p:nvPr/>
        </p:nvSpPr>
        <p:spPr>
          <a:xfrm>
            <a:off x="153725" y="149363"/>
            <a:ext cx="12036687" cy="78554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8080"/>
                </a:solidFill>
                <a:latin typeface="Calibri"/>
              </a:defRPr>
            </a:lvl1pPr>
          </a:lstStyle>
          <a:p>
            <a:r>
              <a:rPr lang="it-IT" dirty="0"/>
              <a:t>THE GSE GROUP</a:t>
            </a:r>
          </a:p>
        </p:txBody>
      </p:sp>
      <p:sp>
        <p:nvSpPr>
          <p:cNvPr id="22" name="Rettangolo 21"/>
          <p:cNvSpPr>
            <a:spLocks noChangeAspect="1"/>
          </p:cNvSpPr>
          <p:nvPr/>
        </p:nvSpPr>
        <p:spPr>
          <a:xfrm>
            <a:off x="262558" y="620688"/>
            <a:ext cx="508896" cy="48878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>
              <a:solidFill>
                <a:srgbClr val="008080"/>
              </a:solidFill>
              <a:latin typeface="Calibri"/>
            </a:endParaRPr>
          </a:p>
        </p:txBody>
      </p:sp>
      <p:sp>
        <p:nvSpPr>
          <p:cNvPr id="18" name="Rettangolo arrotondato 17"/>
          <p:cNvSpPr/>
          <p:nvPr/>
        </p:nvSpPr>
        <p:spPr>
          <a:xfrm>
            <a:off x="462885" y="1326984"/>
            <a:ext cx="1535971" cy="1061814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56" tIns="45678" rIns="91356" bIns="45678" rtlCol="0" anchor="ctr"/>
          <a:lstStyle/>
          <a:p>
            <a:pPr algn="ctr"/>
            <a:endParaRPr lang="it-IT" sz="2400" dirty="0">
              <a:latin typeface="Corbel" panose="020B0503020204020204" pitchFamily="34" charset="0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462884" y="3090016"/>
            <a:ext cx="1535971" cy="1061814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56" tIns="45678" rIns="91356" bIns="45678" rtlCol="0" anchor="ctr"/>
          <a:lstStyle/>
          <a:p>
            <a:pPr algn="ctr"/>
            <a:endParaRPr lang="it-IT" sz="2400" dirty="0">
              <a:latin typeface="Corbel" panose="020B0503020204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255287" y="1169458"/>
            <a:ext cx="9407821" cy="1600353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just"/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Acquirente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Unico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- AU S.p.A.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is responsible for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buying electricity on the market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at the most favourable terms</a:t>
            </a: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and to resell it to distributors or retailers of the standard offer market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for supplying small consumers of the protected market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AU also manages the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Consumers’ Help Desk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(supporting end customers and providing a mediation service for disputes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with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operators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), operates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Integrated Information System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to manage information flows on electricity and gas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customers and is the 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Italian Central Storage Entity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(OCSIT) for managing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security stocks of oil.</a:t>
            </a:r>
            <a:endParaRPr lang="en-GB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255287" y="3212979"/>
            <a:ext cx="9407821" cy="1107911"/>
          </a:xfrm>
          <a:prstGeom prst="rect">
            <a:avLst/>
          </a:prstGeom>
          <a:noFill/>
          <a:ln>
            <a:noFill/>
          </a:ln>
        </p:spPr>
        <p:txBody>
          <a:bodyPr wrap="square" lIns="91356" tIns="45678" rIns="91356" bIns="45678" rtlCol="0">
            <a:spAutoFit/>
          </a:bodyPr>
          <a:lstStyle/>
          <a:p>
            <a:pPr algn="just"/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Gestore dei Mercati Energetici – GME S.p.A.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is responsible for the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economic management of the wholesale power market (IPEX)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as well as the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gas and environmental markets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under principles of neutrality, transparency, objectivity and competition. GME also operates a platform for registering OTC transactions (fixed-term energy trade agreements).</a:t>
            </a:r>
            <a:endParaRPr lang="it-IT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462885" y="4674192"/>
            <a:ext cx="1535971" cy="1061814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56" tIns="45678" rIns="91356" bIns="45678" rtlCol="0" anchor="ctr"/>
          <a:lstStyle/>
          <a:p>
            <a:pPr algn="ctr"/>
            <a:endParaRPr lang="it-IT" sz="2400" dirty="0">
              <a:latin typeface="Corbel" panose="020B0503020204020204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2255284" y="4653136"/>
            <a:ext cx="9407823" cy="1107911"/>
          </a:xfrm>
          <a:prstGeom prst="rect">
            <a:avLst/>
          </a:prstGeom>
          <a:noFill/>
        </p:spPr>
        <p:txBody>
          <a:bodyPr wrap="square" lIns="91356" tIns="45678" rIns="91356" bIns="45678" rtlCol="0">
            <a:spAutoFit/>
          </a:bodyPr>
          <a:lstStyle/>
          <a:p>
            <a:pPr algn="just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Ricerca sul Sistema Energetico - RSE S.p.A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is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specialized in analysis, study and research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in the energy sector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with a particular focus on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strategic national projects of general public interest,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financed by the Italian System Research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Fund and, for specific projects, by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EU and national institutions. RSE supports GSE in the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evaluation and certification of energy saving projects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Picture 8" descr="Immagine correla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15744" r="4275" b="17003"/>
          <a:stretch/>
        </p:blipFill>
        <p:spPr bwMode="auto">
          <a:xfrm>
            <a:off x="570459" y="1650680"/>
            <a:ext cx="1396826" cy="44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Immagine correlat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0" b="13733"/>
          <a:stretch/>
        </p:blipFill>
        <p:spPr bwMode="auto">
          <a:xfrm>
            <a:off x="561236" y="3327601"/>
            <a:ext cx="1371211" cy="40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Risultati immagini per rse ricer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1" y="5013176"/>
            <a:ext cx="1309130" cy="45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 descr="ombra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" y="6441909"/>
            <a:ext cx="12199824" cy="412122"/>
          </a:xfrm>
          <a:prstGeom prst="rect">
            <a:avLst/>
          </a:prstGeom>
          <a:solidFill>
            <a:srgbClr val="00734C"/>
          </a:solidFill>
        </p:spPr>
      </p:pic>
      <p:pic>
        <p:nvPicPr>
          <p:cNvPr id="32" name="Picture 2" descr="Risultati immagini per gs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544" y="6514296"/>
            <a:ext cx="710176" cy="3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1129402" y="2633811"/>
            <a:ext cx="3359936" cy="1106566"/>
          </a:xfrm>
          <a:prstGeom prst="roundRect">
            <a:avLst/>
          </a:prstGeom>
          <a:solidFill>
            <a:srgbClr val="B2C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PROMOTION </a:t>
            </a:r>
            <a:r>
              <a:rPr lang="en-US" sz="1600" b="1" dirty="0"/>
              <a:t>OF ELECTRICITY FROM RENEWABLE SOURCES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611588" y="2564904"/>
            <a:ext cx="7295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Qualifying RES plants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Granting incentives, collecting and selling energy, “green origin” certification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site verification of plants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Metering and forecast of energy production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1116057" y="3879323"/>
            <a:ext cx="3359936" cy="106098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PROMOTION OF ENERGY EFFICIENCY, </a:t>
            </a:r>
            <a:r>
              <a:rPr lang="en-US" sz="1600" b="1" cap="all" dirty="0" err="1" smtClean="0"/>
              <a:t>ReS</a:t>
            </a:r>
            <a:r>
              <a:rPr lang="en-US" sz="1600" b="1" cap="all" dirty="0" smtClean="0"/>
              <a:t> </a:t>
            </a:r>
            <a:r>
              <a:rPr lang="en-US" sz="1600" b="1" cap="all" dirty="0"/>
              <a:t>for Heating &amp; </a:t>
            </a:r>
            <a:r>
              <a:rPr lang="en-US" sz="1600" b="1" cap="all" dirty="0" smtClean="0"/>
              <a:t>Cooling</a:t>
            </a:r>
            <a:r>
              <a:rPr lang="it-IT" sz="1600" b="1" cap="all" dirty="0" smtClean="0"/>
              <a:t>, </a:t>
            </a:r>
            <a:r>
              <a:rPr lang="it-IT" sz="1600" b="1" cap="all" dirty="0" err="1" smtClean="0"/>
              <a:t>BIOFUElS</a:t>
            </a:r>
            <a:r>
              <a:rPr lang="it-IT" sz="1600" b="1" cap="all" dirty="0" smtClean="0"/>
              <a:t> FOR </a:t>
            </a:r>
            <a:r>
              <a:rPr lang="it-IT" sz="1600" b="1" dirty="0" smtClean="0"/>
              <a:t>TRASPORT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583038" y="3630235"/>
            <a:ext cx="63836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White Certificates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High-efficiency CHP 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Heating &amp; Cooling support schemes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Biofuel support scheme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site verification of plants</a:t>
            </a:r>
            <a:endParaRPr lang="en-GB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1129402" y="5194956"/>
            <a:ext cx="3359936" cy="868971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INSTITUTIONAL ACTIVITIES </a:t>
            </a:r>
          </a:p>
          <a:p>
            <a:pPr algn="ctr"/>
            <a:r>
              <a:rPr lang="it-IT" sz="1600" b="1" dirty="0" smtClean="0"/>
              <a:t>INTERNATIONAL RELATIONS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583036" y="4953674"/>
            <a:ext cx="74559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Studies, statistics, institutional support for national energy planning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 Support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ETS auctions to sale the Italian CO2 allowances</a:t>
            </a:r>
          </a:p>
          <a:p>
            <a:pPr marL="285750" indent="-285750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Promotion and communication</a:t>
            </a:r>
          </a:p>
          <a:p>
            <a:pPr marL="285750" indent="-285750" algn="just">
              <a:buClr>
                <a:schemeClr val="bg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GB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Activities </a:t>
            </a: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</a:t>
            </a:r>
            <a:r>
              <a:rPr lang="en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European level 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(i.e. </a:t>
            </a: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 Cooperation Projects)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fora </a:t>
            </a: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(i.e. </a:t>
            </a:r>
            <a:r>
              <a:rPr lang="en-C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IEA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IRENA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C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Mission </a:t>
            </a:r>
            <a:r>
              <a:rPr lang="en-CA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Innovation </a:t>
            </a:r>
            <a:r>
              <a:rPr lang="en-CA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the Italian Ministries) </a:t>
            </a:r>
            <a:endParaRPr lang="it-IT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87" y="4239327"/>
            <a:ext cx="560459" cy="560459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37" y="5691118"/>
            <a:ext cx="618202" cy="61820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6" y="2698223"/>
            <a:ext cx="549862" cy="527401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06" y="3484509"/>
            <a:ext cx="498638" cy="498638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2" y="4965984"/>
            <a:ext cx="725134" cy="725134"/>
          </a:xfrm>
          <a:prstGeom prst="rect">
            <a:avLst/>
          </a:prstGeom>
        </p:spPr>
      </p:pic>
      <p:sp>
        <p:nvSpPr>
          <p:cNvPr id="24" name="Casella di testo 18"/>
          <p:cNvSpPr txBox="1"/>
          <p:nvPr/>
        </p:nvSpPr>
        <p:spPr>
          <a:xfrm>
            <a:off x="153725" y="149363"/>
            <a:ext cx="12036687" cy="78554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8080"/>
                </a:solidFill>
                <a:latin typeface="Calibri"/>
              </a:defRPr>
            </a:lvl1pPr>
          </a:lstStyle>
          <a:p>
            <a:r>
              <a:rPr lang="it-IT" dirty="0"/>
              <a:t>GSE – MAIN ACTIVITIES</a:t>
            </a:r>
          </a:p>
        </p:txBody>
      </p:sp>
      <p:sp>
        <p:nvSpPr>
          <p:cNvPr id="2" name="Rettangolo 1"/>
          <p:cNvSpPr/>
          <p:nvPr/>
        </p:nvSpPr>
        <p:spPr>
          <a:xfrm>
            <a:off x="177676" y="939891"/>
            <a:ext cx="11833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GSE manages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national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incentive mechanisms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aimed at promoting the development of energy efficiency and renewable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 in Italy. GSE allocates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billion Euros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incentives every year, equal to 1% of the Italian Gross Domestic Product.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GSE purchases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electricity fed into the grid produced by renewable energy plants to then resell it in the electricity market. GSE certifies the renewable origin of the electricity produced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it inspects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plants to assure a fair distribution of public resources.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Moreover GSE disseminates the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culture of sustainability through communication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activities, studies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statistics and meetings addressed to all the protagonists of the energy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 at national and international level.</a:t>
            </a:r>
            <a:endParaRPr lang="it-IT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ttangolo 18"/>
          <p:cNvSpPr>
            <a:spLocks noChangeAspect="1"/>
          </p:cNvSpPr>
          <p:nvPr/>
        </p:nvSpPr>
        <p:spPr>
          <a:xfrm>
            <a:off x="262558" y="620688"/>
            <a:ext cx="508896" cy="48878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it-IT" sz="2400" b="1">
              <a:solidFill>
                <a:srgbClr val="008080"/>
              </a:solidFill>
              <a:latin typeface="Calibri"/>
            </a:endParaRPr>
          </a:p>
        </p:txBody>
      </p:sp>
      <p:pic>
        <p:nvPicPr>
          <p:cNvPr id="23" name="Immagine 22" descr="ombra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" y="6441909"/>
            <a:ext cx="12199824" cy="412122"/>
          </a:xfrm>
          <a:prstGeom prst="rect">
            <a:avLst/>
          </a:prstGeom>
          <a:solidFill>
            <a:srgbClr val="00734C"/>
          </a:solidFill>
        </p:spPr>
      </p:pic>
      <p:pic>
        <p:nvPicPr>
          <p:cNvPr id="28" name="Picture 2" descr="Risultati immagini per g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544" y="6514296"/>
            <a:ext cx="710176" cy="3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518" y="0"/>
            <a:ext cx="3286895" cy="651605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118542" y="836712"/>
            <a:ext cx="849694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rPr>
              <a:t>Two Memoranda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</a:rPr>
              <a:t> of Understanding already signed: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with Albania and Georgia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431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431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Provide assistance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on </a:t>
            </a:r>
            <a:r>
              <a:rPr lang="en-US" sz="2000" dirty="0" smtClean="0">
                <a:latin typeface="Calibri"/>
              </a:rPr>
              <a:t>the tools used for financing renewables, energy efficiency and new technologies deployment (included ETS)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rPr>
              <a:t> </a:t>
            </a:r>
          </a:p>
          <a:p>
            <a:pPr marL="431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431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Assist Countries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of National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Integrated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Climate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Plans</a:t>
            </a:r>
          </a:p>
          <a:p>
            <a:pPr marL="431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31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Assist in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developing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renovation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schemes, thus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extending the “EU renovation wave” to the Western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Balkans</a:t>
            </a:r>
          </a:p>
          <a:p>
            <a:pPr marL="431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31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Assist  in addressing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poverty in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</a:t>
            </a:r>
          </a:p>
          <a:p>
            <a:pPr marL="431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31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Assist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defining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cities digital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platforms for sustainable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urban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mobility</a:t>
            </a:r>
          </a:p>
          <a:p>
            <a:pPr marL="431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318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Support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region in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planning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sustainable mobility solutions,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including alternative fuels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infrastructure,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charging/filling stations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., in line with EU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directives requirements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746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asella di testo 18"/>
          <p:cNvSpPr txBox="1"/>
          <p:nvPr/>
        </p:nvSpPr>
        <p:spPr>
          <a:xfrm>
            <a:off x="153726" y="116632"/>
            <a:ext cx="12036687" cy="78554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rgbClr val="008080"/>
                </a:solidFill>
                <a:latin typeface="Calibri"/>
              </a:defRPr>
            </a:lvl1pPr>
          </a:lstStyle>
          <a:p>
            <a:r>
              <a:rPr lang="it-IT" dirty="0"/>
              <a:t>HOW CAN GSE HELP? </a:t>
            </a:r>
          </a:p>
        </p:txBody>
      </p:sp>
      <p:pic>
        <p:nvPicPr>
          <p:cNvPr id="9" name="Immagine 8" descr="ombra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" y="6441909"/>
            <a:ext cx="12199824" cy="412122"/>
          </a:xfrm>
          <a:prstGeom prst="rect">
            <a:avLst/>
          </a:prstGeom>
          <a:solidFill>
            <a:srgbClr val="00734C"/>
          </a:solidFill>
        </p:spPr>
      </p:pic>
      <p:sp>
        <p:nvSpPr>
          <p:cNvPr id="15" name="Rettangolo 14"/>
          <p:cNvSpPr>
            <a:spLocks noChangeAspect="1"/>
          </p:cNvSpPr>
          <p:nvPr/>
        </p:nvSpPr>
        <p:spPr>
          <a:xfrm>
            <a:off x="262558" y="620688"/>
            <a:ext cx="508896" cy="48878"/>
          </a:xfrm>
          <a:prstGeom prst="rect">
            <a:avLst/>
          </a:prstGeom>
          <a:solidFill>
            <a:srgbClr val="0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>
              <a:solidFill>
                <a:srgbClr val="C0EC42"/>
              </a:solidFill>
              <a:latin typeface="Titillium" pitchFamily="50" charset="0"/>
            </a:endParaRPr>
          </a:p>
        </p:txBody>
      </p:sp>
      <p:pic>
        <p:nvPicPr>
          <p:cNvPr id="16" name="Picture 2" descr="Risultati immagini per g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544" y="6514296"/>
            <a:ext cx="710176" cy="32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5155" cy="686066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0"/>
            <a:ext cx="12190413" cy="6858000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4550990" y="1740768"/>
            <a:ext cx="3200400" cy="32004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36" name="Rettangolo 35"/>
          <p:cNvSpPr/>
          <p:nvPr/>
        </p:nvSpPr>
        <p:spPr>
          <a:xfrm>
            <a:off x="4550990" y="1740768"/>
            <a:ext cx="3200400" cy="3200400"/>
          </a:xfrm>
          <a:prstGeom prst="rect">
            <a:avLst/>
          </a:prstGeom>
          <a:noFill/>
          <a:ln w="180975" cmpd="sng">
            <a:solidFill>
              <a:schemeClr val="bg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37" name="Casella di testo 12"/>
          <p:cNvSpPr txBox="1"/>
          <p:nvPr/>
        </p:nvSpPr>
        <p:spPr>
          <a:xfrm>
            <a:off x="4779590" y="1969368"/>
            <a:ext cx="3043808" cy="12573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it-IT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ppleGothic"/>
                <a:cs typeface="Arial" panose="020B0604020202020204" pitchFamily="34" charset="0"/>
              </a:rPr>
              <a:t>THANK YOU</a:t>
            </a:r>
            <a:endParaRPr lang="it-IT" sz="2400" b="1" dirty="0" smtClean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it-IT" sz="2400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ppleGothic"/>
                <a:cs typeface="Arial" panose="020B0604020202020204" pitchFamily="34" charset="0"/>
              </a:rPr>
              <a:t>FOR YOUR KIND </a:t>
            </a:r>
            <a:endParaRPr lang="it-IT" sz="2400" dirty="0" smtClean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it-IT" sz="2400" b="1" dirty="0" smtClean="0">
                <a:solidFill>
                  <a:srgbClr val="FFFFFF"/>
                </a:solidFill>
                <a:effectLst/>
                <a:latin typeface="Arial" panose="020B0604020202020204" pitchFamily="34" charset="0"/>
                <a:ea typeface="AppleGothic"/>
                <a:cs typeface="Arial" panose="020B0604020202020204" pitchFamily="34" charset="0"/>
              </a:rPr>
              <a:t>ATTENTION</a:t>
            </a:r>
            <a:endParaRPr lang="it-IT" sz="2400" b="1" dirty="0">
              <a:effectLst/>
              <a:latin typeface="Arial" panose="020B0604020202020204" pitchFamily="34" charset="0"/>
              <a:ea typeface="ＭＳ 明朝"/>
              <a:cs typeface="Arial" panose="020B0604020202020204" pitchFamily="34" charset="0"/>
            </a:endParaRPr>
          </a:p>
        </p:txBody>
      </p:sp>
      <p:sp>
        <p:nvSpPr>
          <p:cNvPr id="38" name="Rettangolo 37"/>
          <p:cNvSpPr>
            <a:spLocks noChangeAspect="1"/>
          </p:cNvSpPr>
          <p:nvPr/>
        </p:nvSpPr>
        <p:spPr>
          <a:xfrm>
            <a:off x="4893890" y="4574232"/>
            <a:ext cx="285115" cy="71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559" y="260648"/>
            <a:ext cx="1080120" cy="607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5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inamento xmlns="d7e0bb0c-99cb-4a1b-85f8-077977e78e47">97</Ordinamento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7BC2E596684C4448C0D061D5C9ACA08" ma:contentTypeVersion="1" ma:contentTypeDescription="Creare un nuovo documento." ma:contentTypeScope="" ma:versionID="8c06ca448e17b4a2ceca69522e474627">
  <xsd:schema xmlns:xsd="http://www.w3.org/2001/XMLSchema" xmlns:xs="http://www.w3.org/2001/XMLSchema" xmlns:p="http://schemas.microsoft.com/office/2006/metadata/properties" xmlns:ns2="d7e0bb0c-99cb-4a1b-85f8-077977e78e47" targetNamespace="http://schemas.microsoft.com/office/2006/metadata/properties" ma:root="true" ma:fieldsID="4fdc7c010532bd2a291e889088e5dc71" ns2:_="">
    <xsd:import namespace="d7e0bb0c-99cb-4a1b-85f8-077977e78e47"/>
    <xsd:element name="properties">
      <xsd:complexType>
        <xsd:sequence>
          <xsd:element name="documentManagement">
            <xsd:complexType>
              <xsd:all>
                <xsd:element ref="ns2:Ordinamen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e0bb0c-99cb-4a1b-85f8-077977e78e47" elementFormDefault="qualified">
    <xsd:import namespace="http://schemas.microsoft.com/office/2006/documentManagement/types"/>
    <xsd:import namespace="http://schemas.microsoft.com/office/infopath/2007/PartnerControls"/>
    <xsd:element name="Ordinamento" ma:index="8" nillable="true" ma:displayName="Ordinamento" ma:internalName="Ordinamento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E1C89C-AFA4-410C-9FA0-867E201B9427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d7e0bb0c-99cb-4a1b-85f8-077977e78e4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B8A60F-6676-4345-81C9-A00F5C4C68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e0bb0c-99cb-4a1b-85f8-077977e78e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80AF5A-9DA0-4F85-8682-34694B9533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28461</TotalTime>
  <Words>836</Words>
  <Application>Microsoft Office PowerPoint</Application>
  <PresentationFormat>Personalizzato</PresentationFormat>
  <Paragraphs>121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AppleGothic</vt:lpstr>
      <vt:lpstr>Arial</vt:lpstr>
      <vt:lpstr>Calibri</vt:lpstr>
      <vt:lpstr>Corbel</vt:lpstr>
      <vt:lpstr>ＭＳ 明朝</vt:lpstr>
      <vt:lpstr>Titillium</vt:lpstr>
      <vt:lpstr>Wingdings</vt:lpstr>
      <vt:lpstr>Struttura personalizzata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presentazione GSE PowerPoint</dc:title>
  <dc:creator>Alberto Pela (GSE)</dc:creator>
  <cp:lastModifiedBy>Biancardi Alberto (GSE)</cp:lastModifiedBy>
  <cp:revision>1030</cp:revision>
  <cp:lastPrinted>2019-08-20T11:26:53Z</cp:lastPrinted>
  <dcterms:created xsi:type="dcterms:W3CDTF">2017-02-16T16:49:24Z</dcterms:created>
  <dcterms:modified xsi:type="dcterms:W3CDTF">2021-01-26T09:24:49Z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0x010100E7BC2E596684C4448C0D061D5C9ACA08</vt:lpwstr>
  </property>
  <property fmtid="{D5CDD505-2E9C-101B-9397-08002B2CF9AE}" pid="3" name="Order">
    <vt:r8>400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