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682" r:id="rId3"/>
    <p:sldMasterId id="2147483671" r:id="rId4"/>
  </p:sldMasterIdLst>
  <p:sldIdLst>
    <p:sldId id="276" r:id="rId5"/>
    <p:sldId id="302" r:id="rId6"/>
    <p:sldId id="294" r:id="rId7"/>
    <p:sldId id="295" r:id="rId8"/>
    <p:sldId id="296" r:id="rId9"/>
    <p:sldId id="301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302"/>
            <p14:sldId id="294"/>
            <p14:sldId id="295"/>
            <p14:sldId id="296"/>
            <p14:sldId id="301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185-4204-49A7-A718-C9628214A78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9099" y="419100"/>
            <a:ext cx="8106591" cy="2659063"/>
          </a:xfrm>
        </p:spPr>
        <p:txBody>
          <a:bodyPr>
            <a:normAutofit/>
          </a:bodyPr>
          <a:lstStyle/>
          <a:p>
            <a:r>
              <a:rPr lang="en-GB" sz="3200" dirty="0"/>
              <a:t>Embedding EUSAIR priorities in post 2020: </a:t>
            </a:r>
            <a:br>
              <a:rPr lang="en-GB" sz="3200" dirty="0"/>
            </a:br>
            <a:br>
              <a:rPr lang="en-GB" sz="3200" dirty="0"/>
            </a:br>
            <a:r>
              <a:rPr lang="it-IT" sz="3200" b="0" dirty="0"/>
              <a:t>The </a:t>
            </a:r>
            <a:r>
              <a:rPr lang="it-IT" sz="3200" b="0" dirty="0" err="1"/>
              <a:t>Italian</a:t>
            </a:r>
            <a:r>
              <a:rPr lang="it-IT" sz="3200" b="0" dirty="0"/>
              <a:t> </a:t>
            </a:r>
            <a:r>
              <a:rPr lang="it-IT" sz="3200" b="0" dirty="0" err="1"/>
              <a:t>contribution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Dr. Massimo Gerli</a:t>
            </a:r>
          </a:p>
          <a:p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Director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General </a:t>
            </a:r>
          </a:p>
          <a:p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Presidency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the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Council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Ministers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Department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Cohesion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Policy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1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528" y="1166843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3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/>
              <a:t>EUSAIR </a:t>
            </a:r>
            <a:r>
              <a:rPr lang="it-IT" dirty="0" err="1"/>
              <a:t>Embedding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the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contribution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2297875"/>
            <a:ext cx="9202783" cy="387908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«Non </a:t>
            </a:r>
            <a:r>
              <a:rPr lang="it-IT" dirty="0" err="1"/>
              <a:t>paper</a:t>
            </a:r>
            <a:r>
              <a:rPr lang="it-IT" dirty="0"/>
              <a:t>» on ETC in 2021-2027 (</a:t>
            </a:r>
            <a:r>
              <a:rPr lang="it-IT" dirty="0" err="1"/>
              <a:t>September</a:t>
            </a:r>
            <a:r>
              <a:rPr lang="it-IT" dirty="0"/>
              <a:t> 2019): Italy </a:t>
            </a:r>
            <a:r>
              <a:rPr lang="en-GB" dirty="0"/>
              <a:t>committed to strengthen cooperation among programmes of the Adriatic and Ionian area, considering EUSAIR priorities as backbone </a:t>
            </a:r>
          </a:p>
          <a:p>
            <a:endParaRPr lang="en-GB" dirty="0"/>
          </a:p>
          <a:p>
            <a:r>
              <a:rPr lang="en-GB" dirty="0"/>
              <a:t>Two main activities:</a:t>
            </a:r>
          </a:p>
          <a:p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Dialogue with key implementers of Mainstream funds (24 regional MAs for EUSAIR);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WG with Italian MAs of ETC programmes.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495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528" y="1166843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3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0695" y="73593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/>
              <a:t>1) Dialogue with key implementers of Mainstream funds</a:t>
            </a:r>
            <a:endParaRPr lang="it-IT" sz="4000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838200" y="2297874"/>
            <a:ext cx="10515600" cy="4102925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Presentation of EUSAIR priorities for embedding during the partnership meeting for the preparation of the Partnership Agreement (sept-</a:t>
            </a:r>
            <a:r>
              <a:rPr lang="en-GB" dirty="0" err="1"/>
              <a:t>nov</a:t>
            </a:r>
            <a:r>
              <a:rPr lang="en-GB" dirty="0"/>
              <a:t> 2019)</a:t>
            </a:r>
          </a:p>
          <a:p>
            <a:endParaRPr lang="en-GB" dirty="0"/>
          </a:p>
          <a:p>
            <a:r>
              <a:rPr lang="en-GB" dirty="0"/>
              <a:t>Reference to EUSAIR in the Italian Partnership Agreement</a:t>
            </a:r>
          </a:p>
          <a:p>
            <a:endParaRPr lang="en-GB" dirty="0"/>
          </a:p>
          <a:p>
            <a:r>
              <a:rPr lang="en-GB" dirty="0"/>
              <a:t>A specific project will soon be launched:</a:t>
            </a:r>
          </a:p>
          <a:p>
            <a:endParaRPr lang="en-GB" dirty="0"/>
          </a:p>
          <a:p>
            <a:pPr lvl="1"/>
            <a:r>
              <a:rPr lang="en-GB" dirty="0"/>
              <a:t>platform of dialogue with mainstream key implementers;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support to capitalisation activities, especially in terms of integration and transferability of good practices; etc.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8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528" y="1166843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3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42946" y="1053759"/>
            <a:ext cx="8229600" cy="651011"/>
          </a:xfrm>
        </p:spPr>
        <p:txBody>
          <a:bodyPr>
            <a:noAutofit/>
          </a:bodyPr>
          <a:lstStyle/>
          <a:p>
            <a:pPr algn="l"/>
            <a:r>
              <a:rPr lang="en-GB" sz="4000" dirty="0"/>
              <a:t>2) Working group </a:t>
            </a:r>
            <a:r>
              <a:rPr lang="it-IT" sz="4000" dirty="0"/>
              <a:t> </a:t>
            </a:r>
            <a:r>
              <a:rPr lang="en-GB" sz="4000" dirty="0"/>
              <a:t>of Italian ETC MAs </a:t>
            </a:r>
            <a:r>
              <a:rPr lang="it-IT" sz="4000" dirty="0"/>
              <a:t> in the </a:t>
            </a:r>
            <a:r>
              <a:rPr lang="it-IT" sz="4000" dirty="0" err="1"/>
              <a:t>Adriatic</a:t>
            </a:r>
            <a:r>
              <a:rPr lang="it-IT" sz="4000" dirty="0"/>
              <a:t> and </a:t>
            </a:r>
            <a:r>
              <a:rPr lang="it-IT" sz="4000" dirty="0" err="1"/>
              <a:t>Ionian</a:t>
            </a:r>
            <a:r>
              <a:rPr lang="it-IT" sz="4000" dirty="0"/>
              <a:t> area </a:t>
            </a:r>
            <a:r>
              <a:rPr lang="it-IT" sz="4000" b="0" dirty="0"/>
              <a:t>(1/3)</a:t>
            </a:r>
            <a:br>
              <a:rPr lang="it-IT" sz="4000" b="0" dirty="0"/>
            </a:br>
            <a:endParaRPr lang="it-IT" sz="4000" b="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22350"/>
              </p:ext>
            </p:extLst>
          </p:nvPr>
        </p:nvGraphicFramePr>
        <p:xfrm>
          <a:off x="396238" y="2219321"/>
          <a:ext cx="8229600" cy="3860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508724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927089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5662326"/>
                    </a:ext>
                  </a:extLst>
                </a:gridCol>
              </a:tblGrid>
              <a:tr h="12137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PROGRAMMES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 COUNTRY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MANAGING AUTHORITY (2014-2020)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4037950495"/>
                  </a:ext>
                </a:extLst>
              </a:tr>
              <a:tr h="363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TN ADRION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ITALY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EMILIA ROMAGNA REGION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4161793172"/>
                  </a:ext>
                </a:extLst>
              </a:tr>
              <a:tr h="363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CBC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4293413460"/>
                  </a:ext>
                </a:extLst>
              </a:tr>
              <a:tr h="363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ITALY – CROAZIA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ITALY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VENETO REGION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3072385462"/>
                  </a:ext>
                </a:extLst>
              </a:tr>
              <a:tr h="400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ITALY – SLOVENIA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ITALY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FRIULI VENEZIA GIULIA REGION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1401734193"/>
                  </a:ext>
                </a:extLst>
              </a:tr>
              <a:tr h="363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CBC IPA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3762039402"/>
                  </a:ext>
                </a:extLst>
              </a:tr>
              <a:tr h="590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ITALY -ALBANIA – MONTENEGRO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>
                          <a:effectLst/>
                        </a:rPr>
                        <a:t>ITALY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>
                          <a:effectLst/>
                        </a:rPr>
                        <a:t>PUGLIA REGION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/>
                </a:tc>
                <a:extLst>
                  <a:ext uri="{0D108BD9-81ED-4DB2-BD59-A6C34878D82A}">
                    <a16:rowId xmlns:a16="http://schemas.microsoft.com/office/drawing/2014/main" val="274408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73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528" y="1166843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3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42946" y="1053759"/>
            <a:ext cx="8229600" cy="651011"/>
          </a:xfrm>
        </p:spPr>
        <p:txBody>
          <a:bodyPr>
            <a:noAutofit/>
          </a:bodyPr>
          <a:lstStyle/>
          <a:p>
            <a:r>
              <a:rPr lang="en-GB" sz="4000" dirty="0"/>
              <a:t>2) Working group </a:t>
            </a:r>
            <a:r>
              <a:rPr lang="it-IT" sz="4000" dirty="0"/>
              <a:t> </a:t>
            </a:r>
            <a:r>
              <a:rPr lang="en-GB" sz="4000" dirty="0"/>
              <a:t>of Italian ETC MAs </a:t>
            </a:r>
            <a:r>
              <a:rPr lang="it-IT" sz="4000" dirty="0"/>
              <a:t>in the </a:t>
            </a:r>
            <a:r>
              <a:rPr lang="it-IT" sz="4000" dirty="0" err="1"/>
              <a:t>Adriatic</a:t>
            </a:r>
            <a:r>
              <a:rPr lang="it-IT" sz="4000" dirty="0"/>
              <a:t> and </a:t>
            </a:r>
            <a:r>
              <a:rPr lang="it-IT" sz="4000" dirty="0" err="1"/>
              <a:t>Ionian</a:t>
            </a:r>
            <a:r>
              <a:rPr lang="it-IT" sz="4000" dirty="0"/>
              <a:t> area </a:t>
            </a:r>
            <a:r>
              <a:rPr lang="it-IT" sz="4000" b="0" dirty="0"/>
              <a:t>(2/3) </a:t>
            </a:r>
            <a:br>
              <a:rPr lang="it-IT" sz="4000" b="0" dirty="0"/>
            </a:br>
            <a:endParaRPr lang="it-IT" sz="4000" b="0" dirty="0"/>
          </a:p>
        </p:txBody>
      </p:sp>
      <p:sp>
        <p:nvSpPr>
          <p:cNvPr id="6" name="Rettangolo 5"/>
          <p:cNvSpPr/>
          <p:nvPr/>
        </p:nvSpPr>
        <p:spPr>
          <a:xfrm>
            <a:off x="375779" y="2046410"/>
            <a:ext cx="856895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300" b="1" dirty="0"/>
              <a:t>Objectives:</a:t>
            </a:r>
          </a:p>
          <a:p>
            <a:endParaRPr lang="en-US" sz="2300" b="1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/>
              <a:t>To develop a common understanding of the contribution of ETC programmes in relation to the EUSAIR strategy;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/>
              <a:t>To strengthen collaboration between programmes and EUSAIR governance actors;</a:t>
            </a:r>
            <a:endParaRPr lang="it-IT" sz="2300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00" dirty="0"/>
              <a:t>To identify strategic themes for testing the coordination of activities on individual </a:t>
            </a:r>
            <a:r>
              <a:rPr lang="en-US" sz="2300" dirty="0" err="1"/>
              <a:t>Programmes</a:t>
            </a:r>
            <a:r>
              <a:rPr lang="en-US" sz="2300" dirty="0"/>
              <a:t>;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00" dirty="0"/>
              <a:t>To ensure joint capitalization of the results on strategic themes;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300" i="1" dirty="0"/>
              <a:t>Etc.</a:t>
            </a:r>
          </a:p>
          <a:p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231615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528" y="1166843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300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Examples of activities carried out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October 2020, a first event (with EUSAIR FP – Marche Region) involving EUSAIR’s pillars coordinators and the Italian MAs of the ETC programmes of the Adriatic-Ionian area</a:t>
            </a:r>
          </a:p>
          <a:p>
            <a:endParaRPr lang="it-IT" dirty="0"/>
          </a:p>
          <a:p>
            <a:r>
              <a:rPr lang="en-GB" dirty="0"/>
              <a:t>Setting up of a database of projects (with EUSAIR FP – Marche Region) most in line with EUSAIR. It is under construction and it will be soon available on the stakeholder platform. </a:t>
            </a:r>
          </a:p>
          <a:p>
            <a:endParaRPr lang="it-IT" dirty="0"/>
          </a:p>
          <a:p>
            <a:r>
              <a:rPr lang="en-GB" dirty="0"/>
              <a:t>Possibility to share our experience or enlarge the participation to the WG to other interested ETC programmes in the EUSAIR area</a:t>
            </a:r>
            <a:r>
              <a:rPr lang="en-GB" dirty="0">
                <a:solidFill>
                  <a:srgbClr val="FF0000"/>
                </a:solidFill>
              </a:rPr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Titolo 4"/>
          <p:cNvSpPr>
            <a:spLocks noGrp="1"/>
          </p:cNvSpPr>
          <p:nvPr>
            <p:ph type="title"/>
          </p:nvPr>
        </p:nvSpPr>
        <p:spPr>
          <a:xfrm>
            <a:off x="242946" y="1053759"/>
            <a:ext cx="8229600" cy="651011"/>
          </a:xfrm>
        </p:spPr>
        <p:txBody>
          <a:bodyPr>
            <a:noAutofit/>
          </a:bodyPr>
          <a:lstStyle/>
          <a:p>
            <a:r>
              <a:rPr lang="en-GB" sz="4000" dirty="0"/>
              <a:t>3) Working group </a:t>
            </a:r>
            <a:r>
              <a:rPr lang="it-IT" sz="4000" dirty="0"/>
              <a:t> </a:t>
            </a:r>
            <a:r>
              <a:rPr lang="en-GB" sz="4000" dirty="0"/>
              <a:t>of Italian ETC MAs  </a:t>
            </a:r>
            <a:r>
              <a:rPr lang="it-IT" sz="4000" dirty="0"/>
              <a:t>in the </a:t>
            </a:r>
            <a:r>
              <a:rPr lang="it-IT" sz="4000" dirty="0" err="1"/>
              <a:t>Adriatic</a:t>
            </a:r>
            <a:r>
              <a:rPr lang="it-IT" sz="4000" dirty="0"/>
              <a:t> and </a:t>
            </a:r>
            <a:r>
              <a:rPr lang="it-IT" sz="4000" dirty="0" err="1"/>
              <a:t>Ionian</a:t>
            </a:r>
            <a:r>
              <a:rPr lang="it-IT" sz="4000" dirty="0"/>
              <a:t> area </a:t>
            </a:r>
            <a:r>
              <a:rPr lang="it-IT" sz="4000" b="0" dirty="0"/>
              <a:t>(3/3)</a:t>
            </a:r>
            <a:br>
              <a:rPr lang="it-IT" sz="4000" b="0" dirty="0"/>
            </a:br>
            <a:endParaRPr lang="it-IT" sz="4000" b="0" dirty="0"/>
          </a:p>
        </p:txBody>
      </p:sp>
    </p:spTree>
    <p:extLst>
      <p:ext uri="{BB962C8B-B14F-4D97-AF65-F5344CB8AC3E}">
        <p14:creationId xmlns:p14="http://schemas.microsoft.com/office/powerpoint/2010/main" val="53143853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5EDE69E-5BF3-479A-8D70-EB32BD9B9D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470</TotalTime>
  <Words>418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Open Sans Light</vt:lpstr>
      <vt:lpstr>Open Sans SemiBold</vt:lpstr>
      <vt:lpstr>Wingdings</vt:lpstr>
      <vt:lpstr>Theme1</vt:lpstr>
      <vt:lpstr>3_Theme1</vt:lpstr>
      <vt:lpstr>2_Theme1</vt:lpstr>
      <vt:lpstr>1_Theme1</vt:lpstr>
      <vt:lpstr>Presentazione standard di PowerPoint</vt:lpstr>
      <vt:lpstr>Embedding EUSAIR priorities in post 2020:   The Italian contribution </vt:lpstr>
      <vt:lpstr>EUSAIR Embedding:  the Italian contribution</vt:lpstr>
      <vt:lpstr>1) Dialogue with key implementers of Mainstream funds</vt:lpstr>
      <vt:lpstr>2) Working group  of Italian ETC MAs  in the Adriatic and Ionian area (1/3) </vt:lpstr>
      <vt:lpstr>2) Working group  of Italian ETC MAs in the Adriatic and Ionian area (2/3)  </vt:lpstr>
      <vt:lpstr>3) Working group  of Italian ETC MAs  in the Adriatic and Ionian area (3/3)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Ivana Sacco</cp:lastModifiedBy>
  <cp:revision>15</cp:revision>
  <dcterms:created xsi:type="dcterms:W3CDTF">2021-01-19T16:27:41Z</dcterms:created>
  <dcterms:modified xsi:type="dcterms:W3CDTF">2021-01-27T13:41:09Z</dcterms:modified>
</cp:coreProperties>
</file>