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682" r:id="rId3"/>
    <p:sldMasterId id="2147483671" r:id="rId4"/>
  </p:sldMasterIdLst>
  <p:sldIdLst>
    <p:sldId id="276" r:id="rId5"/>
    <p:sldId id="293" r:id="rId6"/>
    <p:sldId id="294" r:id="rId7"/>
    <p:sldId id="296" r:id="rId8"/>
    <p:sldId id="311" r:id="rId9"/>
    <p:sldId id="312" r:id="rId10"/>
    <p:sldId id="299" r:id="rId11"/>
    <p:sldId id="298" r:id="rId12"/>
    <p:sldId id="308" r:id="rId13"/>
    <p:sldId id="310" r:id="rId14"/>
    <p:sldId id="302" r:id="rId15"/>
    <p:sldId id="303" r:id="rId16"/>
    <p:sldId id="305" r:id="rId17"/>
    <p:sldId id="306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C2F535-10EE-417C-B75A-F6424D1DA3CA}">
          <p14:sldIdLst>
            <p14:sldId id="276"/>
            <p14:sldId id="293"/>
            <p14:sldId id="294"/>
            <p14:sldId id="296"/>
            <p14:sldId id="311"/>
            <p14:sldId id="312"/>
            <p14:sldId id="299"/>
            <p14:sldId id="298"/>
            <p14:sldId id="308"/>
            <p14:sldId id="310"/>
            <p14:sldId id="302"/>
            <p14:sldId id="303"/>
            <p14:sldId id="305"/>
            <p14:sldId id="306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05772356200404E-2"/>
          <c:y val="2.2251807055127869E-2"/>
          <c:w val="0.87183872007335317"/>
          <c:h val="0.81748663073035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Total Production/kg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Sheet2!$B$2:$B$5</c:f>
              <c:numCache>
                <c:formatCode>#,##0</c:formatCode>
                <c:ptCount val="4"/>
                <c:pt idx="0">
                  <c:v>1791724</c:v>
                </c:pt>
                <c:pt idx="1">
                  <c:v>1808907</c:v>
                </c:pt>
                <c:pt idx="2">
                  <c:v>1873629</c:v>
                </c:pt>
                <c:pt idx="3">
                  <c:v>1763466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E-425C-BED8-03D8F4CDF41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Aquaculture/kg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97E-425C-BED8-03D8F4CDF41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E-425C-BED8-03D8F4CDF41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97E-425C-BED8-03D8F4CDF41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E-425C-BED8-03D8F4CDF4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Sheet2!$C$2:$C$5</c:f>
              <c:numCache>
                <c:formatCode>#,##0</c:formatCode>
                <c:ptCount val="4"/>
                <c:pt idx="0">
                  <c:v>1739338</c:v>
                </c:pt>
                <c:pt idx="1">
                  <c:v>1739888</c:v>
                </c:pt>
                <c:pt idx="2">
                  <c:v>1802109</c:v>
                </c:pt>
                <c:pt idx="3">
                  <c:v>1705779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E-425C-BED8-03D8F4CDF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47232"/>
        <c:axId val="128853120"/>
      </c:barChart>
      <c:catAx>
        <c:axId val="12884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53120"/>
        <c:crosses val="autoZero"/>
        <c:auto val="1"/>
        <c:lblAlgn val="ctr"/>
        <c:lblOffset val="100"/>
        <c:noMultiLvlLbl val="0"/>
      </c:catAx>
      <c:valAx>
        <c:axId val="1288531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4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'[za-forum-2 (1).xlsx]Sheet2'!$B$8</c:f>
              <c:strCache>
                <c:ptCount val="1"/>
                <c:pt idx="0">
                  <c:v>Commercial catch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'[za-forum-2 (1).xlsx]Sheet2'!$A$9:$A$12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'[za-forum-2 (1).xlsx]Sheet2'!$B$9:$B$12</c:f>
              <c:numCache>
                <c:formatCode>General</c:formatCode>
                <c:ptCount val="4"/>
                <c:pt idx="0">
                  <c:v>52386</c:v>
                </c:pt>
                <c:pt idx="1">
                  <c:v>69019</c:v>
                </c:pt>
                <c:pt idx="2">
                  <c:v>71520</c:v>
                </c:pt>
                <c:pt idx="3">
                  <c:v>57687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5-47FD-90E4-1B4661A9BE5B}"/>
            </c:ext>
          </c:extLst>
        </c:ser>
        <c:ser>
          <c:idx val="1"/>
          <c:order val="1"/>
          <c:tx>
            <c:strRef>
              <c:f>'[za-forum-2 (1).xlsx]Sheet2'!$C$8</c:f>
              <c:strCache>
                <c:ptCount val="1"/>
                <c:pt idx="0">
                  <c:v>Aquaculture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AE8656E-58B6-434E-B765-3DCC7B1E694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8A5-47FD-90E4-1B4661A9BE5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697D32B-0F0E-41C5-8749-ABCE31FAD53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8A5-47FD-90E4-1B4661A9BE5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DC286DA-F0ED-4B62-8D57-0C4613702DC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8A5-47FD-90E4-1B4661A9BE5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A886D15-312D-46F3-AD71-CFCD7EC4040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8A5-47FD-90E4-1B4661A9BE5B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'[za-forum-2 (1).xlsx]Sheet2'!$A$9:$A$12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'[za-forum-2 (1).xlsx]Sheet2'!$C$9:$C$12</c:f>
              <c:numCache>
                <c:formatCode>General</c:formatCode>
                <c:ptCount val="4"/>
                <c:pt idx="0">
                  <c:v>1739338</c:v>
                </c:pt>
                <c:pt idx="1">
                  <c:v>1739888</c:v>
                </c:pt>
                <c:pt idx="2">
                  <c:v>1802109</c:v>
                </c:pt>
                <c:pt idx="3">
                  <c:v>1705779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'[za-forum-2 (1).xlsx]Sheet2'!$D$9:$D$12</c15:f>
                <c15:dlblRangeCache>
                  <c:ptCount val="4"/>
                  <c:pt idx="0">
                    <c:v>97.08%</c:v>
                  </c:pt>
                  <c:pt idx="1">
                    <c:v>96.18%</c:v>
                  </c:pt>
                  <c:pt idx="2">
                    <c:v>96.18%</c:v>
                  </c:pt>
                  <c:pt idx="3">
                    <c:v>96.73%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8A5-47FD-90E4-1B4661A9BE5B}"/>
            </c:ext>
          </c:extLst>
        </c:ser>
        <c:ser>
          <c:idx val="2"/>
          <c:order val="2"/>
          <c:tx>
            <c:strRef>
              <c:f>'[za-forum-2 (1).xlsx]Sheet2'!$D$8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'[za-forum-2 (1).xlsx]Sheet2'!$A$9:$A$12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'[za-forum-2 (1).xlsx]Sheet2'!$D$9:$D$12</c:f>
              <c:numCache>
                <c:formatCode>0.00%</c:formatCode>
                <c:ptCount val="4"/>
                <c:pt idx="0">
                  <c:v>0.97076223793396754</c:v>
                </c:pt>
                <c:pt idx="1">
                  <c:v>0.96184491518911697</c:v>
                </c:pt>
                <c:pt idx="2">
                  <c:v>0.96182808869845626</c:v>
                </c:pt>
                <c:pt idx="3">
                  <c:v>0.96728771634950717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A5-47FD-90E4-1B4661A9B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3698399"/>
        <c:axId val="913697983"/>
        <c:axId val="0"/>
      </c:bar3DChart>
      <c:catAx>
        <c:axId val="913698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697983"/>
        <c:crosses val="autoZero"/>
        <c:auto val="1"/>
        <c:lblAlgn val="ctr"/>
        <c:lblOffset val="100"/>
        <c:noMultiLvlLbl val="0"/>
      </c:catAx>
      <c:valAx>
        <c:axId val="91369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698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Aquaculture production/ kg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1.3235749999999999</c:v>
                </c:pt>
                <c:pt idx="1">
                  <c:v>1310925</c:v>
                </c:pt>
                <c:pt idx="2">
                  <c:v>1739338</c:v>
                </c:pt>
                <c:pt idx="3">
                  <c:v>1739888</c:v>
                </c:pt>
                <c:pt idx="4">
                  <c:v>1802109</c:v>
                </c:pt>
                <c:pt idx="5">
                  <c:v>1705779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53-47DE-8E8C-3750FA297F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57301919"/>
        <c:axId val="1657302335"/>
      </c:lineChart>
      <c:catAx>
        <c:axId val="16573019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302335"/>
        <c:crosses val="autoZero"/>
        <c:auto val="1"/>
        <c:lblAlgn val="ctr"/>
        <c:lblOffset val="100"/>
        <c:noMultiLvlLbl val="0"/>
      </c:catAx>
      <c:valAx>
        <c:axId val="165730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301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12454680419254453"/>
                  <c:y val="-3.3953703869865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139718692981805E-2"/>
                      <c:h val="0.11309064490149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822-413F-B48B-5348ACCCF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Sheet3!$A$1:$D$1</c:f>
              <c:strCache>
                <c:ptCount val="4"/>
                <c:pt idx="0">
                  <c:v>2018</c:v>
                </c:pt>
                <c:pt idx="1">
                  <c:v>Trout</c:v>
                </c:pt>
                <c:pt idx="2">
                  <c:v>Carp</c:v>
                </c:pt>
                <c:pt idx="3">
                  <c:v>Others</c:v>
                </c:pt>
              </c:strCache>
            </c:strRef>
          </c:cat>
          <c:val>
            <c:numRef>
              <c:f>Sheet3!$A$2:$D$2</c:f>
              <c:numCache>
                <c:formatCode>General</c:formatCode>
                <c:ptCount val="4"/>
                <c:pt idx="1">
                  <c:v>1115</c:v>
                </c:pt>
                <c:pt idx="2">
                  <c:v>596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F-4771-AD87-43BE4221C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8456569287534714"/>
          <c:y val="0.28669123806332719"/>
          <c:w val="8.282561147247898E-2"/>
          <c:h val="0.48226400505174172"/>
        </c:manualLayout>
      </c:layout>
      <c:overlay val="0"/>
      <c:txPr>
        <a:bodyPr/>
        <a:lstStyle/>
        <a:p>
          <a:pPr>
            <a:defRPr sz="1400" baseline="0">
              <a:latin typeface="Open Sans SemiBold" panose="020B0706030804020204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2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7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56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1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5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7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84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0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89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9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34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3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5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8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25801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5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4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3E5BA0-E344-46A3-9D33-F6C927B86827}"/>
              </a:ext>
            </a:extLst>
          </p:cNvPr>
          <p:cNvSpPr txBox="1"/>
          <p:nvPr/>
        </p:nvSpPr>
        <p:spPr>
          <a:xfrm>
            <a:off x="7258050" y="4556760"/>
            <a:ext cx="391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SUBTEXT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549DC-1586-4FF8-9427-53309F66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89628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66485" y="54303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r>
              <a:rPr lang="en-US" i="1" dirty="0" err="1" smtClean="0"/>
              <a:t>Violeta</a:t>
            </a:r>
            <a:r>
              <a:rPr lang="en-US" i="1" dirty="0" smtClean="0"/>
              <a:t> </a:t>
            </a:r>
            <a:r>
              <a:rPr lang="en-US" i="1" dirty="0" err="1"/>
              <a:t>Mihajloska</a:t>
            </a:r>
            <a:endParaRPr lang="en-US" i="1" dirty="0"/>
          </a:p>
          <a:p>
            <a:r>
              <a:rPr lang="en-US" i="1" dirty="0"/>
              <a:t>		</a:t>
            </a:r>
            <a:r>
              <a:rPr lang="en-US" i="1" dirty="0" smtClean="0"/>
              <a:t>            Advisor</a:t>
            </a:r>
            <a:r>
              <a:rPr lang="en-US" i="1" dirty="0"/>
              <a:t>,</a:t>
            </a:r>
          </a:p>
          <a:p>
            <a:r>
              <a:rPr lang="en-US" i="1" dirty="0"/>
              <a:t>         </a:t>
            </a:r>
            <a:r>
              <a:rPr lang="en-US" i="1" dirty="0" smtClean="0"/>
              <a:t>    Ministry of Agriculture</a:t>
            </a:r>
            <a:r>
              <a:rPr lang="en-US" i="1" dirty="0"/>
              <a:t>, Forestry and Water </a:t>
            </a:r>
            <a:r>
              <a:rPr lang="en-US" i="1" dirty="0" smtClean="0"/>
              <a:t>Economy</a:t>
            </a:r>
          </a:p>
          <a:p>
            <a:r>
              <a:rPr lang="en-US" i="1" dirty="0" smtClean="0"/>
              <a:t>	       Republic of North Macedonia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7355065" y="3859558"/>
            <a:ext cx="4806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“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Specificity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of aquaculture in North Macedonia 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/>
              <a:cs typeface="Times New Roman" pitchFamily="18" charset="0"/>
            </a:endParaRP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and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aspect of the impact of the COVID 19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pandemic”</a:t>
            </a:r>
            <a:endParaRPr lang="en-US" sz="2000" i="1" dirty="0">
              <a:latin typeface="Open Sans SemiBold" panose="020B07060308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668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Carp fish farms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5" y="2373301"/>
            <a:ext cx="5923287" cy="414376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08" y="2339975"/>
            <a:ext cx="5569458" cy="41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 SemiBold" panose="020B0706030804020204"/>
                <a:cs typeface="Times New Roman" pitchFamily="18" charset="0"/>
              </a:rPr>
              <a:t>Capacities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287584"/>
              </p:ext>
            </p:extLst>
          </p:nvPr>
        </p:nvGraphicFramePr>
        <p:xfrm>
          <a:off x="838201" y="2379944"/>
          <a:ext cx="9157570" cy="3632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179">
                  <a:extLst>
                    <a:ext uri="{9D8B030D-6E8A-4147-A177-3AD203B41FA5}">
                      <a16:colId xmlns:a16="http://schemas.microsoft.com/office/drawing/2014/main" val="3549272824"/>
                    </a:ext>
                  </a:extLst>
                </a:gridCol>
                <a:gridCol w="1478232">
                  <a:extLst>
                    <a:ext uri="{9D8B030D-6E8A-4147-A177-3AD203B41FA5}">
                      <a16:colId xmlns:a16="http://schemas.microsoft.com/office/drawing/2014/main" val="489125843"/>
                    </a:ext>
                  </a:extLst>
                </a:gridCol>
                <a:gridCol w="1478232">
                  <a:extLst>
                    <a:ext uri="{9D8B030D-6E8A-4147-A177-3AD203B41FA5}">
                      <a16:colId xmlns:a16="http://schemas.microsoft.com/office/drawing/2014/main" val="1047753786"/>
                    </a:ext>
                  </a:extLst>
                </a:gridCol>
                <a:gridCol w="1533665">
                  <a:extLst>
                    <a:ext uri="{9D8B030D-6E8A-4147-A177-3AD203B41FA5}">
                      <a16:colId xmlns:a16="http://schemas.microsoft.com/office/drawing/2014/main" val="438791340"/>
                    </a:ext>
                  </a:extLst>
                </a:gridCol>
                <a:gridCol w="1533665">
                  <a:extLst>
                    <a:ext uri="{9D8B030D-6E8A-4147-A177-3AD203B41FA5}">
                      <a16:colId xmlns:a16="http://schemas.microsoft.com/office/drawing/2014/main" val="750716190"/>
                    </a:ext>
                  </a:extLst>
                </a:gridCol>
                <a:gridCol w="1109597">
                  <a:extLst>
                    <a:ext uri="{9D8B030D-6E8A-4147-A177-3AD203B41FA5}">
                      <a16:colId xmlns:a16="http://schemas.microsoft.com/office/drawing/2014/main" val="3158605135"/>
                    </a:ext>
                  </a:extLst>
                </a:gridCol>
              </a:tblGrid>
              <a:tr h="42247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effectLst/>
                          <a:latin typeface="Open Sans SemiBold" panose="020B0706030804020204"/>
                        </a:rPr>
                        <a:t>Number of </a:t>
                      </a:r>
                      <a:r>
                        <a:rPr lang="en-US" sz="2000" b="0" i="0" baseline="0" dirty="0" smtClean="0">
                          <a:effectLst/>
                          <a:latin typeface="Open Sans SemiBold" panose="020B0706030804020204"/>
                        </a:rPr>
                        <a:t>fish farms</a:t>
                      </a:r>
                      <a:endParaRPr lang="en-US" sz="20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23522"/>
                  </a:ext>
                </a:extLst>
              </a:tr>
              <a:tr h="45858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50" baseline="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Open Sans SemiBold" panose="020B0706030804020204"/>
                        </a:rPr>
                        <a:t>Fish farms</a:t>
                      </a:r>
                      <a:r>
                        <a:rPr lang="en-GB" sz="2000" b="1" cap="none" spc="50" baseline="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Open Sans SemiBold" panose="020B0706030804020204"/>
                        </a:rPr>
                        <a:t> </a:t>
                      </a:r>
                      <a:endParaRPr lang="en-US" sz="2000" b="1" cap="none" spc="50" baseline="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Open Sans Light"/>
                        </a:rPr>
                        <a:t>Capacities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Open Sans Light"/>
                        </a:rPr>
                        <a:t>Total</a:t>
                      </a:r>
                      <a:endParaRPr lang="en-US" sz="2000" baseline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839402"/>
                  </a:ext>
                </a:extLst>
              </a:tr>
              <a:tr h="458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Open Sans Light"/>
                        </a:rPr>
                        <a:t>B</a:t>
                      </a:r>
                      <a:r>
                        <a:rPr lang="mk-MK" sz="2000" baseline="0" dirty="0" smtClean="0">
                          <a:effectLst/>
                          <a:latin typeface="Open Sans Light"/>
                        </a:rPr>
                        <a:t>elow</a:t>
                      </a:r>
                      <a:r>
                        <a:rPr lang="en-US" sz="2000" baseline="0" dirty="0" smtClean="0">
                          <a:effectLst/>
                          <a:latin typeface="Open Sans Light"/>
                        </a:rPr>
                        <a:t> 20t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Open Sans Light"/>
                        </a:rPr>
                        <a:t>20-50</a:t>
                      </a:r>
                      <a:r>
                        <a:rPr lang="mk-MK" sz="2000" baseline="0" dirty="0">
                          <a:effectLst/>
                          <a:latin typeface="Open Sans Light"/>
                        </a:rPr>
                        <a:t>t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0" baseline="0" dirty="0">
                          <a:effectLst/>
                          <a:latin typeface="Open Sans Light"/>
                        </a:rPr>
                        <a:t>50 – 100t</a:t>
                      </a:r>
                      <a:endParaRPr lang="en-US" sz="2000" b="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Open Sans Light"/>
                        </a:rPr>
                        <a:t>Over </a:t>
                      </a:r>
                      <a:r>
                        <a:rPr lang="en-US" sz="2000" baseline="0" dirty="0">
                          <a:effectLst/>
                          <a:latin typeface="Open Sans Light"/>
                        </a:rPr>
                        <a:t>100t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129587"/>
                  </a:ext>
                </a:extLst>
              </a:tr>
              <a:tr h="458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50" baseline="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Open Sans SemiBold" panose="020B0706030804020204"/>
                        </a:rPr>
                        <a:t>Trout</a:t>
                      </a:r>
                      <a:endParaRPr lang="en-US" sz="2000" b="1" cap="none" spc="50" baseline="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33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10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7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Open Sans Light"/>
                        </a:rPr>
                        <a:t>3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Open Sans Light"/>
                        </a:rPr>
                        <a:t>53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079872"/>
                  </a:ext>
                </a:extLst>
              </a:tr>
              <a:tr h="458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50" baseline="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Open Sans SemiBold" panose="020B0706030804020204"/>
                        </a:rPr>
                        <a:t>Carp in Cages </a:t>
                      </a:r>
                      <a:endParaRPr lang="en-US" sz="2000" b="1" cap="none" spc="50" baseline="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15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Open Sans Light"/>
                        </a:rPr>
                        <a:t>7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3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1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26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5298430"/>
                  </a:ext>
                </a:extLst>
              </a:tr>
              <a:tr h="458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50" baseline="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Open Sans SemiBold" panose="020B0706030804020204"/>
                        </a:rPr>
                        <a:t>Carp in ponds</a:t>
                      </a:r>
                      <a:endParaRPr lang="en-US" sz="2000" b="1" cap="none" spc="50" baseline="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17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1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2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Open Sans Light"/>
                        </a:rPr>
                        <a:t>-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Open Sans Light"/>
                        </a:rPr>
                        <a:t>20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345364"/>
                  </a:ext>
                </a:extLst>
              </a:tr>
              <a:tr h="458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50" baseline="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Open Sans SemiBold" panose="020B0706030804020204"/>
                        </a:rPr>
                        <a:t>Combined</a:t>
                      </a:r>
                      <a:r>
                        <a:rPr lang="mk-MK" sz="2000" b="1" cap="none" spc="50" baseline="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endParaRPr lang="en-US" sz="2000" b="1" cap="none" spc="50" baseline="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6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>
                          <a:effectLst/>
                          <a:latin typeface="Open Sans Light"/>
                        </a:rPr>
                        <a:t>3</a:t>
                      </a:r>
                      <a:endParaRPr lang="en-US" sz="2000" baseline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-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-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aseline="0" dirty="0">
                          <a:effectLst/>
                          <a:latin typeface="Open Sans Light"/>
                        </a:rPr>
                        <a:t>9</a:t>
                      </a:r>
                      <a:endParaRPr lang="en-US" sz="2000" baseline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014972"/>
                  </a:ext>
                </a:extLst>
              </a:tr>
              <a:tr h="458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50" baseline="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Open Sans SemiBold" panose="020B0706030804020204"/>
                        </a:rPr>
                        <a:t>Total</a:t>
                      </a:r>
                      <a:endParaRPr lang="en-US" sz="2000" b="1" cap="none" spc="50" baseline="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effectLst/>
                          <a:latin typeface="Open Sans SemiBold" panose="020B0706030804020204"/>
                        </a:rPr>
                        <a:t>71</a:t>
                      </a:r>
                      <a:endParaRPr lang="en-US" sz="200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Open Sans SemiBold" panose="020B0706030804020204"/>
                        </a:rPr>
                        <a:t>21</a:t>
                      </a:r>
                      <a:endParaRPr lang="en-US" sz="200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>
                          <a:effectLst/>
                          <a:latin typeface="Open Sans SemiBold" panose="020B0706030804020204"/>
                        </a:rPr>
                        <a:t>12</a:t>
                      </a:r>
                      <a:endParaRPr lang="en-US" sz="200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effectLst/>
                          <a:latin typeface="Open Sans SemiBold" panose="020B0706030804020204"/>
                        </a:rPr>
                        <a:t>4</a:t>
                      </a:r>
                      <a:endParaRPr lang="en-US" sz="200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effectLst/>
                          <a:latin typeface="Open Sans SemiBold" panose="020B0706030804020204"/>
                        </a:rPr>
                        <a:t>108</a:t>
                      </a:r>
                      <a:endParaRPr lang="en-US" sz="200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7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62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Potential</a:t>
            </a:r>
            <a:r>
              <a:rPr lang="en-US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/ Opportunities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anose="020B0306030504020204"/>
              </a:rPr>
              <a:t>Potential</a:t>
            </a:r>
            <a:endParaRPr lang="en-US" dirty="0">
              <a:latin typeface="Open Sans Light" panose="020B0306030504020204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</a:rPr>
              <a:t>Unpolluted nature</a:t>
            </a:r>
          </a:p>
          <a:p>
            <a:pPr>
              <a:buFontTx/>
              <a:buChar char="-"/>
            </a:pPr>
            <a:r>
              <a:rPr lang="en-US" dirty="0">
                <a:latin typeface="Open Sans Light" panose="020B0306030504020204"/>
              </a:rPr>
              <a:t>C</a:t>
            </a:r>
            <a:r>
              <a:rPr lang="en-US" dirty="0" smtClean="0">
                <a:latin typeface="Open Sans Light" panose="020B0306030504020204"/>
              </a:rPr>
              <a:t>lean, </a:t>
            </a:r>
            <a:r>
              <a:rPr lang="en-US" dirty="0">
                <a:latin typeface="Open Sans Light" panose="020B0306030504020204"/>
              </a:rPr>
              <a:t>oxygen rich </a:t>
            </a:r>
            <a:r>
              <a:rPr lang="en-US" dirty="0" smtClean="0">
                <a:latin typeface="Open Sans Light" panose="020B0306030504020204"/>
              </a:rPr>
              <a:t>waters</a:t>
            </a:r>
          </a:p>
          <a:p>
            <a:r>
              <a:rPr lang="en-US" dirty="0" smtClean="0">
                <a:latin typeface="Open Sans Light" panose="020B0306030504020204"/>
              </a:rPr>
              <a:t>Opportunities</a:t>
            </a:r>
          </a:p>
          <a:p>
            <a:pPr marL="0" indent="0">
              <a:buNone/>
            </a:pPr>
            <a:r>
              <a:rPr lang="en-US" dirty="0" smtClean="0">
                <a:latin typeface="Open Sans Light" panose="020B0306030504020204"/>
              </a:rPr>
              <a:t>- Administrative procedures</a:t>
            </a:r>
          </a:p>
          <a:p>
            <a:pPr marL="0" indent="0">
              <a:buNone/>
            </a:pPr>
            <a:r>
              <a:rPr lang="en-US" dirty="0" smtClean="0">
                <a:latin typeface="Open Sans Light" panose="020B0306030504020204"/>
              </a:rPr>
              <a:t>- Financial support (Annual </a:t>
            </a:r>
            <a:r>
              <a:rPr lang="en-US" dirty="0" err="1" smtClean="0">
                <a:latin typeface="Open Sans Light" panose="020B0306030504020204"/>
              </a:rPr>
              <a:t>Programme</a:t>
            </a:r>
            <a:r>
              <a:rPr lang="en-US" dirty="0" smtClean="0">
                <a:latin typeface="Open Sans Light" panose="020B0306030504020204"/>
              </a:rPr>
              <a:t> for financial support for fisheries and aquaculture and IPARD </a:t>
            </a:r>
            <a:r>
              <a:rPr lang="en-US" dirty="0" err="1" smtClean="0">
                <a:latin typeface="Open Sans Light" panose="020B0306030504020204"/>
              </a:rPr>
              <a:t>Programme</a:t>
            </a:r>
            <a:r>
              <a:rPr lang="en-US" dirty="0" smtClean="0">
                <a:latin typeface="Open Sans Light" panose="020B0306030504020204"/>
              </a:rPr>
              <a:t>)</a:t>
            </a:r>
            <a:endParaRPr lang="en-US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6864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682" y="519912"/>
            <a:ext cx="10084496" cy="1531916"/>
          </a:xfrm>
        </p:spPr>
        <p:txBody>
          <a:bodyPr>
            <a:normAutofit/>
          </a:bodyPr>
          <a:lstStyle/>
          <a:p>
            <a:r>
              <a:rPr lang="en-US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 SemiBold" panose="020B0706030804020204"/>
                <a:cs typeface="Times New Roman" pitchFamily="18" charset="0"/>
              </a:rPr>
              <a:t>Impact of pandemic in the </a:t>
            </a:r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 SemiBold" panose="020B0706030804020204"/>
                <a:cs typeface="Times New Roman" pitchFamily="18" charset="0"/>
              </a:rPr>
              <a:t>Aquaculture </a:t>
            </a:r>
            <a:r>
              <a:rPr lang="en-US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 SemiBold" panose="020B0706030804020204"/>
                <a:cs typeface="Times New Roman" pitchFamily="18" charset="0"/>
              </a:rPr>
              <a:t>sector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 Sans SemiBold" panose="020B07060308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en Sans SemiBold" panose="020B0706030804020204"/>
                <a:cs typeface="Times New Roman" pitchFamily="18" charset="0"/>
              </a:rPr>
              <a:t> </a:t>
            </a: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Impact of pandemic</a:t>
            </a:r>
          </a:p>
          <a:p>
            <a:pPr marL="0" indent="0">
              <a:buNone/>
            </a:pP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-  Lockdown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Restaurants limited working time 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Ban of celebrations </a:t>
            </a:r>
          </a:p>
          <a:p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Consequences in Aquaculture production: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Low demand, decreased sales (40-50%)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Uncertainty of production/market for next period</a:t>
            </a:r>
            <a:endParaRPr lang="en-US" dirty="0">
              <a:latin typeface="Open Sans Light" panose="020B03060305040202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6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90" y="507386"/>
            <a:ext cx="10347542" cy="1531916"/>
          </a:xfrm>
        </p:spPr>
        <p:txBody>
          <a:bodyPr>
            <a:normAutofit/>
          </a:bodyPr>
          <a:lstStyle/>
          <a:p>
            <a:pPr algn="ctr"/>
            <a:r>
              <a:rPr lang="en-US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Support for companies to reduce the impact of pandemic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 Light" panose="020B0306030504020204"/>
              </a:rPr>
              <a:t>No specific </a:t>
            </a:r>
            <a:r>
              <a:rPr lang="en-US" dirty="0" smtClean="0">
                <a:latin typeface="Open Sans Light" panose="020B0306030504020204"/>
              </a:rPr>
              <a:t>measures/interventions</a:t>
            </a: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 in aquaculture sector</a:t>
            </a:r>
            <a:endParaRPr lang="en-US" dirty="0">
              <a:latin typeface="Open Sans Light" panose="020B0306030504020204"/>
            </a:endParaRPr>
          </a:p>
          <a:p>
            <a:r>
              <a:rPr lang="en-US" dirty="0" smtClean="0">
                <a:latin typeface="Open Sans Light" panose="020B0306030504020204"/>
              </a:rPr>
              <a:t>Economic </a:t>
            </a:r>
            <a:r>
              <a:rPr lang="en-US" dirty="0">
                <a:latin typeface="Open Sans Light" panose="020B0306030504020204"/>
              </a:rPr>
              <a:t>measures </a:t>
            </a:r>
            <a:endParaRPr lang="en-US" dirty="0" smtClean="0">
              <a:latin typeface="Open Sans Light" panose="020B0306030504020204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</a:rPr>
              <a:t>Support of </a:t>
            </a:r>
            <a:r>
              <a:rPr lang="en-US" dirty="0">
                <a:latin typeface="Open Sans Light" panose="020B0306030504020204"/>
              </a:rPr>
              <a:t>payment of minimal </a:t>
            </a:r>
            <a:r>
              <a:rPr lang="en-US" dirty="0" smtClean="0">
                <a:latin typeface="Open Sans Light" panose="020B0306030504020204"/>
              </a:rPr>
              <a:t>salary </a:t>
            </a:r>
            <a:r>
              <a:rPr lang="en-US" dirty="0">
                <a:latin typeface="Open Sans Light" panose="020B0306030504020204"/>
              </a:rPr>
              <a:t>amount for employees </a:t>
            </a:r>
            <a:endParaRPr lang="en-US" dirty="0" smtClean="0">
              <a:latin typeface="Open Sans Light" panose="020B0306030504020204"/>
            </a:endParaRPr>
          </a:p>
          <a:p>
            <a:pPr>
              <a:buFontTx/>
              <a:buChar char="-"/>
            </a:pPr>
            <a:r>
              <a:rPr lang="en-US" dirty="0">
                <a:latin typeface="Open Sans Light" panose="020B0306030504020204"/>
              </a:rPr>
              <a:t>S</a:t>
            </a:r>
            <a:r>
              <a:rPr lang="en-US" dirty="0" smtClean="0">
                <a:latin typeface="Open Sans Light" panose="020B0306030504020204"/>
              </a:rPr>
              <a:t>ubsidized </a:t>
            </a:r>
            <a:r>
              <a:rPr lang="en-US" dirty="0">
                <a:latin typeface="Open Sans Light" panose="020B0306030504020204"/>
              </a:rPr>
              <a:t>contributions for the </a:t>
            </a:r>
            <a:r>
              <a:rPr lang="en-US" dirty="0" smtClean="0">
                <a:latin typeface="Open Sans Light" panose="020B0306030504020204"/>
              </a:rPr>
              <a:t>employees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</a:rPr>
              <a:t>Delayed and reprogramed repayment </a:t>
            </a:r>
            <a:r>
              <a:rPr lang="en-US" dirty="0">
                <a:latin typeface="Open Sans Light" panose="020B0306030504020204"/>
              </a:rPr>
              <a:t>of </a:t>
            </a:r>
            <a:r>
              <a:rPr lang="en-US" dirty="0" smtClean="0">
                <a:latin typeface="Open Sans Light" panose="020B0306030504020204"/>
              </a:rPr>
              <a:t>loans </a:t>
            </a:r>
            <a:r>
              <a:rPr lang="en-US" dirty="0">
                <a:latin typeface="Open Sans Light" panose="020B0306030504020204"/>
              </a:rPr>
              <a:t>to the </a:t>
            </a:r>
            <a:r>
              <a:rPr lang="en-US" dirty="0" smtClean="0">
                <a:latin typeface="Open Sans Light" panose="020B0306030504020204"/>
              </a:rPr>
              <a:t>Bank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</a:rPr>
              <a:t>Non-interest credits for small and medium enterprises  </a:t>
            </a:r>
          </a:p>
        </p:txBody>
      </p:sp>
    </p:spTree>
    <p:extLst>
      <p:ext uri="{BB962C8B-B14F-4D97-AF65-F5344CB8AC3E}">
        <p14:creationId xmlns:p14="http://schemas.microsoft.com/office/powerpoint/2010/main" val="360499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A439-CF38-614A-8226-DE98C8E06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Open Sans SemiBold" panose="020B0706030804020204"/>
              </a:rPr>
              <a:t>Thank</a:t>
            </a:r>
            <a:r>
              <a:rPr lang="en-US" dirty="0"/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267448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208" y="2803968"/>
            <a:ext cx="12091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Specificity of aquaculture in North </a:t>
            </a:r>
            <a:r>
              <a:rPr lang="en-US" sz="4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Macedonia </a:t>
            </a:r>
            <a:r>
              <a:rPr lang="en-US" sz="4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panose="020B0706030804020204"/>
                <a:cs typeface="Times New Roman" pitchFamily="18" charset="0"/>
              </a:rPr>
              <a:t>and aspect of the impact of the COVID 19 pandemic</a:t>
            </a:r>
            <a:endParaRPr lang="en-US" sz="4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en Sans SemiBold" panose="020B07060308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5639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0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 SemiBold" panose="020B0706030804020204"/>
                <a:ea typeface="+mj-ea"/>
                <a:cs typeface="Times New Roman" pitchFamily="18" charset="0"/>
              </a:rPr>
              <a:t>Current</a:t>
            </a:r>
            <a:r>
              <a:rPr lang="en-US" sz="4000" b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 SemiBold" panose="020B0706030804020204"/>
                <a:ea typeface="+mj-ea"/>
                <a:cs typeface="Times New Roman" pitchFamily="18" charset="0"/>
              </a:rPr>
              <a:t> </a:t>
            </a:r>
            <a:r>
              <a:rPr lang="en-US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 SemiBold" panose="020B0706030804020204"/>
                <a:ea typeface="+mj-ea"/>
                <a:cs typeface="Times New Roman" pitchFamily="18" charset="0"/>
              </a:rPr>
              <a:t>situation</a:t>
            </a:r>
            <a:endParaRPr lang="en-US" sz="4000" b="0" dirty="0">
              <a:latin typeface="Open Sans SemiBold" panose="020B0706030804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Legal framework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600" dirty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-  Law of Fisheries and aquaculture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600" dirty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108 </a:t>
            </a:r>
            <a:r>
              <a:rPr lang="en-US" sz="2600" dirty="0" err="1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Registrated</a:t>
            </a:r>
            <a:r>
              <a:rPr lang="en-US" sz="2600" dirty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 aquaculture facilities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600" dirty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- Program for development of fisheries and aquaculture for period of 12 years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Fish production : </a:t>
            </a:r>
            <a:r>
              <a:rPr lang="en-US" sz="2600" dirty="0" smtClean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96-97% </a:t>
            </a:r>
            <a:r>
              <a:rPr lang="en-US" sz="2600" dirty="0">
                <a:solidFill>
                  <a:prstClr val="black"/>
                </a:solidFill>
                <a:latin typeface="Open Sans Light" panose="020B0306030504020204"/>
                <a:ea typeface="+mn-ea"/>
                <a:cs typeface="Times New Roman" pitchFamily="18" charset="0"/>
              </a:rPr>
              <a:t>of total fish production is from aquaculture</a:t>
            </a:r>
          </a:p>
          <a:p>
            <a:endParaRPr lang="en-US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5472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Fish Production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9984359"/>
              </p:ext>
            </p:extLst>
          </p:nvPr>
        </p:nvGraphicFramePr>
        <p:xfrm>
          <a:off x="6249988" y="2279739"/>
          <a:ext cx="5787524" cy="4278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447">
                  <a:extLst>
                    <a:ext uri="{9D8B030D-6E8A-4147-A177-3AD203B41FA5}">
                      <a16:colId xmlns:a16="http://schemas.microsoft.com/office/drawing/2014/main" val="1749870904"/>
                    </a:ext>
                  </a:extLst>
                </a:gridCol>
                <a:gridCol w="1071371">
                  <a:extLst>
                    <a:ext uri="{9D8B030D-6E8A-4147-A177-3AD203B41FA5}">
                      <a16:colId xmlns:a16="http://schemas.microsoft.com/office/drawing/2014/main" val="4040167711"/>
                    </a:ext>
                  </a:extLst>
                </a:gridCol>
                <a:gridCol w="1169304">
                  <a:extLst>
                    <a:ext uri="{9D8B030D-6E8A-4147-A177-3AD203B41FA5}">
                      <a16:colId xmlns:a16="http://schemas.microsoft.com/office/drawing/2014/main" val="4012087596"/>
                    </a:ext>
                  </a:extLst>
                </a:gridCol>
                <a:gridCol w="1169304">
                  <a:extLst>
                    <a:ext uri="{9D8B030D-6E8A-4147-A177-3AD203B41FA5}">
                      <a16:colId xmlns:a16="http://schemas.microsoft.com/office/drawing/2014/main" val="3824713458"/>
                    </a:ext>
                  </a:extLst>
                </a:gridCol>
                <a:gridCol w="1099098">
                  <a:extLst>
                    <a:ext uri="{9D8B030D-6E8A-4147-A177-3AD203B41FA5}">
                      <a16:colId xmlns:a16="http://schemas.microsoft.com/office/drawing/2014/main" val="679987737"/>
                    </a:ext>
                  </a:extLst>
                </a:gridCol>
              </a:tblGrid>
              <a:tr h="52903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effectLst/>
                          <a:latin typeface="Open Sans SemiBold" panose="020B07060308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Aquaculture production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644580"/>
                  </a:ext>
                </a:extLst>
              </a:tr>
              <a:tr h="52903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Fish 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mk-MK" sz="1200" b="0" i="0" baseline="0" dirty="0">
                          <a:effectLst/>
                          <a:latin typeface="StobiSans Regular" panose="02000503030000020004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mk-MK" sz="1200" b="0" i="0" baseline="0" dirty="0">
                          <a:effectLst/>
                          <a:latin typeface="StobiSans Regular" panose="02000503030000020004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mk-MK" sz="1200" b="0" i="0" baseline="0">
                          <a:effectLst/>
                          <a:latin typeface="StobiSans Regular" panose="02000503030000020004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38227"/>
                  </a:ext>
                </a:extLst>
              </a:tr>
              <a:tr h="508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Total/kg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Total/kg.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Total/kg.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Total/kg.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11819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Trout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1.123.353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1128413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1155532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1132020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1432987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Carp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489.157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556958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596143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524343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295815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Catfish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2940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4.378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5.900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1.849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3626472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Others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122.983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53603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43867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47215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990650"/>
                  </a:ext>
                </a:extLst>
              </a:tr>
              <a:tr h="5961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 b="0" i="0" baseline="0" dirty="0">
                        <a:solidFill>
                          <a:schemeClr val="bg1"/>
                        </a:solidFill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1739338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1739888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1802109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rgbClr val="000000"/>
                          </a:solidFill>
                          <a:effectLst/>
                          <a:latin typeface="Open Sans SemiBold" panose="020B0706030804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1705779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73962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27274" y="6488668"/>
            <a:ext cx="8318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n-US" dirty="0">
                <a:latin typeface="Open Sans Light" panose="020B0306030504020204"/>
                <a:ea typeface="Times New Roman"/>
                <a:cs typeface="Times New Roman" pitchFamily="18" charset="0"/>
              </a:rPr>
              <a:t>Data source: Ministry of </a:t>
            </a:r>
            <a:r>
              <a:rPr lang="en-US" dirty="0" smtClean="0">
                <a:latin typeface="Open Sans Light" panose="020B0306030504020204"/>
                <a:ea typeface="Times New Roman"/>
                <a:cs typeface="Times New Roman" pitchFamily="18" charset="0"/>
              </a:rPr>
              <a:t>Agriculture</a:t>
            </a:r>
            <a:r>
              <a:rPr lang="en-US" dirty="0">
                <a:latin typeface="Open Sans Light" panose="020B0306030504020204"/>
                <a:ea typeface="Times New Roman"/>
                <a:cs typeface="Times New Roman" pitchFamily="18" charset="0"/>
              </a:rPr>
              <a:t>, </a:t>
            </a:r>
            <a:r>
              <a:rPr lang="en-US" dirty="0" smtClean="0">
                <a:latin typeface="Open Sans Light" panose="020B0306030504020204"/>
                <a:ea typeface="Times New Roman"/>
                <a:cs typeface="Times New Roman" pitchFamily="18" charset="0"/>
              </a:rPr>
              <a:t>Forestry </a:t>
            </a:r>
            <a:r>
              <a:rPr lang="en-US" dirty="0">
                <a:latin typeface="Open Sans Light" panose="020B0306030504020204"/>
                <a:ea typeface="Times New Roman"/>
                <a:cs typeface="Times New Roman" pitchFamily="18" charset="0"/>
              </a:rPr>
              <a:t>and </a:t>
            </a:r>
            <a:r>
              <a:rPr lang="en-US" dirty="0" smtClean="0">
                <a:latin typeface="Open Sans Light" panose="020B0306030504020204"/>
                <a:ea typeface="Times New Roman"/>
                <a:cs typeface="Times New Roman" pitchFamily="18" charset="0"/>
              </a:rPr>
              <a:t>Water Economy </a:t>
            </a:r>
            <a:r>
              <a:rPr lang="en-US" dirty="0">
                <a:latin typeface="Open Sans Light" panose="020B0306030504020204"/>
                <a:ea typeface="Times New Roman"/>
                <a:cs typeface="Times New Roman" pitchFamily="18" charset="0"/>
              </a:rPr>
              <a:t>31.1.2020</a:t>
            </a:r>
            <a:endParaRPr lang="en-US" dirty="0">
              <a:latin typeface="Open Sans Light" panose="020B0306030504020204"/>
              <a:cs typeface="Times New Roman" pitchFamily="18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5737627"/>
              </p:ext>
            </p:extLst>
          </p:nvPr>
        </p:nvGraphicFramePr>
        <p:xfrm>
          <a:off x="205390" y="2279739"/>
          <a:ext cx="5764305" cy="4234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067">
                  <a:extLst>
                    <a:ext uri="{9D8B030D-6E8A-4147-A177-3AD203B41FA5}">
                      <a16:colId xmlns:a16="http://schemas.microsoft.com/office/drawing/2014/main" val="4229700283"/>
                    </a:ext>
                  </a:extLst>
                </a:gridCol>
                <a:gridCol w="1088755">
                  <a:extLst>
                    <a:ext uri="{9D8B030D-6E8A-4147-A177-3AD203B41FA5}">
                      <a16:colId xmlns:a16="http://schemas.microsoft.com/office/drawing/2014/main" val="3650985256"/>
                    </a:ext>
                  </a:extLst>
                </a:gridCol>
                <a:gridCol w="1188276">
                  <a:extLst>
                    <a:ext uri="{9D8B030D-6E8A-4147-A177-3AD203B41FA5}">
                      <a16:colId xmlns:a16="http://schemas.microsoft.com/office/drawing/2014/main" val="627369313"/>
                    </a:ext>
                  </a:extLst>
                </a:gridCol>
                <a:gridCol w="1188276">
                  <a:extLst>
                    <a:ext uri="{9D8B030D-6E8A-4147-A177-3AD203B41FA5}">
                      <a16:colId xmlns:a16="http://schemas.microsoft.com/office/drawing/2014/main" val="400894729"/>
                    </a:ext>
                  </a:extLst>
                </a:gridCol>
                <a:gridCol w="1116931">
                  <a:extLst>
                    <a:ext uri="{9D8B030D-6E8A-4147-A177-3AD203B41FA5}">
                      <a16:colId xmlns:a16="http://schemas.microsoft.com/office/drawing/2014/main" val="3676596982"/>
                    </a:ext>
                  </a:extLst>
                </a:gridCol>
              </a:tblGrid>
              <a:tr h="46393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effectLst/>
                          <a:latin typeface="Open Sans SemiBold" panose="020B07060308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production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Open Sans Light" panose="020B03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Open Sans Light" panose="020B03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Open Sans Light" panose="020B03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Open Sans Light" panose="020B03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extLst>
                  <a:ext uri="{0D108BD9-81ED-4DB2-BD59-A6C34878D82A}">
                    <a16:rowId xmlns:a16="http://schemas.microsoft.com/office/drawing/2014/main" val="1691461122"/>
                  </a:ext>
                </a:extLst>
              </a:tr>
              <a:tr h="46393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Fish 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2016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2017</a:t>
                      </a:r>
                      <a:r>
                        <a:rPr lang="mk-MK" sz="1200" b="0" i="0" baseline="0" dirty="0">
                          <a:effectLst/>
                        </a:rPr>
                        <a:t>*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2018</a:t>
                      </a:r>
                      <a:r>
                        <a:rPr lang="mk-MK" sz="1200" b="0" i="0" baseline="0" dirty="0">
                          <a:effectLst/>
                        </a:rPr>
                        <a:t>*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2019</a:t>
                      </a:r>
                      <a:r>
                        <a:rPr lang="mk-MK" sz="1200" b="0" i="0" baseline="0" dirty="0">
                          <a:effectLst/>
                        </a:rPr>
                        <a:t>*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extLst>
                  <a:ext uri="{0D108BD9-81ED-4DB2-BD59-A6C34878D82A}">
                    <a16:rowId xmlns:a16="http://schemas.microsoft.com/office/drawing/2014/main" val="552665571"/>
                  </a:ext>
                </a:extLst>
              </a:tr>
              <a:tr h="463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Total/kg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Total/kg.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Total/kg.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Total/kg.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/>
                </a:tc>
                <a:extLst>
                  <a:ext uri="{0D108BD9-81ED-4DB2-BD59-A6C34878D82A}">
                    <a16:rowId xmlns:a16="http://schemas.microsoft.com/office/drawing/2014/main" val="2920021812"/>
                  </a:ext>
                </a:extLst>
              </a:tr>
              <a:tr h="463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Trout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1142840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1128413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1155532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effectLst/>
                          <a:latin typeface="Open Sans SemiBold" panose="020B0706030804020204"/>
                        </a:rPr>
                        <a:t>1134995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extLst>
                  <a:ext uri="{0D108BD9-81ED-4DB2-BD59-A6C34878D82A}">
                    <a16:rowId xmlns:a16="http://schemas.microsoft.com/office/drawing/2014/main" val="863327978"/>
                  </a:ext>
                </a:extLst>
              </a:tr>
              <a:tr h="463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Carp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</a:rPr>
                        <a:t>513819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588887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613791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effectLst/>
                          <a:latin typeface="Open Sans SemiBold" panose="020B0706030804020204"/>
                        </a:rPr>
                        <a:t>536004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extLst>
                  <a:ext uri="{0D108BD9-81ED-4DB2-BD59-A6C34878D82A}">
                    <a16:rowId xmlns:a16="http://schemas.microsoft.com/office/drawing/2014/main" val="193111413"/>
                  </a:ext>
                </a:extLst>
              </a:tr>
              <a:tr h="463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Catfish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</a:rPr>
                        <a:t>3207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</a:rPr>
                        <a:t>4747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5989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effectLst/>
                          <a:latin typeface="Open Sans SemiBold" panose="020B0706030804020204"/>
                        </a:rPr>
                        <a:t>1953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extLst>
                  <a:ext uri="{0D108BD9-81ED-4DB2-BD59-A6C34878D82A}">
                    <a16:rowId xmlns:a16="http://schemas.microsoft.com/office/drawing/2014/main" val="2562169070"/>
                  </a:ext>
                </a:extLst>
              </a:tr>
              <a:tr h="463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Eel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</a:rPr>
                        <a:t>905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914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407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352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extLst>
                  <a:ext uri="{0D108BD9-81ED-4DB2-BD59-A6C34878D82A}">
                    <a16:rowId xmlns:a16="http://schemas.microsoft.com/office/drawing/2014/main" val="4050674658"/>
                  </a:ext>
                </a:extLst>
              </a:tr>
              <a:tr h="463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Others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Open Sans SemiBold" panose="020B0706030804020204"/>
                        </a:rPr>
                        <a:t>130953</a:t>
                      </a:r>
                      <a:endParaRPr lang="en-US" sz="1200" b="0" i="0" baseline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85946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97910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effectLst/>
                          <a:latin typeface="Open Sans SemiBold" panose="020B0706030804020204"/>
                        </a:rPr>
                        <a:t>90162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extLst>
                  <a:ext uri="{0D108BD9-81ED-4DB2-BD59-A6C34878D82A}">
                    <a16:rowId xmlns:a16="http://schemas.microsoft.com/office/drawing/2014/main" val="765119769"/>
                  </a:ext>
                </a:extLst>
              </a:tr>
              <a:tr h="5227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Total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1791724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1808907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Open Sans SemiBold" panose="020B0706030804020204"/>
                        </a:rPr>
                        <a:t>1873629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smtClean="0">
                          <a:effectLst/>
                          <a:latin typeface="Open Sans SemiBold" panose="020B0706030804020204"/>
                        </a:rPr>
                        <a:t>1763466</a:t>
                      </a:r>
                      <a:endParaRPr lang="en-US" sz="1200" b="0" i="0" baseline="0" dirty="0">
                        <a:effectLst/>
                        <a:latin typeface="Open Sans SemiBold" panose="020B07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2" marR="58962" marT="0" marB="0" anchor="ctr"/>
                </a:tc>
                <a:extLst>
                  <a:ext uri="{0D108BD9-81ED-4DB2-BD59-A6C34878D82A}">
                    <a16:rowId xmlns:a16="http://schemas.microsoft.com/office/drawing/2014/main" val="333759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15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Fish Production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120170"/>
              </p:ext>
            </p:extLst>
          </p:nvPr>
        </p:nvGraphicFramePr>
        <p:xfrm>
          <a:off x="149270" y="1987402"/>
          <a:ext cx="6351739" cy="467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849753"/>
              </p:ext>
            </p:extLst>
          </p:nvPr>
        </p:nvGraphicFramePr>
        <p:xfrm>
          <a:off x="6708117" y="1987402"/>
          <a:ext cx="5334000" cy="467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711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Aquaculture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481717"/>
              </p:ext>
            </p:extLst>
          </p:nvPr>
        </p:nvGraphicFramePr>
        <p:xfrm>
          <a:off x="838200" y="2292264"/>
          <a:ext cx="9583455" cy="409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56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Aquaculture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 Light" panose="020B0306030504020204"/>
                <a:cs typeface="Times New Roman" pitchFamily="18" charset="0"/>
              </a:rPr>
              <a:t>Species</a:t>
            </a:r>
          </a:p>
          <a:p>
            <a:pPr marL="0" indent="0">
              <a:buNone/>
            </a:pPr>
            <a:r>
              <a:rPr lang="en-US" dirty="0">
                <a:latin typeface="Open Sans Light" panose="020B0306030504020204"/>
                <a:cs typeface="Times New Roman" pitchFamily="18" charset="0"/>
              </a:rPr>
              <a:t>- Trout  (</a:t>
            </a:r>
            <a:r>
              <a:rPr lang="en-US" dirty="0" err="1" smtClean="0">
                <a:latin typeface="Open Sans Light" panose="020B0306030504020204"/>
                <a:cs typeface="Times New Roman" pitchFamily="18" charset="0"/>
              </a:rPr>
              <a:t>Onchorhynchus</a:t>
            </a: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 </a:t>
            </a:r>
            <a:r>
              <a:rPr lang="en-US" dirty="0" err="1" smtClean="0">
                <a:latin typeface="Open Sans Light" panose="020B0306030504020204"/>
                <a:cs typeface="Times New Roman" pitchFamily="18" charset="0"/>
              </a:rPr>
              <a:t>mykis</a:t>
            </a:r>
            <a:r>
              <a:rPr lang="en-US" dirty="0">
                <a:latin typeface="Open Sans Light" panose="020B0306030504020204"/>
                <a:cs typeface="Times New Roman" pitchFamily="18" charset="0"/>
              </a:rPr>
              <a:t>, Salmo </a:t>
            </a:r>
            <a:r>
              <a:rPr lang="en-US" dirty="0" err="1" smtClean="0">
                <a:latin typeface="Open Sans Light" panose="020B0306030504020204"/>
                <a:cs typeface="Times New Roman" pitchFamily="18" charset="0"/>
              </a:rPr>
              <a:t>trutta</a:t>
            </a: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, Salmo </a:t>
            </a:r>
            <a:r>
              <a:rPr lang="en-US" dirty="0" err="1">
                <a:latin typeface="Open Sans Light" panose="020B0306030504020204"/>
                <a:cs typeface="Times New Roman" pitchFamily="18" charset="0"/>
              </a:rPr>
              <a:t>letnica</a:t>
            </a:r>
            <a:r>
              <a:rPr lang="en-US" dirty="0">
                <a:latin typeface="Open Sans Light" panose="020B0306030504020204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latin typeface="Open Sans Light" panose="020B0306030504020204"/>
                <a:cs typeface="Times New Roman" pitchFamily="18" charset="0"/>
              </a:rPr>
              <a:t>Carp (Common Carp</a:t>
            </a: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Catfish (</a:t>
            </a:r>
            <a:r>
              <a:rPr lang="en-US" dirty="0" err="1" smtClean="0">
                <a:latin typeface="Open Sans Light" panose="020B0306030504020204"/>
                <a:cs typeface="Times New Roman" pitchFamily="18" charset="0"/>
              </a:rPr>
              <a:t>Silurus</a:t>
            </a: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 </a:t>
            </a:r>
            <a:r>
              <a:rPr lang="en-US" dirty="0" err="1" smtClean="0">
                <a:latin typeface="Open Sans Light" panose="020B0306030504020204"/>
                <a:cs typeface="Times New Roman" pitchFamily="18" charset="0"/>
              </a:rPr>
              <a:t>glanis</a:t>
            </a: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) and others</a:t>
            </a:r>
          </a:p>
          <a:p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Fish farms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Coldwater (Trout)farms</a:t>
            </a:r>
          </a:p>
          <a:p>
            <a:pPr>
              <a:buFontTx/>
              <a:buChar char="-"/>
            </a:pPr>
            <a:r>
              <a:rPr lang="en-US" dirty="0" smtClean="0">
                <a:latin typeface="Open Sans Light" panose="020B0306030504020204"/>
                <a:cs typeface="Times New Roman" pitchFamily="18" charset="0"/>
              </a:rPr>
              <a:t>Warm-water (Carp) farms</a:t>
            </a:r>
          </a:p>
          <a:p>
            <a:pPr marL="0" indent="0">
              <a:buNone/>
            </a:pPr>
            <a:endParaRPr lang="en-US" dirty="0">
              <a:latin typeface="Open Sans SemiBold" panose="020B0706030804020204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Species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083397"/>
              </p:ext>
            </p:extLst>
          </p:nvPr>
        </p:nvGraphicFramePr>
        <p:xfrm>
          <a:off x="838200" y="2101932"/>
          <a:ext cx="9789091" cy="448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900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Trout fish farms</a:t>
            </a:r>
            <a:endParaRPr lang="en-US" sz="4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5" y="1924713"/>
            <a:ext cx="5669667" cy="42522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08" y="1924713"/>
            <a:ext cx="5669666" cy="42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634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47985A4-9D08-442A-8DBA-EAB3BBBCF38B}"/>
    </a:ext>
  </a:extLst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C02FC4FD-D92D-4243-A30F-1A8CFA3FFEED}"/>
    </a:ext>
  </a:extLst>
</a:theme>
</file>

<file path=ppt/theme/theme3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A037165-C320-41F0-8C46-16EDF4499BCA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5EDE69E-5BF3-479A-8D70-EB32BD9B9DC3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781</TotalTime>
  <Words>435</Words>
  <Application>Microsoft Office PowerPoint</Application>
  <PresentationFormat>Widescreen</PresentationFormat>
  <Paragraphs>171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Open Sans Light</vt:lpstr>
      <vt:lpstr>Open Sans SemiBold</vt:lpstr>
      <vt:lpstr>StobiSans Regular</vt:lpstr>
      <vt:lpstr>Times New Roman</vt:lpstr>
      <vt:lpstr>Wingdings 2</vt:lpstr>
      <vt:lpstr>Theme1</vt:lpstr>
      <vt:lpstr>3_Theme1</vt:lpstr>
      <vt:lpstr>2_Theme1</vt:lpstr>
      <vt:lpstr>1_Theme1</vt:lpstr>
      <vt:lpstr>PowerPoint Presentation</vt:lpstr>
      <vt:lpstr>PowerPoint Presentation</vt:lpstr>
      <vt:lpstr>  Current situation</vt:lpstr>
      <vt:lpstr>Fish Production</vt:lpstr>
      <vt:lpstr>Fish Production</vt:lpstr>
      <vt:lpstr>Aquaculture</vt:lpstr>
      <vt:lpstr>Aquaculture</vt:lpstr>
      <vt:lpstr>Species</vt:lpstr>
      <vt:lpstr>Trout fish farms</vt:lpstr>
      <vt:lpstr>Carp fish farms</vt:lpstr>
      <vt:lpstr>Capacities</vt:lpstr>
      <vt:lpstr>Potential / Opportunities</vt:lpstr>
      <vt:lpstr>Impact of pandemic in the Aquaculture sector</vt:lpstr>
      <vt:lpstr>Support for companies to reduce the impact of pandemic 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Marinkovic</dc:creator>
  <cp:lastModifiedBy>Виолета Михајлоска</cp:lastModifiedBy>
  <cp:revision>57</cp:revision>
  <dcterms:created xsi:type="dcterms:W3CDTF">2021-01-19T16:27:41Z</dcterms:created>
  <dcterms:modified xsi:type="dcterms:W3CDTF">2021-01-27T14:21:57Z</dcterms:modified>
</cp:coreProperties>
</file>