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682" r:id="rId3"/>
    <p:sldMasterId id="2147483671" r:id="rId4"/>
  </p:sldMasterIdLst>
  <p:sldIdLst>
    <p:sldId id="276" r:id="rId5"/>
    <p:sldId id="460" r:id="rId6"/>
    <p:sldId id="469" r:id="rId7"/>
    <p:sldId id="470" r:id="rId8"/>
    <p:sldId id="466" r:id="rId9"/>
    <p:sldId id="467" r:id="rId10"/>
    <p:sldId id="461" r:id="rId11"/>
    <p:sldId id="462" r:id="rId12"/>
    <p:sldId id="465" r:id="rId13"/>
    <p:sldId id="471" r:id="rId14"/>
    <p:sldId id="464" r:id="rId15"/>
    <p:sldId id="468" r:id="rId16"/>
    <p:sldId id="29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8C2F535-10EE-417C-B75A-F6424D1DA3CA}">
          <p14:sldIdLst>
            <p14:sldId id="276"/>
            <p14:sldId id="460"/>
            <p14:sldId id="469"/>
            <p14:sldId id="470"/>
            <p14:sldId id="466"/>
            <p14:sldId id="467"/>
            <p14:sldId id="461"/>
            <p14:sldId id="462"/>
            <p14:sldId id="465"/>
            <p14:sldId id="471"/>
            <p14:sldId id="464"/>
            <p14:sldId id="468"/>
            <p14:sldId id="29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1" autoAdjust="0"/>
    <p:restoredTop sz="94660"/>
  </p:normalViewPr>
  <p:slideViewPr>
    <p:cSldViewPr snapToGrid="0">
      <p:cViewPr varScale="1">
        <p:scale>
          <a:sx n="68" d="100"/>
          <a:sy n="68" d="100"/>
        </p:scale>
        <p:origin x="5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261A36-BA2F-4C8B-AAFD-B144F61143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9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D3C526-41C8-4C93-B1DC-15A2220089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411FD1-36AE-4FEF-9941-51BDAEFAD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75538-7893-4DAB-86B4-939D577A6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19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E23B1-0806-4789-9088-1910263F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4200"/>
            <a:ext cx="6315392" cy="13843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2CEE2-004F-4B2D-8F65-39C18FAB2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7400"/>
            <a:ext cx="6172200" cy="38036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34FC55-3FF4-474F-9FF0-9A48A20E9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AA813-42A0-47C3-B773-51851EEF3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D6CC0-A2CD-4816-9613-416F88075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168AE-5861-4557-8E36-BC5A4FD1F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58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AC9FC1-4F51-44EE-8971-A9DFF5CD1FFA}"/>
              </a:ext>
            </a:extLst>
          </p:cNvPr>
          <p:cNvSpPr/>
          <p:nvPr userDrawn="1"/>
        </p:nvSpPr>
        <p:spPr>
          <a:xfrm>
            <a:off x="0" y="0"/>
            <a:ext cx="12268200" cy="69265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E33B6F-D331-49E9-A0DA-874081758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9B4DFD-0018-4BBA-A44C-42483B6605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9278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2E0F62-EE3D-41E8-B9C5-F3F4B0FA1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684712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DEBB82-06F6-4E3A-BD03-2EFE7D563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68471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D9EDC6-98EC-4C54-A58B-9D5519B564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325A8-F9EE-49D0-ACFC-C4BC793F4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D400E-8914-4D55-8C02-3864B3DDB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67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F7809-DF32-4E9E-B93D-8D1B22319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C8707A-6A6A-4031-B4DD-0CB1CCAF5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2297875"/>
            <a:ext cx="10515600" cy="38790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E6AE9-CDC1-41E2-A976-80F90389AA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F0406-8089-47BD-884E-7C5F34047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B778F-4880-4023-A516-40535A364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46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261A36-BA2F-4C8B-AAFD-B144F61143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42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D3C526-41C8-4C93-B1DC-15A2220089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411FD1-36AE-4FEF-9941-51BDAEFAD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75538-7893-4DAB-86B4-939D577A6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D7A507-767F-4001-BA83-2CF407374A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7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EA956A-65C3-4F9F-AEBE-025293591DF0}"/>
              </a:ext>
            </a:extLst>
          </p:cNvPr>
          <p:cNvSpPr/>
          <p:nvPr userDrawn="1"/>
        </p:nvSpPr>
        <p:spPr>
          <a:xfrm>
            <a:off x="0" y="0"/>
            <a:ext cx="11036300" cy="4635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31EF21-665F-4332-AF40-7B2651E9DB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B02A372-1FC2-41AA-9526-2DDE67781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419100"/>
            <a:ext cx="6883400" cy="2659063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0578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EA956A-65C3-4F9F-AEBE-025293591DF0}"/>
              </a:ext>
            </a:extLst>
          </p:cNvPr>
          <p:cNvSpPr/>
          <p:nvPr userDrawn="1"/>
        </p:nvSpPr>
        <p:spPr>
          <a:xfrm>
            <a:off x="0" y="0"/>
            <a:ext cx="11036300" cy="4635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46E578-86EC-43F3-9B31-9DD7C06C3C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4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76D02B-172E-4C6F-9862-CF498FEC77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419100"/>
            <a:ext cx="6883400" cy="2659063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55C224-FC02-44EA-B23A-8710A2000B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0200" y="4356100"/>
            <a:ext cx="58801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568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9790-0135-4E5E-AD21-A5EE94E44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016"/>
            <a:ext cx="8432800" cy="15319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D1D4B-C20D-4F6A-9744-BA86560A5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7875"/>
            <a:ext cx="10515600" cy="3879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F172F-DCD5-4E21-A023-67FC903433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49DE8-2493-4786-8FBC-02B4A807A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263FC-901E-4E76-9519-8555234C7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7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E131C-09A3-4698-A198-A238C5C66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8537"/>
            <a:ext cx="10515600" cy="22939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C5F44-02B7-42BD-9EE1-756538509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ED760-3415-4052-8A6A-A5A5DEC9BE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0A19A-776D-40BA-879F-081578213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82F19-751B-41CA-847E-3E623B0E1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97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D3C526-41C8-4C93-B1DC-15A2220089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411FD1-36AE-4FEF-9941-51BDAEFAD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75538-7893-4DAB-86B4-939D577A6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D7A507-767F-4001-BA83-2CF407374A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20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61D23-6360-41C7-AD50-821E944D7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016"/>
            <a:ext cx="8407400" cy="14369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31961-9AB7-46CB-946C-574B3F1F36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39341"/>
            <a:ext cx="5181600" cy="383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06B641-DD0D-49F3-898D-00C11DD3CD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39341"/>
            <a:ext cx="5181600" cy="383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D8E1D8-8635-4584-8A56-C6F372AE25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DF5D7F-C8F0-4C37-990D-F880A9D99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534FB-A51B-4509-9843-880EBCEBC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49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56195-8FAF-492B-A283-B6BF8BA20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1594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776FC-FE32-46BA-AE03-09CCD5BDD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08199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3E3AA-B922-4289-A64D-075F78E31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98799"/>
            <a:ext cx="5157787" cy="30908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98BBF3-278E-4F10-889B-D30583068C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08199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43BF80-8B61-4AEE-927F-3B95EC15F3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98799"/>
            <a:ext cx="5183188" cy="30908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FCB00B-2F35-4686-84D9-1DE8D940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06ED8E-BF51-45D8-A4D4-3DD247E47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07F9BF-A55E-4CDF-B869-3A702423C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29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943E8-6D8D-412B-A90F-58EFA3AD3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46663D-6312-4953-B9EC-5EFCE27EB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02C8F0-47A7-499F-878F-D13118AA8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BAEF0-615B-41FB-87B3-B12668AD6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641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D3C526-41C8-4C93-B1DC-15A2220089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411FD1-36AE-4FEF-9941-51BDAEFAD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75538-7893-4DAB-86B4-939D577A6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5454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E23B1-0806-4789-9088-1910263F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4200"/>
            <a:ext cx="6315392" cy="13843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2CEE2-004F-4B2D-8F65-39C18FAB2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7400"/>
            <a:ext cx="6172200" cy="38036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34FC55-3FF4-474F-9FF0-9A48A20E9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AA813-42A0-47C3-B773-51851EEF3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D6CC0-A2CD-4816-9613-416F88075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168AE-5861-4557-8E36-BC5A4FD1F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918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AC9FC1-4F51-44EE-8971-A9DFF5CD1FFA}"/>
              </a:ext>
            </a:extLst>
          </p:cNvPr>
          <p:cNvSpPr/>
          <p:nvPr userDrawn="1"/>
        </p:nvSpPr>
        <p:spPr>
          <a:xfrm>
            <a:off x="0" y="0"/>
            <a:ext cx="12268200" cy="69265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E33B6F-D331-49E9-A0DA-874081758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9B4DFD-0018-4BBA-A44C-42483B6605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7692781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2E0F62-EE3D-41E8-B9C5-F3F4B0FA1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684712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DEBB82-06F6-4E3A-BD03-2EFE7D563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68471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D9EDC6-98EC-4C54-A58B-9D5519B564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325A8-F9EE-49D0-ACFC-C4BC793F4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D400E-8914-4D55-8C02-3864B3DDB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51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F7809-DF32-4E9E-B93D-8D1B22319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C8707A-6A6A-4031-B4DD-0CB1CCAF5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2297875"/>
            <a:ext cx="10515600" cy="38790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E6AE9-CDC1-41E2-A976-80F90389AA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F0406-8089-47BD-884E-7C5F34047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B778F-4880-4023-A516-40535A364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613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261A36-BA2F-4C8B-AAFD-B144F61143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840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D3C526-41C8-4C93-B1DC-15A2220089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411FD1-36AE-4FEF-9941-51BDAEFAD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75538-7893-4DAB-86B4-939D577A6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D7A507-767F-4001-BA83-2CF407374A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14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EA956A-65C3-4F9F-AEBE-025293591DF0}"/>
              </a:ext>
            </a:extLst>
          </p:cNvPr>
          <p:cNvSpPr/>
          <p:nvPr userDrawn="1"/>
        </p:nvSpPr>
        <p:spPr>
          <a:xfrm>
            <a:off x="0" y="0"/>
            <a:ext cx="11036300" cy="4635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31EF21-665F-4332-AF40-7B2651E9DB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B02A372-1FC2-41AA-9526-2DDE67781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419100"/>
            <a:ext cx="6883400" cy="2659063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9521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EA956A-65C3-4F9F-AEBE-025293591DF0}"/>
              </a:ext>
            </a:extLst>
          </p:cNvPr>
          <p:cNvSpPr/>
          <p:nvPr userDrawn="1"/>
        </p:nvSpPr>
        <p:spPr>
          <a:xfrm>
            <a:off x="0" y="0"/>
            <a:ext cx="11036300" cy="4635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31EF21-665F-4332-AF40-7B2651E9DB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B02A372-1FC2-41AA-9526-2DDE67781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419100"/>
            <a:ext cx="6883400" cy="2659063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8275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EA956A-65C3-4F9F-AEBE-025293591DF0}"/>
              </a:ext>
            </a:extLst>
          </p:cNvPr>
          <p:cNvSpPr/>
          <p:nvPr userDrawn="1"/>
        </p:nvSpPr>
        <p:spPr>
          <a:xfrm>
            <a:off x="0" y="0"/>
            <a:ext cx="11036300" cy="4635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46E578-86EC-43F3-9B31-9DD7C06C3C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4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76D02B-172E-4C6F-9862-CF498FEC77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419100"/>
            <a:ext cx="6883400" cy="2659063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55C224-FC02-44EA-B23A-8710A2000B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0200" y="4356100"/>
            <a:ext cx="58801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908474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9790-0135-4E5E-AD21-A5EE94E44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016"/>
            <a:ext cx="8432800" cy="15319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D1D4B-C20D-4F6A-9744-BA86560A5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7875"/>
            <a:ext cx="10515600" cy="3879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F172F-DCD5-4E21-A023-67FC903433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49DE8-2493-4786-8FBC-02B4A807A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263FC-901E-4E76-9519-8555234C7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673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E131C-09A3-4698-A198-A238C5C66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8537"/>
            <a:ext cx="10515600" cy="22939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C5F44-02B7-42BD-9EE1-756538509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ED760-3415-4052-8A6A-A5A5DEC9BE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0A19A-776D-40BA-879F-081578213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82F19-751B-41CA-847E-3E623B0E1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545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61D23-6360-41C7-AD50-821E944D7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016"/>
            <a:ext cx="8407400" cy="14369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31961-9AB7-46CB-946C-574B3F1F36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39341"/>
            <a:ext cx="5181600" cy="383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06B641-DD0D-49F3-898D-00C11DD3CD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39341"/>
            <a:ext cx="5181600" cy="383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D8E1D8-8635-4584-8A56-C6F372AE25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DF5D7F-C8F0-4C37-990D-F880A9D99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534FB-A51B-4509-9843-880EBCEBC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18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56195-8FAF-492B-A283-B6BF8BA20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1594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776FC-FE32-46BA-AE03-09CCD5BDD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08199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3E3AA-B922-4289-A64D-075F78E31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98799"/>
            <a:ext cx="5157787" cy="30908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98BBF3-278E-4F10-889B-D30583068C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08199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43BF80-8B61-4AEE-927F-3B95EC15F3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98799"/>
            <a:ext cx="5183188" cy="30908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FCB00B-2F35-4686-84D9-1DE8D940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06ED8E-BF51-45D8-A4D4-3DD247E47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07F9BF-A55E-4CDF-B869-3A702423C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751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943E8-6D8D-412B-A90F-58EFA3AD3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46663D-6312-4953-B9EC-5EFCE27EB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02C8F0-47A7-499F-878F-D13118AA8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BAEF0-615B-41FB-87B3-B12668AD6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407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D3C526-41C8-4C93-B1DC-15A2220089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411FD1-36AE-4FEF-9941-51BDAEFAD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75538-7893-4DAB-86B4-939D577A6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523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E23B1-0806-4789-9088-1910263F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4200"/>
            <a:ext cx="6315392" cy="13843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2CEE2-004F-4B2D-8F65-39C18FAB2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7400"/>
            <a:ext cx="6172200" cy="38036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34FC55-3FF4-474F-9FF0-9A48A20E9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AA813-42A0-47C3-B773-51851EEF3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D6CC0-A2CD-4816-9613-416F88075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168AE-5861-4557-8E36-BC5A4FD1F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739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AC9FC1-4F51-44EE-8971-A9DFF5CD1FFA}"/>
              </a:ext>
            </a:extLst>
          </p:cNvPr>
          <p:cNvSpPr/>
          <p:nvPr userDrawn="1"/>
        </p:nvSpPr>
        <p:spPr>
          <a:xfrm>
            <a:off x="0" y="0"/>
            <a:ext cx="12268200" cy="69265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E33B6F-D331-49E9-A0DA-874081758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9B4DFD-0018-4BBA-A44C-42483B6605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7692781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2E0F62-EE3D-41E8-B9C5-F3F4B0FA1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684712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DEBB82-06F6-4E3A-BD03-2EFE7D563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68471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D9EDC6-98EC-4C54-A58B-9D5519B564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325A8-F9EE-49D0-ACFC-C4BC793F4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D400E-8914-4D55-8C02-3864B3DDB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4714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F7809-DF32-4E9E-B93D-8D1B22319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C8707A-6A6A-4031-B4DD-0CB1CCAF5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2297875"/>
            <a:ext cx="10515600" cy="38790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E6AE9-CDC1-41E2-A976-80F90389AA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F0406-8089-47BD-884E-7C5F34047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B778F-4880-4023-A516-40535A364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42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EA956A-65C3-4F9F-AEBE-025293591DF0}"/>
              </a:ext>
            </a:extLst>
          </p:cNvPr>
          <p:cNvSpPr/>
          <p:nvPr userDrawn="1"/>
        </p:nvSpPr>
        <p:spPr>
          <a:xfrm>
            <a:off x="0" y="0"/>
            <a:ext cx="11036300" cy="4635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46E578-86EC-43F3-9B31-9DD7C06C3C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76D02B-172E-4C6F-9862-CF498FEC77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419100"/>
            <a:ext cx="6883400" cy="2659063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55C224-FC02-44EA-B23A-8710A2000B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0200" y="4356100"/>
            <a:ext cx="58801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4894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261A36-BA2F-4C8B-AAFD-B144F61143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271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D3C526-41C8-4C93-B1DC-15A2220089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411FD1-36AE-4FEF-9941-51BDAEFAD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75538-7893-4DAB-86B4-939D577A6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D7A507-767F-4001-BA83-2CF407374A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60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EA956A-65C3-4F9F-AEBE-025293591DF0}"/>
              </a:ext>
            </a:extLst>
          </p:cNvPr>
          <p:cNvSpPr/>
          <p:nvPr userDrawn="1"/>
        </p:nvSpPr>
        <p:spPr>
          <a:xfrm>
            <a:off x="0" y="0"/>
            <a:ext cx="11036300" cy="4635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31EF21-665F-4332-AF40-7B2651E9DB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B02A372-1FC2-41AA-9526-2DDE67781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419100"/>
            <a:ext cx="6883400" cy="2659063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89901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EA956A-65C3-4F9F-AEBE-025293591DF0}"/>
              </a:ext>
            </a:extLst>
          </p:cNvPr>
          <p:cNvSpPr/>
          <p:nvPr userDrawn="1"/>
        </p:nvSpPr>
        <p:spPr>
          <a:xfrm>
            <a:off x="0" y="0"/>
            <a:ext cx="11036300" cy="4635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46E578-86EC-43F3-9B31-9DD7C06C3C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4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76D02B-172E-4C6F-9862-CF498FEC77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419100"/>
            <a:ext cx="6883400" cy="2659063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55C224-FC02-44EA-B23A-8710A2000B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0200" y="4356100"/>
            <a:ext cx="58801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603477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9790-0135-4E5E-AD21-A5EE94E44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016"/>
            <a:ext cx="8432800" cy="153191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D1D4B-C20D-4F6A-9744-BA86560A5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7875"/>
            <a:ext cx="10515600" cy="3879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F172F-DCD5-4E21-A023-67FC903433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49DE8-2493-4786-8FBC-02B4A807A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263FC-901E-4E76-9519-8555234C7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552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E131C-09A3-4698-A198-A238C5C66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8537"/>
            <a:ext cx="10515600" cy="22939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C5F44-02B7-42BD-9EE1-756538509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ED760-3415-4052-8A6A-A5A5DEC9BE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0A19A-776D-40BA-879F-081578213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82F19-751B-41CA-847E-3E623B0E1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4854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61D23-6360-41C7-AD50-821E944D7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016"/>
            <a:ext cx="8407400" cy="14369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31961-9AB7-46CB-946C-574B3F1F36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39341"/>
            <a:ext cx="5181600" cy="383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06B641-DD0D-49F3-898D-00C11DD3CD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39341"/>
            <a:ext cx="5181600" cy="383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D8E1D8-8635-4584-8A56-C6F372AE25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DF5D7F-C8F0-4C37-990D-F880A9D99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534FB-A51B-4509-9843-880EBCEBC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042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56195-8FAF-492B-A283-B6BF8BA20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1594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776FC-FE32-46BA-AE03-09CCD5BDD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08199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3E3AA-B922-4289-A64D-075F78E31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98799"/>
            <a:ext cx="5157787" cy="30908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98BBF3-278E-4F10-889B-D30583068C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08199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43BF80-8B61-4AEE-927F-3B95EC15F3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98799"/>
            <a:ext cx="5183188" cy="30908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FCB00B-2F35-4686-84D9-1DE8D940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06ED8E-BF51-45D8-A4D4-3DD247E47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07F9BF-A55E-4CDF-B869-3A702423C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439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943E8-6D8D-412B-A90F-58EFA3AD3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46663D-6312-4953-B9EC-5EFCE27EB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02C8F0-47A7-499F-878F-D13118AA8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BAEF0-615B-41FB-87B3-B12668AD6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498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D3C526-41C8-4C93-B1DC-15A2220089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411FD1-36AE-4FEF-9941-51BDAEFAD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75538-7893-4DAB-86B4-939D577A6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18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9790-0135-4E5E-AD21-A5EE94E44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016"/>
            <a:ext cx="8432800" cy="15319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D1D4B-C20D-4F6A-9744-BA86560A5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7875"/>
            <a:ext cx="10515600" cy="3879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F172F-DCD5-4E21-A023-67FC903433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49DE8-2493-4786-8FBC-02B4A807A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263FC-901E-4E76-9519-8555234C7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1750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E23B1-0806-4789-9088-1910263F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4200"/>
            <a:ext cx="6315392" cy="13843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2CEE2-004F-4B2D-8F65-39C18FAB2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7400"/>
            <a:ext cx="6172200" cy="38036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34FC55-3FF4-474F-9FF0-9A48A20E9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AA813-42A0-47C3-B773-51851EEF3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D6CC0-A2CD-4816-9613-416F88075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168AE-5861-4557-8E36-BC5A4FD1F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522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AC9FC1-4F51-44EE-8971-A9DFF5CD1FFA}"/>
              </a:ext>
            </a:extLst>
          </p:cNvPr>
          <p:cNvSpPr/>
          <p:nvPr userDrawn="1"/>
        </p:nvSpPr>
        <p:spPr>
          <a:xfrm>
            <a:off x="0" y="0"/>
            <a:ext cx="12268200" cy="69265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E33B6F-D331-49E9-A0DA-874081758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9B4DFD-0018-4BBA-A44C-42483B6605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7692781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2E0F62-EE3D-41E8-B9C5-F3F4B0FA1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684712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DEBB82-06F6-4E3A-BD03-2EFE7D563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68471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D9EDC6-98EC-4C54-A58B-9D5519B564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325A8-F9EE-49D0-ACFC-C4BC793F4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D400E-8914-4D55-8C02-3864B3DDB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81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F7809-DF32-4E9E-B93D-8D1B22319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C8707A-6A6A-4031-B4DD-0CB1CCAF5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2297875"/>
            <a:ext cx="10515600" cy="38790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E6AE9-CDC1-41E2-A976-80F90389AA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F0406-8089-47BD-884E-7C5F34047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B778F-4880-4023-A516-40535A364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4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E131C-09A3-4698-A198-A238C5C66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8537"/>
            <a:ext cx="10515600" cy="22939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C5F44-02B7-42BD-9EE1-756538509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ED760-3415-4052-8A6A-A5A5DEC9BE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0A19A-776D-40BA-879F-081578213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82F19-751B-41CA-847E-3E623B0E1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68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61D23-6360-41C7-AD50-821E944D7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016"/>
            <a:ext cx="8407400" cy="14369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31961-9AB7-46CB-946C-574B3F1F36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39341"/>
            <a:ext cx="5181600" cy="383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06B641-DD0D-49F3-898D-00C11DD3CD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39341"/>
            <a:ext cx="5181600" cy="383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D8E1D8-8635-4584-8A56-C6F372AE25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DF5D7F-C8F0-4C37-990D-F880A9D99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534FB-A51B-4509-9843-880EBCEBC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60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56195-8FAF-492B-A283-B6BF8BA20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1594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776FC-FE32-46BA-AE03-09CCD5BDD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08199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3E3AA-B922-4289-A64D-075F78E31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98799"/>
            <a:ext cx="5157787" cy="30908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98BBF3-278E-4F10-889B-D30583068C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08199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43BF80-8B61-4AEE-927F-3B95EC15F3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98799"/>
            <a:ext cx="5183188" cy="30908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FCB00B-2F35-4686-84D9-1DE8D940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06ED8E-BF51-45D8-A4D4-3DD247E47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07F9BF-A55E-4CDF-B869-3A702423C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62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943E8-6D8D-412B-A90F-58EFA3AD3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46663D-6312-4953-B9EC-5EFCE27EB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02C8F0-47A7-499F-878F-D13118AA8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BAEF0-615B-41FB-87B3-B12668AD6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00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5FDA58DD-2B30-4995-9DA1-07131EC0A29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225801" cy="687834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0E150A-4DF1-4E46-9C92-B336988EF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016"/>
            <a:ext cx="8407400" cy="1531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365751-135C-42FA-AA61-1DB68F517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7875"/>
            <a:ext cx="10515600" cy="3879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2E73E-94C6-4008-9B11-E18681EF52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62435-02DC-48BE-AF9D-AE5FEF41FD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55657-09F3-4398-8724-D9E49A3E3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0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15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5FDA58DD-2B30-4995-9DA1-07131EC0A29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25799" cy="687834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0E150A-4DF1-4E46-9C92-B336988EF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016"/>
            <a:ext cx="8407400" cy="1531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365751-135C-42FA-AA61-1DB68F517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7875"/>
            <a:ext cx="10515600" cy="3879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2E73E-94C6-4008-9B11-E18681EF52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62435-02DC-48BE-AF9D-AE5FEF41FD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55657-09F3-4398-8724-D9E49A3E3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31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14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5FDA58DD-2B30-4995-9DA1-07131EC0A29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25799" cy="687834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0E150A-4DF1-4E46-9C92-B336988EF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016"/>
            <a:ext cx="8407400" cy="1531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365751-135C-42FA-AA61-1DB68F517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7875"/>
            <a:ext cx="10515600" cy="3879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2E73E-94C6-4008-9B11-E18681EF52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62435-02DC-48BE-AF9D-AE5FEF41FD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55657-09F3-4398-8724-D9E49A3E3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59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3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5FDA58DD-2B30-4995-9DA1-07131EC0A29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25799" cy="687834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0E150A-4DF1-4E46-9C92-B336988EF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016"/>
            <a:ext cx="8407400" cy="1531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365751-135C-42FA-AA61-1DB68F517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7875"/>
            <a:ext cx="10515600" cy="3879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2E73E-94C6-4008-9B11-E18681EF52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D5185-4204-49A7-A718-C9628214A78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62435-02DC-48BE-AF9D-AE5FEF41FD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55657-09F3-4398-8724-D9E49A3E3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1222F-2807-48BA-B821-F3D8717CF8D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3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alessio.bonaldo@unibo.it" TargetMode="Externa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newtechaqua.eu/" TargetMode="External"/><Relationship Id="rId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rdis.europa.eu/project/rcn/225156/factsheet/en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33E5BA0-E344-46A3-9D33-F6C927B86827}"/>
              </a:ext>
            </a:extLst>
          </p:cNvPr>
          <p:cNvSpPr txBox="1"/>
          <p:nvPr/>
        </p:nvSpPr>
        <p:spPr>
          <a:xfrm>
            <a:off x="7258050" y="4556760"/>
            <a:ext cx="3912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solidFill>
                  <a:schemeClr val="bg1"/>
                </a:solidFill>
              </a:rPr>
              <a:t>SUBTEXT</a:t>
            </a:r>
          </a:p>
          <a:p>
            <a:endParaRPr lang="sr-Latn-R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8549DC-1586-4FF8-9427-53309F669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" y="0"/>
            <a:ext cx="1218962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87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61CFDA-6907-4AE0-AD9E-5B176D56D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Innovations</a:t>
            </a:r>
            <a:endParaRPr lang="it-IT" dirty="0"/>
          </a:p>
        </p:txBody>
      </p:sp>
      <p:sp>
        <p:nvSpPr>
          <p:cNvPr id="5" name="AutoShape 2" descr="data:image/jpg;base64,%20/9j/4AAQSkZJRgABAQEAYABgAAD/2wBDAAUDBAQEAwUEBAQFBQUGBwwIBwcHBw8LCwkMEQ8SEhEPERETFhwXExQaFRERGCEYGh0dHx8fExciJCIeJBweHx7/2wBDAQUFBQcGBw4ICA4eFBEUHh4eHh4eHh4eHh4eHh4eHh4eHh4eHh4eHh4eHh4eHh4eHh4eHh4eHh4eHh4eHh4eHh7/wAARCADDAJ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y34SL9o8PRySKCAxTn2r1XRleRQsXIFeffDe2htfCtvICCrszqo77ia9o+H+gPd2N3fXE8dsiBUijZSXkY+g9PetEklcLlG5cLZSM77eNoGOprY+EXinRrJdU03V/3MFwVPnN04GMH0HfPasnxRBNZpJbmOTeDyUGcD1zXH2raeNbttMk1ayie5I81WkBdiTwoUc4+venZWC+p7cfAdm0BvdK1mJ4N/JljLkA9MMP51Um8JTsgiXVdL8tc4BBBP14rL1fUPEugXstnp0EV1YOyyquCSrAYPIH6GsO88R6lLIZJoJInDZYMcZrH2d9TdVGupvnwNeodsGracAFONsrDn8qgHgzWo23Q39oG9UusZ/MVzc3iacpG0KTySMDkAHCD+prJm8YXyyN+7mI7YHFP2XkHtn3O9k8NeKcAb7WZV7G5Tn9afp/h3VreDyv7NFuxzvkgmiZm/8AHsivNJPG15Cp3ySBmJIBHSoD4/vlj2rNIX9cU/ZvsCrvuetw6DqEUUka2d7JuHVhnnHGea4yLw/4o+1yG60G9eMscfuGHH1Fc2/xA1BQn+mMvc8VJbfErUGlWNJpvrijkt0G6zZ6Roulx27q95o19lezgkZrT8ReRd2SNa2ZtpoTn5YiNw7ivPLP4i3+SG1KRCP9sirR+J95HgDU2ds4xvb/ABrNwGqkr3Ow0O81IapaeVBLMqyKpwCMc8sarfG6KODV7O8t5Atw8Z3AdcKR/MEj8KwW+IHi2S2aaxika3DBZJgCVBPQcc54NYniue7luLTVdQuCW27ZNzcDv3/zxVQiKtNy3R1FqulafYnU7e6WW9kjxDCFO1B3yfUinjTbG7mjuFhDR3PYttCnvn6VyfhvWDcym1Z7Z/JcruCjkZ6j8K7UXFiznTRcRKZlyg3AFXx/Ws6kebQKcrFR/DelbjtmhAzxyaKxJbHV1kZV1B8AkDJ5xRXN7NnXZdzwHwn8SNR0nT9P0G00mwLw5iM8ilnZgTjjp3FfQOlajrg0yAT3TLOYwZPKQKN2Og9K+d/hd4b/ALc+JtkrIWtIB9sn9Pk6D8WKivpa/gsLOwnvLhWWOKNpHIkPQDJ716EdTzGeGfG7Xr69137A15cSJbxhWUyEgueen5VyHgm3k0vxPa6pdKrqmcQhsNk9MnHFTX80l/qtzqcjY3StJgnnJ5/Svsn4L+EPDfhf4dabd3em2kmoXlutxdTzxB3LOMhRnoACBilKVhxVzylfjJeQJ5WoaRbXChAFZ5mV+nchMGs3UPiVHdaaLqGLT7e883m2aJ5VdMf3hyDn27V7F4p8eeGtMDxp4f028c9ENohH4nFcRps7eJppr6Tw5oOm6dE5YzGzUYI6gbRljUKfkG7PMpviZrLvtg0exQscAKrH+tdp/wAI38TP7CGt3mk6ZbRuoeO3lGJWBGRkZ447Zz7Vsabefa/E0Vr4X0XTYp85FwtgqsAOrE8kfmCKo+PPFmqrc3umXmqSXgfAZo+PmX3znGc03VvohaWucBf+LdQt55rebSdPW5gO2aNwOD6gjqKpahr+salq0OgaPZadHeysqGWJFcFm7KenfrXJ+JZ5jf3zxkI8iqm713AA/jzW18MJI1+IEDht6rAfLY9SQOv1q1JtXBGnr/gHx9p11B9oulkSZtplimVlQ98gdKNP8DeOLmR/L1DCI21ZAR83vjtX0frOmvqPh5CLcPgLLnHOMcn8v5Vy3huKePUZVEaiEH5yeCW/+t/Ws6lSUDanSUzxa98G+N7GQlroSxjBLYGevPGKs6t4a8XWggmtbq8uk3AKTApC59eOOfWvcNfs2kiPAXcp5HrV3wuoEAjuFzDNGFkH6ZrJ4hlewsjx2z+IfiTw3bppHiDR7JYiS0dxHDtJbHRscGvL4xqfjnUp9Q1i+lkCzMvlbjtiHYIvQYr2L426RJ/YN2skYWe0kEg9wD1/EGvJfhzO0Wv31uUMglKSqoHc9TW3N7tzK15WLT+ArBZPlmuYwTwSw4FRP4N0EyyLFq03nIxCqoLEntjFen2bRTymOS3ZWXkFk4NT21rbQ3kssMCJuJ5CY61z+2kdSw8Weaj4eXWOLm/x/wBdf/r0V6v5kvpRR7Vh9XRm/s/aJ9l8OT6vNHia9l2occ+Wn+JzWn8cdV/s3wU1rG2Jb6QQj/dHLfyrrtFs4dL0q10+34itoliTsTgdfx614V8eNbOo+OYtHhk3R2UQTA/56vyf02j867dkcJyFnC9xLHbbSRI6rx6Hr/OvpTxH4zvYvDttA42bYlhUKMDYFAH48f5zXg3g+BLnxRbQgfLktj2A/wD1V69rtoL/AEuS1OAwHyn0rCe6NoQ5oNoxtB0a48T6s0080ogVd28N174H+e1aetaqTaQ6bZIFggwBENuR6sRuGc9eldd4atY7XTRHC23MO0cc56da4zSrJmu5RJuIUngsSByfXpWSnds2lhH7sUamkatFoHhGdVRIdTu2xJNgAlMcAH61zdlYTalpGpXByZihePI7gHH8q1vFto0tjb+X/BIMjPYnmpvC+4WzKq/LJ0wKpuy0FDDuUmn0PB/EPzXciyDO0KzDPUhc/wA60vhqVTxZpEvmKfOjZiB2zkYqr43gay12/hK8rOV554wcfpVPwFP5eraRIxwVk2fqa3Wxy2toffXhvyZfD9nIygobbY/HbGDXB3Vl9h1uWNuFlRZU9we9dP4Qv0Hw3jdmwxJiQDqS3H9axPFk0cniVI42DmCzjRsdiSTj+Vc9Z3sdNLQxfEUzRNbKoDKzEHPYYqfwszTWfptLD681W1ooUjVz83YVJ4NkjZJlUbSszKfrXLI6Yu6Y/wCNGhLJ4as9SDblvYzbTDHRgvBz7j+VfLXgdTafEG0gkYIZEmtWB7soJUfyr7p1i2tbz4VapBdFdkcDyK7DO1lGVP518JfEKObR/FZv48xlJ4rlSOuDw1d9PWCOGWkz2OUBYEliGQVDAH07itC2iFxCwwN3G2sbSrqK60yARkcLgZPr0rd0vMCxq2CyqAcHPOK5ZbnoL4SELKo25Tj/AGRRWv8AIecdaKzHzM2dTmhsNPmvJ2CxQRtI5PoBmvj86hcaz4um1F2JmuZ3mJ785I/pX0H+0Nrn9l+AZbVHxLqMggXH93qx/IY/GvnTwuP9Lmn/ALiYH1Jr02eSj0P4fhU8WLcbcpGAPwJr2ElZ7mTyz8pJIPtXkvw5VXvJgeHbBU9+OteqaY6xPzjBGM1hUPQw8fcOy0RoXsI2G0MQF61j2emqmqXMZDEeY3b361UsXks590OHgHIUHJBrQbWI5LmSSJRiVfmB4IYcGsNmdcZXaKXiSziksZIYRuI5yBUujy6bZ6YryIGYD7vSq91qsjrInlrkDtWJcOUVZCSAwPBNWmrDjCzZ438U5lPiLV5goXM4Kj0+Xiud8INuawkzz9qP8x/jW7492SWuraq0fmW8lz5MMmeC+O3rxzWR4DNveWkekTSQ2d28jS2NxJ8qyOMZjZv5H1roWx40viZ9ceENTkuNI0yzLbba3Jd+fvN6n8KZa3Pn6jdXGDiR9wJ64ycV574E8aWOmwjS9c8zTbuIlHFxwrY67T0PNbWn+LvDkbyk6taqu7A3SjpisJQbZtGSsdJre15YTnG0lv0x/Wn+GZYFMvl4Dead+PWuP1Pxx4fkkZY9RgK7cbvMFN0Dxb4ctDI0mtW26V9xBbpxWUqT7Gkaitue4zzC5+Hmu2fmbD9kZxk+nOPxxivk34waS13BBJFHmV42ix37EfqP1r2XUvij4UtNBvNOXVIJ5Ly38sOrfJHk8575wK5f4aal4T8cfGCw0DUrBNR06SCXy2csqtMi7lIAx6EfjW9G8YamFSzlocT8Nb6G58Pwb50MsKbZFJwcrx378ZrvLC6inRJ4XV425DDpivomHwJ4L09pZLLwtpMEkrFpGS3GWJ6k1z+uaR4B09zBfQ6Hpzv8wV5kgY57gZFZyV3odEato2Z4+zkk/MPzor0X/hG/h63zLqdrg8jGqDH/AKFRU8oe1Plf9pbXf7Q8X2+lRvui0+ABhn/lo/J/TFcR4UZY7eWRl3qWwyg4zgcfzrc0XTE8WeK7zV9alaK3lke4nCjJjQ9M9h2A+le0Wnhz4W2Xhx5tI8H+I9akmhC/bAmyFiP4guASPwFdpxHnnh5ZLUJqGialbE7T50UzbU257kZJ+mK2JfGGqLGJNujKCAQqXZZgOnIAz+YqWw8CeIrhI7qx8BagllL8ygQgbxnqd7ZA965zXdPtoNTl09vDT2l4kpV4ZBvbI4xip5L7o0jWlBWizQX4h3gkcfbLCPacHBcg/TOKlm8cajkma90yFQSoLq2emexqfQ/hF4w1iETWXhaC3U8g3JEf6N0+ldVqfwD8VaJNHdQy6Ld+VGjvFsIBYgFlBA5AOR70ckewnWn3OEXx3cxqRNqunQBh/wA8Gb8OGrE8R+OIbm2WIay94fuiCGBkU/iTnHtxXp3xA+HWjahosbHRzp99DZ/aJXtHeS3IzjG9h8jjB45HbA618565p0ui6pPYncrL/wAtX6lT0x9aFGPYcqs3uxfEWuahqhitbiVxbWuRBb78pHnrgdOaj0m6g8iTTtQaUWsh3xOnWKXj5h+HBFV9MsJtRufLhACgZdieFFdWumaPFDJbrbyXmY8bl+UA+vPNVYyMnUL7WbfZG9+l1GVDIySAjB9R1B9qq/2vqZxtSAEd/KX+tXriwt2UDbOmOMH5v1psNhaoSNzHIxnApgZ66hqik4dDk4OQpx/hSNqWpr95ox+FaQ0u3HAbI9N1POl22PlVAfXcTQBlDVNR2n99GB+FdT8HvE9zo3xa8LapNdExwanDv7DazbT+HNc7caRwSh3N2XdgGs+wZrTVLaaWNl8qZHII7BgalrQaP1Q8YXa6boF9e/aDAIojiYLu2EnAbHfBINfDXxD+Cniu8v7nXdN8QL4p+0MZJJZG/fsT6jnP4V9xyww694PWN9rx31gPp8yV4BF4dvYZDJp1xcW0gPIByM1zJtbGzt1PlN/Afi1GKNpN0CpwRtor618rxoOBdIQO+z/61FP2kieVHiPwV8JtrviVdPMQui8bAo6kquTy7YI6V9jeEPh/ovh+JDDbi4nRRh5BxHgdEXoo/X3rm/g9Y6LpHhrTtQ0mCJIbi3Umfygry5HJz1POa9SkulMQDDazKMSL6euO9bylYmKuVbkII9pwTUKwW7MkkkSeYOjY5x9ahv2kgn2yMGBxtI/iHrVu3jknh8uJd0o6AmslU5m0inCxZ2RtDgKMd6z7rYF2VrfZvJspZpnUbUJADZ5rmJXeScKuTk9faqJsYHi/QNJv9D1KQQlWS2kHmqxBHykn618LfExFvBaXp4kMA7dcf/Wx+VfoD4u2p4U1KONQC1tIOP8AdNfn/wCOOLDTm/gICk/Va2WyI6lDw1CTZQpCuHuSEwOrHP8A+qvrv4P/AAa03w/ZjVfEMMGoX7ANFCy5SDjng9W9+3avlLw0VWfS5IgAvnIQB/vj/Cv0B0u/+3WEEhQK/lKGA7nHWlLYFuZMvhDwzPcf2ldaFp8l1t2q7W6kgflXI+M/g34P8RKJmshps45MtmBGW+oxg/lmvTHbj1xULEsMuCBislJlNI+fdI/Z50xdbuG1LXbm504KPKjhQJLuP948jA9hXaaB8BvAtlBL9ospdREh4a5kO5B6Dbgfj1r0K1gWG7Yo5dZccE5wavPKVvYrZScMpP5Y/wAaHUkVyI+cPiJ8A47WOS98LySOgYlrSU5OPRW/x/OvD/EPhu7sY0TUIFiMvmIqsf3kLKcYb07H3BzX31qc0UVvI74VVHU8Cvlv9pnTfser2t4u7y73c2OysoAP58Valclqx9QfAq7ubv4R+HWvVK3UNmkEwJz8yjHWs+/tVt9cvIQoA80sPoef61k/sv6wt94F+yGTc8SRSYz0yoB/UGus8S2NxJrYuYUBV4xuOcciuY1ZneWvpRVj7LP/AHR+dFSIxfh6yJ4M0zSY0TyLRP3WBkDPJ569a9C024kFkkMsUcgQYwy9q4f4e6bFDpUdq0gUxouc8Fj6/wCfWu50sR29xi4Q7O4rSc/eCK0LF7Yx3lj50OCYuVBHKjuKqWVwbedJeoB+Yeo71sT2YWJ5rWfbGykkZ4IrmJJfKB3k7f5UtIu4Xui5rKMqvc24eW2PUqeF56Gs6z6ea3GTTrCeV7O4gSVlR+Co70ySL92qt83t6itLh0sUfG0ht/CmqTbcn7NJtx6lcV8G+OoXXw5ZTL02xnH1U195eK3jfwlqcMjZxaydewwa+KPiLpl9a/DnTtXaErZSyC2SViPndeoA/OtlsZPcwfA8Pm32hQN/FJGT9PMzX2vpGoC3sUbcEUJkntXxbpLHSdZ0h8hvJjt3475AP9a+t/CV1/aWnBNuAEG7j9KJPQIrU39Q1iVrATaaUudwypDZB/KnaZqk8lx5NxJHnHGwHk96z4bNBcN5f7oINpC8ZyOtaNhZ28JwigN/e71nvqaaI1PMRbhJScYzmrFqySSee5AJPH0qh5ag4DZHvzSmVYI9qdaxcrMtbEerqt2hguESZCfu44+teMftYW8cfhXSONsi3h49jG3/ANavYYyXl39K87/aJ09NW+HOoXgIabT5ElIB5Xkf0JrSk0RO5h/sga75euxaVI2BcWkkYHqyHcP0Br6G8UX5sSrSW5aHbkuD0PpXxb8CNc/sXx5ot0zFUW9VXP8Astwfzr7pv4ldHjkUMpyCCMg1m1aTQO8o6PU4P/hLtJ7pdZ9o/wD69FaraFpJYk6fDnPpRW16PZnLy4r+ZFbwdtuNQihU8Z2ufQY5rrXYW+YblC6j7rA4OPY+lcV4UleCVvLbaWO1jjPFdPcNMz7ZXD7eBjp+Fct9DsRdn1CNLE2tt5nzn5i3YegrDu/3kTr7VYfNXNL0qW+Yn7kY6saWsmGiKGloyxBtvykcVYlTI4rbvdOW3t4oYFJVFx9aypE2nBxXRYhs5rxnbtN4cv4lbZI0DBW9OK+YfjYscf7N/hexYBbqPUnnI9VYFc/mK+q/EiFtOlHYoQa+VPj3p8g8E+GAmViOnAgf3n+2Mv8A7OK1iQef2Fm1z4ws7JjyvkryfSNTj9K+tPB1ubXTY4zgkjJxXzL4LjS6+Ks8bDIWaUIP904H6V9QeGQy2gjb+E4H0oqaRCO5e1VJfs7yW6AyAfd6bvasXwjdahqF3JNIZEtwMlHAO1s/dBrqD05qHTbeOCNvLULvcuceprn5tDQsu4RflH41X+Z2qdxuGMU6OPHSs2WmM2hU965vx/p1veeBdehkYoZ7N8sOvygkV1RXmpJFjuNIu7CW2hkE8bRh2GSuRjirpvUUnZHxH4Glt3c7n8u4t3UqexO4FT+hH419++HL4ap4Y0zUVYMLi1jcn1OMH9Qa/PFo30bxJqVhMGSSAvGoxw0iPwD+AavtX9mjWP7Y+DmlsxzJbFoWB7Dgr+hq6i94mDNq91vWIbyeGLwrdTxpIypKs6gOAcBgPfrRXUFeelFQWcfp6hPujg812+j6db3VkjG4/eEfMoHSuV0+ABQzDt0rXt5ZY/8AV5X6UJJPUi+h0cei2SEM+5sep4qSTULG1QRoRgcAL0rm5Li5kcK0pC9xmqzkySHDZCn9apTX2ULl7m/qGqo6FYxj3rn7qRSw6nJ4A6monBLHJzSrGqlWAAboDRzXCw/WQkulumQXA6V81/FG1/tL4W6PdIuW0rVxYTL32vKkg/DMZH419GTsY87mHAySemK8V+JVtY6Z8ELm8tpi0us66jwLnO7ytzEjvxgj8K3jsR1PFPg+st58SZLhTnaskhz3LNX1JoueCwwcDNfNf7PMW7xPqEh+8sK4/OvpbSECWybm+Z/mOaiq9Ajuarn5DipVXaKqu0jBfKwEVgXY9wD0FXJFYldvTPOPSudGw5acAaUDnFSqvFDAh280syoLMkP8/OR6D1p79OOtVL1iVCL1PWlDcJbHxz8bdNm0j4oag0o+W5m+0K3qH5/nmvbv2Gtakm0TXtBnkLNbyiSMMeQoOP8A2YflXKftX6WGhstVSMZjwrN364/qKxP2Odb+wfGSbT3kITUbXGD3OMf1B/Cuma0M4bn2mRzRTqKxNjn7S4jEYzVj7QuAdwArhdAtfEer6WLvTvEvha5jxx5fmbjj2Zlx+JrmNdb4kQXRjmvtCgixkOb+CMcdsbm/n+VbSp32MU7Hp+pamyny7ZS75wzDotJb3lsuQsg9znvXjrX16Vk/t34v+GdKC4xHbzJM3v8AdrC1fW/DeleaLz4qzXbseUtozyOwAx1/GiNGw+Y9/k1G3AO6RfzqtPrdvAAXljC9clq+Wm8SeCW1I/2t4w1+e0V/uW5YMRn64H4VP4p8bfBt9PC6XbeKrq6BBAuLk7CfQ7mPH0FUqaJueq/Eb4gRSxS2GiXayySqUfy1LtIT/Anb6t0FeBeLvH11N4r8PabGSbHSmcLGHIHnScFvTCgKBx2PrWV4i8dWN1qDyeH9LmsR5axx/vMlcLgnjqSec1w1zK0MjHzc3M+d8n9xe+K0sSemfD/VX8G+O5RqA/dnMM+054zkMPUd/pX1Loc8NxbJkq64yjA9Qa+LLTVLHVNJkmurwpqEDKiIyf61e7FvXP1rsPCfxJ8TeHIEt45EurYD5EuAeB7N6VMo3Gj69iChNqsSPftTluFjlWF8njIIr5uh+PurRptk0OBj6rMRRH8erz7atxLowIAIKCfr+lZeya2K5j6aWZSeM1MsgPavnWL9oK2LL5uh3CYHO2UN/QVpWn7QGgsgWbTtSjYHqFUj+dL2I+c93cnHA/Oqzx5y2ctXktv8d/CEq7ZJryI+9u3P5VW1f47eGIYGaw+13coHyqIivP1NNUbCc7lT9p/UrRfCY00uv2maUbVzyACCfw4rwr4VanJovxL8PapDIqSrOY+ehB4BP4kVJ448Sah4t1+fVr1B5zrhI0H3VHT/APXXHvJfHUbe405QHtGDK+cDcDnv71o46WJTsz7kb4ieKyxP/EtGT/z7t/8AFUV8of8AC1/iL3XTif8Argv+NFYezkbc6MPV/EWteeLeXUblBESEVpWUoM/lWLc3qzStJcX0juxJOB3NfZXjj4Z+EPEskl3qWl4unOXngkKMx9T2J9yK8yvvg34Vsy5Vbpz2DScD9K0VeLJdNngZutKW2fZJcmUY2jcefU1EmpxjA+yGVQuMOxPPr16/pXuH/CvfDttGyrbSls8MZOlVT4J0RT/x7Mfq5qvaIjlZ4zc6hbNFAIdLKOikSMzZDnPXgcfrVb7XORhbVB3GFJr3NPCejxuXW0BY56sT1qN/DOnhAiwKoBJ6etPnQWPEU+33IxHHsUHkhQBUlxJDYxSxFhNcSJtJPbP8q9nHhu1CbERFXviNeaYvg3SSPmsrYn1MK0+dCseDIzK25SQR3FaS6xdPMsl0ftAVSoBPQe1e1p4D0WZudNtT9EI/kam/4VrojJj+y7Un1w/9Gpc6Cx4iurqqlfs4/wDr05NYjC4aEn0xXsFx8LtKY/LZW6D2L/8AxVULn4WWOT5cIA/66sKPaILHmn9tQls+QVz97AGPwHakfWINjbFk37vlyOMe9d3P8L4wfkjA/wC3hv8A4mqzfDLnpIB/szg/zWnzoLHGR6ygHzKST19qtrq1jjduYDByuDnNdJ/wrFy33roD2dDTR8MJzjBvh74iP/s1LnQWOO1DV/NhMVqskIY/OxPJHpWYsrqMbgR6EZr0kfCqUgf6dcr7G2Bx+TU9PhLKzbf7WuVHr/ZzN/JqXOgseaec/on/AHyKK9S/4U5N/wBB2X/wVy/40UvaRHZn0t/wtT4WXRxH4wniTH/LTTmzn8DVC+8WfDS8B8rx9agnoHtJBXyFbzSxf6uRlrQg1O+X7s2fqoNHsYlOoz6PvbvwfISbXxxpMuexV1P6is2X+yWP7vxNpDj/AK7gfzrw2LWLxf4bdv8AegU/0p39qTSdbez/AO/Cg1SiiGz2tobUn93rWkv9Lpf8acmntID5d9p7n0FyvP614g14x628H4LiojPuORGo+maqyFc99i8N6tMR5S2rgj+G4WrsXg3xG3IsUI9RKtfOqXrW2S0IlU8g7iCKz59VuDOTDM8WeioxxSYz6usvB3iKMjdpEx+jKf61qDw3rCR5fSbkfgD/AFr5K07WtcRP+Qpdqe22Vhx+dakPijxNEPk8Qaqv0u5P8aXKFz6VutKvIs+ZY3C/9szWVdQlAd0Eq/WMj+leDjxp4uXH/FSaqfrdOf5moG8e+K0Y58RXhb+60m7+dHKFz2u4xkho2H/ATVUtGD2rySHx54seMv8A2tO4Hqqn+lPT4geJ2UN9vz35jX/CjlQXPW1eHP3lqaNo8jkV5IvxI8Txj/j5tz67oBU6/EzxGPvLYScfxWwpOAXPXYmjz1FaVj5RYdK8TT4n64pybHS2/wC3ertt8XtYh/5g2kPznmEiodNjTPcgsWP4aK8W/wCF16p/0L+j/wDfLf40VPIx3PIpP9WatR/dFFFdRBPETgVWUf6ay844OM96KKTBFwseOaFJK0UUAyC8dlQ7WIrOsvmuzu5oopMDY/wpx6j6UUUxIaxIFZ0aq1/KzDJ4oooGXABkfWiU4hOOOKKKQEb/AHBQpP6UUUkAvak70UUAJ+VFFFAH/9k=">
            <a:extLst>
              <a:ext uri="{FF2B5EF4-FFF2-40B4-BE49-F238E27FC236}">
                <a16:creationId xmlns:a16="http://schemas.microsoft.com/office/drawing/2014/main" id="{7C539CD9-DFCE-4287-A86F-D88D6C6DFB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" name="Immagine 5" descr="C:\Users\utente\AppData\Local\Microsoft\Windows\INetCache\Content.MSO\ABC80998.tmp">
            <a:extLst>
              <a:ext uri="{FF2B5EF4-FFF2-40B4-BE49-F238E27FC236}">
                <a16:creationId xmlns:a16="http://schemas.microsoft.com/office/drawing/2014/main" id="{962B92EA-E288-4E18-979C-A2E04B85E6F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4877458"/>
            <a:ext cx="1534374" cy="194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5C2CC5A-55C7-4C78-9070-5346CE277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119" y="4874350"/>
            <a:ext cx="2371720" cy="177879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01967CD-2866-4761-8FF2-BCE25D344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4023" y="4877458"/>
            <a:ext cx="2394604" cy="179595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C1DBBDC-A1BE-4A60-B3CC-6ED20E121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5408" y="2212942"/>
            <a:ext cx="1824086" cy="243211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46058F7-7DD2-4F9C-817D-CE68784BA0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722" y="2123059"/>
            <a:ext cx="2885453" cy="123131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06D835A-62E5-461B-BA90-9B5646EECE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7974" y="2212942"/>
            <a:ext cx="1585097" cy="237155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8AD9DB8-5BC8-4B16-869B-9A013CB6BC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722" y="3931750"/>
            <a:ext cx="2469094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85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32C0BB-16F6-4B7A-BBCC-3FE1C1AB6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New opportunities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230AF8-B4AF-46D9-9D28-F1B2F4123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  <a:latin typeface="+mn-lt"/>
              </a:rPr>
              <a:t>HORIZON-CL6-2022-FARM2FORK-01-06: Integrated and sustainable freshwater </a:t>
            </a:r>
            <a:r>
              <a:rPr lang="en-US" dirty="0" err="1">
                <a:solidFill>
                  <a:srgbClr val="002060"/>
                </a:solidFill>
                <a:latin typeface="+mn-lt"/>
              </a:rPr>
              <a:t>bioeconomy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: Combining aquaculture, biodiversity preservation, biotechnology and other uses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  <a:latin typeface="+mn-lt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  <a:latin typeface="+mn-lt"/>
              </a:rPr>
              <a:t>HORIZON-CL6-2022-FARM2FORK-01-07: Biosecurity, hygiene, disease prevention and animal welfare in aquaculture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  <a:latin typeface="+mn-lt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  <a:latin typeface="+mn-lt"/>
              </a:rPr>
              <a:t>HORIZON-CL6-2022-FARM2FORK-02-05-two-stage: Innovative food from marine and freshwater ecosystems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7DBE98B-D040-4AF3-BC9F-88F771863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2045" y="607605"/>
            <a:ext cx="3827695" cy="138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39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4FC243-8A22-4D70-AD6F-5242F5166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6B64A4-599E-48D6-B167-750BECFD5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err="1"/>
              <a:t>Contacts</a:t>
            </a:r>
            <a:r>
              <a:rPr lang="it-IT" dirty="0"/>
              <a:t>: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Alessio Bonaldo – </a:t>
            </a:r>
            <a:r>
              <a:rPr lang="it-IT" dirty="0" err="1"/>
              <a:t>University</a:t>
            </a:r>
            <a:r>
              <a:rPr lang="it-IT" dirty="0"/>
              <a:t> of Bologna</a:t>
            </a:r>
          </a:p>
          <a:p>
            <a:pPr marL="0" indent="0">
              <a:buNone/>
            </a:pPr>
            <a:r>
              <a:rPr lang="it-IT" dirty="0">
                <a:hlinkClick r:id="rId2"/>
              </a:rPr>
              <a:t>alessio.bonaldo@unibo.it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+393358395218</a:t>
            </a:r>
          </a:p>
        </p:txBody>
      </p:sp>
    </p:spTree>
    <p:extLst>
      <p:ext uri="{BB962C8B-B14F-4D97-AF65-F5344CB8AC3E}">
        <p14:creationId xmlns:p14="http://schemas.microsoft.com/office/powerpoint/2010/main" val="2328730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8A439-CF38-614A-8226-DE98C8E069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2674480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793332-D3DF-4CEE-B0C8-9F64DF884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5205" y="2342908"/>
            <a:ext cx="5392918" cy="3879088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it-IT" dirty="0">
                <a:solidFill>
                  <a:srgbClr val="0070C0"/>
                </a:solidFill>
                <a:latin typeface="+mn-lt"/>
              </a:rPr>
              <a:t>Alessio Bonaldo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it-IT" dirty="0" err="1">
                <a:solidFill>
                  <a:srgbClr val="0070C0"/>
                </a:solidFill>
                <a:latin typeface="+mn-lt"/>
              </a:rPr>
              <a:t>University</a:t>
            </a:r>
            <a:r>
              <a:rPr lang="it-IT" dirty="0">
                <a:solidFill>
                  <a:srgbClr val="0070C0"/>
                </a:solidFill>
                <a:latin typeface="+mn-lt"/>
              </a:rPr>
              <a:t> of Bologna, </a:t>
            </a:r>
            <a:r>
              <a:rPr lang="it-IT" dirty="0" err="1">
                <a:solidFill>
                  <a:srgbClr val="0070C0"/>
                </a:solidFill>
                <a:latin typeface="+mn-lt"/>
              </a:rPr>
              <a:t>Italy</a:t>
            </a:r>
            <a:endParaRPr lang="it-IT" dirty="0">
              <a:solidFill>
                <a:srgbClr val="0070C0"/>
              </a:solidFill>
              <a:latin typeface="+mn-lt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it-IT" dirty="0">
              <a:solidFill>
                <a:srgbClr val="0070C0"/>
              </a:solidFill>
              <a:latin typeface="+mn-lt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it-IT" dirty="0">
              <a:solidFill>
                <a:srgbClr val="0070C0"/>
              </a:solidFill>
              <a:latin typeface="+mn-lt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it-IT" dirty="0">
                <a:solidFill>
                  <a:srgbClr val="0070C0"/>
                </a:solidFill>
                <a:latin typeface="+mn-lt"/>
              </a:rPr>
              <a:t> Tools and </a:t>
            </a:r>
            <a:r>
              <a:rPr lang="it-IT" dirty="0" err="1">
                <a:solidFill>
                  <a:srgbClr val="0070C0"/>
                </a:solidFill>
                <a:latin typeface="+mn-lt"/>
              </a:rPr>
              <a:t>Strategies</a:t>
            </a:r>
            <a:r>
              <a:rPr lang="it-IT" dirty="0">
                <a:solidFill>
                  <a:srgbClr val="0070C0"/>
                </a:solidFill>
                <a:latin typeface="+mn-lt"/>
              </a:rPr>
              <a:t> for a </a:t>
            </a:r>
            <a:r>
              <a:rPr lang="it-IT" dirty="0" err="1">
                <a:solidFill>
                  <a:srgbClr val="0070C0"/>
                </a:solidFill>
                <a:latin typeface="+mn-lt"/>
              </a:rPr>
              <a:t>Sustainable</a:t>
            </a:r>
            <a:r>
              <a:rPr lang="it-IT" dirty="0">
                <a:solidFill>
                  <a:srgbClr val="0070C0"/>
                </a:solidFill>
                <a:latin typeface="+mn-lt"/>
              </a:rPr>
              <a:t>, </a:t>
            </a:r>
            <a:r>
              <a:rPr lang="it-IT" dirty="0" err="1">
                <a:solidFill>
                  <a:srgbClr val="0070C0"/>
                </a:solidFill>
                <a:latin typeface="+mn-lt"/>
              </a:rPr>
              <a:t>Resilient</a:t>
            </a:r>
            <a:r>
              <a:rPr lang="it-IT" dirty="0">
                <a:solidFill>
                  <a:srgbClr val="0070C0"/>
                </a:solidFill>
                <a:latin typeface="+mn-lt"/>
              </a:rPr>
              <a:t> and Innovative </a:t>
            </a:r>
            <a:r>
              <a:rPr lang="it-IT" dirty="0" err="1">
                <a:solidFill>
                  <a:srgbClr val="0070C0"/>
                </a:solidFill>
                <a:latin typeface="+mn-lt"/>
              </a:rPr>
              <a:t>European</a:t>
            </a:r>
            <a:r>
              <a:rPr lang="it-IT" dirty="0">
                <a:solidFill>
                  <a:srgbClr val="0070C0"/>
                </a:solidFill>
                <a:latin typeface="+mn-lt"/>
              </a:rPr>
              <a:t> </a:t>
            </a:r>
            <a:r>
              <a:rPr lang="it-IT" dirty="0" err="1">
                <a:solidFill>
                  <a:srgbClr val="0070C0"/>
                </a:solidFill>
                <a:latin typeface="+mn-lt"/>
              </a:rPr>
              <a:t>Aquaculture</a:t>
            </a:r>
            <a:endParaRPr lang="it-IT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E1B532E-C650-49EB-82EF-DE9BD45EF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168" y="2533062"/>
            <a:ext cx="3898206" cy="138554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0CF0C65-4F12-4F28-BDB6-DA113A4C3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93" y="4014592"/>
            <a:ext cx="1977567" cy="181613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5F8A2D6-3F1A-4B8D-A1C7-E77C55384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40" y="2122675"/>
            <a:ext cx="1291472" cy="1441466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09CFA787-64A3-42AB-8699-D0CACD905007}"/>
              </a:ext>
            </a:extLst>
          </p:cNvPr>
          <p:cNvSpPr/>
          <p:nvPr/>
        </p:nvSpPr>
        <p:spPr>
          <a:xfrm>
            <a:off x="8588810" y="4097786"/>
            <a:ext cx="3185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6621"/>
                </a:solidFill>
                <a:latin typeface="Roboto"/>
                <a:hlinkClick r:id="rId5"/>
              </a:rPr>
              <a:t>https://www.newtechaqua.eu</a:t>
            </a:r>
            <a:r>
              <a:rPr lang="it-IT" dirty="0">
                <a:solidFill>
                  <a:srgbClr val="006621"/>
                </a:solidFill>
                <a:latin typeface="Roboto"/>
              </a:rPr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99645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430565-9404-4575-81AB-10D743889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458" y="522882"/>
            <a:ext cx="8432800" cy="1531916"/>
          </a:xfrm>
        </p:spPr>
        <p:txBody>
          <a:bodyPr/>
          <a:lstStyle/>
          <a:p>
            <a:r>
              <a:rPr lang="it-IT" dirty="0" err="1"/>
              <a:t>Italian</a:t>
            </a:r>
            <a:r>
              <a:rPr lang="it-IT" dirty="0"/>
              <a:t> </a:t>
            </a:r>
            <a:r>
              <a:rPr lang="it-IT" dirty="0" err="1"/>
              <a:t>aquaculture</a:t>
            </a:r>
            <a:r>
              <a:rPr lang="it-IT" dirty="0"/>
              <a:t> </a:t>
            </a:r>
            <a:r>
              <a:rPr lang="it-IT" dirty="0" err="1"/>
              <a:t>factsheet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EEEFD25-60C8-402F-AD28-6D7E9EBFD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7661" y="2297874"/>
            <a:ext cx="7984504" cy="44328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rgbClr val="002060"/>
                </a:solidFill>
                <a:latin typeface="+mn-lt"/>
              </a:rPr>
              <a:t>Long tradition and history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rgbClr val="002060"/>
                </a:solidFill>
                <a:latin typeface="+mn-lt"/>
              </a:rPr>
              <a:t>High levels of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specialisation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 and know-how, a high degree of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industrialisation</a:t>
            </a:r>
            <a:endParaRPr lang="it-IT" sz="1800" dirty="0">
              <a:solidFill>
                <a:srgbClr val="002060"/>
              </a:solidFill>
              <a:latin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it-IT" sz="1800" dirty="0" err="1">
                <a:solidFill>
                  <a:srgbClr val="002060"/>
                </a:solidFill>
                <a:latin typeface="+mn-lt"/>
              </a:rPr>
              <a:t>Species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:	Mediterranean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mussel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 and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Japanese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 carpet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shell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pPr marL="914400" lvl="2" indent="0">
              <a:lnSpc>
                <a:spcPct val="100000"/>
              </a:lnSpc>
              <a:buNone/>
            </a:pPr>
            <a:r>
              <a:rPr lang="it-IT" sz="1800" dirty="0">
                <a:solidFill>
                  <a:srgbClr val="002060"/>
                </a:solidFill>
                <a:latin typeface="+mn-lt"/>
              </a:rPr>
              <a:t>	Rainbow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trout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sz="1800" dirty="0">
                <a:solidFill>
                  <a:srgbClr val="002060"/>
                </a:solidFill>
                <a:latin typeface="+mn-lt"/>
              </a:rPr>
              <a:t>		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European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sea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bass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 and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gilthead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sea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bream</a:t>
            </a:r>
            <a:endParaRPr lang="it-IT" sz="1800" dirty="0">
              <a:solidFill>
                <a:srgbClr val="002060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rgbClr val="002060"/>
                </a:solidFill>
                <a:latin typeface="+mn-lt"/>
              </a:rPr>
              <a:t>Production: 157 109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tonnes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pPr marL="0" indent="0">
              <a:buNone/>
            </a:pPr>
            <a:r>
              <a:rPr lang="it-IT" sz="1800" dirty="0">
                <a:solidFill>
                  <a:srgbClr val="002060"/>
                </a:solidFill>
                <a:latin typeface="+mn-lt"/>
              </a:rPr>
              <a:t>		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Molluscs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 (100 000t) and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finfish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 (57 000 t)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rgbClr val="002060"/>
                </a:solidFill>
                <a:latin typeface="+mn-lt"/>
              </a:rPr>
              <a:t>Traditional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extensive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aquaculture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is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still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 carried out in the “valli”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rgbClr val="002060"/>
                </a:solidFill>
                <a:latin typeface="+mn-lt"/>
              </a:rPr>
              <a:t>More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modern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aquaculture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 techniques for marine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species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 and intensive </a:t>
            </a:r>
            <a:r>
              <a:rPr lang="it-IT" sz="1800" dirty="0" err="1">
                <a:solidFill>
                  <a:srgbClr val="002060"/>
                </a:solidFill>
                <a:latin typeface="+mn-lt"/>
              </a:rPr>
              <a:t>trout</a:t>
            </a:r>
            <a:r>
              <a:rPr lang="it-IT" sz="1800" dirty="0">
                <a:solidFill>
                  <a:srgbClr val="002060"/>
                </a:solidFill>
                <a:latin typeface="+mn-lt"/>
              </a:rPr>
              <a:t> farming </a:t>
            </a:r>
          </a:p>
        </p:txBody>
      </p:sp>
      <p:pic>
        <p:nvPicPr>
          <p:cNvPr id="4098" name="Picture 2" descr="Risultato immagine per italy map ">
            <a:extLst>
              <a:ext uri="{FF2B5EF4-FFF2-40B4-BE49-F238E27FC236}">
                <a16:creationId xmlns:a16="http://schemas.microsoft.com/office/drawing/2014/main" id="{604B79F2-DE0F-405F-A3C4-82ACC6DF4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04" y="2761044"/>
            <a:ext cx="2867025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669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AE8DBB-DB3A-41E9-885E-463202A71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9EED2F-AE3E-43B9-BEB8-A8149A82A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304" y="2297875"/>
            <a:ext cx="6112496" cy="38790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400" dirty="0">
                <a:solidFill>
                  <a:srgbClr val="002060"/>
                </a:solidFill>
                <a:latin typeface="+mn-lt"/>
              </a:rPr>
              <a:t>The 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European Maritime and Fisheries Fund</a:t>
            </a:r>
            <a:r>
              <a:rPr lang="it-IT" sz="2400" dirty="0">
                <a:solidFill>
                  <a:srgbClr val="002060"/>
                </a:solidFill>
                <a:latin typeface="+mn-lt"/>
              </a:rPr>
              <a:t> Operational Program 2014–2020, </a:t>
            </a:r>
            <a:r>
              <a:rPr lang="it-IT" sz="2400" dirty="0" err="1">
                <a:solidFill>
                  <a:srgbClr val="002060"/>
                </a:solidFill>
                <a:latin typeface="+mn-lt"/>
              </a:rPr>
              <a:t>managed</a:t>
            </a:r>
            <a:r>
              <a:rPr lang="it-IT" sz="2400" dirty="0">
                <a:solidFill>
                  <a:srgbClr val="002060"/>
                </a:solidFill>
                <a:latin typeface="+mn-lt"/>
              </a:rPr>
              <a:t> by the </a:t>
            </a:r>
            <a:r>
              <a:rPr lang="it-IT" sz="2400" dirty="0" err="1">
                <a:solidFill>
                  <a:srgbClr val="002060"/>
                </a:solidFill>
                <a:latin typeface="+mn-lt"/>
              </a:rPr>
              <a:t>Ministry</a:t>
            </a:r>
            <a:r>
              <a:rPr lang="it-IT" sz="2400" dirty="0">
                <a:solidFill>
                  <a:srgbClr val="002060"/>
                </a:solidFill>
                <a:latin typeface="+mn-lt"/>
              </a:rPr>
              <a:t> of 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Ministry of agricultural food and forestry policies</a:t>
            </a:r>
            <a:r>
              <a:rPr lang="it-IT" sz="2400" dirty="0">
                <a:solidFill>
                  <a:srgbClr val="002060"/>
                </a:solidFill>
                <a:latin typeface="+mn-lt"/>
              </a:rPr>
              <a:t> and </a:t>
            </a:r>
            <a:r>
              <a:rPr lang="it-IT" sz="2400" dirty="0" err="1">
                <a:solidFill>
                  <a:srgbClr val="002060"/>
                </a:solidFill>
                <a:latin typeface="+mn-lt"/>
              </a:rPr>
              <a:t>Regions</a:t>
            </a:r>
            <a:r>
              <a:rPr lang="it-IT" sz="2400" dirty="0">
                <a:solidFill>
                  <a:srgbClr val="002060"/>
                </a:solidFill>
                <a:latin typeface="+mn-lt"/>
              </a:rPr>
              <a:t>  </a:t>
            </a:r>
            <a:r>
              <a:rPr lang="it-IT" sz="2400" dirty="0" err="1">
                <a:solidFill>
                  <a:srgbClr val="002060"/>
                </a:solidFill>
                <a:latin typeface="+mn-lt"/>
              </a:rPr>
              <a:t>aimed</a:t>
            </a:r>
            <a:r>
              <a:rPr lang="it-IT" sz="2400" dirty="0">
                <a:solidFill>
                  <a:srgbClr val="002060"/>
                </a:solidFill>
                <a:latin typeface="+mn-lt"/>
              </a:rPr>
              <a:t> to </a:t>
            </a:r>
            <a:r>
              <a:rPr lang="it-IT" sz="2400" dirty="0" err="1">
                <a:solidFill>
                  <a:srgbClr val="002060"/>
                </a:solidFill>
                <a:latin typeface="+mn-lt"/>
              </a:rPr>
              <a:t>promote</a:t>
            </a:r>
            <a:r>
              <a:rPr lang="it-IT" sz="2400" dirty="0">
                <a:solidFill>
                  <a:srgbClr val="002060"/>
                </a:solidFill>
                <a:latin typeface="+mn-lt"/>
              </a:rPr>
              <a:t>:</a:t>
            </a:r>
          </a:p>
          <a:p>
            <a:pPr>
              <a:buFont typeface="Wingdings" panose="05000000000000000000" pitchFamily="2" charset="2"/>
              <a:buChar char="§"/>
            </a:pPr>
            <a:endParaRPr lang="it-IT" sz="2400" dirty="0">
              <a:solidFill>
                <a:srgbClr val="002060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dirty="0" err="1">
                <a:solidFill>
                  <a:srgbClr val="002060"/>
                </a:solidFill>
                <a:latin typeface="+mn-lt"/>
              </a:rPr>
              <a:t>Environmentally</a:t>
            </a:r>
            <a:r>
              <a:rPr lang="it-IT" sz="2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+mn-lt"/>
              </a:rPr>
              <a:t>sustainable</a:t>
            </a:r>
            <a:r>
              <a:rPr lang="it-IT" sz="2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+mn-lt"/>
              </a:rPr>
              <a:t>aquaculture</a:t>
            </a:r>
            <a:endParaRPr lang="it-IT" sz="2400" dirty="0">
              <a:solidFill>
                <a:srgbClr val="002060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dirty="0" err="1">
                <a:solidFill>
                  <a:srgbClr val="002060"/>
                </a:solidFill>
                <a:latin typeface="+mn-lt"/>
              </a:rPr>
              <a:t>Higher</a:t>
            </a:r>
            <a:r>
              <a:rPr lang="it-IT" sz="2400" dirty="0">
                <a:solidFill>
                  <a:srgbClr val="002060"/>
                </a:solidFill>
                <a:latin typeface="+mn-lt"/>
              </a:rPr>
              <a:t> production </a:t>
            </a:r>
            <a:r>
              <a:rPr lang="it-IT" sz="2400" dirty="0" err="1">
                <a:solidFill>
                  <a:srgbClr val="002060"/>
                </a:solidFill>
                <a:latin typeface="+mn-lt"/>
              </a:rPr>
              <a:t>competitiveness</a:t>
            </a:r>
            <a:r>
              <a:rPr lang="it-IT" sz="2400" dirty="0">
                <a:solidFill>
                  <a:srgbClr val="002060"/>
                </a:solidFill>
                <a:latin typeface="+mn-lt"/>
              </a:rPr>
              <a:t> and </a:t>
            </a:r>
            <a:r>
              <a:rPr lang="it-IT" sz="2400" dirty="0" err="1">
                <a:solidFill>
                  <a:srgbClr val="002060"/>
                </a:solidFill>
                <a:latin typeface="+mn-lt"/>
              </a:rPr>
              <a:t>profitability</a:t>
            </a:r>
            <a:r>
              <a:rPr lang="it-IT" sz="2400" dirty="0">
                <a:solidFill>
                  <a:srgbClr val="002060"/>
                </a:solidFill>
                <a:latin typeface="+mn-lt"/>
              </a:rPr>
              <a:t> of </a:t>
            </a:r>
            <a:r>
              <a:rPr lang="it-IT" sz="2400" dirty="0" err="1">
                <a:solidFill>
                  <a:srgbClr val="002060"/>
                </a:solidFill>
                <a:latin typeface="+mn-lt"/>
              </a:rPr>
              <a:t>aquaculture</a:t>
            </a:r>
            <a:r>
              <a:rPr lang="it-IT" sz="2400" dirty="0">
                <a:solidFill>
                  <a:srgbClr val="002060"/>
                </a:solidFill>
                <a:latin typeface="+mn-lt"/>
              </a:rPr>
              <a:t> enterprises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dirty="0" err="1">
                <a:solidFill>
                  <a:srgbClr val="002060"/>
                </a:solidFill>
                <a:latin typeface="+mn-lt"/>
              </a:rPr>
              <a:t>Increase</a:t>
            </a:r>
            <a:r>
              <a:rPr lang="it-IT" sz="2400" dirty="0">
                <a:solidFill>
                  <a:srgbClr val="002060"/>
                </a:solidFill>
                <a:latin typeface="+mn-lt"/>
              </a:rPr>
              <a:t> in </a:t>
            </a:r>
            <a:r>
              <a:rPr lang="it-IT" sz="2400" dirty="0" err="1">
                <a:solidFill>
                  <a:srgbClr val="002060"/>
                </a:solidFill>
                <a:latin typeface="+mn-lt"/>
              </a:rPr>
              <a:t>aquaculture</a:t>
            </a:r>
            <a:r>
              <a:rPr lang="it-IT" sz="2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+mn-lt"/>
              </a:rPr>
              <a:t>diversification</a:t>
            </a:r>
            <a:endParaRPr lang="it-IT" sz="2400" dirty="0">
              <a:solidFill>
                <a:srgbClr val="002060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it-IT" sz="24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FA5E5C2-06C4-4594-9153-FD8BAD36F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60" y="2297875"/>
            <a:ext cx="3886200" cy="180022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17116A7-38AA-45E1-95F0-826138DA6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60" y="4237419"/>
            <a:ext cx="4384093" cy="137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96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0E0671-1325-430F-84C4-2001F1391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NewTechAqua</a:t>
            </a:r>
            <a:r>
              <a:rPr lang="en-US" sz="3200" dirty="0"/>
              <a:t> Project information</a:t>
            </a:r>
            <a:r>
              <a:rPr lang="en-US" sz="3200" b="0" dirty="0"/>
              <a:t>​</a:t>
            </a:r>
            <a:endParaRPr lang="it-IT" sz="32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A87009F-3FDF-4D90-B089-170291300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40" y="2446992"/>
            <a:ext cx="2333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data:image/jpg;base64,%20/9j/4AAQSkZJRgABAQEAYABgAAD/2wBDAAUDBAQEAwUEBAQFBQUGBwwIBwcHBw8LCwkMEQ8SEhEPERETFhwXExQaFRERGCEYGh0dHx8fExciJCIeJBweHx7/2wBDAQUFBQcGBw4ICA4eFBEUHh4eHh4eHh4eHh4eHh4eHh4eHh4eHh4eHh4eHh4eHh4eHh4eHh4eHh4eHh4eHh4eHh7/wAARCACyAV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aooooAKKKs21vE0g8+4jjT2bJoAbHb/uvMkWQIw+VkXP51Ys7AzNujdJF/2gwoktHjlH2O6R1PTEgBrW0xbpUZbgDAxtYHOaAI7bS4UbdIgyOm1jV9FVF2rn8TmlooAKKKKACiiigAooFFABRRRQAUUUUAFFFFABRRRQAUUUUAFFFMmmihUNNIkYJwCxxk0APoqCS8tY877iJcLuOWHA9ayZ/FmhxXTW/wBuhaRAS4Ei5AHU4zmqUW9kJtI3aK4SL4o+HbjUPslozOqxtJJPKRHGgHbnkn2ANInxQ0S4sriawtr25kjkEccYgf8Ae57ggEAfXn2q/YVOxPtYdzvKK4eT4k6bBcR29zpephyu6Ro7diqHsPmCk/lXS6HrVtq8XmW9vexDGcXFu0f8xiplSnFXaGpxezNOiiioKCiiigAooooAKKKKACoby4S2hMj59uM1NVW9sY7rlnkU+x4/KgDn725kupd8hBxwABjAoq/Jokm793OpH+0OaKAK/wDZN7/cT/vqpo9FuD9+WNfpk1u0UAZC6GmfmuGP0WrMWk2adUZz/tGr1NkYqMhSx9qAEjiijGI40UewxT6oz3skO1ngwp+9lhx70s+qWsRA3bznnb2oAu0VlHWoct+5fA6HPWo5tb/55Q9+rHtQBs0Vm2urwyttkUxsenfNaQoAKKKKACiiigAooooAKKKKACiiigAooooACcDPJ+lUdQurmG1eZI0hVM7mmIxj14NQeJdesdB0uW/vJAVjGdikbm9hXg+o+JNa8feJY9Lkvp7WwuJCEgQZVFAzlgOvTvXRRoOp73RGVSqo6dT0lvGd1M0um26rf3hYrIttvjMQPQlzwBgfXmua1Hw74l8QCVdT1U2cKOBBED5pKjPJfO7PJ61t+EvDFh4dtz9nLy3LjEs7E5b2A6AVu03WUH+7EqbkvfOS0LwXBDaGHXbqTVcSl0UyOqDIxyM8npTNY+HXh++cSWzXGnt3EZ3qfwP+NdhUlvBLcSbIkLHv7VH1ipe9yvZQtax59J8LNLCRganeBurNtUhh7Dt+Zrs9JsodM02Cwti3lQoEUt1Pucd63RpN1sKEx+x3VUurO4tgGlTAJwCDmlOtOorSY404x2RVkihnieK4QOjKV57ZqO0sraziVbWGONEyF2D7uevvU1PT59sZ9eMVnd2sVYcl1coMLPIB/vGpV1G9X/lux+oBqqetTJMn/LS3jceoyp/SkMsx6teKfmZXHutWodbH/LWAj3U1FZWdneqxjWWIr1ywNSyaLGoz9qK/7wFAFqPVbJv+WhX/AHlNXIpI5U3xuGX1BrHXRD3uRj2WlWeDSy0aRzSOepbgfhQBp3czQQPLsDBRnGcVWs9SNx0tZdvQsvIFUDrMzZDQxMp6g5qm90/nmWDMGf4UPFAHR3kRmiws7w453KcVWju7W1QrJetM3vz/ACrHe/vHUq07EEYI4qrQBuNrceflgcj/AHqKxKKAOxooooAKCAeozRRQBSvbBbnuiH1Cc/zrOk0WdT+7kRh78VvUUAYEWjXLH946IPzq1DosQP72Zn9lGK1aKAK1rY21ud0cfzerHJqzRRQAUUUUAFFGOaKACiimtIiuELDceg70AOooooAKD0pk7GOF3AJKqSABXzl4w8U+JNRvru1uNfAijdv3MMbx4APQgL/X8a3oUHVejM6lVQR7nrnizRdJtZZ5ruOQxLuaONgz4+nWuC8UfFa0u7drbQb77AeN9zNbF2wRzsUdx714rLJJK26WR5GxjLHJxTa9GngYR1epySxMnsdTbRT+MvFkVrc6xPMCp/fzxhWIHZVHHNemeGPCll4eneWxubhvMXbIsgU7vQ5xkfga8Y8P37aZrVpfINxikBK79gI6cnsK+gLCdrqyiuGREMi7sJIHUfRh1rHGucLJbF4ZRldvcnooq7opiF6PNYAY4z0zXmnYFtpl1MA20RqehatWytU06Fnlmz6nt+VXlYMMqQR6imXEaTQtHIMqRQBmXmsKpK2yh/Rz0/KsiaaWZi0kjMT15pJUMbkFWAzxkYptABQOtA56U8Qyn/lm34igAJVlHOG701gVODS/Kv8AtH9KaSScmgB8E0kEgkibaw71b/tOSRDHcxRzqexGKo0UAWJboZU2yvBjriQnNRzTzTY82V3x0yajooAKKKKACiiigAooooA7GiiigAooooAKKKKACiiigAooooAKKKD0OODQBCbq1F0tqbiITsCRFvG4j1x1rO1XxNoGlXX2XUtWtLWfbu2SPg4qK8077D/p9vue72FJpFjQSXHBwGbHHODx6V81azNfR69JeXcpvJ1lyZZQXVmB6ZP3sV14fDqq3qYVarh0Pp/RtasdY8yTTZluYEIBlUHaT6DI5/Cr/kxed53lr5m3buxzj0rwfwfrHxI8Q3qW9nrJtYMhTJJDGqIP9kbeeOwr3WyikgtIoZbh7iRFAaVwAzn1OOKzrUvZO1y6dTnWxNRRRWBoB6V438atIvI4C9rb3cgkfcfstniIJ6O4ySR15wOa9korWlVdOXMROHOrHx2qOz7FRmb0Aya7Xwx8MfE+tRLcyQR2FuSCDdEqzD2UAn88V9Di2tIC00drCjgZ3LGAfzrKm1qVlIiiVD2JOa655hJr3VYwjhUt2ed3fwqisNdt9Qaa2uNOyoktWjI6Lg8jrk89q62KNIokiiQIiKFVQOAB0FdXbEXFoqzAvlRu3JjNYmqWS2r7o5FZCeFzyK46lWdS3MzeMIx2KVPghknlEca5Y9BSRxySHEaMx9hmtPRLaaO4MrxMBjAyMVmWWtK0+a2cvJIR6KrcfjWiqqCSqgE9cd6jniaXYFlZAGydvf2qWgCG68gR7plVh2B71QulggRJLfT1lDd8Hg/Sk1i9uIphFCdgAyWOOfpUdvq8qpiaNZD2IYCgCH+1ZkPy28KY7bakXWJmVgY0Bx1FZ8jSPIzLwCc4DZxTQ7I2doB+lACzzSTNukIP0UD+VR090/iUEqenrTMH0oAKKKKACiiigAooooAKKKKACiiigDsaKKKACiiigAooooAKKKKACiiigCG5uobcjznK56HBxWF4i1+7s7d5NKszfyYwkakLk+pLEcfTNW9cmiOFEJZ+m8rwKzYLO6m/1cLY9TwKadmJnLWGtfEK68QwW+peH7a5smJV3tl4jDAgkOTwQK1PHXw9k8TXFssepR2NrADsiW23MCeuW3fp0rq9GsZ7aV5JsDIwADmuW+Jniq1sdMuI9P1K+g1G3Yqn2e3Zl8z+65I24rohUlKa5FZmUoxUXzO543488Mah4W1U28pnNrnFvOzAeZx1AB4/pXZfDb4pQ6Xpq6Z4i+1zhX/dXI/eMFPZsnPHt2rzvXdd1nXnjm1a8luzFlUZhwueo4rMr1XR9pBRqbnCqnLK8T7Bs7mC8tIrq1kWWGVQ6OOjA9DUtfOvgnx74q02xi0bR7Iag4csBIskzY9AAflFe9+Hp9SudGtrjVrWO0vXTMsKNkIfSvIrUHSep306qmX6KhurmK3jLSMAew7msKbUryZ8K/l+y8VganRkZGD0rBv44rO/WVYwUP8ACOgNU555WCbpWZh3zULszsWdizHqTQBtxT208LRfaZDnB/eNtx9DTRNp0UJhkk87ecsRz+ZrFooA6S0exjhYwSRxg43fN0NLLqVnGufODn0UZrnIsZKn+LjPpTSMEg9qANttbj3fLAxHqTUs2r2wiJiJZ+wIIrn6KALV5dNdSB5PL44AAPFQFVI+Vhuz0zTKKAHeW3cY+ppzNsXarZyBznpRIpJGATx971pm1vb8xQAhJznPNLvb+8fzoKsP4T+VJg+hoAewDkFOvdfemEEHninxjnLAbenNK/IC70wOmKAI6KdsO0spDAdcdqbQAUUUUAFFFFABRRRQB2NFFFABRRRQAUUUUAFFFFABRRRQAEA9QKKKKAEckKSqlj6VyHiew8b6xBt0vUrPRE7Ly8remWAwv4Z+tdhXNeNbjxhbRxv4XtbO7JOHjlXBUY67i4H4YrSk/e0t8yZ7HOXnwrTUrKGPVPEeoSzry5RUEZPfC4/U81XsfhL4OuGkjj1O7uXhbbKI7hcq3oQBxWNd+PPiToMM8ms6FEU3jEstuQie2VODXnXiPxFfa1rUurOEs55QocWpZFJAxnr1r0KdOvL7Wnkckp010PXpPDXw78GagJLzWbu3nwGETXbZI9wgBIrjvE3xS12XWLpNHvjHpeSsKiIK5XpncRkGvPriee4k8y4mkmf+87Fj+ZqOuiGGW83dmUqz2irHSv4q1q7heE+ItRgBUkrNMWUn0DDkZPbH41t+AtW8Sx69Hax3sWoQOnBubhjEo6nB67uelef0qsyn5WI+hrSVGLTViY1Gnc+lGGD7fWivE/Bdx4mvL+0sbDUdQjtPNCM6ktHEOvfgV7asTKigsWwMZZhuPua8avQ9k7Xud9Kpzq9hKcihs/Ng+mOtHlyf3TQEb0x9eKwNQDKP4c/U0rOrHLIPwNLJhflYbj65pu4dlXFAC7Y+zkfUUmxsZX5h6inqB5Zbaq+hJ6007j1dQPQGgBmD6GjafQ/lT9w/vucdO1OjYbv4vxOR9aAGk4j2Mcnt7UynuoLf6xSfpSbf9paAGgkdCR9KXe394/nTlWPoXOe3HFIVXOCSp9CKAELMRgsSKSldSpwfz9aSgBVYr0pdykYYYPqBTaKAHYT+8fyo2+jKfxptCgscCgBSrAZI49aSpCQISuVzuzx3qOgAooooA7GiiigAooooAKKKKACiiigAooooAKKrX+oWFgoa+vba1B6GaUJn865dfiZ4M+1y2z6sEMZxvMTbG+hA5q405S+FEuUVuzsaK5RPiN4KZwg1+3z6lHA/MirjeNfCSx7z4i03HtcKT+XWj2U+zDnj3NyeKOeF4ZVDI4KsD3FeA/FXwBa+G1jvNKnnmildi0L4JjUDOQepH4V7RD4q8MzMFj1/TGJGQBcp0/OvIPj5rsGparYWtjKs1vDGWMycqzHsGHBGOtdWDVRVLdDHEcrhc8xooor2Dzwp0Pl+anmhjHuG4L1IrW0fwt4i1iEzabo93cRAZ3hMKfoTgH8KZqHhvxBp8ZkvdF1CCMHBd4G2/nip543tcrle9j0Dwt420K00ueP+z20+3hkxEkQ3sy44LHu3qamX4maObidPstysaoTFIQPnb0IHT61x/hDwv4g8Q28lna6fMbXzAxmkby0jPtuHORjpXfeHvgxbCGVte1CVpCT5SWzYCjsSSOT+lcFWnh4tuT1OmEqrS5TldX+KGqXNokdjaRWcu7LyN+8yMcAA8evXPasSy8YeKm1FJItSnuJXbCxMoZWJ7bcV0/jz4VXGhaZNqmmXz30ERy8LRYdF9cg84+grzzS7r7HqNtebFkEMqvtYZBwa3pQoyjeCRlOVRS95nt3hm78SrbTXXi6wttMtgo8uV3WLLejZY4P+Bq/qGv6NYW8s1xe2y+Wu4p5mXb0wOp6joDTtA+I3hPxPt0u+iNvLMQoguow0ch7YPI/PFa/jvwbp/ibSRb7FhuYebaUcBDjocdq82UVz/vFY7E3y+67nmkHxMmkvylxoci2a8Bosl1HqQRj+VbsPjnw1IqE3skZZguJIWBXJ78dKs6H/AMJPpimx8QaXK5jOxL+2wySKBxlR83AB5xWy0UUow0SOG6gqDmnV9mn8P3MIc9t/wJV8sgHeSpGQwHBFK/yrtUHB7+tLJHtjTAxtG3aOgFNBdV6fK3qODXKbDaKlYI0YP3SOuBUe0f3hQAlSRgupTjP8OabtUdW/IZpUUOwVd249BjOaAJoYXmfyYoyxxwScY961odIt1RfMy74554zU2mWcUECP5eJcfMx61coAwbrSxCC7XCqvYBCaz0WMzBXchM8sB2+lddVRtOtWuGmdSzN2J4oArRWOmKis0ivnoWk603UpLSG222zRB84wqg/nWmsMKqFWJAB0G2oriytZ/wDWRLn1HBoA5d2Z23McmkrZuNFXBMEpz6NWbNZ3MP8ArIiozjPagCCil2N/dNFAHYUUUUAFFFFABRRRQAUUUUAFFFFAHJfEzwzZeItKjWdESaNxtuAmXjU9QPrgV5a3wtkEjH+2ohEMkZhO4fXnFey6/dK2LWM5wcv/AIVxfjvUv7M8MXkvkyyebE0OUTITcNuW9Bz19cV00a1VNQizGpTg/ekjxTXLFdN1OWzS8gu1jPEsLZU//XqlQKK9tbHmsKlhuJ4RiOV1Hpnj8qioHWmBajurp28uNUdnwMLApLfpk10ml+FfEuvSosPhdYwFGZXRrdCMdTkgE/SvXPhf4D0vQLKDVHkS91GVA3ng5RAR0T/HvXbyTf6O0sC/aCAcKjD5j6ZPFebVxqTtBHZDD3V5MzfB1je6Z4ZsdP1BoTcQRCNvJ+6AOgGfbFa5AIwRkVmaRfalf6cZrjS30y4DlfKncPkA9crWnXnSvd3OuOwAADAGBWP40j1iTw3djQbgQagEzExxz7ZPA+tbFeffHi2eTwcLmA3QnSZV/clsFTnIYA4I6daqiuaaRNR2i2dF4DjvG8IWceq3SXt0Vbz3DBwSWJ2kjg4ziua8X/CjQ9WMtzpbHTLxzu+QZiY/7vb8PypvwF0zUtN8OXiaja3NqXud0aSgjK7RyAf516NWk5ypVHysmMVOC5kfMWq+AvF+k3hT+ybmbYdyTWw3qcdCCOR+NdX4b+L+p6ZH9h1/TjeGL5PMQ+XKMdmB4P6V7lWD4m8I6D4gtpY76whE0i4FwiASqfUHFbfW41NKsTP2DhrBmZ4O+IWh+Io38yWHTpQ2FhuJ1Dt711L29rcKH2I2eQy/414D438AW/hPVLC4uri4utElkCzSqg8xT1K4HqOh+ten6H4f06bR4tT8F6pfaasihoUd2eE+u6J/X2xUVqVNJSg9GVTnNu0lqbWo2K2a+dE2QWHDDNUS4G1zubcOQTxXRXVr9ptFimbLgAll4+asG8t5rMmMhtp/j7GuQ3Ih8ybduwcnPrTNv+0o/GpLNo/tA86MyKeCM/rXQWdnbwqfLXIP94ZI/GgDmxGc8kAetT2siWtyH2+YVPpXSPGjKdyIVA9KwpZJrVxMkUKhsgYXJoA2ory3kUESgcZw3BqQTRHpIh/4EK52TU7t0Ksy4PotU2JY5PWgDprrULW3JVn3N/dXmqh1uPPEDkfWsSigDei1q3YnzI3Qdu9W4b21lVSsyAt0BODXLUUAdiCD0INJkHuDXIBmHRiPoaQMR0JFAHQX0OmtIDM8aN3wcZ+tFc/RQB2NFFFABRRRQAUUUUAFFFFABRRRQBk67bl1TyYCz5JYqua84+Kmn6zeaNHaWWh312pPmNLETiPHYqPvdTXrtFXTnySUiZx5lY+OmVlYqylWBwQRgg03NfQ2qeDPB83iptTuLCSRmYtNGJP3TMe5X/6+K6izt/DdnbiC1tLGCL+4kAA/lXpPMI20RxrCy6s+VI45JG2xozn0UZNeneDfhLq01/aXWvpDDY53ywCX94R2U46Z7817RA+lbswrbK2eyAHimXWr28TbYwZT3xwBWNTHykrRVjSGGSeruWNMsLPTbJLOwt47e3j+7GgwBVkAAYAwK5661a5kOIsRL7cn86qm8um63Ev/AH0a4G7nUdWSB1IFAIPQg1x5Zj1Zj9TSrJIoIV2APXB60AdaZIwSC65HUZoDoRkOpH1rkKfGTscA44oA6YXtq0oiWdC5OABU4YEkAg461x4ro9GmSa2+WLy9pwf9o+tAGV4qm8ZQSGTw9Z6VdQhQdk8jLKTzkD+H071wPiH4l+NNJT/TfCkenAttEs6uUz7Hoa9hpk0UcybJY0kTurLkVtTqxj8UUzOUG9nY5caC3iI6Tqmram1zBDGJhbQoY4nkOCGPOSBjgGurHA44oAAAAGAOgorOUmy1FIKjnhWZdrqrKR0NSUVIzm542tblla3QgY5UsMZ961LO2k+SYTNt67d2Qfx7/jV8gEcgGmt+7T5Yy3PRcUALnAAY1U1C0+0QFd75HIBI61M1yisFaOUf8AJ/lUysGHGfxGKAOSlhljzvjYYOM44pldfsy5YnIxjbjiq0unWkkpkaLk9cHANAHMkEDJBA+lFdeI4/LEewFQMAEZ4rn/El54b0YrLq17HZ7wSqFsb8dcCmk27ITaW5QoAJGcHArW8Nahpeoo0mlwzPDgfv5IyquD/dJ61d1aNUsXMahRkFtvGf8aGmnZgnc5zvQQR1BFOaRmJ5I9hSBm/vH86QwCsein8qKQknrzRQB2NFFFABRRRQAHgc0DkUUUAFFFFABRRUF/cfZrVptu4joPegBLu9t7X/AFjfMeijk1l3esM6FLeMpn+InmsyV2kkaRuWY5NNoAD1oopyLnO7gYoAbTpv9YW/vc0Fl42r+dIzEgLwAOwoASiiigAooooAKeeU+XpjkUygEg5FADomVJFZkDgHlT3rdstUtmIj2eSMcDHFYZAYKw4ycGhm2navGO/egDqknhZNyyoV9d1PVlYfKwb6GuOpyMyNuRip9QcUAdhRWHpmqeUDHdM7jOQ3UitBNTsmOPOC/UEUAXKKajpIu5GVh6g5rO8QPKkCFJNqk4YA4JoA0HmiQ4aRFPuwFOVgwypBHtXH1NbXU9tnyZNueoxmgDq6KwYNXufMAk2Fe+Byasf23Fn/AFD4+ooA1qKoRatZv95mT/eFWFvbRkLC4jwPegCemSxRTALLGkgHZlBqhNrNupxGjye/QUsOsWrthg8fuRx+lAGiAFGAAB6Cs/WJmCLbxttZ+Sc8gVIdUsuf33T/AGTzWTe3IuLh25UAce60AUpW3P0xjj3oSMswUkLn1oVmyMtj3xzQwVexPvmgAYKrFSrEg884opZJTI25lUnGM0UAddRRRQAUUUUAMjljkLiNwxRtrAHofT9afmo2j3qVdic5zt4zmqg0uGOzhtLOe4tI45A+Ynyz+oYtkkH8/enoIuyyJFGZJGCqOpNJDIJYxIFdQezLg/lTbu3guYvLuY1kjyCVboSORmsvUdVdZzHbkbV6t1yaQzYdlRSzMFA6kmsfV9SjeI28GHB+83b8Kzbi6luP9c7sPTPFRfL/AHT+dAAFyM9B6mj5fc09lBhTGAcngn6VGQQeRigBQwB4Xn3pKKKACiiigAooooAKKKKACiiigB8JPKDqelMp8P8ArBTKACiiigAooooAfFLJE26KRkPscUSyyStukkZz6k5plFABRRRQA6L7/Pfj6U09aB1p0oxIw9zQA2iiigApY9u8bwSuecdcUlFAE95bmEq6kNE/KNnt6UKv+iNIxx82wcfiaW0uBGfLlG+BvvL/AFFbsVjaPaqgUvHyy5PTNAHODaOp3egpGbIA6AdqtajYyWj5GWiPRvT2NVKACiiigDsaKKKACiiigAooooAx/EjMBCoYgHORmsaiigC2qJsHyr09KAif3F/KiigCO6ACoAABz0pkPIYHkY6UUUAR0UUUAFFFFABRRRQAUUUUAFFFFAD0/wBU/wCFMoooAKKKKACiiigAooooAKKKKACnz/65/wDeNFFADKKKKACiiigArodAJNjyScOcUUUAXLlQ1vIGAI2ng1yTfeP1oooAKKKKAP/Z">
            <a:extLst>
              <a:ext uri="{FF2B5EF4-FFF2-40B4-BE49-F238E27FC236}">
                <a16:creationId xmlns:a16="http://schemas.microsoft.com/office/drawing/2014/main" id="{065E56C8-14AA-4F68-8815-19CF1521E1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BD41713-1BD2-4819-BC76-95AF9F0EF890}"/>
              </a:ext>
            </a:extLst>
          </p:cNvPr>
          <p:cNvSpPr/>
          <p:nvPr/>
        </p:nvSpPr>
        <p:spPr>
          <a:xfrm>
            <a:off x="4706035" y="2056686"/>
            <a:ext cx="633692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it-IT" b="1" dirty="0" err="1">
                <a:solidFill>
                  <a:srgbClr val="014A75"/>
                </a:solidFill>
                <a:latin typeface="Calibri" panose="020F0502020204030204" pitchFamily="34" charset="0"/>
              </a:rPr>
              <a:t>Programme</a:t>
            </a:r>
            <a:r>
              <a:rPr lang="it-IT" b="1" dirty="0">
                <a:solidFill>
                  <a:srgbClr val="014A75"/>
                </a:solidFill>
                <a:latin typeface="Calibri" panose="020F0502020204030204" pitchFamily="34" charset="0"/>
              </a:rPr>
              <a:t> and funding </a:t>
            </a:r>
            <a:r>
              <a:rPr lang="it-IT" b="1" dirty="0" err="1">
                <a:solidFill>
                  <a:srgbClr val="014A75"/>
                </a:solidFill>
                <a:latin typeface="Calibri" panose="020F0502020204030204" pitchFamily="34" charset="0"/>
              </a:rPr>
              <a:t>scheme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14A75"/>
                </a:solidFill>
                <a:latin typeface="Calibri" panose="020F0502020204030204" pitchFamily="34" charset="0"/>
              </a:rPr>
              <a:t>H2020-EU.3.2.3.2. - </a:t>
            </a:r>
            <a:r>
              <a:rPr lang="it-IT" dirty="0" err="1">
                <a:solidFill>
                  <a:srgbClr val="014A75"/>
                </a:solidFill>
                <a:latin typeface="Calibri" panose="020F0502020204030204" pitchFamily="34" charset="0"/>
              </a:rPr>
              <a:t>Developing</a:t>
            </a:r>
            <a:r>
              <a:rPr lang="it-IT" dirty="0">
                <a:solidFill>
                  <a:srgbClr val="014A75"/>
                </a:solidFill>
                <a:latin typeface="Calibri" panose="020F0502020204030204" pitchFamily="34" charset="0"/>
              </a:rPr>
              <a:t> competitive and </a:t>
            </a:r>
            <a:r>
              <a:rPr lang="it-IT" dirty="0" err="1">
                <a:solidFill>
                  <a:srgbClr val="014A75"/>
                </a:solidFill>
                <a:latin typeface="Calibri" panose="020F0502020204030204" pitchFamily="34" charset="0"/>
              </a:rPr>
              <a:t>environmentally-friendly</a:t>
            </a:r>
            <a:r>
              <a:rPr lang="it-IT" dirty="0">
                <a:solidFill>
                  <a:srgbClr val="014A75"/>
                </a:solidFill>
                <a:latin typeface="Calibri" panose="020F0502020204030204" pitchFamily="34" charset="0"/>
              </a:rPr>
              <a:t> </a:t>
            </a:r>
            <a:r>
              <a:rPr lang="it-IT" dirty="0" err="1">
                <a:solidFill>
                  <a:srgbClr val="014A75"/>
                </a:solidFill>
                <a:latin typeface="Calibri" panose="020F0502020204030204" pitchFamily="34" charset="0"/>
              </a:rPr>
              <a:t>European</a:t>
            </a:r>
            <a:r>
              <a:rPr lang="it-IT" dirty="0">
                <a:solidFill>
                  <a:srgbClr val="014A75"/>
                </a:solidFill>
                <a:latin typeface="Calibri" panose="020F0502020204030204" pitchFamily="34" charset="0"/>
              </a:rPr>
              <a:t> </a:t>
            </a:r>
            <a:r>
              <a:rPr lang="it-IT" dirty="0" err="1">
                <a:solidFill>
                  <a:srgbClr val="014A75"/>
                </a:solidFill>
                <a:latin typeface="Calibri" panose="020F0502020204030204" pitchFamily="34" charset="0"/>
              </a:rPr>
              <a:t>aquaculture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14A75"/>
                </a:solidFill>
                <a:latin typeface="Calibri" panose="020F0502020204030204" pitchFamily="34" charset="0"/>
              </a:rPr>
              <a:t>IA-Innovation action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/>
            <a:r>
              <a:rPr lang="it-IT" b="1" dirty="0">
                <a:solidFill>
                  <a:srgbClr val="014A75"/>
                </a:solidFill>
                <a:latin typeface="Calibri" panose="020F0502020204030204" pitchFamily="34" charset="0"/>
              </a:rPr>
              <a:t>Call for </a:t>
            </a:r>
            <a:r>
              <a:rPr lang="it-IT" b="1" dirty="0" err="1">
                <a:solidFill>
                  <a:srgbClr val="014A75"/>
                </a:solidFill>
                <a:latin typeface="Calibri" panose="020F0502020204030204" pitchFamily="34" charset="0"/>
              </a:rPr>
              <a:t>proposal</a:t>
            </a:r>
            <a:r>
              <a:rPr lang="it-IT" b="1" dirty="0">
                <a:solidFill>
                  <a:srgbClr val="014A75"/>
                </a:solidFill>
                <a:latin typeface="Calibri" panose="020F0502020204030204" pitchFamily="34" charset="0"/>
              </a:rPr>
              <a:t> and </a:t>
            </a:r>
            <a:r>
              <a:rPr lang="it-IT" b="1" dirty="0" err="1">
                <a:solidFill>
                  <a:srgbClr val="014A75"/>
                </a:solidFill>
                <a:latin typeface="Calibri" panose="020F0502020204030204" pitchFamily="34" charset="0"/>
              </a:rPr>
              <a:t>topic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14A75"/>
                </a:solidFill>
                <a:latin typeface="Calibri" panose="020F0502020204030204" pitchFamily="34" charset="0"/>
              </a:rPr>
              <a:t>H2020-BG-2019-1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14A75"/>
                </a:solidFill>
                <a:latin typeface="Calibri" panose="020F0502020204030204" pitchFamily="34" charset="0"/>
              </a:rPr>
              <a:t>DT-BG-04-2018-2019 - </a:t>
            </a:r>
            <a:r>
              <a:rPr lang="it-IT" dirty="0" err="1">
                <a:solidFill>
                  <a:srgbClr val="014A75"/>
                </a:solidFill>
                <a:latin typeface="Calibri" panose="020F0502020204030204" pitchFamily="34" charset="0"/>
              </a:rPr>
              <a:t>Sustainable</a:t>
            </a:r>
            <a:r>
              <a:rPr lang="it-IT" dirty="0">
                <a:solidFill>
                  <a:srgbClr val="014A75"/>
                </a:solidFill>
                <a:latin typeface="Calibri" panose="020F0502020204030204" pitchFamily="34" charset="0"/>
              </a:rPr>
              <a:t> </a:t>
            </a:r>
            <a:r>
              <a:rPr lang="it-IT" dirty="0" err="1">
                <a:solidFill>
                  <a:srgbClr val="014A75"/>
                </a:solidFill>
                <a:latin typeface="Calibri" panose="020F0502020204030204" pitchFamily="34" charset="0"/>
              </a:rPr>
              <a:t>European</a:t>
            </a:r>
            <a:r>
              <a:rPr lang="it-IT" dirty="0">
                <a:solidFill>
                  <a:srgbClr val="014A75"/>
                </a:solidFill>
                <a:latin typeface="Calibri" panose="020F0502020204030204" pitchFamily="34" charset="0"/>
              </a:rPr>
              <a:t> </a:t>
            </a:r>
            <a:r>
              <a:rPr lang="it-IT" dirty="0" err="1">
                <a:solidFill>
                  <a:srgbClr val="014A75"/>
                </a:solidFill>
                <a:latin typeface="Calibri" panose="020F0502020204030204" pitchFamily="34" charset="0"/>
              </a:rPr>
              <a:t>aquaculture</a:t>
            </a:r>
            <a:r>
              <a:rPr lang="it-IT" dirty="0">
                <a:solidFill>
                  <a:srgbClr val="014A75"/>
                </a:solidFill>
                <a:latin typeface="Calibri" panose="020F0502020204030204" pitchFamily="34" charset="0"/>
              </a:rPr>
              <a:t> 4.0: nutrition and breeding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/>
            <a:r>
              <a:rPr lang="it-IT" b="1" dirty="0">
                <a:solidFill>
                  <a:srgbClr val="014A75"/>
                </a:solidFill>
                <a:latin typeface="Calibri" panose="020F0502020204030204" pitchFamily="34" charset="0"/>
              </a:rPr>
              <a:t>Grant agreement ID </a:t>
            </a:r>
            <a:r>
              <a:rPr lang="it-IT" dirty="0">
                <a:solidFill>
                  <a:srgbClr val="014A75"/>
                </a:solidFill>
                <a:latin typeface="Calibri" panose="020F0502020204030204" pitchFamily="34" charset="0"/>
              </a:rPr>
              <a:t>862658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014A75"/>
                </a:solidFill>
                <a:latin typeface="Calibri" panose="020F0502020204030204" pitchFamily="34" charset="0"/>
              </a:rPr>
              <a:t>Lenght</a:t>
            </a:r>
            <a:r>
              <a:rPr lang="it-IT" b="1" dirty="0">
                <a:solidFill>
                  <a:srgbClr val="014A75"/>
                </a:solidFill>
                <a:latin typeface="Calibri" panose="020F0502020204030204" pitchFamily="34" charset="0"/>
              </a:rPr>
              <a:t> </a:t>
            </a:r>
            <a:r>
              <a:rPr lang="it-IT" dirty="0">
                <a:solidFill>
                  <a:srgbClr val="014A75"/>
                </a:solidFill>
                <a:latin typeface="Calibri" panose="020F0502020204030204" pitchFamily="34" charset="0"/>
              </a:rPr>
              <a:t>4 </a:t>
            </a:r>
            <a:r>
              <a:rPr lang="it-IT" dirty="0" err="1">
                <a:solidFill>
                  <a:srgbClr val="014A75"/>
                </a:solidFill>
                <a:latin typeface="Calibri" panose="020F0502020204030204" pitchFamily="34" charset="0"/>
              </a:rPr>
              <a:t>years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14A75"/>
                </a:solidFill>
                <a:latin typeface="Calibri" panose="020F0502020204030204" pitchFamily="34" charset="0"/>
              </a:rPr>
              <a:t>Start date </a:t>
            </a:r>
            <a:r>
              <a:rPr lang="it-IT" dirty="0">
                <a:solidFill>
                  <a:srgbClr val="014A75"/>
                </a:solidFill>
                <a:latin typeface="Calibri" panose="020F0502020204030204" pitchFamily="34" charset="0"/>
              </a:rPr>
              <a:t>1° </a:t>
            </a:r>
            <a:r>
              <a:rPr lang="it-IT" dirty="0" err="1">
                <a:solidFill>
                  <a:srgbClr val="014A75"/>
                </a:solidFill>
                <a:latin typeface="Calibri" panose="020F0502020204030204" pitchFamily="34" charset="0"/>
              </a:rPr>
              <a:t>January</a:t>
            </a:r>
            <a:r>
              <a:rPr lang="it-IT" dirty="0">
                <a:solidFill>
                  <a:srgbClr val="014A75"/>
                </a:solidFill>
                <a:latin typeface="Calibri" panose="020F0502020204030204" pitchFamily="34" charset="0"/>
              </a:rPr>
              <a:t> 2020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14A75"/>
                </a:solidFill>
                <a:latin typeface="Calibri" panose="020F0502020204030204" pitchFamily="34" charset="0"/>
              </a:rPr>
              <a:t>End date </a:t>
            </a:r>
            <a:r>
              <a:rPr lang="it-IT" dirty="0">
                <a:solidFill>
                  <a:srgbClr val="014A75"/>
                </a:solidFill>
                <a:latin typeface="Calibri" panose="020F0502020204030204" pitchFamily="34" charset="0"/>
              </a:rPr>
              <a:t>31° </a:t>
            </a:r>
            <a:r>
              <a:rPr lang="it-IT" dirty="0" err="1">
                <a:solidFill>
                  <a:srgbClr val="014A75"/>
                </a:solidFill>
                <a:latin typeface="Calibri" panose="020F0502020204030204" pitchFamily="34" charset="0"/>
              </a:rPr>
              <a:t>December</a:t>
            </a:r>
            <a:r>
              <a:rPr lang="it-IT" dirty="0">
                <a:solidFill>
                  <a:srgbClr val="014A75"/>
                </a:solidFill>
                <a:latin typeface="Calibri" panose="020F0502020204030204" pitchFamily="34" charset="0"/>
              </a:rPr>
              <a:t> 2023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/>
            <a:r>
              <a:rPr lang="it-IT" b="1" dirty="0" err="1">
                <a:solidFill>
                  <a:srgbClr val="014A75"/>
                </a:solidFill>
                <a:latin typeface="Calibri" panose="020F0502020204030204" pitchFamily="34" charset="0"/>
              </a:rPr>
              <a:t>Coordinated</a:t>
            </a:r>
            <a:r>
              <a:rPr lang="it-IT" b="1" dirty="0">
                <a:solidFill>
                  <a:srgbClr val="014A75"/>
                </a:solidFill>
                <a:latin typeface="Calibri" panose="020F0502020204030204" pitchFamily="34" charset="0"/>
              </a:rPr>
              <a:t> by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14A75"/>
                </a:solidFill>
                <a:latin typeface="Calibri" panose="020F0502020204030204" pitchFamily="34" charset="0"/>
              </a:rPr>
              <a:t>ALMA MATER STUDIORUM – UNIVERSITA DI BOLOGNA (</a:t>
            </a:r>
            <a:r>
              <a:rPr lang="it-IT" dirty="0" err="1">
                <a:solidFill>
                  <a:srgbClr val="014A75"/>
                </a:solidFill>
                <a:latin typeface="Calibri" panose="020F0502020204030204" pitchFamily="34" charset="0"/>
              </a:rPr>
              <a:t>Italy</a:t>
            </a:r>
            <a:r>
              <a:rPr lang="it-IT" dirty="0">
                <a:solidFill>
                  <a:srgbClr val="014A75"/>
                </a:solidFill>
                <a:latin typeface="Calibri" panose="020F0502020204030204" pitchFamily="34" charset="0"/>
              </a:rPr>
              <a:t>)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6478738-B721-41F4-978B-F14AF581FF38}"/>
              </a:ext>
            </a:extLst>
          </p:cNvPr>
          <p:cNvSpPr/>
          <p:nvPr/>
        </p:nvSpPr>
        <p:spPr>
          <a:xfrm>
            <a:off x="838200" y="3770722"/>
            <a:ext cx="32573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u="sng" dirty="0">
                <a:solidFill>
                  <a:srgbClr val="0563C1"/>
                </a:solidFill>
                <a:latin typeface="Calibri" panose="020F0502020204030204" pitchFamily="34" charset="0"/>
                <a:hlinkClick r:id="rId3"/>
              </a:rPr>
              <a:t>https://cordis.europa.eu/project/rcn/225156/factsheet/en</a:t>
            </a:r>
            <a:endParaRPr lang="it-IT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F6877E2A-F627-4272-A1FD-DB81C392D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84" y="4677207"/>
            <a:ext cx="3993226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95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A632F1-1A33-404D-A088-E77C72FEE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consortium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431A90F-D6E1-4E52-8438-6AAC7ED09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56" y="2403084"/>
            <a:ext cx="8733607" cy="409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71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F499332-A2D1-44AF-92DF-17B47EA4F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02" y="2577853"/>
            <a:ext cx="3928330" cy="3939901"/>
          </a:xfrm>
          <a:prstGeom prst="rect">
            <a:avLst/>
          </a:prstGeom>
        </p:spPr>
      </p:pic>
      <p:sp>
        <p:nvSpPr>
          <p:cNvPr id="5" name="Segnaposto testo 2">
            <a:extLst>
              <a:ext uri="{FF2B5EF4-FFF2-40B4-BE49-F238E27FC236}">
                <a16:creationId xmlns:a16="http://schemas.microsoft.com/office/drawing/2014/main" id="{237FBF5D-88B1-49EC-B282-72B54BBCB56E}"/>
              </a:ext>
            </a:extLst>
          </p:cNvPr>
          <p:cNvSpPr txBox="1">
            <a:spLocks/>
          </p:cNvSpPr>
          <p:nvPr/>
        </p:nvSpPr>
        <p:spPr>
          <a:xfrm>
            <a:off x="4958500" y="2327144"/>
            <a:ext cx="7088956" cy="393990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>
              <a:solidFill>
                <a:srgbClr val="014A75"/>
              </a:solidFill>
            </a:endParaRPr>
          </a:p>
          <a:p>
            <a:pPr marL="0" indent="0">
              <a:buNone/>
            </a:pPr>
            <a:r>
              <a:rPr lang="en-US" sz="2100" b="1" dirty="0">
                <a:solidFill>
                  <a:srgbClr val="014A75"/>
                </a:solidFill>
              </a:rPr>
              <a:t>To expand and diversify aquaculture production of finfish, </a:t>
            </a:r>
            <a:r>
              <a:rPr lang="en-US" sz="2100" b="1" dirty="0" err="1">
                <a:solidFill>
                  <a:srgbClr val="014A75"/>
                </a:solidFill>
              </a:rPr>
              <a:t>molluscs</a:t>
            </a:r>
            <a:r>
              <a:rPr lang="en-US" sz="2100" b="1" dirty="0">
                <a:solidFill>
                  <a:srgbClr val="014A75"/>
                </a:solidFill>
              </a:rPr>
              <a:t> and microalgae by developing and validating technologically-advanced, resilient and sustainable applications </a:t>
            </a:r>
            <a:endParaRPr lang="it-IT" sz="2100" b="1" dirty="0">
              <a:solidFill>
                <a:srgbClr val="014A75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rgbClr val="014A75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rgbClr val="014A75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500" dirty="0">
                <a:solidFill>
                  <a:srgbClr val="014A75"/>
                </a:solidFill>
              </a:rPr>
              <a:t>4 commercially most </a:t>
            </a:r>
            <a:r>
              <a:rPr lang="en-US" sz="2500" b="1" dirty="0">
                <a:solidFill>
                  <a:srgbClr val="014A75"/>
                </a:solidFill>
              </a:rPr>
              <a:t>important finfish </a:t>
            </a:r>
            <a:r>
              <a:rPr lang="en-US" sz="2500" dirty="0">
                <a:solidFill>
                  <a:srgbClr val="014A75"/>
                </a:solidFill>
              </a:rPr>
              <a:t>species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500" dirty="0">
                <a:solidFill>
                  <a:srgbClr val="014A75"/>
                </a:solidFill>
              </a:rPr>
              <a:t> (salmon, trout, seabass and seabream)</a:t>
            </a:r>
          </a:p>
          <a:p>
            <a:r>
              <a:rPr lang="en-US" sz="2500" dirty="0">
                <a:solidFill>
                  <a:srgbClr val="014A75"/>
                </a:solidFill>
              </a:rPr>
              <a:t>4 economically </a:t>
            </a:r>
            <a:r>
              <a:rPr lang="en-US" sz="2500" b="1" dirty="0">
                <a:solidFill>
                  <a:srgbClr val="014A75"/>
                </a:solidFill>
              </a:rPr>
              <a:t>emerging new species </a:t>
            </a:r>
            <a:r>
              <a:rPr lang="en-US" sz="2500" dirty="0">
                <a:solidFill>
                  <a:srgbClr val="014A75"/>
                </a:solidFill>
              </a:rPr>
              <a:t>(amberjack, meagre, sole and mullet)</a:t>
            </a:r>
          </a:p>
          <a:p>
            <a:r>
              <a:rPr lang="en-US" sz="2500" dirty="0">
                <a:solidFill>
                  <a:srgbClr val="014A75"/>
                </a:solidFill>
              </a:rPr>
              <a:t>2 </a:t>
            </a:r>
            <a:r>
              <a:rPr lang="en-US" sz="2500" b="1" dirty="0" err="1">
                <a:solidFill>
                  <a:srgbClr val="014A75"/>
                </a:solidFill>
              </a:rPr>
              <a:t>molluscs</a:t>
            </a:r>
            <a:r>
              <a:rPr lang="en-US" sz="2500" dirty="0">
                <a:solidFill>
                  <a:srgbClr val="014A75"/>
                </a:solidFill>
              </a:rPr>
              <a:t> (oyster and mussels)</a:t>
            </a:r>
          </a:p>
          <a:p>
            <a:r>
              <a:rPr lang="en-US" sz="2500" dirty="0">
                <a:solidFill>
                  <a:srgbClr val="014A75"/>
                </a:solidFill>
              </a:rPr>
              <a:t>3 </a:t>
            </a:r>
            <a:r>
              <a:rPr lang="en-US" sz="2500" b="1" dirty="0">
                <a:solidFill>
                  <a:srgbClr val="014A75"/>
                </a:solidFill>
              </a:rPr>
              <a:t>microalgae </a:t>
            </a:r>
            <a:r>
              <a:rPr lang="en-US" sz="2500" dirty="0">
                <a:solidFill>
                  <a:srgbClr val="014A75"/>
                </a:solidFill>
              </a:rPr>
              <a:t>species</a:t>
            </a:r>
            <a:endParaRPr lang="it-IT" sz="2500" dirty="0">
              <a:solidFill>
                <a:srgbClr val="014A75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it-IT" sz="1400" dirty="0">
              <a:solidFill>
                <a:srgbClr val="014A75"/>
              </a:solidFill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5C6EE1B7-8D73-4469-B37B-1BC86F855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016"/>
            <a:ext cx="8432800" cy="1531916"/>
          </a:xfrm>
        </p:spPr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strategy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10610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1">
            <a:extLst>
              <a:ext uri="{FF2B5EF4-FFF2-40B4-BE49-F238E27FC236}">
                <a16:creationId xmlns:a16="http://schemas.microsoft.com/office/drawing/2014/main" id="{46E06237-3724-490E-8FF1-8FB0AC73F4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69913"/>
            <a:ext cx="8432800" cy="1531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4400" b="1" dirty="0" err="1">
                <a:solidFill>
                  <a:schemeClr val="bg1"/>
                </a:solidFill>
              </a:rPr>
              <a:t>Challenges</a:t>
            </a:r>
            <a:r>
              <a:rPr lang="it-IT" sz="4400" b="1" dirty="0">
                <a:solidFill>
                  <a:schemeClr val="bg1"/>
                </a:solidFill>
              </a:rPr>
              <a:t>/1</a:t>
            </a:r>
          </a:p>
          <a:p>
            <a:endParaRPr lang="it-IT" b="1" dirty="0">
              <a:solidFill>
                <a:srgbClr val="00CC66"/>
              </a:solidFill>
            </a:endParaRPr>
          </a:p>
        </p:txBody>
      </p:sp>
      <p:sp>
        <p:nvSpPr>
          <p:cNvPr id="5" name="Segnaposto testo 2">
            <a:extLst>
              <a:ext uri="{FF2B5EF4-FFF2-40B4-BE49-F238E27FC236}">
                <a16:creationId xmlns:a16="http://schemas.microsoft.com/office/drawing/2014/main" id="{DE5235D9-09B5-4B7E-8163-AE474D6F9E19}"/>
              </a:ext>
            </a:extLst>
          </p:cNvPr>
          <p:cNvSpPr txBox="1">
            <a:spLocks/>
          </p:cNvSpPr>
          <p:nvPr/>
        </p:nvSpPr>
        <p:spPr>
          <a:xfrm>
            <a:off x="207390" y="2560672"/>
            <a:ext cx="11313525" cy="46084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dirty="0">
                <a:solidFill>
                  <a:srgbClr val="014A75"/>
                </a:solidFill>
              </a:rPr>
              <a:t>Three innovative sets of </a:t>
            </a:r>
            <a:r>
              <a:rPr lang="en-US" sz="2000" b="1" dirty="0">
                <a:solidFill>
                  <a:srgbClr val="014A75"/>
                </a:solidFill>
              </a:rPr>
              <a:t>aquafeeds</a:t>
            </a:r>
            <a:r>
              <a:rPr lang="en-US" sz="2000" dirty="0">
                <a:solidFill>
                  <a:srgbClr val="014A75"/>
                </a:solidFill>
              </a:rPr>
              <a:t>, each targeting a specific issue (</a:t>
            </a:r>
            <a:r>
              <a:rPr lang="en-US" sz="2000" b="1" dirty="0">
                <a:solidFill>
                  <a:srgbClr val="014A75"/>
                </a:solidFill>
              </a:rPr>
              <a:t>pro-health, organic, zero waste</a:t>
            </a:r>
            <a:r>
              <a:rPr lang="en-US" sz="2000" dirty="0">
                <a:solidFill>
                  <a:srgbClr val="014A75"/>
                </a:solidFill>
              </a:rPr>
              <a:t>)</a:t>
            </a:r>
          </a:p>
          <a:p>
            <a:pPr marL="0" indent="0" algn="just">
              <a:buNone/>
            </a:pPr>
            <a:endParaRPr lang="en-US" sz="2000" dirty="0">
              <a:solidFill>
                <a:srgbClr val="014A75"/>
              </a:solidFill>
            </a:endParaRPr>
          </a:p>
          <a:p>
            <a:pPr algn="just"/>
            <a:r>
              <a:rPr lang="it-IT" sz="2000" dirty="0">
                <a:solidFill>
                  <a:srgbClr val="014A75"/>
                </a:solidFill>
              </a:rPr>
              <a:t>Monitoring systems </a:t>
            </a:r>
            <a:r>
              <a:rPr lang="it-IT" sz="2000" dirty="0" err="1">
                <a:solidFill>
                  <a:srgbClr val="014A75"/>
                </a:solidFill>
              </a:rPr>
              <a:t>will</a:t>
            </a:r>
            <a:r>
              <a:rPr lang="it-IT" sz="2000" dirty="0">
                <a:solidFill>
                  <a:srgbClr val="014A75"/>
                </a:solidFill>
              </a:rPr>
              <a:t> aggregate and combine </a:t>
            </a:r>
            <a:r>
              <a:rPr lang="it-IT" sz="2000" dirty="0" err="1">
                <a:solidFill>
                  <a:srgbClr val="014A75"/>
                </a:solidFill>
              </a:rPr>
              <a:t>spatiotemporal</a:t>
            </a:r>
            <a:r>
              <a:rPr lang="it-IT" sz="2000" dirty="0">
                <a:solidFill>
                  <a:srgbClr val="014A75"/>
                </a:solidFill>
              </a:rPr>
              <a:t> information (</a:t>
            </a:r>
            <a:r>
              <a:rPr lang="it-IT" sz="2000" b="1" dirty="0">
                <a:solidFill>
                  <a:srgbClr val="014A75"/>
                </a:solidFill>
              </a:rPr>
              <a:t>Big data</a:t>
            </a:r>
            <a:r>
              <a:rPr lang="it-IT" sz="2000" dirty="0">
                <a:solidFill>
                  <a:srgbClr val="014A75"/>
                </a:solidFill>
              </a:rPr>
              <a:t>) in </a:t>
            </a:r>
            <a:r>
              <a:rPr lang="it-IT" sz="2000" dirty="0" err="1">
                <a:solidFill>
                  <a:srgbClr val="014A75"/>
                </a:solidFill>
              </a:rPr>
              <a:t>dynamic</a:t>
            </a:r>
            <a:r>
              <a:rPr lang="it-IT" sz="2000" dirty="0">
                <a:solidFill>
                  <a:srgbClr val="014A75"/>
                </a:solidFill>
              </a:rPr>
              <a:t> complex </a:t>
            </a:r>
            <a:r>
              <a:rPr lang="it-IT" sz="2000" dirty="0" err="1">
                <a:solidFill>
                  <a:srgbClr val="014A75"/>
                </a:solidFill>
              </a:rPr>
              <a:t>statistical</a:t>
            </a:r>
            <a:r>
              <a:rPr lang="it-IT" sz="2000" dirty="0">
                <a:solidFill>
                  <a:srgbClr val="014A75"/>
                </a:solidFill>
              </a:rPr>
              <a:t> and </a:t>
            </a:r>
            <a:r>
              <a:rPr lang="it-IT" sz="2000" b="1" dirty="0" err="1">
                <a:solidFill>
                  <a:srgbClr val="014A75"/>
                </a:solidFill>
              </a:rPr>
              <a:t>Artificial</a:t>
            </a:r>
            <a:r>
              <a:rPr lang="it-IT" sz="2000" b="1" dirty="0">
                <a:solidFill>
                  <a:srgbClr val="014A75"/>
                </a:solidFill>
              </a:rPr>
              <a:t> Intelligence</a:t>
            </a:r>
            <a:r>
              <a:rPr lang="it-IT" sz="2000" dirty="0">
                <a:solidFill>
                  <a:srgbClr val="014A75"/>
                </a:solidFill>
              </a:rPr>
              <a:t> </a:t>
            </a:r>
            <a:r>
              <a:rPr lang="it-IT" sz="2000" dirty="0" err="1">
                <a:solidFill>
                  <a:srgbClr val="014A75"/>
                </a:solidFill>
              </a:rPr>
              <a:t>models</a:t>
            </a:r>
            <a:r>
              <a:rPr lang="it-IT" sz="2000" dirty="0">
                <a:solidFill>
                  <a:srgbClr val="014A75"/>
                </a:solidFill>
              </a:rPr>
              <a:t> for disease </a:t>
            </a:r>
            <a:r>
              <a:rPr lang="it-IT" sz="2000" dirty="0" err="1">
                <a:solidFill>
                  <a:srgbClr val="014A75"/>
                </a:solidFill>
              </a:rPr>
              <a:t>prediction</a:t>
            </a:r>
            <a:r>
              <a:rPr lang="it-IT" sz="2000" dirty="0">
                <a:solidFill>
                  <a:srgbClr val="014A75"/>
                </a:solidFill>
              </a:rPr>
              <a:t> and health management</a:t>
            </a:r>
          </a:p>
          <a:p>
            <a:pPr algn="just"/>
            <a:endParaRPr lang="en-US" sz="2000" dirty="0">
              <a:solidFill>
                <a:srgbClr val="014A75"/>
              </a:solidFill>
            </a:endParaRPr>
          </a:p>
          <a:p>
            <a:pPr algn="just"/>
            <a:r>
              <a:rPr lang="en-US" sz="2000" dirty="0">
                <a:solidFill>
                  <a:srgbClr val="014A75"/>
                </a:solidFill>
              </a:rPr>
              <a:t>Welfare indicators, and microbiome analyses (NGS) will be used to evaluate the impact of different rearing systems (</a:t>
            </a:r>
            <a:r>
              <a:rPr lang="en-US" sz="2000" b="1" dirty="0">
                <a:solidFill>
                  <a:srgbClr val="014A75"/>
                </a:solidFill>
              </a:rPr>
              <a:t>RAS, </a:t>
            </a:r>
            <a:r>
              <a:rPr lang="en-US" sz="2000" b="1" dirty="0" err="1">
                <a:solidFill>
                  <a:srgbClr val="014A75"/>
                </a:solidFill>
              </a:rPr>
              <a:t>biofloc</a:t>
            </a:r>
            <a:r>
              <a:rPr lang="en-US" sz="2000" b="1" dirty="0">
                <a:solidFill>
                  <a:srgbClr val="014A75"/>
                </a:solidFill>
              </a:rPr>
              <a:t> technology, aquaponics, ELOXIRAS</a:t>
            </a:r>
            <a:r>
              <a:rPr lang="en-US" sz="2000" dirty="0">
                <a:solidFill>
                  <a:srgbClr val="014A75"/>
                </a:solidFill>
              </a:rPr>
              <a:t>) on fish condition</a:t>
            </a:r>
          </a:p>
          <a:p>
            <a:pPr marL="0" indent="0" algn="just">
              <a:buNone/>
            </a:pPr>
            <a:endParaRPr lang="en-US" sz="2000" dirty="0">
              <a:solidFill>
                <a:srgbClr val="014A75"/>
              </a:solidFill>
            </a:endParaRPr>
          </a:p>
          <a:p>
            <a:pPr algn="just"/>
            <a:r>
              <a:rPr lang="en-US" sz="2000" b="1" dirty="0">
                <a:solidFill>
                  <a:srgbClr val="014A75"/>
                </a:solidFill>
              </a:rPr>
              <a:t>Satellite imagery </a:t>
            </a:r>
            <a:r>
              <a:rPr lang="en-US" sz="2000" dirty="0">
                <a:solidFill>
                  <a:srgbClr val="014A75"/>
                </a:solidFill>
              </a:rPr>
              <a:t>by the development and validation of </a:t>
            </a:r>
            <a:r>
              <a:rPr lang="en-US" sz="2000" b="1" dirty="0">
                <a:solidFill>
                  <a:srgbClr val="014A75"/>
                </a:solidFill>
              </a:rPr>
              <a:t>biosensors </a:t>
            </a:r>
            <a:r>
              <a:rPr lang="en-US" sz="2000" dirty="0">
                <a:solidFill>
                  <a:srgbClr val="014A75"/>
                </a:solidFill>
              </a:rPr>
              <a:t>for supporting shellfish industry </a:t>
            </a:r>
            <a:endParaRPr lang="it-IT" sz="2000" dirty="0">
              <a:solidFill>
                <a:srgbClr val="014A75"/>
              </a:solidFill>
            </a:endParaRPr>
          </a:p>
          <a:p>
            <a:endParaRPr lang="it-IT" sz="2000" dirty="0">
              <a:solidFill>
                <a:srgbClr val="014A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061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969D1E-631A-4B9C-88F7-B568DC45F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80" y="447673"/>
            <a:ext cx="8432800" cy="1531916"/>
          </a:xfrm>
        </p:spPr>
        <p:txBody>
          <a:bodyPr/>
          <a:lstStyle/>
          <a:p>
            <a:r>
              <a:rPr lang="it-IT" dirty="0" err="1"/>
              <a:t>Challenges</a:t>
            </a:r>
            <a:r>
              <a:rPr lang="it-IT" dirty="0"/>
              <a:t>/2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FD318D-B1FD-4139-B168-B459FE79E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237" y="2476985"/>
            <a:ext cx="10515600" cy="3879088"/>
          </a:xfrm>
        </p:spPr>
        <p:txBody>
          <a:bodyPr>
            <a:normAutofit/>
          </a:bodyPr>
          <a:lstStyle/>
          <a:p>
            <a:pPr algn="just"/>
            <a:r>
              <a:rPr lang="it-IT" sz="2000" b="1" dirty="0">
                <a:solidFill>
                  <a:srgbClr val="014A75"/>
                </a:solidFill>
                <a:latin typeface="+mn-lt"/>
              </a:rPr>
              <a:t>Innovative breeding </a:t>
            </a:r>
            <a:r>
              <a:rPr lang="it-IT" sz="2000" b="1" dirty="0" err="1">
                <a:solidFill>
                  <a:srgbClr val="014A75"/>
                </a:solidFill>
                <a:latin typeface="+mn-lt"/>
              </a:rPr>
              <a:t>programmes</a:t>
            </a:r>
            <a:r>
              <a:rPr lang="it-IT" sz="2000" b="1" dirty="0">
                <a:solidFill>
                  <a:srgbClr val="014A75"/>
                </a:solidFill>
                <a:latin typeface="+mn-lt"/>
              </a:rPr>
              <a:t> </a:t>
            </a:r>
            <a:r>
              <a:rPr lang="it-IT" sz="2000" dirty="0">
                <a:solidFill>
                  <a:srgbClr val="014A75"/>
                </a:solidFill>
                <a:latin typeface="+mn-lt"/>
              </a:rPr>
              <a:t>to </a:t>
            </a:r>
            <a:r>
              <a:rPr lang="it-IT" sz="2000" dirty="0" err="1">
                <a:solidFill>
                  <a:srgbClr val="014A75"/>
                </a:solidFill>
                <a:latin typeface="+mn-lt"/>
              </a:rPr>
              <a:t>improve</a:t>
            </a:r>
            <a:r>
              <a:rPr lang="it-IT" sz="2000" dirty="0">
                <a:solidFill>
                  <a:srgbClr val="014A75"/>
                </a:solidFill>
                <a:latin typeface="+mn-lt"/>
              </a:rPr>
              <a:t> performance, </a:t>
            </a:r>
            <a:r>
              <a:rPr lang="it-IT" sz="2000" dirty="0" err="1">
                <a:solidFill>
                  <a:srgbClr val="014A75"/>
                </a:solidFill>
                <a:latin typeface="+mn-lt"/>
              </a:rPr>
              <a:t>robustness</a:t>
            </a:r>
            <a:r>
              <a:rPr lang="it-IT" sz="2000" dirty="0">
                <a:solidFill>
                  <a:srgbClr val="014A75"/>
                </a:solidFill>
                <a:latin typeface="+mn-lt"/>
              </a:rPr>
              <a:t> and </a:t>
            </a:r>
            <a:r>
              <a:rPr lang="it-IT" sz="2000" dirty="0" err="1">
                <a:solidFill>
                  <a:srgbClr val="014A75"/>
                </a:solidFill>
                <a:latin typeface="+mn-lt"/>
              </a:rPr>
              <a:t>quality</a:t>
            </a:r>
            <a:r>
              <a:rPr lang="it-IT" sz="2000" dirty="0">
                <a:solidFill>
                  <a:srgbClr val="014A75"/>
                </a:solidFill>
                <a:latin typeface="+mn-lt"/>
              </a:rPr>
              <a:t> of </a:t>
            </a:r>
            <a:r>
              <a:rPr lang="it-IT" sz="2000" dirty="0" err="1">
                <a:solidFill>
                  <a:srgbClr val="014A75"/>
                </a:solidFill>
                <a:latin typeface="+mn-lt"/>
              </a:rPr>
              <a:t>farmed</a:t>
            </a:r>
            <a:r>
              <a:rPr lang="it-IT" sz="2000" dirty="0">
                <a:solidFill>
                  <a:srgbClr val="014A75"/>
                </a:solidFill>
                <a:latin typeface="+mn-lt"/>
              </a:rPr>
              <a:t> </a:t>
            </a:r>
            <a:r>
              <a:rPr lang="it-IT" sz="2000" dirty="0" err="1">
                <a:solidFill>
                  <a:srgbClr val="014A75"/>
                </a:solidFill>
                <a:latin typeface="+mn-lt"/>
              </a:rPr>
              <a:t>fish</a:t>
            </a:r>
            <a:r>
              <a:rPr lang="it-IT" sz="2000" dirty="0">
                <a:solidFill>
                  <a:srgbClr val="014A75"/>
                </a:solidFill>
                <a:latin typeface="+mn-lt"/>
              </a:rPr>
              <a:t>, </a:t>
            </a:r>
            <a:r>
              <a:rPr lang="it-IT" sz="2000" dirty="0" err="1">
                <a:solidFill>
                  <a:srgbClr val="014A75"/>
                </a:solidFill>
                <a:latin typeface="+mn-lt"/>
              </a:rPr>
              <a:t>mollusc</a:t>
            </a:r>
            <a:r>
              <a:rPr lang="it-IT" sz="2000" dirty="0">
                <a:solidFill>
                  <a:srgbClr val="014A75"/>
                </a:solidFill>
                <a:latin typeface="+mn-lt"/>
              </a:rPr>
              <a:t> and </a:t>
            </a:r>
            <a:r>
              <a:rPr lang="it-IT" sz="2000" dirty="0" err="1">
                <a:solidFill>
                  <a:srgbClr val="014A75"/>
                </a:solidFill>
                <a:latin typeface="+mn-lt"/>
              </a:rPr>
              <a:t>microalgae</a:t>
            </a:r>
            <a:r>
              <a:rPr lang="it-IT" sz="2000" dirty="0">
                <a:solidFill>
                  <a:srgbClr val="014A75"/>
                </a:solidFill>
                <a:latin typeface="+mn-lt"/>
              </a:rPr>
              <a:t>, </a:t>
            </a:r>
            <a:r>
              <a:rPr lang="it-IT" sz="2000" dirty="0" err="1">
                <a:solidFill>
                  <a:srgbClr val="014A75"/>
                </a:solidFill>
                <a:latin typeface="+mn-lt"/>
              </a:rPr>
              <a:t>using</a:t>
            </a:r>
            <a:r>
              <a:rPr lang="it-IT" sz="2000" dirty="0">
                <a:solidFill>
                  <a:srgbClr val="014A75"/>
                </a:solidFill>
                <a:latin typeface="+mn-lt"/>
              </a:rPr>
              <a:t> </a:t>
            </a:r>
            <a:r>
              <a:rPr lang="it-IT" sz="2000" dirty="0" err="1">
                <a:solidFill>
                  <a:srgbClr val="014A75"/>
                </a:solidFill>
                <a:latin typeface="+mn-lt"/>
              </a:rPr>
              <a:t>different</a:t>
            </a:r>
            <a:r>
              <a:rPr lang="it-IT" sz="2000" dirty="0">
                <a:solidFill>
                  <a:srgbClr val="014A75"/>
                </a:solidFill>
                <a:latin typeface="+mn-lt"/>
              </a:rPr>
              <a:t> </a:t>
            </a:r>
            <a:r>
              <a:rPr lang="it-IT" sz="2000" dirty="0" err="1">
                <a:solidFill>
                  <a:srgbClr val="014A75"/>
                </a:solidFill>
                <a:latin typeface="+mn-lt"/>
              </a:rPr>
              <a:t>genomics</a:t>
            </a:r>
            <a:r>
              <a:rPr lang="it-IT" sz="2000" dirty="0">
                <a:solidFill>
                  <a:srgbClr val="014A75"/>
                </a:solidFill>
                <a:latin typeface="+mn-lt"/>
              </a:rPr>
              <a:t> methods.</a:t>
            </a:r>
          </a:p>
          <a:p>
            <a:pPr algn="just"/>
            <a:endParaRPr lang="it-IT" sz="2000" dirty="0">
              <a:solidFill>
                <a:srgbClr val="014A75"/>
              </a:solidFill>
              <a:latin typeface="+mn-lt"/>
            </a:endParaRPr>
          </a:p>
          <a:p>
            <a:pPr algn="just"/>
            <a:r>
              <a:rPr lang="en-US" sz="2000" dirty="0">
                <a:solidFill>
                  <a:srgbClr val="014A75"/>
                </a:solidFill>
                <a:latin typeface="+mn-lt"/>
              </a:rPr>
              <a:t>Enhanced know-how of </a:t>
            </a:r>
            <a:r>
              <a:rPr lang="en-US" sz="2000" b="1" dirty="0">
                <a:solidFill>
                  <a:srgbClr val="014A75"/>
                </a:solidFill>
                <a:latin typeface="+mn-lt"/>
              </a:rPr>
              <a:t>the reproductive physiology </a:t>
            </a:r>
            <a:r>
              <a:rPr lang="en-US" sz="2000" dirty="0">
                <a:solidFill>
                  <a:srgbClr val="014A75"/>
                </a:solidFill>
                <a:latin typeface="+mn-lt"/>
              </a:rPr>
              <a:t>and on the reproductive dysfunctions of three emerging species</a:t>
            </a:r>
            <a:r>
              <a:rPr lang="en-US" sz="2000" b="1" dirty="0">
                <a:solidFill>
                  <a:srgbClr val="014A75"/>
                </a:solidFill>
                <a:latin typeface="+mn-lt"/>
              </a:rPr>
              <a:t>: greater amberjack, meagre and Senegalese sole </a:t>
            </a:r>
            <a:r>
              <a:rPr lang="en-US" sz="2000" dirty="0">
                <a:solidFill>
                  <a:srgbClr val="014A75"/>
                </a:solidFill>
                <a:latin typeface="+mn-lt"/>
              </a:rPr>
              <a:t>under rearing conditions.</a:t>
            </a:r>
          </a:p>
          <a:p>
            <a:pPr algn="just"/>
            <a:endParaRPr lang="en-US" sz="2000" dirty="0">
              <a:solidFill>
                <a:srgbClr val="014A75"/>
              </a:solidFill>
              <a:latin typeface="+mn-lt"/>
            </a:endParaRPr>
          </a:p>
          <a:p>
            <a:r>
              <a:rPr lang="en-US" sz="2000" dirty="0">
                <a:solidFill>
                  <a:srgbClr val="014A75"/>
                </a:solidFill>
                <a:latin typeface="+mn-lt"/>
              </a:rPr>
              <a:t>Development of </a:t>
            </a:r>
            <a:r>
              <a:rPr lang="en-US" sz="2000" b="1" dirty="0">
                <a:solidFill>
                  <a:srgbClr val="014A75"/>
                </a:solidFill>
                <a:latin typeface="+mn-lt"/>
              </a:rPr>
              <a:t>innovative high-quality seafood </a:t>
            </a:r>
            <a:r>
              <a:rPr lang="en-US" sz="2000" dirty="0">
                <a:solidFill>
                  <a:srgbClr val="014A75"/>
                </a:solidFill>
                <a:latin typeface="+mn-lt"/>
              </a:rPr>
              <a:t>products and of tailored sustainable techniques for </a:t>
            </a:r>
            <a:r>
              <a:rPr lang="en-US" sz="2000" b="1" dirty="0" err="1">
                <a:solidFill>
                  <a:srgbClr val="014A75"/>
                </a:solidFill>
                <a:latin typeface="+mn-lt"/>
              </a:rPr>
              <a:t>valorisation</a:t>
            </a:r>
            <a:r>
              <a:rPr lang="en-US" sz="2000" b="1" dirty="0">
                <a:solidFill>
                  <a:srgbClr val="014A75"/>
                </a:solidFill>
                <a:latin typeface="+mn-lt"/>
              </a:rPr>
              <a:t> of by-products </a:t>
            </a:r>
            <a:r>
              <a:rPr lang="en-US" sz="2000" dirty="0">
                <a:solidFill>
                  <a:srgbClr val="014A75"/>
                </a:solidFill>
                <a:latin typeface="+mn-lt"/>
              </a:rPr>
              <a:t>through the preparation of functional ingredients. </a:t>
            </a:r>
          </a:p>
          <a:p>
            <a:endParaRPr lang="en-US" sz="2000" dirty="0">
              <a:solidFill>
                <a:srgbClr val="014A75"/>
              </a:solidFill>
              <a:latin typeface="+mn-lt"/>
            </a:endParaRPr>
          </a:p>
          <a:p>
            <a:endParaRPr lang="it-IT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5725530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ija_v2" id="{EB3C444E-5390-44E7-A6D6-C23B1039A064}" vid="{B47985A4-9D08-442A-8DBA-EAB3BBBCF38B}"/>
    </a:ext>
  </a:extLst>
</a:theme>
</file>

<file path=ppt/theme/theme2.xml><?xml version="1.0" encoding="utf-8"?>
<a:theme xmlns:a="http://schemas.openxmlformats.org/drawingml/2006/main" name="3_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ija_v2" id="{EB3C444E-5390-44E7-A6D6-C23B1039A064}" vid="{C02FC4FD-D92D-4243-A30F-1A8CFA3FFEED}"/>
    </a:ext>
  </a:extLst>
</a:theme>
</file>

<file path=ppt/theme/theme3.xml><?xml version="1.0" encoding="utf-8"?>
<a:theme xmlns:a="http://schemas.openxmlformats.org/drawingml/2006/main" name="2_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ija_v2" id="{EB3C444E-5390-44E7-A6D6-C23B1039A064}" vid="{BA037165-C320-41F0-8C46-16EDF4499BCA}"/>
    </a:ext>
  </a:extLst>
</a:theme>
</file>

<file path=ppt/theme/theme4.xml><?xml version="1.0" encoding="utf-8"?>
<a:theme xmlns:a="http://schemas.openxmlformats.org/drawingml/2006/main" name="1_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ija_v2" id="{EB3C444E-5390-44E7-A6D6-C23B1039A064}" vid="{B5EDE69E-5BF3-479A-8D70-EB32BD9B9DC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277</TotalTime>
  <Words>577</Words>
  <Application>Microsoft Office PowerPoint</Application>
  <PresentationFormat>Widescreen</PresentationFormat>
  <Paragraphs>77</Paragraphs>
  <Slides>13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13</vt:i4>
      </vt:variant>
    </vt:vector>
  </HeadingPairs>
  <TitlesOfParts>
    <vt:vector size="23" baseType="lpstr">
      <vt:lpstr>Arial</vt:lpstr>
      <vt:lpstr>Calibri</vt:lpstr>
      <vt:lpstr>Open Sans Light</vt:lpstr>
      <vt:lpstr>Open Sans SemiBold</vt:lpstr>
      <vt:lpstr>Roboto</vt:lpstr>
      <vt:lpstr>Wingdings</vt:lpstr>
      <vt:lpstr>Theme1</vt:lpstr>
      <vt:lpstr>3_Theme1</vt:lpstr>
      <vt:lpstr>2_Theme1</vt:lpstr>
      <vt:lpstr>1_Theme1</vt:lpstr>
      <vt:lpstr>Presentazione standard di PowerPoint</vt:lpstr>
      <vt:lpstr>Presentazione standard di PowerPoint</vt:lpstr>
      <vt:lpstr>Italian aquaculture factsheet</vt:lpstr>
      <vt:lpstr>Presentazione standard di PowerPoint</vt:lpstr>
      <vt:lpstr>NewTechAqua Project information​</vt:lpstr>
      <vt:lpstr>The consortium</vt:lpstr>
      <vt:lpstr>The strategy</vt:lpstr>
      <vt:lpstr>Challenges/1 </vt:lpstr>
      <vt:lpstr>Challenges/2</vt:lpstr>
      <vt:lpstr>Innovations</vt:lpstr>
      <vt:lpstr>New opportunities</vt:lpstr>
      <vt:lpstr>Presentazione standard di PowerPoint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Olga Marinkovic</dc:creator>
  <cp:lastModifiedBy>Alessio Bonaldo</cp:lastModifiedBy>
  <cp:revision>17</cp:revision>
  <dcterms:created xsi:type="dcterms:W3CDTF">2021-01-19T16:27:41Z</dcterms:created>
  <dcterms:modified xsi:type="dcterms:W3CDTF">2021-01-27T13:41:59Z</dcterms:modified>
</cp:coreProperties>
</file>