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</p:sldMasterIdLst>
  <p:notesMasterIdLst>
    <p:notesMasterId r:id="rId15"/>
  </p:notesMasterIdLst>
  <p:handoutMasterIdLst>
    <p:handoutMasterId r:id="rId16"/>
  </p:handoutMasterIdLst>
  <p:sldIdLst>
    <p:sldId id="380" r:id="rId2"/>
    <p:sldId id="426" r:id="rId3"/>
    <p:sldId id="430" r:id="rId4"/>
    <p:sldId id="433" r:id="rId5"/>
    <p:sldId id="431" r:id="rId6"/>
    <p:sldId id="435" r:id="rId7"/>
    <p:sldId id="436" r:id="rId8"/>
    <p:sldId id="428" r:id="rId9"/>
    <p:sldId id="432" r:id="rId10"/>
    <p:sldId id="427" r:id="rId11"/>
    <p:sldId id="377" r:id="rId12"/>
    <p:sldId id="438" r:id="rId13"/>
    <p:sldId id="437" r:id="rId14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B"/>
    <a:srgbClr val="482235"/>
    <a:srgbClr val="99A3AE"/>
    <a:srgbClr val="003399"/>
    <a:srgbClr val="ABDAFC"/>
    <a:srgbClr val="2E7696"/>
    <a:srgbClr val="0F1A27"/>
    <a:srgbClr val="001D58"/>
    <a:srgbClr val="368AB0"/>
    <a:srgbClr val="009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91" autoAdjust="0"/>
    <p:restoredTop sz="92841" autoAdjust="0"/>
  </p:normalViewPr>
  <p:slideViewPr>
    <p:cSldViewPr snapToGrid="0">
      <p:cViewPr varScale="1">
        <p:scale>
          <a:sx n="101" d="100"/>
          <a:sy n="101" d="100"/>
        </p:scale>
        <p:origin x="138" y="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274"/>
    </p:cViewPr>
  </p:sorterViewPr>
  <p:notesViewPr>
    <p:cSldViewPr snapToGrid="0">
      <p:cViewPr varScale="1">
        <p:scale>
          <a:sx n="66" d="100"/>
          <a:sy n="66" d="100"/>
        </p:scale>
        <p:origin x="26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123" cy="494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178" y="0"/>
            <a:ext cx="2919123" cy="494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1E278-F6CC-4615-823F-5F128F09B7D5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019"/>
            <a:ext cx="2919123" cy="494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178" y="9372019"/>
            <a:ext cx="2919123" cy="494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E4285-D4C9-4445-B22A-36AB8DB75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3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3D4C377-031C-4116-AD22-26D39DC88847}" type="datetimeFigureOut">
              <a:rPr lang="hr-HR" smtClean="0"/>
              <a:pPr/>
              <a:t>28.9.2020.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CE5C0E-E853-43B9-9EC7-0910908D3965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743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5C0E-E853-43B9-9EC7-0910908D3965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9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5C0E-E853-43B9-9EC7-0910908D3965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31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65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165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4754"/>
            <a:ext cx="2743200" cy="365125"/>
          </a:xfrm>
        </p:spPr>
        <p:txBody>
          <a:bodyPr/>
          <a:lstStyle/>
          <a:p>
            <a:fld id="{798A2FEC-630A-4A53-9497-371052FBE481}" type="slidenum">
              <a:rPr lang="hr-HR" smtClean="0">
                <a:gradFill flip="none" rotWithShape="1">
                  <a:gsLst>
                    <a:gs pos="28000">
                      <a:srgbClr val="FFFFFF">
                        <a:lumMod val="93000"/>
                      </a:srgbClr>
                    </a:gs>
                    <a:gs pos="0">
                      <a:srgbClr val="C9F0FE">
                        <a:lumMod val="38000"/>
                        <a:lumOff val="62000"/>
                      </a:srgbClr>
                    </a:gs>
                    <a:gs pos="100000">
                      <a:srgbClr val="766F5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hr-HR" dirty="0">
              <a:gradFill flip="none" rotWithShape="1">
                <a:gsLst>
                  <a:gs pos="28000">
                    <a:srgbClr val="FFFFFF">
                      <a:lumMod val="93000"/>
                    </a:srgbClr>
                  </a:gs>
                  <a:gs pos="0">
                    <a:srgbClr val="C9F0FE">
                      <a:lumMod val="38000"/>
                      <a:lumOff val="62000"/>
                    </a:srgbClr>
                  </a:gs>
                  <a:gs pos="100000">
                    <a:srgbClr val="766F5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65335"/>
            <a:ext cx="4576929" cy="2"/>
          </a:xfrm>
          <a:prstGeom prst="line">
            <a:avLst/>
          </a:prstGeom>
          <a:ln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4" descr="Slikovni rezultat za facility point eusair logo tourism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3" y="-132521"/>
            <a:ext cx="2943449" cy="15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likovni rezultat za eusair logo touris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73" y="-18937"/>
            <a:ext cx="1513375" cy="13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4" descr="EUSAIR_Logotype_RGB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7" y="-158942"/>
            <a:ext cx="2166499" cy="15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327868" y="1265335"/>
            <a:ext cx="3864132" cy="0"/>
          </a:xfrm>
          <a:prstGeom prst="line">
            <a:avLst/>
          </a:prstGeom>
          <a:ln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95" y="0"/>
            <a:ext cx="1683026" cy="1384072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70" y="141337"/>
            <a:ext cx="1736348" cy="863503"/>
          </a:xfrm>
          <a:prstGeom prst="rect">
            <a:avLst/>
          </a:prstGeom>
        </p:spPr>
      </p:pic>
      <p:pic>
        <p:nvPicPr>
          <p:cNvPr id="15" name="Picture 14"/>
          <p:cNvPicPr/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68" y="692036"/>
            <a:ext cx="1670294" cy="495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90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1547"/>
            <a:ext cx="10515600" cy="1129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63193"/>
            <a:ext cx="5181600" cy="35137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89613"/>
            <a:ext cx="5181600" cy="34873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24987" y="6492875"/>
            <a:ext cx="2743200" cy="365125"/>
          </a:xfrm>
        </p:spPr>
        <p:txBody>
          <a:bodyPr/>
          <a:lstStyle/>
          <a:p>
            <a:fld id="{9648F39E-9C37-485F-AC97-16BB4BDF9F49}" type="slidenum">
              <a:rPr lang="en-US" smtClean="0">
                <a:gradFill flip="none" rotWithShape="1">
                  <a:gsLst>
                    <a:gs pos="28000">
                      <a:srgbClr val="FFFFFF">
                        <a:lumMod val="93000"/>
                      </a:srgbClr>
                    </a:gs>
                    <a:gs pos="0">
                      <a:srgbClr val="C9F0FE">
                        <a:lumMod val="38000"/>
                        <a:lumOff val="62000"/>
                      </a:srgbClr>
                    </a:gs>
                    <a:gs pos="100000">
                      <a:srgbClr val="766F5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srgbClr val="FFFFFF">
                      <a:lumMod val="93000"/>
                    </a:srgbClr>
                  </a:gs>
                  <a:gs pos="0">
                    <a:srgbClr val="C9F0FE">
                      <a:lumMod val="38000"/>
                      <a:lumOff val="62000"/>
                    </a:srgbClr>
                  </a:gs>
                  <a:gs pos="100000">
                    <a:srgbClr val="766F5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8" name="Picture 4" descr="Slikovni rezultat za facility point eusair logo tourism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3" y="-132521"/>
            <a:ext cx="2943449" cy="15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70" y="141337"/>
            <a:ext cx="1736348" cy="863503"/>
          </a:xfrm>
          <a:prstGeom prst="rect">
            <a:avLst/>
          </a:prstGeom>
        </p:spPr>
      </p:pic>
      <p:pic>
        <p:nvPicPr>
          <p:cNvPr id="10" name="Picture 2" descr="Slikovni rezultat za eusair logo tourism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73" y="-18937"/>
            <a:ext cx="1513375" cy="13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95" y="0"/>
            <a:ext cx="1683026" cy="1384072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68" y="692036"/>
            <a:ext cx="1670294" cy="49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4" descr="EUSAIR_Logotype_RGB.jp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7" y="-158942"/>
            <a:ext cx="2166499" cy="15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65335"/>
            <a:ext cx="4576929" cy="2"/>
          </a:xfrm>
          <a:prstGeom prst="line">
            <a:avLst/>
          </a:prstGeom>
          <a:ln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327868" y="1265335"/>
            <a:ext cx="3864132" cy="0"/>
          </a:xfrm>
          <a:prstGeom prst="line">
            <a:avLst/>
          </a:prstGeom>
          <a:ln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44706"/>
            <a:ext cx="10515600" cy="8254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9107"/>
            <a:ext cx="10515600" cy="39178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648F39E-9C37-485F-AC97-16BB4BDF9F49}" type="slidenum">
              <a:rPr lang="en-US" smtClean="0">
                <a:gradFill flip="none" rotWithShape="1">
                  <a:gsLst>
                    <a:gs pos="28000">
                      <a:srgbClr val="FFFFFF">
                        <a:lumMod val="93000"/>
                      </a:srgbClr>
                    </a:gs>
                    <a:gs pos="0">
                      <a:srgbClr val="C9F0FE">
                        <a:lumMod val="38000"/>
                        <a:lumOff val="62000"/>
                      </a:srgbClr>
                    </a:gs>
                    <a:gs pos="100000">
                      <a:srgbClr val="766F5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srgbClr val="FFFFFF">
                      <a:lumMod val="93000"/>
                    </a:srgbClr>
                  </a:gs>
                  <a:gs pos="0">
                    <a:srgbClr val="C9F0FE">
                      <a:lumMod val="38000"/>
                      <a:lumOff val="62000"/>
                    </a:srgbClr>
                  </a:gs>
                  <a:gs pos="100000">
                    <a:srgbClr val="766F5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8" name="Picture 4" descr="Slikovni rezultat za facility point eusair logo tourism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3" y="-132521"/>
            <a:ext cx="2943449" cy="15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70" y="141337"/>
            <a:ext cx="1736348" cy="863503"/>
          </a:xfrm>
          <a:prstGeom prst="rect">
            <a:avLst/>
          </a:prstGeom>
        </p:spPr>
      </p:pic>
      <p:pic>
        <p:nvPicPr>
          <p:cNvPr id="10" name="Picture 2" descr="Slikovni rezultat za eusair logo tourism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73" y="-18937"/>
            <a:ext cx="1513375" cy="13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95" y="0"/>
            <a:ext cx="1683026" cy="1384072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68" y="692036"/>
            <a:ext cx="1670294" cy="49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4" descr="EUSAIR_Logotype_RGB.jp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7" y="-158942"/>
            <a:ext cx="2166499" cy="15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65335"/>
            <a:ext cx="4576929" cy="2"/>
          </a:xfrm>
          <a:prstGeom prst="line">
            <a:avLst/>
          </a:prstGeom>
          <a:ln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327868" y="1265335"/>
            <a:ext cx="3864132" cy="0"/>
          </a:xfrm>
          <a:prstGeom prst="line">
            <a:avLst/>
          </a:prstGeom>
          <a:ln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1">
                <a:lumMod val="5000"/>
                <a:lumOff val="95000"/>
              </a:schemeClr>
            </a:gs>
            <a:gs pos="95000">
              <a:srgbClr val="2E7696"/>
            </a:gs>
            <a:gs pos="100000">
              <a:srgbClr val="00959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531A1-6BFA-4137-922C-FC263B1D9E56}" type="datetimeFigureOut">
              <a:rPr lang="hr-HR" smtClean="0">
                <a:gradFill flip="none" rotWithShape="1">
                  <a:gsLst>
                    <a:gs pos="28000">
                      <a:srgbClr val="FFFFFF">
                        <a:lumMod val="93000"/>
                      </a:srgbClr>
                    </a:gs>
                    <a:gs pos="0">
                      <a:srgbClr val="C9F0FE">
                        <a:lumMod val="38000"/>
                        <a:lumOff val="62000"/>
                      </a:srgbClr>
                    </a:gs>
                    <a:gs pos="100000">
                      <a:srgbClr val="766F5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28.9.2020.</a:t>
            </a:fld>
            <a:endParaRPr lang="hr-HR" dirty="0">
              <a:gradFill flip="none" rotWithShape="1">
                <a:gsLst>
                  <a:gs pos="28000">
                    <a:srgbClr val="FFFFFF">
                      <a:lumMod val="93000"/>
                    </a:srgbClr>
                  </a:gs>
                  <a:gs pos="0">
                    <a:srgbClr val="C9F0FE">
                      <a:lumMod val="38000"/>
                      <a:lumOff val="62000"/>
                    </a:srgbClr>
                  </a:gs>
                  <a:gs pos="100000">
                    <a:srgbClr val="766F5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>
              <a:gradFill flip="none" rotWithShape="1">
                <a:gsLst>
                  <a:gs pos="28000">
                    <a:srgbClr val="FFFFFF">
                      <a:lumMod val="93000"/>
                    </a:srgbClr>
                  </a:gs>
                  <a:gs pos="0">
                    <a:srgbClr val="C9F0FE">
                      <a:lumMod val="38000"/>
                      <a:lumOff val="62000"/>
                    </a:srgbClr>
                  </a:gs>
                  <a:gs pos="100000">
                    <a:srgbClr val="766F5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2FEC-630A-4A53-9497-371052FBE481}" type="slidenum">
              <a:rPr lang="hr-HR" smtClean="0">
                <a:gradFill flip="none" rotWithShape="1">
                  <a:gsLst>
                    <a:gs pos="28000">
                      <a:srgbClr val="FFFFFF">
                        <a:lumMod val="93000"/>
                      </a:srgbClr>
                    </a:gs>
                    <a:gs pos="0">
                      <a:srgbClr val="C9F0FE">
                        <a:lumMod val="38000"/>
                        <a:lumOff val="62000"/>
                      </a:srgbClr>
                    </a:gs>
                    <a:gs pos="100000">
                      <a:srgbClr val="766F5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hr-HR" dirty="0">
              <a:gradFill flip="none" rotWithShape="1">
                <a:gsLst>
                  <a:gs pos="28000">
                    <a:srgbClr val="FFFFFF">
                      <a:lumMod val="93000"/>
                    </a:srgbClr>
                  </a:gs>
                  <a:gs pos="0">
                    <a:srgbClr val="C9F0FE">
                      <a:lumMod val="38000"/>
                      <a:lumOff val="62000"/>
                    </a:srgbClr>
                  </a:gs>
                  <a:gs pos="100000">
                    <a:srgbClr val="766F5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405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5" r:id="rId2"/>
    <p:sldLayoutId id="21474840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11" Type="http://schemas.openxmlformats.org/officeDocument/2006/relationships/image" Target="../media/image27.sv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hyperlink" Target="mailto:c.narval@verracon.at" TargetMode="External"/><Relationship Id="rId9" Type="http://schemas.openxmlformats.org/officeDocument/2006/relationships/hyperlink" Target="mailto:agnes.kurzweil@umweltbundesamt.a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5943" y="1600600"/>
            <a:ext cx="121920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cap="all" dirty="0"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EUSAIR TSG2 (TRANSPORT) and TSG4 (TOURISM) </a:t>
            </a:r>
          </a:p>
          <a:p>
            <a:pPr algn="ctr"/>
            <a:r>
              <a:rPr lang="en-US" sz="2700" cap="all" dirty="0"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Back-to-back with EUSDR PA3</a:t>
            </a:r>
            <a:endParaRPr lang="hr-HR" sz="2700" cap="all" dirty="0">
              <a:solidFill>
                <a:srgbClr val="FF00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500" cap="all" dirty="0"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hr-HR" sz="3500" cap="all" dirty="0">
              <a:solidFill>
                <a:srgbClr val="FF00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400" cap="all" dirty="0"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Cycling Tourism and Cultural Routes</a:t>
            </a:r>
            <a:endParaRPr lang="hr-HR" sz="4400" cap="all" dirty="0">
              <a:solidFill>
                <a:srgbClr val="FF00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400" cap="all" dirty="0"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i="1" cap="all" dirty="0"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 Workshop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790992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400" i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Transdanube</a:t>
            </a:r>
            <a:r>
              <a:rPr lang="de-AT" sz="4400" i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 Travel Stories</a:t>
            </a:r>
            <a:endParaRPr lang="en-US" sz="4400" i="1" dirty="0"/>
          </a:p>
        </p:txBody>
      </p:sp>
      <p:sp>
        <p:nvSpPr>
          <p:cNvPr id="4" name="Rectangle 3"/>
          <p:cNvSpPr/>
          <p:nvPr/>
        </p:nvSpPr>
        <p:spPr>
          <a:xfrm>
            <a:off x="0" y="6457890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hr-HR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2 </a:t>
            </a:r>
            <a:r>
              <a:rPr lang="hr-HR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October</a:t>
            </a:r>
            <a:r>
              <a:rPr lang="hr-HR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20</a:t>
            </a:r>
            <a:r>
              <a:rPr lang="hr-HR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2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implement mobility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Mobility Manager </a:t>
            </a:r>
            <a:br>
              <a:rPr lang="en-US" b="1" dirty="0"/>
            </a:br>
            <a:r>
              <a:rPr lang="en-US" dirty="0"/>
              <a:t>inform costumers about alternative travelling to car-use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Mobility Plan</a:t>
            </a:r>
            <a:br>
              <a:rPr lang="en-US" b="1" dirty="0"/>
            </a:br>
            <a:r>
              <a:rPr lang="en-US" dirty="0"/>
              <a:t>collection of information on sustainable mobility, time tables, bike rental, barrier-free travel 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Mobility Centre</a:t>
            </a:r>
            <a:br>
              <a:rPr lang="en-US" b="1" dirty="0"/>
            </a:br>
            <a:r>
              <a:rPr lang="en-US" dirty="0"/>
              <a:t>operating unit at destination level</a:t>
            </a:r>
          </a:p>
        </p:txBody>
      </p:sp>
    </p:spTree>
    <p:extLst>
      <p:ext uri="{BB962C8B-B14F-4D97-AF65-F5344CB8AC3E}">
        <p14:creationId xmlns:p14="http://schemas.microsoft.com/office/powerpoint/2010/main" val="191277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id="{963014D8-E546-49DC-A8F3-62BFA4D87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151" y="4170823"/>
            <a:ext cx="2772661" cy="2079496"/>
          </a:xfrm>
          <a:prstGeom prst="rect">
            <a:avLst/>
          </a:prstGeom>
          <a:solidFill>
            <a:srgbClr val="F6F7FB"/>
          </a:solidFill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0651" y="2680355"/>
            <a:ext cx="1211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2200" dirty="0"/>
          </a:p>
          <a:p>
            <a:endParaRPr lang="hr-HR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95AB32-A6D6-4C43-8DDE-5C15A1C6F2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502"/>
          <a:stretch/>
        </p:blipFill>
        <p:spPr>
          <a:xfrm>
            <a:off x="59090" y="3420941"/>
            <a:ext cx="3787938" cy="20695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3CC309-F409-4068-B4D7-4356DF36B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1926" y="1337224"/>
            <a:ext cx="3124435" cy="1949254"/>
          </a:xfrm>
          <a:prstGeom prst="rect">
            <a:avLst/>
          </a:prstGeom>
        </p:spPr>
      </p:pic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D860638-B420-4954-8A03-5C917CE8B8A0}"/>
              </a:ext>
            </a:extLst>
          </p:cNvPr>
          <p:cNvSpPr/>
          <p:nvPr/>
        </p:nvSpPr>
        <p:spPr>
          <a:xfrm>
            <a:off x="1406620" y="2816524"/>
            <a:ext cx="7254240" cy="1424896"/>
          </a:xfrm>
          <a:custGeom>
            <a:avLst/>
            <a:gdLst>
              <a:gd name="connsiteX0" fmla="*/ 0 w 7254240"/>
              <a:gd name="connsiteY0" fmla="*/ 225547 h 1424896"/>
              <a:gd name="connsiteX1" fmla="*/ 1550126 w 7254240"/>
              <a:gd name="connsiteY1" fmla="*/ 25250 h 1424896"/>
              <a:gd name="connsiteX2" fmla="*/ 2560320 w 7254240"/>
              <a:gd name="connsiteY2" fmla="*/ 77502 h 1424896"/>
              <a:gd name="connsiteX3" fmla="*/ 3535680 w 7254240"/>
              <a:gd name="connsiteY3" fmla="*/ 695810 h 1424896"/>
              <a:gd name="connsiteX4" fmla="*/ 4206240 w 7254240"/>
              <a:gd name="connsiteY4" fmla="*/ 1244450 h 1424896"/>
              <a:gd name="connsiteX5" fmla="*/ 5024846 w 7254240"/>
              <a:gd name="connsiteY5" fmla="*/ 1418622 h 1424896"/>
              <a:gd name="connsiteX6" fmla="*/ 5939246 w 7254240"/>
              <a:gd name="connsiteY6" fmla="*/ 1061570 h 1424896"/>
              <a:gd name="connsiteX7" fmla="*/ 6444343 w 7254240"/>
              <a:gd name="connsiteY7" fmla="*/ 565182 h 1424896"/>
              <a:gd name="connsiteX8" fmla="*/ 6958149 w 7254240"/>
              <a:gd name="connsiteY8" fmla="*/ 521639 h 1424896"/>
              <a:gd name="connsiteX9" fmla="*/ 7254240 w 7254240"/>
              <a:gd name="connsiteY9" fmla="*/ 582599 h 142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4240" h="1424896">
                <a:moveTo>
                  <a:pt x="0" y="225547"/>
                </a:moveTo>
                <a:cubicBezTo>
                  <a:pt x="561703" y="137735"/>
                  <a:pt x="1123406" y="49924"/>
                  <a:pt x="1550126" y="25250"/>
                </a:cubicBezTo>
                <a:cubicBezTo>
                  <a:pt x="1976846" y="576"/>
                  <a:pt x="2229394" y="-34258"/>
                  <a:pt x="2560320" y="77502"/>
                </a:cubicBezTo>
                <a:cubicBezTo>
                  <a:pt x="2891246" y="189262"/>
                  <a:pt x="3261360" y="501319"/>
                  <a:pt x="3535680" y="695810"/>
                </a:cubicBezTo>
                <a:cubicBezTo>
                  <a:pt x="3810000" y="890301"/>
                  <a:pt x="3958046" y="1123981"/>
                  <a:pt x="4206240" y="1244450"/>
                </a:cubicBezTo>
                <a:cubicBezTo>
                  <a:pt x="4454434" y="1364919"/>
                  <a:pt x="4736012" y="1449102"/>
                  <a:pt x="5024846" y="1418622"/>
                </a:cubicBezTo>
                <a:cubicBezTo>
                  <a:pt x="5313680" y="1388142"/>
                  <a:pt x="5702663" y="1203810"/>
                  <a:pt x="5939246" y="1061570"/>
                </a:cubicBezTo>
                <a:cubicBezTo>
                  <a:pt x="6175829" y="919330"/>
                  <a:pt x="6274526" y="655170"/>
                  <a:pt x="6444343" y="565182"/>
                </a:cubicBezTo>
                <a:cubicBezTo>
                  <a:pt x="6614160" y="475194"/>
                  <a:pt x="6823166" y="518736"/>
                  <a:pt x="6958149" y="521639"/>
                </a:cubicBezTo>
                <a:cubicBezTo>
                  <a:pt x="7093132" y="524542"/>
                  <a:pt x="7173686" y="553570"/>
                  <a:pt x="7254240" y="582599"/>
                </a:cubicBezTo>
              </a:path>
            </a:pathLst>
          </a:custGeom>
          <a:noFill/>
          <a:ln w="203200">
            <a:solidFill>
              <a:srgbClr val="00B0F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742DE5D-8AB0-445D-9D68-7D5AC1672A37}"/>
              </a:ext>
            </a:extLst>
          </p:cNvPr>
          <p:cNvSpPr/>
          <p:nvPr/>
        </p:nvSpPr>
        <p:spPr>
          <a:xfrm>
            <a:off x="1467580" y="2719854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11BAE78-5A6E-42F2-952D-AF4A9A889348}"/>
              </a:ext>
            </a:extLst>
          </p:cNvPr>
          <p:cNvSpPr/>
          <p:nvPr/>
        </p:nvSpPr>
        <p:spPr>
          <a:xfrm>
            <a:off x="7742105" y="3737812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860657B-9347-4B18-BA8E-81352FC6C8A6}"/>
              </a:ext>
            </a:extLst>
          </p:cNvPr>
          <p:cNvSpPr/>
          <p:nvPr/>
        </p:nvSpPr>
        <p:spPr>
          <a:xfrm>
            <a:off x="5610638" y="4311652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B92A7A8-70A7-4549-A8EF-2AB8E70FF0D5}"/>
              </a:ext>
            </a:extLst>
          </p:cNvPr>
          <p:cNvSpPr/>
          <p:nvPr/>
        </p:nvSpPr>
        <p:spPr>
          <a:xfrm>
            <a:off x="7506254" y="3925991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F3B1C2F-B847-4F41-9B04-08AFCF463E1D}"/>
              </a:ext>
            </a:extLst>
          </p:cNvPr>
          <p:cNvSpPr/>
          <p:nvPr/>
        </p:nvSpPr>
        <p:spPr>
          <a:xfrm>
            <a:off x="5795740" y="3880271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864CD6D9-30B5-4821-8AA2-ACF0D43DEA0A}"/>
              </a:ext>
            </a:extLst>
          </p:cNvPr>
          <p:cNvCxnSpPr>
            <a:cxnSpLocks/>
            <a:stCxn id="34" idx="2"/>
            <a:endCxn id="44" idx="6"/>
          </p:cNvCxnSpPr>
          <p:nvPr/>
        </p:nvCxnSpPr>
        <p:spPr>
          <a:xfrm flipH="1" flipV="1">
            <a:off x="3157133" y="3419006"/>
            <a:ext cx="1327788" cy="30769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BB16DA05-F204-40CC-897F-C44DFC8D6D76}"/>
              </a:ext>
            </a:extLst>
          </p:cNvPr>
          <p:cNvCxnSpPr>
            <a:cxnSpLocks/>
            <a:stCxn id="44" idx="1"/>
            <a:endCxn id="12" idx="6"/>
          </p:cNvCxnSpPr>
          <p:nvPr/>
        </p:nvCxnSpPr>
        <p:spPr>
          <a:xfrm flipH="1" flipV="1">
            <a:off x="1615626" y="2798231"/>
            <a:ext cx="1415142" cy="56535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C0219F5-2B79-4EAB-9A1A-E703D64E0D56}"/>
              </a:ext>
            </a:extLst>
          </p:cNvPr>
          <p:cNvCxnSpPr>
            <a:cxnSpLocks/>
            <a:stCxn id="28" idx="6"/>
            <a:endCxn id="23" idx="2"/>
          </p:cNvCxnSpPr>
          <p:nvPr/>
        </p:nvCxnSpPr>
        <p:spPr>
          <a:xfrm>
            <a:off x="5943786" y="3958648"/>
            <a:ext cx="1562468" cy="457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83F39604-96BF-4ED5-ADA7-9FEED6B69697}"/>
              </a:ext>
            </a:extLst>
          </p:cNvPr>
          <p:cNvSpPr/>
          <p:nvPr/>
        </p:nvSpPr>
        <p:spPr>
          <a:xfrm>
            <a:off x="4484921" y="3648322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C2C27C3-0A3B-4C54-84A8-DF3DD58AB962}"/>
              </a:ext>
            </a:extLst>
          </p:cNvPr>
          <p:cNvSpPr/>
          <p:nvPr/>
        </p:nvSpPr>
        <p:spPr>
          <a:xfrm>
            <a:off x="3372626" y="3441078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5B01ED6-9D3F-42C3-898A-CB50E8548EED}"/>
              </a:ext>
            </a:extLst>
          </p:cNvPr>
          <p:cNvSpPr/>
          <p:nvPr/>
        </p:nvSpPr>
        <p:spPr>
          <a:xfrm>
            <a:off x="3009087" y="3340629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8C7A115A-D714-48CB-B1D0-69D41539098D}"/>
              </a:ext>
            </a:extLst>
          </p:cNvPr>
          <p:cNvCxnSpPr>
            <a:cxnSpLocks/>
            <a:stCxn id="34" idx="5"/>
            <a:endCxn id="21" idx="2"/>
          </p:cNvCxnSpPr>
          <p:nvPr/>
        </p:nvCxnSpPr>
        <p:spPr>
          <a:xfrm>
            <a:off x="4611286" y="3782120"/>
            <a:ext cx="999352" cy="60790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CA9B9E34-4D95-44D4-8B44-47D6DEE97195}"/>
              </a:ext>
            </a:extLst>
          </p:cNvPr>
          <p:cNvCxnSpPr>
            <a:cxnSpLocks/>
            <a:stCxn id="21" idx="7"/>
            <a:endCxn id="28" idx="3"/>
          </p:cNvCxnSpPr>
          <p:nvPr/>
        </p:nvCxnSpPr>
        <p:spPr>
          <a:xfrm flipV="1">
            <a:off x="5737003" y="4014069"/>
            <a:ext cx="80418" cy="32053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14EEA1E-D789-4714-8BA7-8430695CB409}"/>
              </a:ext>
            </a:extLst>
          </p:cNvPr>
          <p:cNvCxnSpPr>
            <a:stCxn id="23" idx="7"/>
            <a:endCxn id="20" idx="3"/>
          </p:cNvCxnSpPr>
          <p:nvPr/>
        </p:nvCxnSpPr>
        <p:spPr>
          <a:xfrm flipV="1">
            <a:off x="7632619" y="3871610"/>
            <a:ext cx="131167" cy="773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F411E63C-4D9F-4077-9F2B-D966D5EC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8" y="1264801"/>
            <a:ext cx="10515600" cy="1129351"/>
          </a:xfrm>
        </p:spPr>
        <p:txBody>
          <a:bodyPr>
            <a:normAutofit/>
          </a:bodyPr>
          <a:lstStyle/>
          <a:p>
            <a:r>
              <a:rPr lang="en-US" dirty="0"/>
              <a:t>Danube Travel Challenge</a:t>
            </a:r>
          </a:p>
        </p:txBody>
      </p:sp>
      <p:pic>
        <p:nvPicPr>
          <p:cNvPr id="58" name="Grafik 57" descr="Ein Bild, das draußen, Berg, Zaun, Mann enthält.&#10;&#10;Automatisch generierte Beschreibung">
            <a:extLst>
              <a:ext uri="{FF2B5EF4-FFF2-40B4-BE49-F238E27FC236}">
                <a16:creationId xmlns:a16="http://schemas.microsoft.com/office/drawing/2014/main" id="{8EB5889D-0A47-437D-9C43-EE1581C22B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89">
            <a:off x="4088860" y="4582367"/>
            <a:ext cx="2498755" cy="1667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Grafik 59" descr="Ein Bild, das draußen, Wasser, Boot, Dock enthält.&#10;&#10;Automatisch generierte Beschreibung">
            <a:extLst>
              <a:ext uri="{FF2B5EF4-FFF2-40B4-BE49-F238E27FC236}">
                <a16:creationId xmlns:a16="http://schemas.microsoft.com/office/drawing/2014/main" id="{2C9FE762-E919-426E-8B9E-B906249A97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3019">
            <a:off x="5780533" y="1965873"/>
            <a:ext cx="2367201" cy="1773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032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A74D0-CBC9-4C49-AF40-D35CDA18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39" y="1461547"/>
            <a:ext cx="10515600" cy="1129351"/>
          </a:xfrm>
        </p:spPr>
        <p:txBody>
          <a:bodyPr>
            <a:normAutofit fontScale="90000"/>
          </a:bodyPr>
          <a:lstStyle/>
          <a:p>
            <a:r>
              <a:rPr lang="de-AT" dirty="0"/>
              <a:t>Partnership</a:t>
            </a:r>
            <a:br>
              <a:rPr lang="de-AT" dirty="0"/>
            </a:br>
            <a:r>
              <a:rPr lang="de-AT" dirty="0" err="1"/>
              <a:t>of</a:t>
            </a:r>
            <a:r>
              <a:rPr lang="de-AT" dirty="0"/>
              <a:t> DTP </a:t>
            </a:r>
            <a:r>
              <a:rPr lang="de-AT" dirty="0" err="1"/>
              <a:t>project</a:t>
            </a:r>
            <a:endParaRPr lang="de-AT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7DA58435-EE84-4150-BDAB-59AE467B1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/>
          <a:stretch/>
        </p:blipFill>
        <p:spPr>
          <a:xfrm>
            <a:off x="4090538" y="1401398"/>
            <a:ext cx="6825394" cy="5456602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CD79C44D-F1ED-4B1C-977C-1E493E373CF4}"/>
              </a:ext>
            </a:extLst>
          </p:cNvPr>
          <p:cNvSpPr txBox="1">
            <a:spLocks/>
          </p:cNvSpPr>
          <p:nvPr/>
        </p:nvSpPr>
        <p:spPr>
          <a:xfrm>
            <a:off x="3731870" y="2015407"/>
            <a:ext cx="8293100" cy="424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/>
          </a:p>
          <a:p>
            <a:endParaRPr lang="de-AT"/>
          </a:p>
          <a:p>
            <a:endParaRPr lang="de-AT"/>
          </a:p>
          <a:p>
            <a:pPr>
              <a:spcBef>
                <a:spcPts val="0"/>
              </a:spcBef>
              <a:buFontTx/>
              <a:buChar char="-"/>
            </a:pPr>
            <a:endParaRPr lang="de-AT" sz="1800"/>
          </a:p>
          <a:p>
            <a:pPr>
              <a:buFontTx/>
              <a:buChar char="-"/>
            </a:pPr>
            <a:endParaRPr lang="de-AT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455A13-BD33-4BDF-BC12-811B2DA098B6}"/>
              </a:ext>
            </a:extLst>
          </p:cNvPr>
          <p:cNvSpPr/>
          <p:nvPr/>
        </p:nvSpPr>
        <p:spPr>
          <a:xfrm>
            <a:off x="6842615" y="3161558"/>
            <a:ext cx="177554" cy="177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5B5409C-2897-4D68-8B75-553B885B629A}"/>
              </a:ext>
            </a:extLst>
          </p:cNvPr>
          <p:cNvSpPr/>
          <p:nvPr/>
        </p:nvSpPr>
        <p:spPr>
          <a:xfrm>
            <a:off x="6488989" y="3161558"/>
            <a:ext cx="177554" cy="177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B818209-C31B-48C5-9101-35D2C2BA2481}"/>
              </a:ext>
            </a:extLst>
          </p:cNvPr>
          <p:cNvSpPr/>
          <p:nvPr/>
        </p:nvSpPr>
        <p:spPr>
          <a:xfrm>
            <a:off x="6944155" y="3483374"/>
            <a:ext cx="177554" cy="177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406B4C3-6DEB-49B6-8792-AA653C3508BA}"/>
              </a:ext>
            </a:extLst>
          </p:cNvPr>
          <p:cNvSpPr/>
          <p:nvPr/>
        </p:nvSpPr>
        <p:spPr>
          <a:xfrm>
            <a:off x="6666543" y="3863011"/>
            <a:ext cx="177554" cy="177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B98AEA5-5DE4-4CA7-A7CA-CEDA74256DDB}"/>
              </a:ext>
            </a:extLst>
          </p:cNvPr>
          <p:cNvSpPr/>
          <p:nvPr/>
        </p:nvSpPr>
        <p:spPr>
          <a:xfrm>
            <a:off x="6510368" y="3681955"/>
            <a:ext cx="177554" cy="177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3AAAAFA-9BF6-4A89-B09D-2E70816F0000}"/>
              </a:ext>
            </a:extLst>
          </p:cNvPr>
          <p:cNvSpPr/>
          <p:nvPr/>
        </p:nvSpPr>
        <p:spPr>
          <a:xfrm>
            <a:off x="8176703" y="3557128"/>
            <a:ext cx="177554" cy="177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920655C-5A5B-4CA5-B7EB-28176FAE4311}"/>
              </a:ext>
            </a:extLst>
          </p:cNvPr>
          <p:cNvSpPr/>
          <p:nvPr/>
        </p:nvSpPr>
        <p:spPr>
          <a:xfrm>
            <a:off x="7503235" y="4181221"/>
            <a:ext cx="177554" cy="177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280432B-D4AD-44D6-842F-BBF8D4001DA8}"/>
              </a:ext>
            </a:extLst>
          </p:cNvPr>
          <p:cNvSpPr/>
          <p:nvPr/>
        </p:nvSpPr>
        <p:spPr>
          <a:xfrm>
            <a:off x="6939389" y="3238444"/>
            <a:ext cx="177554" cy="177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9414F72-1540-442D-A177-274019E84A1D}"/>
              </a:ext>
            </a:extLst>
          </p:cNvPr>
          <p:cNvSpPr/>
          <p:nvPr/>
        </p:nvSpPr>
        <p:spPr>
          <a:xfrm>
            <a:off x="5931251" y="2984004"/>
            <a:ext cx="177554" cy="177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14B05BD-8FB1-4E69-8785-656B988C1BE6}"/>
              </a:ext>
            </a:extLst>
          </p:cNvPr>
          <p:cNvSpPr txBox="1"/>
          <p:nvPr/>
        </p:nvSpPr>
        <p:spPr>
          <a:xfrm>
            <a:off x="7223401" y="5456602"/>
            <a:ext cx="220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/>
              <a:t>Danube</a:t>
            </a:r>
            <a:r>
              <a:rPr lang="de-AT" sz="1200" b="1" dirty="0"/>
              <a:t> Competence Center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2E2C002-8454-49BE-85D1-4F0E604C88FF}"/>
              </a:ext>
            </a:extLst>
          </p:cNvPr>
          <p:cNvSpPr txBox="1"/>
          <p:nvPr/>
        </p:nvSpPr>
        <p:spPr>
          <a:xfrm>
            <a:off x="5734386" y="1717251"/>
            <a:ext cx="173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/>
              <a:t>Environment Agency </a:t>
            </a:r>
          </a:p>
          <a:p>
            <a:r>
              <a:rPr lang="de-AT" sz="1200" b="1" dirty="0"/>
              <a:t>Austria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6EEAEB2-AB12-4298-9874-262A17CD9F5A}"/>
              </a:ext>
            </a:extLst>
          </p:cNvPr>
          <p:cNvSpPr txBox="1"/>
          <p:nvPr/>
        </p:nvSpPr>
        <p:spPr>
          <a:xfrm>
            <a:off x="4170360" y="2137045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/>
              <a:t>Danube</a:t>
            </a:r>
            <a:r>
              <a:rPr lang="de-AT" sz="1200" b="1" dirty="0"/>
              <a:t> Office </a:t>
            </a:r>
          </a:p>
          <a:p>
            <a:r>
              <a:rPr lang="de-AT" sz="1200" b="1" dirty="0"/>
              <a:t>Ulm/Neu Ulm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682BAE8-FED1-42F1-BF29-BB57E431CDB1}"/>
              </a:ext>
            </a:extLst>
          </p:cNvPr>
          <p:cNvSpPr txBox="1"/>
          <p:nvPr/>
        </p:nvSpPr>
        <p:spPr>
          <a:xfrm>
            <a:off x="3712189" y="2934281"/>
            <a:ext cx="1091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/>
              <a:t>Linz </a:t>
            </a:r>
            <a:r>
              <a:rPr lang="de-AT" sz="1200" b="1" dirty="0" err="1"/>
              <a:t>Tourism</a:t>
            </a:r>
            <a:endParaRPr lang="de-AT" sz="1200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B833744-0C3A-407D-AF71-C5182866CC57}"/>
              </a:ext>
            </a:extLst>
          </p:cNvPr>
          <p:cNvSpPr txBox="1"/>
          <p:nvPr/>
        </p:nvSpPr>
        <p:spPr>
          <a:xfrm>
            <a:off x="3113117" y="3598110"/>
            <a:ext cx="2373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/>
              <a:t>Working Community </a:t>
            </a:r>
            <a:r>
              <a:rPr lang="de-AT" sz="1200" b="1" dirty="0" err="1"/>
              <a:t>of</a:t>
            </a:r>
            <a:r>
              <a:rPr lang="de-AT" sz="1200" b="1" dirty="0"/>
              <a:t> </a:t>
            </a:r>
          </a:p>
          <a:p>
            <a:r>
              <a:rPr lang="de-AT" sz="1200" b="1" dirty="0"/>
              <a:t>Upper </a:t>
            </a:r>
            <a:r>
              <a:rPr lang="de-AT" sz="1200" b="1" dirty="0" err="1"/>
              <a:t>Austian</a:t>
            </a:r>
            <a:r>
              <a:rPr lang="de-AT" sz="1200" b="1" dirty="0"/>
              <a:t> </a:t>
            </a:r>
            <a:r>
              <a:rPr lang="de-AT" sz="1200" b="1" dirty="0" err="1"/>
              <a:t>Danube</a:t>
            </a:r>
            <a:r>
              <a:rPr lang="de-AT" sz="1200" b="1" dirty="0"/>
              <a:t> Region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F9F9A04-6863-49DC-9D29-F5B7F29FF5A8}"/>
              </a:ext>
            </a:extLst>
          </p:cNvPr>
          <p:cNvSpPr txBox="1"/>
          <p:nvPr/>
        </p:nvSpPr>
        <p:spPr>
          <a:xfrm>
            <a:off x="8676240" y="2153530"/>
            <a:ext cx="1096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/>
              <a:t>Westpannon</a:t>
            </a:r>
            <a:endParaRPr lang="de-AT" sz="1200" b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9C80641-F0DB-48E4-8109-A63B40CC0492}"/>
              </a:ext>
            </a:extLst>
          </p:cNvPr>
          <p:cNvSpPr txBox="1"/>
          <p:nvPr/>
        </p:nvSpPr>
        <p:spPr>
          <a:xfrm>
            <a:off x="3574708" y="4417744"/>
            <a:ext cx="169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/>
              <a:t>Institute </a:t>
            </a:r>
            <a:r>
              <a:rPr lang="de-AT" sz="1200" b="1" dirty="0" err="1"/>
              <a:t>for</a:t>
            </a:r>
            <a:r>
              <a:rPr lang="de-AT" sz="1200" b="1" dirty="0"/>
              <a:t> Culture, </a:t>
            </a:r>
          </a:p>
          <a:p>
            <a:r>
              <a:rPr lang="de-AT" sz="1200" b="1" dirty="0" err="1"/>
              <a:t>Tourism</a:t>
            </a:r>
            <a:r>
              <a:rPr lang="de-AT" sz="1200" b="1" dirty="0"/>
              <a:t> and Sport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EFF5349-1D8C-448B-9405-0B09B49BB652}"/>
              </a:ext>
            </a:extLst>
          </p:cNvPr>
          <p:cNvSpPr txBox="1"/>
          <p:nvPr/>
        </p:nvSpPr>
        <p:spPr>
          <a:xfrm>
            <a:off x="4478433" y="5133437"/>
            <a:ext cx="251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/>
              <a:t>Croatian</a:t>
            </a:r>
            <a:r>
              <a:rPr lang="de-AT" sz="1200" b="1" dirty="0"/>
              <a:t> </a:t>
            </a:r>
            <a:r>
              <a:rPr lang="de-AT" sz="1200" b="1" dirty="0" err="1"/>
              <a:t>Association</a:t>
            </a:r>
            <a:r>
              <a:rPr lang="de-AT" sz="1200" b="1" dirty="0"/>
              <a:t> </a:t>
            </a:r>
            <a:r>
              <a:rPr lang="de-AT" sz="1200" b="1" dirty="0" err="1"/>
              <a:t>for</a:t>
            </a:r>
            <a:r>
              <a:rPr lang="de-AT" sz="1200" b="1" dirty="0"/>
              <a:t> </a:t>
            </a:r>
          </a:p>
          <a:p>
            <a:r>
              <a:rPr lang="de-AT" sz="1200" b="1" dirty="0" err="1"/>
              <a:t>Tourism</a:t>
            </a:r>
            <a:r>
              <a:rPr lang="de-AT" sz="1200" b="1" dirty="0"/>
              <a:t> and Rural Development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7937D00-992B-4C73-A55C-582158C75E29}"/>
              </a:ext>
            </a:extLst>
          </p:cNvPr>
          <p:cNvSpPr txBox="1"/>
          <p:nvPr/>
        </p:nvSpPr>
        <p:spPr>
          <a:xfrm>
            <a:off x="9433108" y="2569029"/>
            <a:ext cx="1649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/>
              <a:t>Oradea </a:t>
            </a:r>
            <a:r>
              <a:rPr lang="de-AT" sz="1200" b="1" dirty="0" err="1"/>
              <a:t>Municipality</a:t>
            </a:r>
            <a:endParaRPr lang="de-AT" sz="12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88A21FF-3D81-4BB6-BF8F-898BC7FDD6DC}"/>
              </a:ext>
            </a:extLst>
          </p:cNvPr>
          <p:cNvSpPr txBox="1"/>
          <p:nvPr/>
        </p:nvSpPr>
        <p:spPr>
          <a:xfrm>
            <a:off x="7333690" y="2171661"/>
            <a:ext cx="121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/>
              <a:t>Danube</a:t>
            </a:r>
            <a:r>
              <a:rPr lang="de-AT" sz="1200" b="1" dirty="0"/>
              <a:t> Parks </a:t>
            </a:r>
          </a:p>
          <a:p>
            <a:r>
              <a:rPr lang="de-AT" sz="1200" b="1" dirty="0"/>
              <a:t>Network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C3C659C3-02D4-4B44-85CF-4631D9BF9B0A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008947" y="2603511"/>
            <a:ext cx="948306" cy="406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ECBD629A-158B-477C-AEAC-E1A3AA4F0D0E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584077" y="2029917"/>
            <a:ext cx="347315" cy="11316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413050E-24DD-4F4C-9C2C-7AF63787FBF5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7116943" y="2532658"/>
            <a:ext cx="784113" cy="7945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9D2EC53F-0AA8-47CD-8DE1-06F0DC91F5C1}"/>
              </a:ext>
            </a:extLst>
          </p:cNvPr>
          <p:cNvCxnSpPr>
            <a:stCxn id="9" idx="6"/>
            <a:endCxn id="21" idx="2"/>
          </p:cNvCxnSpPr>
          <p:nvPr/>
        </p:nvCxnSpPr>
        <p:spPr>
          <a:xfrm flipV="1">
            <a:off x="7121709" y="2430529"/>
            <a:ext cx="2102534" cy="1141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1B5BF17-E067-4CB1-9625-D28937478448}"/>
              </a:ext>
            </a:extLst>
          </p:cNvPr>
          <p:cNvCxnSpPr>
            <a:cxnSpLocks/>
            <a:stCxn id="12" idx="6"/>
            <a:endCxn id="24" idx="2"/>
          </p:cNvCxnSpPr>
          <p:nvPr/>
        </p:nvCxnSpPr>
        <p:spPr>
          <a:xfrm flipV="1">
            <a:off x="8354257" y="2846028"/>
            <a:ext cx="1903821" cy="7998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18483FAA-C446-42D7-8EAA-E058339DF534}"/>
              </a:ext>
            </a:extLst>
          </p:cNvPr>
          <p:cNvCxnSpPr>
            <a:cxnSpLocks/>
            <a:stCxn id="8" idx="2"/>
            <a:endCxn id="19" idx="3"/>
          </p:cNvCxnSpPr>
          <p:nvPr/>
        </p:nvCxnSpPr>
        <p:spPr>
          <a:xfrm flipH="1" flipV="1">
            <a:off x="4803706" y="3072781"/>
            <a:ext cx="1685283" cy="1775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3A7767E3-5F9E-481B-8B13-5EFAB50CFB60}"/>
              </a:ext>
            </a:extLst>
          </p:cNvPr>
          <p:cNvCxnSpPr>
            <a:cxnSpLocks/>
            <a:stCxn id="36" idx="3"/>
          </p:cNvCxnSpPr>
          <p:nvPr/>
        </p:nvCxnSpPr>
        <p:spPr>
          <a:xfrm flipH="1">
            <a:off x="5105087" y="3328141"/>
            <a:ext cx="1277320" cy="376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CDC7231-0CDF-4678-A978-7D07BA5A2C65}"/>
              </a:ext>
            </a:extLst>
          </p:cNvPr>
          <p:cNvCxnSpPr>
            <a:cxnSpLocks/>
            <a:stCxn id="11" idx="2"/>
            <a:endCxn id="22" idx="0"/>
          </p:cNvCxnSpPr>
          <p:nvPr/>
        </p:nvCxnSpPr>
        <p:spPr>
          <a:xfrm flipH="1">
            <a:off x="4424685" y="3770732"/>
            <a:ext cx="2085683" cy="647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D7939C7F-4EDA-43DE-9AC8-1238E96CACE3}"/>
              </a:ext>
            </a:extLst>
          </p:cNvPr>
          <p:cNvCxnSpPr>
            <a:cxnSpLocks/>
            <a:stCxn id="10" idx="3"/>
            <a:endCxn id="23" idx="0"/>
          </p:cNvCxnSpPr>
          <p:nvPr/>
        </p:nvCxnSpPr>
        <p:spPr>
          <a:xfrm flipH="1">
            <a:off x="5734386" y="4014563"/>
            <a:ext cx="958159" cy="1118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D6CC460-67C4-4D6A-8A17-F2B475135E40}"/>
              </a:ext>
            </a:extLst>
          </p:cNvPr>
          <p:cNvCxnSpPr>
            <a:cxnSpLocks/>
            <a:stCxn id="13" idx="5"/>
            <a:endCxn id="16" idx="0"/>
          </p:cNvCxnSpPr>
          <p:nvPr/>
        </p:nvCxnSpPr>
        <p:spPr>
          <a:xfrm>
            <a:off x="7654787" y="4332773"/>
            <a:ext cx="673468" cy="11238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0FC6BCA2-B20C-4A9D-96AD-0C568B759BD3}"/>
              </a:ext>
            </a:extLst>
          </p:cNvPr>
          <p:cNvSpPr/>
          <p:nvPr/>
        </p:nvSpPr>
        <p:spPr>
          <a:xfrm>
            <a:off x="6356405" y="3176589"/>
            <a:ext cx="177554" cy="177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525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651" y="2680355"/>
            <a:ext cx="1211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2200" dirty="0"/>
          </a:p>
          <a:p>
            <a:endParaRPr lang="hr-HR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411E63C-4D9F-4077-9F2B-D966D5EC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8" y="1264801"/>
            <a:ext cx="10515600" cy="1129351"/>
          </a:xfrm>
        </p:spPr>
        <p:txBody>
          <a:bodyPr>
            <a:normAutofit/>
          </a:bodyPr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45" name="Szöveg helye 2">
            <a:extLst>
              <a:ext uri="{FF2B5EF4-FFF2-40B4-BE49-F238E27FC236}">
                <a16:creationId xmlns:a16="http://schemas.microsoft.com/office/drawing/2014/main" id="{EF3240C0-F08E-4374-B3E2-D1DA40D890F4}"/>
              </a:ext>
            </a:extLst>
          </p:cNvPr>
          <p:cNvSpPr txBox="1">
            <a:spLocks/>
          </p:cNvSpPr>
          <p:nvPr/>
        </p:nvSpPr>
        <p:spPr>
          <a:xfrm>
            <a:off x="7830873" y="2354812"/>
            <a:ext cx="3265782" cy="313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0">
              <a:lnSpc>
                <a:spcPct val="100000"/>
              </a:lnSpc>
              <a:buNone/>
            </a:pP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Christina Narval</a:t>
            </a:r>
            <a:b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Verracon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 Transnational </a:t>
            </a:r>
            <a:r>
              <a:rPr lang="de-A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Coordinator</a:t>
            </a: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 indent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AT" sz="2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c.narval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@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verracon.at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5400" indent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+43 680 40 66 66 1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Kép 12">
            <a:extLst>
              <a:ext uri="{FF2B5EF4-FFF2-40B4-BE49-F238E27FC236}">
                <a16:creationId xmlns:a16="http://schemas.microsoft.com/office/drawing/2014/main" id="{66023F40-4982-40D0-9675-560F6CFB01EE}"/>
              </a:ext>
            </a:extLst>
          </p:cNvPr>
          <p:cNvPicPr>
            <a:picLocks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1" y="2568845"/>
            <a:ext cx="662400" cy="660475"/>
          </a:xfrm>
          <a:prstGeom prst="rect">
            <a:avLst/>
          </a:prstGeom>
        </p:spPr>
      </p:pic>
      <p:pic>
        <p:nvPicPr>
          <p:cNvPr id="52" name="Kép 16">
            <a:extLst>
              <a:ext uri="{FF2B5EF4-FFF2-40B4-BE49-F238E27FC236}">
                <a16:creationId xmlns:a16="http://schemas.microsoft.com/office/drawing/2014/main" id="{10B649D0-D93C-47CF-8E3B-257EF92208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9" y="3728711"/>
            <a:ext cx="662400" cy="662400"/>
          </a:xfrm>
          <a:prstGeom prst="rect">
            <a:avLst/>
          </a:prstGeom>
        </p:spPr>
      </p:pic>
      <p:pic>
        <p:nvPicPr>
          <p:cNvPr id="53" name="Kép 19">
            <a:extLst>
              <a:ext uri="{FF2B5EF4-FFF2-40B4-BE49-F238E27FC236}">
                <a16:creationId xmlns:a16="http://schemas.microsoft.com/office/drawing/2014/main" id="{DD271A2A-FCB2-4796-A87B-6F7B67AA6BFE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3556"/>
          <a:stretch/>
        </p:blipFill>
        <p:spPr>
          <a:xfrm>
            <a:off x="470229" y="4608751"/>
            <a:ext cx="662400" cy="662400"/>
          </a:xfrm>
          <a:prstGeom prst="rect">
            <a:avLst/>
          </a:prstGeom>
        </p:spPr>
      </p:pic>
      <p:pic>
        <p:nvPicPr>
          <p:cNvPr id="2" name="Kép 12">
            <a:extLst>
              <a:ext uri="{FF2B5EF4-FFF2-40B4-BE49-F238E27FC236}">
                <a16:creationId xmlns:a16="http://schemas.microsoft.com/office/drawing/2014/main" id="{0BD24491-ECE8-42BE-9EB2-3007C00E0285}"/>
              </a:ext>
            </a:extLst>
          </p:cNvPr>
          <p:cNvPicPr>
            <a:picLocks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50" y="2505662"/>
            <a:ext cx="662400" cy="660475"/>
          </a:xfrm>
          <a:prstGeom prst="rect">
            <a:avLst/>
          </a:prstGeom>
        </p:spPr>
      </p:pic>
      <p:pic>
        <p:nvPicPr>
          <p:cNvPr id="4" name="Kép 16">
            <a:extLst>
              <a:ext uri="{FF2B5EF4-FFF2-40B4-BE49-F238E27FC236}">
                <a16:creationId xmlns:a16="http://schemas.microsoft.com/office/drawing/2014/main" id="{DEB4F7A7-522A-4312-91DC-6A37927799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73" y="3728711"/>
            <a:ext cx="662400" cy="662400"/>
          </a:xfrm>
          <a:prstGeom prst="rect">
            <a:avLst/>
          </a:prstGeom>
        </p:spPr>
      </p:pic>
      <p:pic>
        <p:nvPicPr>
          <p:cNvPr id="6" name="Kép 19">
            <a:extLst>
              <a:ext uri="{FF2B5EF4-FFF2-40B4-BE49-F238E27FC236}">
                <a16:creationId xmlns:a16="http://schemas.microsoft.com/office/drawing/2014/main" id="{E522BD90-84C0-4B07-8CF9-EEDF3D3D898F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3556"/>
          <a:stretch/>
        </p:blipFill>
        <p:spPr>
          <a:xfrm>
            <a:off x="6990973" y="4607051"/>
            <a:ext cx="662400" cy="662400"/>
          </a:xfrm>
          <a:prstGeom prst="rect">
            <a:avLst/>
          </a:prstGeom>
        </p:spPr>
      </p:pic>
      <p:sp>
        <p:nvSpPr>
          <p:cNvPr id="8" name="Szöveg helye 2">
            <a:extLst>
              <a:ext uri="{FF2B5EF4-FFF2-40B4-BE49-F238E27FC236}">
                <a16:creationId xmlns:a16="http://schemas.microsoft.com/office/drawing/2014/main" id="{81F052A3-612B-4DAC-A4FB-6731118429C8}"/>
              </a:ext>
            </a:extLst>
          </p:cNvPr>
          <p:cNvSpPr txBox="1">
            <a:spLocks/>
          </p:cNvSpPr>
          <p:nvPr/>
        </p:nvSpPr>
        <p:spPr>
          <a:xfrm>
            <a:off x="1303200" y="2394151"/>
            <a:ext cx="5117052" cy="3024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Agnes Kurzweil</a:t>
            </a:r>
            <a:b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Environment Agency Austria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 Lead Partner</a:t>
            </a: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 indent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AT" sz="24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agnes.kurzweil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@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umweltbundesamt.at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5400" indent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+43 1 313 04-55 56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4362B4-5C2A-4C59-81B6-0262C89FB8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11978" y="5658156"/>
            <a:ext cx="2424418" cy="4040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BB79B3D-2DD8-43FE-8C60-16871CE5F9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20" y="5526888"/>
            <a:ext cx="1946246" cy="8070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101F571-F6BC-4B2A-90FF-9C89FE9469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50" y="5155336"/>
            <a:ext cx="3054228" cy="11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4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70792E5-F77E-455E-AEE6-243339B79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24" y="2834369"/>
            <a:ext cx="4286250" cy="2066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support sustainable tourism in the Danube region?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4659" y="2849868"/>
            <a:ext cx="3704617" cy="227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Cultural Routes</a:t>
            </a:r>
          </a:p>
          <a:p>
            <a:pPr marL="0" indent="0">
              <a:buNone/>
            </a:pPr>
            <a:r>
              <a:rPr lang="en-US" dirty="0"/>
              <a:t>Employ innovative (more holistic) promotion approaches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2281" y="2849868"/>
            <a:ext cx="3845668" cy="2066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Sustainable Mobility</a:t>
            </a:r>
          </a:p>
          <a:p>
            <a:pPr marL="0" indent="0">
              <a:buNone/>
            </a:pPr>
            <a:r>
              <a:rPr lang="en-US" dirty="0"/>
              <a:t>Integrate sustainable mobility management measures and tools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9247ED-A166-47F7-A59D-8F67F22CA1CA}"/>
              </a:ext>
            </a:extLst>
          </p:cNvPr>
          <p:cNvSpPr txBox="1">
            <a:spLocks/>
          </p:cNvSpPr>
          <p:nvPr/>
        </p:nvSpPr>
        <p:spPr>
          <a:xfrm>
            <a:off x="4133088" y="5417728"/>
            <a:ext cx="3186521" cy="931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Green Transnational Travel Products</a:t>
            </a: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97AEF738-F74E-4F4D-B586-6AE894B30CD1}"/>
              </a:ext>
            </a:extLst>
          </p:cNvPr>
          <p:cNvSpPr/>
          <p:nvPr/>
        </p:nvSpPr>
        <p:spPr>
          <a:xfrm rot="18428710">
            <a:off x="3099703" y="4788173"/>
            <a:ext cx="447473" cy="931798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5554AF44-5324-4A39-80EF-D0FC3F5100FB}"/>
              </a:ext>
            </a:extLst>
          </p:cNvPr>
          <p:cNvSpPr/>
          <p:nvPr/>
        </p:nvSpPr>
        <p:spPr>
          <a:xfrm rot="3171290" flipH="1">
            <a:off x="7809017" y="4788171"/>
            <a:ext cx="447473" cy="931798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823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79" y="1289017"/>
            <a:ext cx="10515600" cy="1129351"/>
          </a:xfrm>
        </p:spPr>
        <p:txBody>
          <a:bodyPr/>
          <a:lstStyle/>
          <a:p>
            <a:r>
              <a:rPr lang="en-US" dirty="0"/>
              <a:t>Cultural and natural heritage sites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95E4223-DA8C-4F54-B41A-7780FFAB81B2}"/>
              </a:ext>
            </a:extLst>
          </p:cNvPr>
          <p:cNvSpPr/>
          <p:nvPr/>
        </p:nvSpPr>
        <p:spPr>
          <a:xfrm>
            <a:off x="1467580" y="2719854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1B682D91-550E-46F3-AE62-73D1220F44BC}"/>
              </a:ext>
            </a:extLst>
          </p:cNvPr>
          <p:cNvSpPr/>
          <p:nvPr/>
        </p:nvSpPr>
        <p:spPr>
          <a:xfrm>
            <a:off x="7890151" y="3494937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6B30C8F8-DB0E-4ECF-B6F4-53F0E1C56DAA}"/>
              </a:ext>
            </a:extLst>
          </p:cNvPr>
          <p:cNvSpPr/>
          <p:nvPr/>
        </p:nvSpPr>
        <p:spPr>
          <a:xfrm>
            <a:off x="1868174" y="4875226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6FDCA19C-795C-46F1-A0C6-F33D7B4CCDC0}"/>
              </a:ext>
            </a:extLst>
          </p:cNvPr>
          <p:cNvSpPr/>
          <p:nvPr/>
        </p:nvSpPr>
        <p:spPr>
          <a:xfrm>
            <a:off x="6106527" y="4394383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3F9DD9F-F250-42ED-AAE5-951C90B64D3A}"/>
              </a:ext>
            </a:extLst>
          </p:cNvPr>
          <p:cNvSpPr/>
          <p:nvPr/>
        </p:nvSpPr>
        <p:spPr>
          <a:xfrm>
            <a:off x="3784060" y="2811294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10994AAE-BEAF-4C36-B4E7-408FFC7C4826}"/>
              </a:ext>
            </a:extLst>
          </p:cNvPr>
          <p:cNvSpPr/>
          <p:nvPr/>
        </p:nvSpPr>
        <p:spPr>
          <a:xfrm>
            <a:off x="5462592" y="3875917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08006FEC-90A5-406E-851A-1F4285A1CC95}"/>
              </a:ext>
            </a:extLst>
          </p:cNvPr>
          <p:cNvSpPr/>
          <p:nvPr/>
        </p:nvSpPr>
        <p:spPr>
          <a:xfrm>
            <a:off x="3030768" y="5484826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B871519-44C1-4B59-915C-5C7528DD3622}"/>
              </a:ext>
            </a:extLst>
          </p:cNvPr>
          <p:cNvSpPr/>
          <p:nvPr/>
        </p:nvSpPr>
        <p:spPr>
          <a:xfrm>
            <a:off x="4025858" y="4014069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FF4D0B1B-BAC5-46A8-848D-5C201E731A7F}"/>
              </a:ext>
            </a:extLst>
          </p:cNvPr>
          <p:cNvSpPr/>
          <p:nvPr/>
        </p:nvSpPr>
        <p:spPr>
          <a:xfrm>
            <a:off x="7742105" y="3737812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02B6C02D-EE3F-48F4-8400-D810EC37584E}"/>
              </a:ext>
            </a:extLst>
          </p:cNvPr>
          <p:cNvSpPr/>
          <p:nvPr/>
        </p:nvSpPr>
        <p:spPr>
          <a:xfrm>
            <a:off x="6015087" y="6443342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E7433F11-C71E-424A-A78C-3D5DFB8B9E6F}"/>
              </a:ext>
            </a:extLst>
          </p:cNvPr>
          <p:cNvSpPr/>
          <p:nvPr/>
        </p:nvSpPr>
        <p:spPr>
          <a:xfrm>
            <a:off x="5610638" y="4311652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8E9BEDDA-E28C-4DEC-8CCA-F1B0C46EC115}"/>
              </a:ext>
            </a:extLst>
          </p:cNvPr>
          <p:cNvSpPr/>
          <p:nvPr/>
        </p:nvSpPr>
        <p:spPr>
          <a:xfrm>
            <a:off x="5734870" y="5393386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D37701F-4DAF-41FA-A091-95ED1D564B7C}"/>
              </a:ext>
            </a:extLst>
          </p:cNvPr>
          <p:cNvSpPr/>
          <p:nvPr/>
        </p:nvSpPr>
        <p:spPr>
          <a:xfrm>
            <a:off x="7506254" y="3925991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C4E4B4F2-348C-4591-8635-E52A32373D48}"/>
              </a:ext>
            </a:extLst>
          </p:cNvPr>
          <p:cNvSpPr/>
          <p:nvPr/>
        </p:nvSpPr>
        <p:spPr>
          <a:xfrm>
            <a:off x="4698550" y="2646655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9A7D8EC-7978-406F-98F6-6DB3ED3B39A9}"/>
              </a:ext>
            </a:extLst>
          </p:cNvPr>
          <p:cNvSpPr/>
          <p:nvPr/>
        </p:nvSpPr>
        <p:spPr>
          <a:xfrm>
            <a:off x="4245614" y="5628517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10FA35B1-2BD7-414F-AEEF-A6AD3ACFD65D}"/>
              </a:ext>
            </a:extLst>
          </p:cNvPr>
          <p:cNvSpPr/>
          <p:nvPr/>
        </p:nvSpPr>
        <p:spPr>
          <a:xfrm>
            <a:off x="4646208" y="4661867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78E971-D8E9-4718-BE90-F503E504133C}"/>
              </a:ext>
            </a:extLst>
          </p:cNvPr>
          <p:cNvSpPr/>
          <p:nvPr/>
        </p:nvSpPr>
        <p:spPr>
          <a:xfrm>
            <a:off x="4546060" y="2944712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7ADCD158-CE71-456E-8B53-6ED822D9199F}"/>
              </a:ext>
            </a:extLst>
          </p:cNvPr>
          <p:cNvSpPr/>
          <p:nvPr/>
        </p:nvSpPr>
        <p:spPr>
          <a:xfrm>
            <a:off x="5795740" y="3880271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686B896-B2F8-4606-8BB4-9B28718DF948}"/>
              </a:ext>
            </a:extLst>
          </p:cNvPr>
          <p:cNvSpPr/>
          <p:nvPr/>
        </p:nvSpPr>
        <p:spPr>
          <a:xfrm>
            <a:off x="7506254" y="3651500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45457A2B-4DF5-4FCA-931D-34DBC8FF0ED7}"/>
              </a:ext>
            </a:extLst>
          </p:cNvPr>
          <p:cNvSpPr/>
          <p:nvPr/>
        </p:nvSpPr>
        <p:spPr>
          <a:xfrm>
            <a:off x="7131917" y="4349446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1366710-DC67-48C1-A4B6-BD6C6D9063AF}"/>
              </a:ext>
            </a:extLst>
          </p:cNvPr>
          <p:cNvSpPr/>
          <p:nvPr/>
        </p:nvSpPr>
        <p:spPr>
          <a:xfrm>
            <a:off x="4484921" y="3648322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52869438-9335-411C-B7D2-D86BEA0FE9F9}"/>
              </a:ext>
            </a:extLst>
          </p:cNvPr>
          <p:cNvSpPr/>
          <p:nvPr/>
        </p:nvSpPr>
        <p:spPr>
          <a:xfrm>
            <a:off x="3372626" y="3441078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A7869D98-AC3E-41D1-8DC7-A007B89F6691}"/>
              </a:ext>
            </a:extLst>
          </p:cNvPr>
          <p:cNvSpPr/>
          <p:nvPr/>
        </p:nvSpPr>
        <p:spPr>
          <a:xfrm>
            <a:off x="6222460" y="2709771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02BECB3F-4211-43A0-8BF6-A77CAB97228B}"/>
              </a:ext>
            </a:extLst>
          </p:cNvPr>
          <p:cNvSpPr/>
          <p:nvPr/>
        </p:nvSpPr>
        <p:spPr>
          <a:xfrm>
            <a:off x="3528313" y="2558746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E6460F4B-5839-451E-831A-B4C79C2E60D1}"/>
              </a:ext>
            </a:extLst>
          </p:cNvPr>
          <p:cNvSpPr/>
          <p:nvPr/>
        </p:nvSpPr>
        <p:spPr>
          <a:xfrm>
            <a:off x="7763966" y="4114657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687035D9-E1BF-4A9D-94D6-D3A36B891D19}"/>
              </a:ext>
            </a:extLst>
          </p:cNvPr>
          <p:cNvSpPr/>
          <p:nvPr/>
        </p:nvSpPr>
        <p:spPr>
          <a:xfrm>
            <a:off x="6148437" y="4796849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C4307375-F958-41E4-9C59-85E7F2A1CD59}"/>
              </a:ext>
            </a:extLst>
          </p:cNvPr>
          <p:cNvSpPr/>
          <p:nvPr/>
        </p:nvSpPr>
        <p:spPr>
          <a:xfrm>
            <a:off x="2625820" y="3023089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A4991950-1EC5-4D4A-83AB-38A788C18E07}"/>
              </a:ext>
            </a:extLst>
          </p:cNvPr>
          <p:cNvSpPr/>
          <p:nvPr/>
        </p:nvSpPr>
        <p:spPr>
          <a:xfrm>
            <a:off x="6997703" y="2765384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572538AF-19C6-48FD-B96D-7F3E35BEBEDC}"/>
              </a:ext>
            </a:extLst>
          </p:cNvPr>
          <p:cNvSpPr/>
          <p:nvPr/>
        </p:nvSpPr>
        <p:spPr>
          <a:xfrm>
            <a:off x="2152449" y="2515203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6D2F20B4-812E-4176-8076-92A2C83CD64F}"/>
              </a:ext>
            </a:extLst>
          </p:cNvPr>
          <p:cNvSpPr/>
          <p:nvPr/>
        </p:nvSpPr>
        <p:spPr>
          <a:xfrm>
            <a:off x="6625277" y="4606558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EEC380EE-74B9-4B54-9F18-180E08B9FEBE}"/>
              </a:ext>
            </a:extLst>
          </p:cNvPr>
          <p:cNvSpPr/>
          <p:nvPr/>
        </p:nvSpPr>
        <p:spPr>
          <a:xfrm>
            <a:off x="3009087" y="3340629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EBF451DA-5863-44BA-B231-8ED3F630CF6D}"/>
              </a:ext>
            </a:extLst>
          </p:cNvPr>
          <p:cNvSpPr/>
          <p:nvPr/>
        </p:nvSpPr>
        <p:spPr>
          <a:xfrm>
            <a:off x="9375185" y="5190990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79968BC4-5078-48D8-990B-4764697C9C23}"/>
              </a:ext>
            </a:extLst>
          </p:cNvPr>
          <p:cNvSpPr txBox="1"/>
          <p:nvPr/>
        </p:nvSpPr>
        <p:spPr>
          <a:xfrm>
            <a:off x="9558874" y="5107868"/>
            <a:ext cx="738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Roman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42720E93-F9F8-4C08-9E21-E42BC3674FC1}"/>
              </a:ext>
            </a:extLst>
          </p:cNvPr>
          <p:cNvSpPr/>
          <p:nvPr/>
        </p:nvSpPr>
        <p:spPr>
          <a:xfrm>
            <a:off x="9362122" y="5447897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3253FD59-3F58-4DE1-ABF8-5A016C7FF8D8}"/>
              </a:ext>
            </a:extLst>
          </p:cNvPr>
          <p:cNvSpPr txBox="1"/>
          <p:nvPr/>
        </p:nvSpPr>
        <p:spPr>
          <a:xfrm>
            <a:off x="9545811" y="5364775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Wine</a:t>
            </a:r>
            <a:endParaRPr lang="de-AT" sz="1400" dirty="0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70694717-ECE9-4C6B-A7B6-D728204B9600}"/>
              </a:ext>
            </a:extLst>
          </p:cNvPr>
          <p:cNvSpPr/>
          <p:nvPr/>
        </p:nvSpPr>
        <p:spPr>
          <a:xfrm>
            <a:off x="9349051" y="5704805"/>
            <a:ext cx="148046" cy="156754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74D9568F-5464-4EF1-AE92-FB17048A7989}"/>
              </a:ext>
            </a:extLst>
          </p:cNvPr>
          <p:cNvSpPr txBox="1"/>
          <p:nvPr/>
        </p:nvSpPr>
        <p:spPr>
          <a:xfrm>
            <a:off x="9532740" y="5621683"/>
            <a:ext cx="824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Religion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A663AEB1-0607-402D-8CF1-A33FA72D1F66}"/>
              </a:ext>
            </a:extLst>
          </p:cNvPr>
          <p:cNvSpPr/>
          <p:nvPr/>
        </p:nvSpPr>
        <p:spPr>
          <a:xfrm>
            <a:off x="9344689" y="5970422"/>
            <a:ext cx="148046" cy="156754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755C3DAB-7551-49C9-8ED7-CE92F7076017}"/>
              </a:ext>
            </a:extLst>
          </p:cNvPr>
          <p:cNvSpPr txBox="1"/>
          <p:nvPr/>
        </p:nvSpPr>
        <p:spPr>
          <a:xfrm>
            <a:off x="9528378" y="5887300"/>
            <a:ext cx="1141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Architecture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A970A302-ED4B-4A56-A746-3A8940EE67C0}"/>
              </a:ext>
            </a:extLst>
          </p:cNvPr>
          <p:cNvSpPr/>
          <p:nvPr/>
        </p:nvSpPr>
        <p:spPr>
          <a:xfrm>
            <a:off x="9196643" y="5107868"/>
            <a:ext cx="1560836" cy="10872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2" name="Freihandform: Form 111">
            <a:extLst>
              <a:ext uri="{FF2B5EF4-FFF2-40B4-BE49-F238E27FC236}">
                <a16:creationId xmlns:a16="http://schemas.microsoft.com/office/drawing/2014/main" id="{927F8323-00C1-4B1C-ACCF-7C2A64E7BCC4}"/>
              </a:ext>
            </a:extLst>
          </p:cNvPr>
          <p:cNvSpPr/>
          <p:nvPr/>
        </p:nvSpPr>
        <p:spPr>
          <a:xfrm>
            <a:off x="1406620" y="2816524"/>
            <a:ext cx="7254240" cy="1424896"/>
          </a:xfrm>
          <a:custGeom>
            <a:avLst/>
            <a:gdLst>
              <a:gd name="connsiteX0" fmla="*/ 0 w 7254240"/>
              <a:gd name="connsiteY0" fmla="*/ 225547 h 1424896"/>
              <a:gd name="connsiteX1" fmla="*/ 1550126 w 7254240"/>
              <a:gd name="connsiteY1" fmla="*/ 25250 h 1424896"/>
              <a:gd name="connsiteX2" fmla="*/ 2560320 w 7254240"/>
              <a:gd name="connsiteY2" fmla="*/ 77502 h 1424896"/>
              <a:gd name="connsiteX3" fmla="*/ 3535680 w 7254240"/>
              <a:gd name="connsiteY3" fmla="*/ 695810 h 1424896"/>
              <a:gd name="connsiteX4" fmla="*/ 4206240 w 7254240"/>
              <a:gd name="connsiteY4" fmla="*/ 1244450 h 1424896"/>
              <a:gd name="connsiteX5" fmla="*/ 5024846 w 7254240"/>
              <a:gd name="connsiteY5" fmla="*/ 1418622 h 1424896"/>
              <a:gd name="connsiteX6" fmla="*/ 5939246 w 7254240"/>
              <a:gd name="connsiteY6" fmla="*/ 1061570 h 1424896"/>
              <a:gd name="connsiteX7" fmla="*/ 6444343 w 7254240"/>
              <a:gd name="connsiteY7" fmla="*/ 565182 h 1424896"/>
              <a:gd name="connsiteX8" fmla="*/ 6958149 w 7254240"/>
              <a:gd name="connsiteY8" fmla="*/ 521639 h 1424896"/>
              <a:gd name="connsiteX9" fmla="*/ 7254240 w 7254240"/>
              <a:gd name="connsiteY9" fmla="*/ 582599 h 142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4240" h="1424896">
                <a:moveTo>
                  <a:pt x="0" y="225547"/>
                </a:moveTo>
                <a:cubicBezTo>
                  <a:pt x="561703" y="137735"/>
                  <a:pt x="1123406" y="49924"/>
                  <a:pt x="1550126" y="25250"/>
                </a:cubicBezTo>
                <a:cubicBezTo>
                  <a:pt x="1976846" y="576"/>
                  <a:pt x="2229394" y="-34258"/>
                  <a:pt x="2560320" y="77502"/>
                </a:cubicBezTo>
                <a:cubicBezTo>
                  <a:pt x="2891246" y="189262"/>
                  <a:pt x="3261360" y="501319"/>
                  <a:pt x="3535680" y="695810"/>
                </a:cubicBezTo>
                <a:cubicBezTo>
                  <a:pt x="3810000" y="890301"/>
                  <a:pt x="3958046" y="1123981"/>
                  <a:pt x="4206240" y="1244450"/>
                </a:cubicBezTo>
                <a:cubicBezTo>
                  <a:pt x="4454434" y="1364919"/>
                  <a:pt x="4736012" y="1449102"/>
                  <a:pt x="5024846" y="1418622"/>
                </a:cubicBezTo>
                <a:cubicBezTo>
                  <a:pt x="5313680" y="1388142"/>
                  <a:pt x="5702663" y="1203810"/>
                  <a:pt x="5939246" y="1061570"/>
                </a:cubicBezTo>
                <a:cubicBezTo>
                  <a:pt x="6175829" y="919330"/>
                  <a:pt x="6274526" y="655170"/>
                  <a:pt x="6444343" y="565182"/>
                </a:cubicBezTo>
                <a:cubicBezTo>
                  <a:pt x="6614160" y="475194"/>
                  <a:pt x="6823166" y="518736"/>
                  <a:pt x="6958149" y="521639"/>
                </a:cubicBezTo>
                <a:cubicBezTo>
                  <a:pt x="7093132" y="524542"/>
                  <a:pt x="7173686" y="553570"/>
                  <a:pt x="7254240" y="582599"/>
                </a:cubicBezTo>
              </a:path>
            </a:pathLst>
          </a:custGeom>
          <a:noFill/>
          <a:ln w="203200">
            <a:solidFill>
              <a:srgbClr val="00B0F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165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38" y="1300516"/>
            <a:ext cx="10515600" cy="1129351"/>
          </a:xfrm>
        </p:spPr>
        <p:txBody>
          <a:bodyPr/>
          <a:lstStyle/>
          <a:p>
            <a:r>
              <a:rPr lang="en-US" dirty="0"/>
              <a:t>Stories linking destinations to a trail</a:t>
            </a: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5ADCF599-BEF2-4344-92E3-A5D56B5842F0}"/>
              </a:ext>
            </a:extLst>
          </p:cNvPr>
          <p:cNvSpPr/>
          <p:nvPr/>
        </p:nvSpPr>
        <p:spPr>
          <a:xfrm>
            <a:off x="1406620" y="2816524"/>
            <a:ext cx="7254240" cy="1424896"/>
          </a:xfrm>
          <a:custGeom>
            <a:avLst/>
            <a:gdLst>
              <a:gd name="connsiteX0" fmla="*/ 0 w 7254240"/>
              <a:gd name="connsiteY0" fmla="*/ 225547 h 1424896"/>
              <a:gd name="connsiteX1" fmla="*/ 1550126 w 7254240"/>
              <a:gd name="connsiteY1" fmla="*/ 25250 h 1424896"/>
              <a:gd name="connsiteX2" fmla="*/ 2560320 w 7254240"/>
              <a:gd name="connsiteY2" fmla="*/ 77502 h 1424896"/>
              <a:gd name="connsiteX3" fmla="*/ 3535680 w 7254240"/>
              <a:gd name="connsiteY3" fmla="*/ 695810 h 1424896"/>
              <a:gd name="connsiteX4" fmla="*/ 4206240 w 7254240"/>
              <a:gd name="connsiteY4" fmla="*/ 1244450 h 1424896"/>
              <a:gd name="connsiteX5" fmla="*/ 5024846 w 7254240"/>
              <a:gd name="connsiteY5" fmla="*/ 1418622 h 1424896"/>
              <a:gd name="connsiteX6" fmla="*/ 5939246 w 7254240"/>
              <a:gd name="connsiteY6" fmla="*/ 1061570 h 1424896"/>
              <a:gd name="connsiteX7" fmla="*/ 6444343 w 7254240"/>
              <a:gd name="connsiteY7" fmla="*/ 565182 h 1424896"/>
              <a:gd name="connsiteX8" fmla="*/ 6958149 w 7254240"/>
              <a:gd name="connsiteY8" fmla="*/ 521639 h 1424896"/>
              <a:gd name="connsiteX9" fmla="*/ 7254240 w 7254240"/>
              <a:gd name="connsiteY9" fmla="*/ 582599 h 142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4240" h="1424896">
                <a:moveTo>
                  <a:pt x="0" y="225547"/>
                </a:moveTo>
                <a:cubicBezTo>
                  <a:pt x="561703" y="137735"/>
                  <a:pt x="1123406" y="49924"/>
                  <a:pt x="1550126" y="25250"/>
                </a:cubicBezTo>
                <a:cubicBezTo>
                  <a:pt x="1976846" y="576"/>
                  <a:pt x="2229394" y="-34258"/>
                  <a:pt x="2560320" y="77502"/>
                </a:cubicBezTo>
                <a:cubicBezTo>
                  <a:pt x="2891246" y="189262"/>
                  <a:pt x="3261360" y="501319"/>
                  <a:pt x="3535680" y="695810"/>
                </a:cubicBezTo>
                <a:cubicBezTo>
                  <a:pt x="3810000" y="890301"/>
                  <a:pt x="3958046" y="1123981"/>
                  <a:pt x="4206240" y="1244450"/>
                </a:cubicBezTo>
                <a:cubicBezTo>
                  <a:pt x="4454434" y="1364919"/>
                  <a:pt x="4736012" y="1449102"/>
                  <a:pt x="5024846" y="1418622"/>
                </a:cubicBezTo>
                <a:cubicBezTo>
                  <a:pt x="5313680" y="1388142"/>
                  <a:pt x="5702663" y="1203810"/>
                  <a:pt x="5939246" y="1061570"/>
                </a:cubicBezTo>
                <a:cubicBezTo>
                  <a:pt x="6175829" y="919330"/>
                  <a:pt x="6274526" y="655170"/>
                  <a:pt x="6444343" y="565182"/>
                </a:cubicBezTo>
                <a:cubicBezTo>
                  <a:pt x="6614160" y="475194"/>
                  <a:pt x="6823166" y="518736"/>
                  <a:pt x="6958149" y="521639"/>
                </a:cubicBezTo>
                <a:cubicBezTo>
                  <a:pt x="7093132" y="524542"/>
                  <a:pt x="7173686" y="553570"/>
                  <a:pt x="7254240" y="582599"/>
                </a:cubicBezTo>
              </a:path>
            </a:pathLst>
          </a:custGeom>
          <a:noFill/>
          <a:ln w="203200">
            <a:solidFill>
              <a:srgbClr val="00B0F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95E4223-DA8C-4F54-B41A-7780FFAB81B2}"/>
              </a:ext>
            </a:extLst>
          </p:cNvPr>
          <p:cNvSpPr/>
          <p:nvPr/>
        </p:nvSpPr>
        <p:spPr>
          <a:xfrm>
            <a:off x="1467580" y="2719854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1B682D91-550E-46F3-AE62-73D1220F44BC}"/>
              </a:ext>
            </a:extLst>
          </p:cNvPr>
          <p:cNvSpPr/>
          <p:nvPr/>
        </p:nvSpPr>
        <p:spPr>
          <a:xfrm>
            <a:off x="7890151" y="3494937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6B30C8F8-DB0E-4ECF-B6F4-53F0E1C56DAA}"/>
              </a:ext>
            </a:extLst>
          </p:cNvPr>
          <p:cNvSpPr/>
          <p:nvPr/>
        </p:nvSpPr>
        <p:spPr>
          <a:xfrm>
            <a:off x="1868174" y="4875226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6FDCA19C-795C-46F1-A0C6-F33D7B4CCDC0}"/>
              </a:ext>
            </a:extLst>
          </p:cNvPr>
          <p:cNvSpPr/>
          <p:nvPr/>
        </p:nvSpPr>
        <p:spPr>
          <a:xfrm>
            <a:off x="6106527" y="4394383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3F9DD9F-F250-42ED-AAE5-951C90B64D3A}"/>
              </a:ext>
            </a:extLst>
          </p:cNvPr>
          <p:cNvSpPr/>
          <p:nvPr/>
        </p:nvSpPr>
        <p:spPr>
          <a:xfrm>
            <a:off x="3784060" y="2811294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10994AAE-BEAF-4C36-B4E7-408FFC7C4826}"/>
              </a:ext>
            </a:extLst>
          </p:cNvPr>
          <p:cNvSpPr/>
          <p:nvPr/>
        </p:nvSpPr>
        <p:spPr>
          <a:xfrm>
            <a:off x="5462592" y="3875917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08006FEC-90A5-406E-851A-1F4285A1CC95}"/>
              </a:ext>
            </a:extLst>
          </p:cNvPr>
          <p:cNvSpPr/>
          <p:nvPr/>
        </p:nvSpPr>
        <p:spPr>
          <a:xfrm>
            <a:off x="3030768" y="5484826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B871519-44C1-4B59-915C-5C7528DD3622}"/>
              </a:ext>
            </a:extLst>
          </p:cNvPr>
          <p:cNvSpPr/>
          <p:nvPr/>
        </p:nvSpPr>
        <p:spPr>
          <a:xfrm>
            <a:off x="4025858" y="4014069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FF4D0B1B-BAC5-46A8-848D-5C201E731A7F}"/>
              </a:ext>
            </a:extLst>
          </p:cNvPr>
          <p:cNvSpPr/>
          <p:nvPr/>
        </p:nvSpPr>
        <p:spPr>
          <a:xfrm>
            <a:off x="7742105" y="3737812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02B6C02D-EE3F-48F4-8400-D810EC37584E}"/>
              </a:ext>
            </a:extLst>
          </p:cNvPr>
          <p:cNvSpPr/>
          <p:nvPr/>
        </p:nvSpPr>
        <p:spPr>
          <a:xfrm>
            <a:off x="6015087" y="6443342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E7433F11-C71E-424A-A78C-3D5DFB8B9E6F}"/>
              </a:ext>
            </a:extLst>
          </p:cNvPr>
          <p:cNvSpPr/>
          <p:nvPr/>
        </p:nvSpPr>
        <p:spPr>
          <a:xfrm>
            <a:off x="5610638" y="4311652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8E9BEDDA-E28C-4DEC-8CCA-F1B0C46EC115}"/>
              </a:ext>
            </a:extLst>
          </p:cNvPr>
          <p:cNvSpPr/>
          <p:nvPr/>
        </p:nvSpPr>
        <p:spPr>
          <a:xfrm>
            <a:off x="5734870" y="5393386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D37701F-4DAF-41FA-A091-95ED1D564B7C}"/>
              </a:ext>
            </a:extLst>
          </p:cNvPr>
          <p:cNvSpPr/>
          <p:nvPr/>
        </p:nvSpPr>
        <p:spPr>
          <a:xfrm>
            <a:off x="7506254" y="3925991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C4E4B4F2-348C-4591-8635-E52A32373D48}"/>
              </a:ext>
            </a:extLst>
          </p:cNvPr>
          <p:cNvSpPr/>
          <p:nvPr/>
        </p:nvSpPr>
        <p:spPr>
          <a:xfrm>
            <a:off x="4698550" y="2646655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9A7D8EC-7978-406F-98F6-6DB3ED3B39A9}"/>
              </a:ext>
            </a:extLst>
          </p:cNvPr>
          <p:cNvSpPr/>
          <p:nvPr/>
        </p:nvSpPr>
        <p:spPr>
          <a:xfrm>
            <a:off x="4245614" y="5628517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10FA35B1-2BD7-414F-AEEF-A6AD3ACFD65D}"/>
              </a:ext>
            </a:extLst>
          </p:cNvPr>
          <p:cNvSpPr/>
          <p:nvPr/>
        </p:nvSpPr>
        <p:spPr>
          <a:xfrm>
            <a:off x="4646208" y="4661867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78E971-D8E9-4718-BE90-F503E504133C}"/>
              </a:ext>
            </a:extLst>
          </p:cNvPr>
          <p:cNvSpPr/>
          <p:nvPr/>
        </p:nvSpPr>
        <p:spPr>
          <a:xfrm>
            <a:off x="4546060" y="2944712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7ADCD158-CE71-456E-8B53-6ED822D9199F}"/>
              </a:ext>
            </a:extLst>
          </p:cNvPr>
          <p:cNvSpPr/>
          <p:nvPr/>
        </p:nvSpPr>
        <p:spPr>
          <a:xfrm>
            <a:off x="5795740" y="3880271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686B896-B2F8-4606-8BB4-9B28718DF948}"/>
              </a:ext>
            </a:extLst>
          </p:cNvPr>
          <p:cNvSpPr/>
          <p:nvPr/>
        </p:nvSpPr>
        <p:spPr>
          <a:xfrm>
            <a:off x="7506254" y="3651500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AD6D08A9-6883-432E-90FE-16BA454C4C10}"/>
              </a:ext>
            </a:extLst>
          </p:cNvPr>
          <p:cNvCxnSpPr>
            <a:cxnSpLocks/>
            <a:stCxn id="91" idx="2"/>
            <a:endCxn id="101" idx="6"/>
          </p:cNvCxnSpPr>
          <p:nvPr/>
        </p:nvCxnSpPr>
        <p:spPr>
          <a:xfrm flipH="1" flipV="1">
            <a:off x="3157133" y="3419006"/>
            <a:ext cx="1327788" cy="30769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E9843B8F-339A-47E1-82EF-A0BDD2E2338E}"/>
              </a:ext>
            </a:extLst>
          </p:cNvPr>
          <p:cNvCxnSpPr>
            <a:cxnSpLocks/>
            <a:stCxn id="101" idx="1"/>
            <a:endCxn id="59" idx="6"/>
          </p:cNvCxnSpPr>
          <p:nvPr/>
        </p:nvCxnSpPr>
        <p:spPr>
          <a:xfrm flipH="1" flipV="1">
            <a:off x="1615626" y="2798231"/>
            <a:ext cx="1415142" cy="56535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ADEEA7E-9E90-4207-80BE-B4A50180E60E}"/>
              </a:ext>
            </a:extLst>
          </p:cNvPr>
          <p:cNvCxnSpPr>
            <a:cxnSpLocks/>
            <a:stCxn id="76" idx="6"/>
            <a:endCxn id="71" idx="2"/>
          </p:cNvCxnSpPr>
          <p:nvPr/>
        </p:nvCxnSpPr>
        <p:spPr>
          <a:xfrm>
            <a:off x="5943786" y="3958648"/>
            <a:ext cx="1562468" cy="457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e 89">
            <a:extLst>
              <a:ext uri="{FF2B5EF4-FFF2-40B4-BE49-F238E27FC236}">
                <a16:creationId xmlns:a16="http://schemas.microsoft.com/office/drawing/2014/main" id="{45457A2B-4DF5-4FCA-931D-34DBC8FF0ED7}"/>
              </a:ext>
            </a:extLst>
          </p:cNvPr>
          <p:cNvSpPr/>
          <p:nvPr/>
        </p:nvSpPr>
        <p:spPr>
          <a:xfrm>
            <a:off x="7131917" y="4349446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1366710-DC67-48C1-A4B6-BD6C6D9063AF}"/>
              </a:ext>
            </a:extLst>
          </p:cNvPr>
          <p:cNvSpPr/>
          <p:nvPr/>
        </p:nvSpPr>
        <p:spPr>
          <a:xfrm>
            <a:off x="4484921" y="3648322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52869438-9335-411C-B7D2-D86BEA0FE9F9}"/>
              </a:ext>
            </a:extLst>
          </p:cNvPr>
          <p:cNvSpPr/>
          <p:nvPr/>
        </p:nvSpPr>
        <p:spPr>
          <a:xfrm>
            <a:off x="3372626" y="3441078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A7869D98-AC3E-41D1-8DC7-A007B89F6691}"/>
              </a:ext>
            </a:extLst>
          </p:cNvPr>
          <p:cNvSpPr/>
          <p:nvPr/>
        </p:nvSpPr>
        <p:spPr>
          <a:xfrm>
            <a:off x="6222460" y="2709771"/>
            <a:ext cx="148046" cy="156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02BECB3F-4211-43A0-8BF6-A77CAB97228B}"/>
              </a:ext>
            </a:extLst>
          </p:cNvPr>
          <p:cNvSpPr/>
          <p:nvPr/>
        </p:nvSpPr>
        <p:spPr>
          <a:xfrm>
            <a:off x="3528313" y="2558746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E6460F4B-5839-451E-831A-B4C79C2E60D1}"/>
              </a:ext>
            </a:extLst>
          </p:cNvPr>
          <p:cNvSpPr/>
          <p:nvPr/>
        </p:nvSpPr>
        <p:spPr>
          <a:xfrm>
            <a:off x="7763966" y="4114657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687035D9-E1BF-4A9D-94D6-D3A36B891D19}"/>
              </a:ext>
            </a:extLst>
          </p:cNvPr>
          <p:cNvSpPr/>
          <p:nvPr/>
        </p:nvSpPr>
        <p:spPr>
          <a:xfrm>
            <a:off x="6148437" y="4796849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C4307375-F958-41E4-9C59-85E7F2A1CD59}"/>
              </a:ext>
            </a:extLst>
          </p:cNvPr>
          <p:cNvSpPr/>
          <p:nvPr/>
        </p:nvSpPr>
        <p:spPr>
          <a:xfrm>
            <a:off x="2625820" y="3023089"/>
            <a:ext cx="148046" cy="15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A4991950-1EC5-4D4A-83AB-38A788C18E07}"/>
              </a:ext>
            </a:extLst>
          </p:cNvPr>
          <p:cNvSpPr/>
          <p:nvPr/>
        </p:nvSpPr>
        <p:spPr>
          <a:xfrm>
            <a:off x="6997703" y="2765384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572538AF-19C6-48FD-B96D-7F3E35BEBEDC}"/>
              </a:ext>
            </a:extLst>
          </p:cNvPr>
          <p:cNvSpPr/>
          <p:nvPr/>
        </p:nvSpPr>
        <p:spPr>
          <a:xfrm>
            <a:off x="2152449" y="2515203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6D2F20B4-812E-4176-8076-92A2C83CD64F}"/>
              </a:ext>
            </a:extLst>
          </p:cNvPr>
          <p:cNvSpPr/>
          <p:nvPr/>
        </p:nvSpPr>
        <p:spPr>
          <a:xfrm>
            <a:off x="6625277" y="4606558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EEC380EE-74B9-4B54-9F18-180E08B9FEBE}"/>
              </a:ext>
            </a:extLst>
          </p:cNvPr>
          <p:cNvSpPr/>
          <p:nvPr/>
        </p:nvSpPr>
        <p:spPr>
          <a:xfrm>
            <a:off x="3009087" y="3340629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EBF451DA-5863-44BA-B231-8ED3F630CF6D}"/>
              </a:ext>
            </a:extLst>
          </p:cNvPr>
          <p:cNvSpPr/>
          <p:nvPr/>
        </p:nvSpPr>
        <p:spPr>
          <a:xfrm>
            <a:off x="9375185" y="5190990"/>
            <a:ext cx="148046" cy="15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79968BC4-5078-48D8-990B-4764697C9C23}"/>
              </a:ext>
            </a:extLst>
          </p:cNvPr>
          <p:cNvSpPr txBox="1"/>
          <p:nvPr/>
        </p:nvSpPr>
        <p:spPr>
          <a:xfrm>
            <a:off x="9558874" y="5107868"/>
            <a:ext cx="738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Roman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42720E93-F9F8-4C08-9E21-E42BC3674FC1}"/>
              </a:ext>
            </a:extLst>
          </p:cNvPr>
          <p:cNvSpPr/>
          <p:nvPr/>
        </p:nvSpPr>
        <p:spPr>
          <a:xfrm>
            <a:off x="9362122" y="5447897"/>
            <a:ext cx="148046" cy="1567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3253FD59-3F58-4DE1-ABF8-5A016C7FF8D8}"/>
              </a:ext>
            </a:extLst>
          </p:cNvPr>
          <p:cNvSpPr txBox="1"/>
          <p:nvPr/>
        </p:nvSpPr>
        <p:spPr>
          <a:xfrm>
            <a:off x="9545811" y="5364775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Wine</a:t>
            </a:r>
            <a:endParaRPr lang="de-AT" sz="1400" dirty="0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70694717-ECE9-4C6B-A7B6-D728204B9600}"/>
              </a:ext>
            </a:extLst>
          </p:cNvPr>
          <p:cNvSpPr/>
          <p:nvPr/>
        </p:nvSpPr>
        <p:spPr>
          <a:xfrm>
            <a:off x="9349051" y="5704805"/>
            <a:ext cx="148046" cy="156754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74D9568F-5464-4EF1-AE92-FB17048A7989}"/>
              </a:ext>
            </a:extLst>
          </p:cNvPr>
          <p:cNvSpPr txBox="1"/>
          <p:nvPr/>
        </p:nvSpPr>
        <p:spPr>
          <a:xfrm>
            <a:off x="9532740" y="5621683"/>
            <a:ext cx="824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Religion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A663AEB1-0607-402D-8CF1-A33FA72D1F66}"/>
              </a:ext>
            </a:extLst>
          </p:cNvPr>
          <p:cNvSpPr/>
          <p:nvPr/>
        </p:nvSpPr>
        <p:spPr>
          <a:xfrm>
            <a:off x="9344689" y="5970422"/>
            <a:ext cx="148046" cy="156754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755C3DAB-7551-49C9-8ED7-CE92F7076017}"/>
              </a:ext>
            </a:extLst>
          </p:cNvPr>
          <p:cNvSpPr txBox="1"/>
          <p:nvPr/>
        </p:nvSpPr>
        <p:spPr>
          <a:xfrm>
            <a:off x="9528378" y="5887300"/>
            <a:ext cx="1141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Architecture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A970A302-ED4B-4A56-A746-3A8940EE67C0}"/>
              </a:ext>
            </a:extLst>
          </p:cNvPr>
          <p:cNvSpPr/>
          <p:nvPr/>
        </p:nvSpPr>
        <p:spPr>
          <a:xfrm>
            <a:off x="9196643" y="5107868"/>
            <a:ext cx="1560836" cy="10872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53B4EC4-0677-4483-A8B6-75C5C567B98F}"/>
              </a:ext>
            </a:extLst>
          </p:cNvPr>
          <p:cNvCxnSpPr>
            <a:cxnSpLocks/>
            <a:stCxn id="91" idx="5"/>
            <a:endCxn id="69" idx="2"/>
          </p:cNvCxnSpPr>
          <p:nvPr/>
        </p:nvCxnSpPr>
        <p:spPr>
          <a:xfrm>
            <a:off x="4611286" y="3782120"/>
            <a:ext cx="999352" cy="60790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C358694-ABCD-4957-BAC8-D019589E6F70}"/>
              </a:ext>
            </a:extLst>
          </p:cNvPr>
          <p:cNvCxnSpPr>
            <a:cxnSpLocks/>
            <a:stCxn id="69" idx="7"/>
            <a:endCxn id="76" idx="3"/>
          </p:cNvCxnSpPr>
          <p:nvPr/>
        </p:nvCxnSpPr>
        <p:spPr>
          <a:xfrm flipV="1">
            <a:off x="5737003" y="4014069"/>
            <a:ext cx="80418" cy="32053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9790415-21E1-4401-8B69-4443F5C85776}"/>
              </a:ext>
            </a:extLst>
          </p:cNvPr>
          <p:cNvCxnSpPr>
            <a:stCxn id="71" idx="7"/>
            <a:endCxn id="67" idx="3"/>
          </p:cNvCxnSpPr>
          <p:nvPr/>
        </p:nvCxnSpPr>
        <p:spPr>
          <a:xfrm flipV="1">
            <a:off x="7632619" y="3871610"/>
            <a:ext cx="131167" cy="773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73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86" y="1287927"/>
            <a:ext cx="10515600" cy="1129351"/>
          </a:xfrm>
        </p:spPr>
        <p:txBody>
          <a:bodyPr/>
          <a:lstStyle/>
          <a:p>
            <a:r>
              <a:rPr lang="en-US" dirty="0"/>
              <a:t>Experiencing the story = Danube Narrative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CFC467-0D40-4480-B82E-5C7ACE021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86" b="3488"/>
          <a:stretch/>
        </p:blipFill>
        <p:spPr>
          <a:xfrm>
            <a:off x="1939038" y="2679385"/>
            <a:ext cx="7738696" cy="317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6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83" y="1263519"/>
            <a:ext cx="10515600" cy="1129351"/>
          </a:xfrm>
        </p:spPr>
        <p:txBody>
          <a:bodyPr/>
          <a:lstStyle/>
          <a:p>
            <a:r>
              <a:rPr lang="en-US" dirty="0"/>
              <a:t>Experiencing the story = Danube Narrative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730E6C-DB22-4074-91B8-E5D98386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11" y="2442812"/>
            <a:ext cx="6400799" cy="4461486"/>
          </a:xfrm>
          <a:prstGeom prst="rect">
            <a:avLst/>
          </a:prstGeom>
        </p:spPr>
      </p:pic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A1309CB4-6718-4F8E-A674-BF6D0CF7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4952" y="6524275"/>
            <a:ext cx="871580" cy="276451"/>
          </a:xfrm>
        </p:spPr>
        <p:txBody>
          <a:bodyPr/>
          <a:lstStyle/>
          <a:p>
            <a:fld id="{364C1561-1EA9-4E29-91B1-08CB51930673}" type="slidenum">
              <a:rPr lang="de-DE" smtClean="0"/>
              <a:t>6</a:t>
            </a:fld>
            <a:endParaRPr lang="de-DE"/>
          </a:p>
        </p:txBody>
      </p:sp>
      <p:pic>
        <p:nvPicPr>
          <p:cNvPr id="7" name="Grafik 6" descr="Ein Bild, das Vogel, Wasser, Fisch, Gras enthält.&#10;&#10;Automatisch generierte Beschreibung">
            <a:extLst>
              <a:ext uri="{FF2B5EF4-FFF2-40B4-BE49-F238E27FC236}">
                <a16:creationId xmlns:a16="http://schemas.microsoft.com/office/drawing/2014/main" id="{F215A454-9F32-4377-A1F2-295A2295C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1" r="38338"/>
          <a:stretch/>
        </p:blipFill>
        <p:spPr>
          <a:xfrm>
            <a:off x="5770284" y="2442812"/>
            <a:ext cx="1996326" cy="4457411"/>
          </a:xfrm>
          <a:prstGeom prst="rect">
            <a:avLst/>
          </a:prstGeom>
        </p:spPr>
      </p:pic>
      <p:pic>
        <p:nvPicPr>
          <p:cNvPr id="8" name="Grafik 7" descr="Ein Bild, das Gebäude, Berg, alt, sitzend enthält.&#10;&#10;Automatisch generierte Beschreibung">
            <a:extLst>
              <a:ext uri="{FF2B5EF4-FFF2-40B4-BE49-F238E27FC236}">
                <a16:creationId xmlns:a16="http://schemas.microsoft.com/office/drawing/2014/main" id="{2F459661-8F2D-4F3C-A7A1-EFDA191DF0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r="51207"/>
          <a:stretch/>
        </p:blipFill>
        <p:spPr>
          <a:xfrm>
            <a:off x="3849278" y="2458356"/>
            <a:ext cx="1921005" cy="4441867"/>
          </a:xfrm>
          <a:prstGeom prst="rect">
            <a:avLst/>
          </a:prstGeom>
        </p:spPr>
      </p:pic>
      <p:pic>
        <p:nvPicPr>
          <p:cNvPr id="9" name="Grafik 8" descr="Ein Bild, das Topf, Herd, Kochen, sitzend enthält.&#10;&#10;Automatisch generierte Beschreibung">
            <a:extLst>
              <a:ext uri="{FF2B5EF4-FFF2-40B4-BE49-F238E27FC236}">
                <a16:creationId xmlns:a16="http://schemas.microsoft.com/office/drawing/2014/main" id="{B08C8320-C4D0-46B7-9092-88F95E5BF6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8" t="847" r="32470" b="-847"/>
          <a:stretch/>
        </p:blipFill>
        <p:spPr>
          <a:xfrm>
            <a:off x="7766611" y="2453833"/>
            <a:ext cx="2130759" cy="45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87" y="1156515"/>
            <a:ext cx="10515600" cy="1129351"/>
          </a:xfrm>
        </p:spPr>
        <p:txBody>
          <a:bodyPr/>
          <a:lstStyle/>
          <a:p>
            <a:r>
              <a:rPr lang="en-US" dirty="0"/>
              <a:t>Experiencing the story = Danube Narrative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A1309CB4-6718-4F8E-A674-BF6D0CF7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4952" y="6524275"/>
            <a:ext cx="871580" cy="276451"/>
          </a:xfrm>
        </p:spPr>
        <p:txBody>
          <a:bodyPr/>
          <a:lstStyle/>
          <a:p>
            <a:fld id="{364C1561-1EA9-4E29-91B1-08CB51930673}" type="slidenum">
              <a:rPr lang="de-DE" smtClean="0"/>
              <a:t>7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EFCCA9-1DBB-4CBE-83FF-25AAA05C4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94"/>
          <a:stretch/>
        </p:blipFill>
        <p:spPr>
          <a:xfrm>
            <a:off x="266338" y="2140056"/>
            <a:ext cx="2495550" cy="1850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F21A11-6B58-42D8-B13C-7E8142F8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76" y="2471610"/>
            <a:ext cx="5744428" cy="38669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1632047-8724-4074-B396-8F2FA187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892" y="2140056"/>
            <a:ext cx="3088108" cy="47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5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implement the narratives?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308" y="2689613"/>
            <a:ext cx="5181600" cy="3513770"/>
          </a:xfrm>
        </p:spPr>
        <p:txBody>
          <a:bodyPr/>
          <a:lstStyle/>
          <a:p>
            <a:r>
              <a:rPr lang="en-US" b="1" dirty="0"/>
              <a:t>Set-up of Product Clubs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establish an </a:t>
            </a:r>
            <a:r>
              <a:rPr lang="en-GB" sz="2800" dirty="0"/>
              <a:t>informal coalition of local service providers aligning their services with the </a:t>
            </a:r>
            <a:r>
              <a:rPr lang="de-AT" sz="2800" dirty="0" err="1"/>
              <a:t>stories</a:t>
            </a:r>
            <a:r>
              <a:rPr lang="de-AT" sz="2800" dirty="0"/>
              <a:t> at </a:t>
            </a:r>
            <a:r>
              <a:rPr lang="de-AT" sz="2800" dirty="0" err="1"/>
              <a:t>destination</a:t>
            </a:r>
            <a:r>
              <a:rPr lang="de-AT" sz="2800" dirty="0"/>
              <a:t> </a:t>
            </a:r>
            <a:r>
              <a:rPr lang="de-AT" sz="2800" dirty="0" err="1"/>
              <a:t>level</a:t>
            </a:r>
            <a:r>
              <a:rPr lang="de-AT" sz="2800" dirty="0"/>
              <a:t> and </a:t>
            </a:r>
            <a:r>
              <a:rPr lang="de-AT" sz="2800" dirty="0" err="1"/>
              <a:t>along</a:t>
            </a:r>
            <a:r>
              <a:rPr lang="de-AT" sz="2800" dirty="0"/>
              <a:t> </a:t>
            </a:r>
            <a:r>
              <a:rPr lang="de-AT" sz="2800" dirty="0" err="1"/>
              <a:t>the</a:t>
            </a:r>
            <a:r>
              <a:rPr lang="de-AT" sz="2800" dirty="0"/>
              <a:t> </a:t>
            </a:r>
            <a:r>
              <a:rPr lang="de-AT" sz="2800" dirty="0" err="1"/>
              <a:t>trail</a:t>
            </a:r>
            <a:endParaRPr lang="de-AT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Winter School for Guides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tell the stories within the wider context of the trail</a:t>
            </a:r>
          </a:p>
        </p:txBody>
      </p:sp>
    </p:spTree>
    <p:extLst>
      <p:ext uri="{BB962C8B-B14F-4D97-AF65-F5344CB8AC3E}">
        <p14:creationId xmlns:p14="http://schemas.microsoft.com/office/powerpoint/2010/main" val="156732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62" y="1276353"/>
            <a:ext cx="10515600" cy="1129351"/>
          </a:xfrm>
        </p:spPr>
        <p:txBody>
          <a:bodyPr>
            <a:normAutofit/>
          </a:bodyPr>
          <a:lstStyle/>
          <a:p>
            <a:r>
              <a:rPr lang="en-US" dirty="0"/>
              <a:t>Travelling the trail sustainably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F4A4081-AD55-4A8C-A81A-A16CE04E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47" y="2582556"/>
            <a:ext cx="9077731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</Words>
  <Application>Microsoft Office PowerPoint</Application>
  <PresentationFormat>Widescreen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How can we support sustainable tourism in the Danube region?</vt:lpstr>
      <vt:lpstr>Cultural and natural heritage sites</vt:lpstr>
      <vt:lpstr>Stories linking destinations to a trail</vt:lpstr>
      <vt:lpstr>Experiencing the story = Danube Narrative</vt:lpstr>
      <vt:lpstr>Experiencing the story = Danube Narrative</vt:lpstr>
      <vt:lpstr>Experiencing the story = Danube Narrative</vt:lpstr>
      <vt:lpstr>How can we implement the narratives?</vt:lpstr>
      <vt:lpstr>Travelling the trail sustainably</vt:lpstr>
      <vt:lpstr>How can we implement mobility management?</vt:lpstr>
      <vt:lpstr>Danube Travel Challenge</vt:lpstr>
      <vt:lpstr>Partnership of DTP project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TRACING  THE  ROUTE</dc:title>
  <dc:creator>VLASTA KLARIĆ</dc:creator>
  <cp:lastModifiedBy>Blanka Belošević</cp:lastModifiedBy>
  <cp:revision>293</cp:revision>
  <cp:lastPrinted>2020-09-28T06:25:54Z</cp:lastPrinted>
  <dcterms:created xsi:type="dcterms:W3CDTF">2017-09-20T10:22:58Z</dcterms:created>
  <dcterms:modified xsi:type="dcterms:W3CDTF">2020-09-28T06:25:58Z</dcterms:modified>
</cp:coreProperties>
</file>