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3" r:id="rId3"/>
    <p:sldId id="264" r:id="rId4"/>
    <p:sldId id="258" r:id="rId5"/>
    <p:sldId id="265" r:id="rId6"/>
    <p:sldId id="266" r:id="rId7"/>
    <p:sldId id="267" r:id="rId8"/>
    <p:sldId id="268" r:id="rId9"/>
    <p:sldId id="269" r:id="rId10"/>
    <p:sldId id="278" r:id="rId11"/>
    <p:sldId id="273" r:id="rId12"/>
    <p:sldId id="277"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 xmlns:p14="http://schemas.microsoft.com/office/powerpoint/2010/main">
        <p14:section name="Default Section" id="{AD569E00-4983-423E-8E15-2514E596563D}">
          <p14:sldIdLst>
            <p14:sldId id="259"/>
            <p14:sldId id="263"/>
            <p14:sldId id="264"/>
            <p14:sldId id="258"/>
            <p14:sldId id="265"/>
            <p14:sldId id="266"/>
            <p14:sldId id="267"/>
            <p14:sldId id="268"/>
            <p14:sldId id="269"/>
            <p14:sldId id="278"/>
            <p14:sldId id="270"/>
            <p14:sldId id="271"/>
            <p14:sldId id="272"/>
            <p14:sldId id="273"/>
            <p14:sldId id="277"/>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06CA0"/>
    <a:srgbClr val="08924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46" autoAdjust="0"/>
    <p:restoredTop sz="94660"/>
  </p:normalViewPr>
  <p:slideViewPr>
    <p:cSldViewPr>
      <p:cViewPr varScale="1">
        <p:scale>
          <a:sx n="51" d="100"/>
          <a:sy n="51" d="100"/>
        </p:scale>
        <p:origin x="-98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Naslov pdonaslov text">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556792"/>
            <a:ext cx="7772400" cy="504056"/>
          </a:xfrm>
          <a:prstGeom prst="rect">
            <a:avLst/>
          </a:prstGeom>
        </p:spPr>
        <p:txBody>
          <a:bodyPr>
            <a:normAutofit/>
          </a:bodyPr>
          <a:lstStyle>
            <a:lvl1pPr algn="l">
              <a:defRPr sz="3000">
                <a:solidFill>
                  <a:srgbClr val="206CA0"/>
                </a:solidFill>
                <a:effectLst>
                  <a:outerShdw blurRad="127000" dist="38100" dir="5400000" algn="t" rotWithShape="0">
                    <a:prstClr val="black">
                      <a:alpha val="12000"/>
                    </a:prstClr>
                  </a:outerShdw>
                </a:effectLst>
              </a:defRPr>
            </a:lvl1pPr>
          </a:lstStyle>
          <a:p>
            <a:r>
              <a:rPr lang="en-US" dirty="0"/>
              <a:t>Click to edit Master title style</a:t>
            </a:r>
          </a:p>
        </p:txBody>
      </p:sp>
      <p:sp>
        <p:nvSpPr>
          <p:cNvPr id="3" name="Subtitle 2"/>
          <p:cNvSpPr>
            <a:spLocks noGrp="1"/>
          </p:cNvSpPr>
          <p:nvPr>
            <p:ph type="subTitle" idx="1"/>
          </p:nvPr>
        </p:nvSpPr>
        <p:spPr>
          <a:xfrm>
            <a:off x="683568" y="2132856"/>
            <a:ext cx="6400800" cy="504056"/>
          </a:xfrm>
          <a:prstGeom prst="rect">
            <a:avLst/>
          </a:prstGeom>
        </p:spPr>
        <p:txBody>
          <a:bodyPr>
            <a:normAutofit/>
          </a:bodyPr>
          <a:lstStyle>
            <a:lvl1pPr marL="0" indent="0" algn="l">
              <a:buNone/>
              <a:defRPr sz="2400">
                <a:solidFill>
                  <a:srgbClr val="089247"/>
                </a:solidFill>
                <a:effectLst>
                  <a:outerShdw blurRad="50800" dir="5400000" algn="t" rotWithShape="0">
                    <a:prstClr val="black">
                      <a:alpha val="12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3"/>
          </p:nvPr>
        </p:nvSpPr>
        <p:spPr>
          <a:xfrm>
            <a:off x="611560" y="2924944"/>
            <a:ext cx="7920880" cy="2017713"/>
          </a:xfrm>
          <a:prstGeom prst="rect">
            <a:avLst/>
          </a:prstGeom>
        </p:spPr>
        <p:txBody>
          <a:bodyPr/>
          <a:lstStyle>
            <a:lvl1pPr>
              <a:buClr>
                <a:srgbClr val="089247"/>
              </a:buClr>
              <a:buFont typeface="Wingdings" panose="05000000000000000000" pitchFamily="2" charset="2"/>
              <a:buChar char="q"/>
              <a:defRPr sz="2200" baseline="0">
                <a:solidFill>
                  <a:schemeClr val="bg1">
                    <a:lumMod val="50000"/>
                  </a:schemeClr>
                </a:solidFill>
              </a:defRPr>
            </a:lvl1pPr>
          </a:lstStyle>
          <a:p>
            <a:pPr lvl="0"/>
            <a:r>
              <a:rPr lang="en-US" dirty="0"/>
              <a:t>Click to edit Master text styles</a:t>
            </a:r>
          </a:p>
          <a:p>
            <a:pPr lvl="1"/>
            <a:r>
              <a:rPr lang="en-US" dirty="0"/>
              <a:t>Second level</a:t>
            </a:r>
          </a:p>
        </p:txBody>
      </p:sp>
      <p:sp>
        <p:nvSpPr>
          <p:cNvPr id="5" name="Date Placeholder 3"/>
          <p:cNvSpPr>
            <a:spLocks noGrp="1"/>
          </p:cNvSpPr>
          <p:nvPr>
            <p:ph type="dt" sz="half" idx="14"/>
          </p:nvPr>
        </p:nvSpPr>
        <p:spPr/>
        <p:txBody>
          <a:bodyPr/>
          <a:lstStyle>
            <a:lvl1pPr>
              <a:defRPr/>
            </a:lvl1pPr>
          </a:lstStyle>
          <a:p>
            <a:pPr>
              <a:defRPr/>
            </a:pPr>
            <a:fld id="{E680D607-47B4-4E3F-AA3B-530FFC2B1BDB}" type="datetimeFigureOut">
              <a:rPr lang="en-US"/>
              <a:pPr>
                <a:defRPr/>
              </a:pPr>
              <a:t>9/23/2020</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44B2FCAA-57DF-40FF-95F9-40DF6942AFF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 text">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556792"/>
            <a:ext cx="7772400" cy="504056"/>
          </a:xfrm>
          <a:prstGeom prst="rect">
            <a:avLst/>
          </a:prstGeom>
        </p:spPr>
        <p:txBody>
          <a:bodyPr>
            <a:normAutofit/>
          </a:bodyPr>
          <a:lstStyle>
            <a:lvl1pPr algn="l">
              <a:defRPr sz="3000">
                <a:solidFill>
                  <a:srgbClr val="206CA0"/>
                </a:solidFill>
                <a:effectLst>
                  <a:outerShdw blurRad="127000" dist="38100" dir="5400000" algn="t" rotWithShape="0">
                    <a:prstClr val="black">
                      <a:alpha val="12000"/>
                    </a:prstClr>
                  </a:outerShdw>
                </a:effectLst>
              </a:defRPr>
            </a:lvl1pPr>
          </a:lstStyle>
          <a:p>
            <a:r>
              <a:rPr lang="en-US" dirty="0"/>
              <a:t>Click to edit Master title style</a:t>
            </a:r>
          </a:p>
        </p:txBody>
      </p:sp>
      <p:sp>
        <p:nvSpPr>
          <p:cNvPr id="8" name="Text Placeholder 7"/>
          <p:cNvSpPr>
            <a:spLocks noGrp="1"/>
          </p:cNvSpPr>
          <p:nvPr>
            <p:ph type="body" sz="quarter" idx="13"/>
          </p:nvPr>
        </p:nvSpPr>
        <p:spPr>
          <a:xfrm>
            <a:off x="395536" y="2348880"/>
            <a:ext cx="7920880" cy="2017713"/>
          </a:xfrm>
          <a:prstGeom prst="rect">
            <a:avLst/>
          </a:prstGeom>
        </p:spPr>
        <p:txBody>
          <a:bodyPr/>
          <a:lstStyle>
            <a:lvl1pPr>
              <a:buClr>
                <a:srgbClr val="089247"/>
              </a:buClr>
              <a:buFont typeface="Wingdings" panose="05000000000000000000" pitchFamily="2" charset="2"/>
              <a:buChar char="q"/>
              <a:defRPr sz="2200" baseline="0">
                <a:solidFill>
                  <a:schemeClr val="bg1">
                    <a:lumMod val="50000"/>
                  </a:schemeClr>
                </a:solidFill>
              </a:defRPr>
            </a:lvl1pPr>
          </a:lstStyle>
          <a:p>
            <a:pPr lvl="0"/>
            <a:r>
              <a:rPr lang="en-US" dirty="0"/>
              <a:t>Click to edit Master text styles</a:t>
            </a:r>
          </a:p>
        </p:txBody>
      </p:sp>
      <p:sp>
        <p:nvSpPr>
          <p:cNvPr id="4" name="Date Placeholder 3"/>
          <p:cNvSpPr>
            <a:spLocks noGrp="1"/>
          </p:cNvSpPr>
          <p:nvPr>
            <p:ph type="dt" sz="half" idx="14"/>
          </p:nvPr>
        </p:nvSpPr>
        <p:spPr/>
        <p:txBody>
          <a:bodyPr/>
          <a:lstStyle>
            <a:lvl1pPr>
              <a:defRPr/>
            </a:lvl1pPr>
          </a:lstStyle>
          <a:p>
            <a:pPr>
              <a:defRPr/>
            </a:pPr>
            <a:fld id="{043A84CE-2DDC-4748-A060-A82230695EB3}" type="datetimeFigureOut">
              <a:rPr lang="en-US"/>
              <a:pPr>
                <a:defRPr/>
              </a:pPr>
              <a:t>9/23/2020</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181EE192-8453-4D32-BFF7-AEB42A27394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a:xfrm>
            <a:off x="395536" y="1700808"/>
            <a:ext cx="7992888" cy="3384550"/>
          </a:xfrm>
          <a:prstGeom prst="rect">
            <a:avLst/>
          </a:prstGeom>
        </p:spPr>
        <p:txBody>
          <a:bodyPr/>
          <a:lstStyle>
            <a:lvl1pPr>
              <a:buNone/>
              <a:defRPr sz="2200">
                <a:solidFill>
                  <a:schemeClr val="bg1">
                    <a:lumMod val="50000"/>
                  </a:schemeClr>
                </a:solidFill>
              </a:defRPr>
            </a:lvl1pPr>
          </a:lstStyle>
          <a:p>
            <a:pPr lvl="0"/>
            <a:r>
              <a:rPr lang="en-US" dirty="0"/>
              <a:t>Click to edit Master text styles</a:t>
            </a:r>
          </a:p>
        </p:txBody>
      </p:sp>
      <p:sp>
        <p:nvSpPr>
          <p:cNvPr id="3" name="Date Placeholder 3"/>
          <p:cNvSpPr>
            <a:spLocks noGrp="1"/>
          </p:cNvSpPr>
          <p:nvPr>
            <p:ph type="dt" sz="half" idx="14"/>
          </p:nvPr>
        </p:nvSpPr>
        <p:spPr/>
        <p:txBody>
          <a:bodyPr/>
          <a:lstStyle>
            <a:lvl1pPr>
              <a:defRPr/>
            </a:lvl1pPr>
          </a:lstStyle>
          <a:p>
            <a:pPr>
              <a:defRPr/>
            </a:pPr>
            <a:fld id="{53D86FD9-46A5-4957-8C12-CBFD148BEA27}" type="datetimeFigureOut">
              <a:rPr lang="en-US"/>
              <a:pPr>
                <a:defRPr/>
              </a:pPr>
              <a:t>9/23/2020</a:t>
            </a:fld>
            <a:endParaRPr lang="en-US"/>
          </a:p>
        </p:txBody>
      </p:sp>
      <p:sp>
        <p:nvSpPr>
          <p:cNvPr id="4" name="Footer Placeholder 4"/>
          <p:cNvSpPr>
            <a:spLocks noGrp="1"/>
          </p:cNvSpPr>
          <p:nvPr>
            <p:ph type="ftr" sz="quarter" idx="15"/>
          </p:nvPr>
        </p:nvSpPr>
        <p:spPr/>
        <p:txBody>
          <a:bodyPr/>
          <a:lstStyle>
            <a:lvl1pPr>
              <a:defRPr/>
            </a:lvl1pPr>
          </a:lstStyle>
          <a:p>
            <a:pPr>
              <a:defRPr/>
            </a:pPr>
            <a:endParaRPr lang="en-US"/>
          </a:p>
        </p:txBody>
      </p:sp>
      <p:sp>
        <p:nvSpPr>
          <p:cNvPr id="5" name="Slide Number Placeholder 5"/>
          <p:cNvSpPr>
            <a:spLocks noGrp="1"/>
          </p:cNvSpPr>
          <p:nvPr>
            <p:ph type="sldNum" sz="quarter" idx="16"/>
          </p:nvPr>
        </p:nvSpPr>
        <p:spPr/>
        <p:txBody>
          <a:bodyPr/>
          <a:lstStyle>
            <a:lvl1pPr>
              <a:defRPr/>
            </a:lvl1pPr>
          </a:lstStyle>
          <a:p>
            <a:pPr>
              <a:defRPr/>
            </a:pPr>
            <a:fld id="{AB548E41-254A-424F-91BC-C90DBED3736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83568" y="1916832"/>
            <a:ext cx="7772400" cy="504056"/>
          </a:xfrm>
          <a:prstGeom prst="rect">
            <a:avLst/>
          </a:prstGeom>
        </p:spPr>
        <p:txBody>
          <a:bodyPr>
            <a:normAutofit/>
          </a:bodyPr>
          <a:lstStyle>
            <a:lvl1pPr algn="ctr">
              <a:defRPr sz="3000">
                <a:solidFill>
                  <a:srgbClr val="206CA0"/>
                </a:solidFill>
                <a:effectLst>
                  <a:outerShdw blurRad="127000" dist="38100" dir="5400000" algn="t" rotWithShape="0">
                    <a:prstClr val="black">
                      <a:alpha val="12000"/>
                    </a:prstClr>
                  </a:outerShdw>
                </a:effectLst>
              </a:defRPr>
            </a:lvl1pPr>
          </a:lstStyle>
          <a:p>
            <a:r>
              <a:rPr lang="en-US" dirty="0"/>
              <a:t>Click to edit Master title style</a:t>
            </a:r>
          </a:p>
        </p:txBody>
      </p:sp>
      <p:sp>
        <p:nvSpPr>
          <p:cNvPr id="8" name="Subtitle 2"/>
          <p:cNvSpPr>
            <a:spLocks noGrp="1"/>
          </p:cNvSpPr>
          <p:nvPr>
            <p:ph type="subTitle" idx="1"/>
          </p:nvPr>
        </p:nvSpPr>
        <p:spPr>
          <a:xfrm>
            <a:off x="1331640" y="2420888"/>
            <a:ext cx="6400800" cy="504056"/>
          </a:xfrm>
          <a:prstGeom prst="rect">
            <a:avLst/>
          </a:prstGeom>
        </p:spPr>
        <p:txBody>
          <a:bodyPr>
            <a:normAutofit/>
          </a:bodyPr>
          <a:lstStyle>
            <a:lvl1pPr marL="0" indent="0" algn="ctr">
              <a:buNone/>
              <a:defRPr sz="2400">
                <a:solidFill>
                  <a:srgbClr val="089247"/>
                </a:solidFill>
                <a:effectLst>
                  <a:outerShdw blurRad="50800" dir="5400000" algn="t" rotWithShape="0">
                    <a:prstClr val="black">
                      <a:alpha val="12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607C931-EB90-46C0-AA90-8E1E8D7505CC}" type="datetimeFigureOut">
              <a:rPr lang="en-US"/>
              <a:pPr>
                <a:defRPr/>
              </a:pPr>
              <a:t>9/23/2020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4A02D7-43BB-4BD6-B38A-8D4F8333A05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83568" y="1916832"/>
            <a:ext cx="7772400" cy="504056"/>
          </a:xfrm>
          <a:prstGeom prst="rect">
            <a:avLst/>
          </a:prstGeom>
        </p:spPr>
        <p:txBody>
          <a:bodyPr>
            <a:normAutofit/>
          </a:bodyPr>
          <a:lstStyle>
            <a:lvl1pPr algn="ctr">
              <a:defRPr sz="3000">
                <a:solidFill>
                  <a:srgbClr val="206CA0"/>
                </a:solidFill>
                <a:effectLst>
                  <a:outerShdw blurRad="127000" dist="38100" dir="5400000" algn="t" rotWithShape="0">
                    <a:prstClr val="black">
                      <a:alpha val="12000"/>
                    </a:prstClr>
                  </a:outerShdw>
                </a:effectLst>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fld id="{A5D1E5F6-C7FF-4724-BF55-3264FEA5AF3C}" type="datetimeFigureOut">
              <a:rPr lang="en-US"/>
              <a:pPr>
                <a:defRPr/>
              </a:pPr>
              <a:t>9/23/2020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53574E7-49D4-4A2B-A04A-1F4084F8177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2627784" y="3429000"/>
            <a:ext cx="3816424" cy="360040"/>
          </a:xfrm>
          <a:prstGeom prst="rect">
            <a:avLst/>
          </a:prstGeom>
        </p:spPr>
        <p:txBody>
          <a:bodyPr/>
          <a:lstStyle>
            <a:lvl1pPr>
              <a:buNone/>
              <a:defRPr sz="1900" b="1" baseline="0">
                <a:solidFill>
                  <a:srgbClr val="089247"/>
                </a:solidFill>
              </a:defRPr>
            </a:lvl1pPr>
          </a:lstStyle>
          <a:p>
            <a:pPr lvl="0"/>
            <a:r>
              <a:rPr lang="en-US" dirty="0"/>
              <a:t>Click to edit Master text styles</a:t>
            </a:r>
          </a:p>
        </p:txBody>
      </p:sp>
      <p:sp>
        <p:nvSpPr>
          <p:cNvPr id="3" name="Date Placeholder 3"/>
          <p:cNvSpPr>
            <a:spLocks noGrp="1"/>
          </p:cNvSpPr>
          <p:nvPr>
            <p:ph type="dt" sz="half" idx="14"/>
          </p:nvPr>
        </p:nvSpPr>
        <p:spPr/>
        <p:txBody>
          <a:bodyPr/>
          <a:lstStyle>
            <a:lvl1pPr>
              <a:defRPr/>
            </a:lvl1pPr>
          </a:lstStyle>
          <a:p>
            <a:pPr>
              <a:defRPr/>
            </a:pPr>
            <a:fld id="{3C28D4DD-BF65-48FE-A43C-833F7FC3D861}" type="datetimeFigureOut">
              <a:rPr lang="en-US"/>
              <a:pPr>
                <a:defRPr/>
              </a:pPr>
              <a:t>9/23/2020</a:t>
            </a:fld>
            <a:endParaRPr lang="en-US"/>
          </a:p>
        </p:txBody>
      </p:sp>
      <p:sp>
        <p:nvSpPr>
          <p:cNvPr id="4" name="Footer Placeholder 4"/>
          <p:cNvSpPr>
            <a:spLocks noGrp="1"/>
          </p:cNvSpPr>
          <p:nvPr>
            <p:ph type="ftr" sz="quarter" idx="15"/>
          </p:nvPr>
        </p:nvSpPr>
        <p:spPr/>
        <p:txBody>
          <a:bodyPr/>
          <a:lstStyle>
            <a:lvl1pPr>
              <a:defRPr/>
            </a:lvl1pPr>
          </a:lstStyle>
          <a:p>
            <a:pPr>
              <a:defRPr/>
            </a:pPr>
            <a:endParaRPr lang="en-US"/>
          </a:p>
        </p:txBody>
      </p:sp>
      <p:sp>
        <p:nvSpPr>
          <p:cNvPr id="5" name="Slide Number Placeholder 5"/>
          <p:cNvSpPr>
            <a:spLocks noGrp="1"/>
          </p:cNvSpPr>
          <p:nvPr>
            <p:ph type="sldNum" sz="quarter" idx="16"/>
          </p:nvPr>
        </p:nvSpPr>
        <p:spPr/>
        <p:txBody>
          <a:bodyPr/>
          <a:lstStyle>
            <a:lvl1pPr>
              <a:defRPr/>
            </a:lvl1pPr>
          </a:lstStyle>
          <a:p>
            <a:pPr>
              <a:defRPr/>
            </a:pPr>
            <a:fld id="{CF28F6E2-9404-4D15-B62E-C6723FABDBA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596226-4124-41EC-9014-F8B9E35D3D3B}" type="datetimeFigureOut">
              <a:rPr lang="en-US"/>
              <a:pPr>
                <a:defRPr/>
              </a:pPr>
              <a:t>9/23/2020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F510ADC-F4F5-49E4-8DA2-FD232DBAA83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8C4330C-93E1-41BF-85C3-A1601F4356D4}" type="datetimeFigureOut">
              <a:rPr lang="en-US"/>
              <a:pPr>
                <a:defRPr/>
              </a:pPr>
              <a:t>9/23/2020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46F524B-0404-4F62-AF69-2FF76D5DF1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980728"/>
            <a:ext cx="7772400" cy="504825"/>
          </a:xfrm>
        </p:spPr>
        <p:txBody>
          <a:bodyPr>
            <a:normAutofit fontScale="90000"/>
          </a:bodyPr>
          <a:lstStyle/>
          <a:p>
            <a:pPr eaLnBrk="1" fontAlgn="auto" hangingPunct="1">
              <a:spcAft>
                <a:spcPts val="0"/>
              </a:spcAft>
              <a:defRPr/>
            </a:pPr>
            <a:r>
              <a:rPr lang="en-US" sz="4800" dirty="0"/>
              <a:t/>
            </a:r>
            <a:br>
              <a:rPr lang="en-US" sz="4800" dirty="0"/>
            </a:br>
            <a:r>
              <a:rPr lang="en-US" sz="4800" dirty="0"/>
              <a:t>ICT ECOLOGICAL </a:t>
            </a:r>
            <a:r>
              <a:rPr lang="en-US" sz="4800" dirty="0" smtClean="0"/>
              <a:t>WATER MONITORING BY HEART TRADE OF MUSSELS</a:t>
            </a:r>
            <a:r>
              <a:rPr lang="en-US" sz="4800" dirty="0"/>
              <a:t/>
            </a:r>
            <a:br>
              <a:rPr lang="en-US" sz="4800" dirty="0"/>
            </a:br>
            <a:r>
              <a:rPr lang="en-US" sz="4800" dirty="0"/>
              <a:t/>
            </a:r>
            <a:br>
              <a:rPr lang="en-US" sz="4800" dirty="0"/>
            </a:br>
            <a:r>
              <a:rPr lang="en-US" dirty="0"/>
              <a:t>Aleksandar Joksimović, PhD</a:t>
            </a:r>
            <a:br>
              <a:rPr lang="en-US" dirty="0"/>
            </a:br>
            <a:r>
              <a:rPr lang="en-US" dirty="0"/>
              <a:t>University of Montenegro-Institute of Marine Biology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1A71D927-DDA0-4E74-9A3A-EB7266321EE4}"/>
              </a:ext>
            </a:extLst>
          </p:cNvPr>
          <p:cNvSpPr>
            <a:spLocks noGrp="1"/>
          </p:cNvSpPr>
          <p:nvPr>
            <p:ph type="body" sz="quarter" idx="13"/>
          </p:nvPr>
        </p:nvSpPr>
        <p:spPr>
          <a:xfrm>
            <a:off x="387650" y="1196752"/>
            <a:ext cx="7992888" cy="5040560"/>
          </a:xfrm>
        </p:spPr>
        <p:txBody>
          <a:bodyPr/>
          <a:lstStyle/>
          <a:p>
            <a:endParaRPr lang="en-US" dirty="0"/>
          </a:p>
        </p:txBody>
      </p:sp>
      <p:pic>
        <p:nvPicPr>
          <p:cNvPr id="4" name="Picture 3">
            <a:extLst>
              <a:ext uri="{FF2B5EF4-FFF2-40B4-BE49-F238E27FC236}">
                <a16:creationId xmlns="" xmlns:a16="http://schemas.microsoft.com/office/drawing/2014/main" id="{6073CC63-60BE-4440-BBDF-6049462D6F4C}"/>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7543" y="1196752"/>
            <a:ext cx="3650279" cy="2737710"/>
          </a:xfrm>
          <a:prstGeom prst="rect">
            <a:avLst/>
          </a:prstGeom>
        </p:spPr>
      </p:pic>
      <p:pic>
        <p:nvPicPr>
          <p:cNvPr id="6" name="Picture 5">
            <a:extLst>
              <a:ext uri="{FF2B5EF4-FFF2-40B4-BE49-F238E27FC236}">
                <a16:creationId xmlns="" xmlns:a16="http://schemas.microsoft.com/office/drawing/2014/main" id="{467AC51C-5A3E-4435-A0D5-5766BFC6007C}"/>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154215" y="1243360"/>
            <a:ext cx="4049017" cy="2691102"/>
          </a:xfrm>
          <a:prstGeom prst="rect">
            <a:avLst/>
          </a:prstGeom>
        </p:spPr>
      </p:pic>
      <p:pic>
        <p:nvPicPr>
          <p:cNvPr id="8" name="Picture 7">
            <a:extLst>
              <a:ext uri="{FF2B5EF4-FFF2-40B4-BE49-F238E27FC236}">
                <a16:creationId xmlns="" xmlns:a16="http://schemas.microsoft.com/office/drawing/2014/main" id="{450FACF2-FA34-4708-AFC5-6C34B2A3EB07}"/>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02045" y="4033630"/>
            <a:ext cx="3739448" cy="2104513"/>
          </a:xfrm>
          <a:prstGeom prst="rect">
            <a:avLst/>
          </a:prstGeom>
        </p:spPr>
      </p:pic>
      <p:pic>
        <p:nvPicPr>
          <p:cNvPr id="10" name="Picture 9">
            <a:extLst>
              <a:ext uri="{FF2B5EF4-FFF2-40B4-BE49-F238E27FC236}">
                <a16:creationId xmlns="" xmlns:a16="http://schemas.microsoft.com/office/drawing/2014/main" id="{8EEBE878-2229-4625-8BD2-8226EB58876B}"/>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268573" y="3979351"/>
            <a:ext cx="3820300" cy="2304569"/>
          </a:xfrm>
          <a:prstGeom prst="rect">
            <a:avLst/>
          </a:prstGeom>
        </p:spPr>
      </p:pic>
    </p:spTree>
    <p:extLst>
      <p:ext uri="{BB962C8B-B14F-4D97-AF65-F5344CB8AC3E}">
        <p14:creationId xmlns="" xmlns:p14="http://schemas.microsoft.com/office/powerpoint/2010/main" val="2441071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1412875"/>
            <a:ext cx="9144000" cy="4968875"/>
          </a:xfrm>
        </p:spPr>
        <p:txBody>
          <a:bodyPr/>
          <a:lstStyle/>
          <a:p>
            <a:pPr algn="just" eaLnBrk="1" fontAlgn="auto" hangingPunct="1">
              <a:spcAft>
                <a:spcPts val="0"/>
              </a:spcAft>
              <a:defRPr/>
            </a:pPr>
            <a:r>
              <a:rPr lang="en-US" sz="2400" b="1" dirty="0">
                <a:latin typeface="+mj-lt"/>
              </a:rPr>
              <a:t>	</a:t>
            </a:r>
            <a:endParaRPr lang="en-US" sz="2400" dirty="0">
              <a:solidFill>
                <a:srgbClr val="206CA0"/>
              </a:solidFill>
              <a:latin typeface="+mj-lt"/>
            </a:endParaRPr>
          </a:p>
          <a:p>
            <a:pPr algn="just" eaLnBrk="1" fontAlgn="auto" hangingPunct="1">
              <a:spcAft>
                <a:spcPts val="0"/>
              </a:spcAft>
              <a:defRPr/>
            </a:pPr>
            <a:endParaRPr lang="en-US" sz="2400" dirty="0">
              <a:solidFill>
                <a:srgbClr val="206CA0"/>
              </a:solidFill>
              <a:latin typeface="+mj-lt"/>
            </a:endParaRPr>
          </a:p>
        </p:txBody>
      </p:sp>
      <p:pic>
        <p:nvPicPr>
          <p:cNvPr id="22532" name="Picture 4" descr="17092010239"/>
          <p:cNvPicPr>
            <a:picLocks noChangeAspect="1" noChangeArrowheads="1"/>
          </p:cNvPicPr>
          <p:nvPr/>
        </p:nvPicPr>
        <p:blipFill>
          <a:blip r:embed="rId2" cstate="print"/>
          <a:srcRect/>
          <a:stretch>
            <a:fillRect/>
          </a:stretch>
        </p:blipFill>
        <p:spPr bwMode="auto">
          <a:xfrm>
            <a:off x="971550" y="1196975"/>
            <a:ext cx="6875463" cy="5083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wedge">
                                      <p:cBhvr>
                                        <p:cTn id="7" dur="10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1412875"/>
            <a:ext cx="9144000" cy="4968875"/>
          </a:xfrm>
        </p:spPr>
        <p:txBody>
          <a:bodyPr/>
          <a:lstStyle/>
          <a:p>
            <a:pPr marL="0" algn="just" eaLnBrk="1" hangingPunct="1">
              <a:spcBef>
                <a:spcPts val="0"/>
              </a:spcBef>
              <a:spcAft>
                <a:spcPts val="1200"/>
              </a:spcAft>
              <a:defRPr/>
            </a:pPr>
            <a:endParaRPr lang="en-GB" dirty="0">
              <a:solidFill>
                <a:srgbClr val="0070C0"/>
              </a:solidFill>
              <a:latin typeface="+mj-lt"/>
              <a:ea typeface="Times New Roman" panose="02020603050405020304" pitchFamily="18" charset="0"/>
            </a:endParaRPr>
          </a:p>
          <a:p>
            <a:pPr algn="just" eaLnBrk="1" fontAlgn="auto" hangingPunct="1">
              <a:spcAft>
                <a:spcPts val="0"/>
              </a:spcAft>
              <a:defRPr/>
            </a:pPr>
            <a:endParaRPr lang="en-US" sz="2400" dirty="0">
              <a:solidFill>
                <a:srgbClr val="0070C0"/>
              </a:solidFill>
              <a:latin typeface="+mj-lt"/>
            </a:endParaRPr>
          </a:p>
          <a:p>
            <a:pPr algn="just" eaLnBrk="1" fontAlgn="auto" hangingPunct="1">
              <a:spcAft>
                <a:spcPts val="0"/>
              </a:spcAft>
              <a:defRPr/>
            </a:pPr>
            <a:endParaRPr lang="en-US" sz="2400" dirty="0">
              <a:solidFill>
                <a:srgbClr val="0070C0"/>
              </a:solidFill>
              <a:latin typeface="+mj-lt"/>
            </a:endParaRPr>
          </a:p>
          <a:p>
            <a:pPr algn="just" eaLnBrk="1" fontAlgn="auto" hangingPunct="1">
              <a:spcAft>
                <a:spcPts val="0"/>
              </a:spcAft>
              <a:defRPr/>
            </a:pPr>
            <a:r>
              <a:rPr lang="en-US" sz="2400" dirty="0">
                <a:solidFill>
                  <a:srgbClr val="0070C0"/>
                </a:solidFill>
                <a:latin typeface="+mj-lt"/>
              </a:rPr>
              <a:t>	</a:t>
            </a:r>
            <a:endParaRPr lang="en-US" sz="2400" dirty="0">
              <a:solidFill>
                <a:srgbClr val="206CA0"/>
              </a:solidFill>
              <a:latin typeface="+mj-lt"/>
            </a:endParaRPr>
          </a:p>
          <a:p>
            <a:pPr algn="just" eaLnBrk="1" fontAlgn="auto" hangingPunct="1">
              <a:spcAft>
                <a:spcPts val="0"/>
              </a:spcAft>
              <a:defRPr/>
            </a:pPr>
            <a:endParaRPr lang="en-US" sz="2400" dirty="0">
              <a:solidFill>
                <a:srgbClr val="206CA0"/>
              </a:solidFill>
              <a:latin typeface="+mj-lt"/>
            </a:endParaRPr>
          </a:p>
        </p:txBody>
      </p:sp>
      <p:sp>
        <p:nvSpPr>
          <p:cNvPr id="3" name="TextBox 2"/>
          <p:cNvSpPr txBox="1"/>
          <p:nvPr/>
        </p:nvSpPr>
        <p:spPr>
          <a:xfrm>
            <a:off x="2700338" y="404813"/>
            <a:ext cx="5886450" cy="400050"/>
          </a:xfrm>
          <a:prstGeom prst="rect">
            <a:avLst/>
          </a:prstGeom>
          <a:noFill/>
        </p:spPr>
        <p:txBody>
          <a:bodyPr>
            <a:spAutoFit/>
          </a:bodyPr>
          <a:lstStyle/>
          <a:p>
            <a:pPr>
              <a:defRPr/>
            </a:pPr>
            <a:r>
              <a:rPr lang="en-GB" sz="2000" b="1" dirty="0">
                <a:solidFill>
                  <a:srgbClr val="0070C0"/>
                </a:solidFill>
                <a:latin typeface="Calibri Light" panose="020F0302020204030204" pitchFamily="34" charset="0"/>
              </a:rPr>
              <a:t>THANK YOU FOR YOUR ATTENTION !!!</a:t>
            </a:r>
            <a:endParaRPr lang="en-US" sz="2200" dirty="0">
              <a:solidFill>
                <a:srgbClr val="0070C0"/>
              </a:solidFill>
              <a:latin typeface="+mn-lt"/>
            </a:endParaRPr>
          </a:p>
        </p:txBody>
      </p:sp>
      <p:pic>
        <p:nvPicPr>
          <p:cNvPr id="26627" name="Picture 4"/>
          <p:cNvPicPr>
            <a:picLocks noChangeAspect="1"/>
          </p:cNvPicPr>
          <p:nvPr/>
        </p:nvPicPr>
        <p:blipFill>
          <a:blip r:embed="rId2" cstate="print"/>
          <a:srcRect/>
          <a:stretch>
            <a:fillRect/>
          </a:stretch>
        </p:blipFill>
        <p:spPr bwMode="auto">
          <a:xfrm>
            <a:off x="179388" y="1412875"/>
            <a:ext cx="8785225" cy="4248373"/>
          </a:xfrm>
          <a:prstGeom prst="rect">
            <a:avLst/>
          </a:prstGeom>
          <a:noFill/>
          <a:ln w="9525">
            <a:noFill/>
            <a:miter lim="800000"/>
            <a:headEnd/>
            <a:tailEnd/>
          </a:ln>
        </p:spPr>
      </p:pic>
      <p:sp>
        <p:nvSpPr>
          <p:cNvPr id="6" name="TextBox 5"/>
          <p:cNvSpPr txBox="1"/>
          <p:nvPr/>
        </p:nvSpPr>
        <p:spPr>
          <a:xfrm>
            <a:off x="2555776" y="5805264"/>
            <a:ext cx="4464496" cy="369332"/>
          </a:xfrm>
          <a:prstGeom prst="rect">
            <a:avLst/>
          </a:prstGeom>
          <a:noFill/>
        </p:spPr>
        <p:txBody>
          <a:bodyPr wrap="square" rtlCol="0">
            <a:spAutoFit/>
          </a:bodyPr>
          <a:lstStyle/>
          <a:p>
            <a:r>
              <a:rPr lang="en-GB" dirty="0" smtClean="0"/>
              <a:t>E-mail:  acojo@ucg.ac.me</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3" y="1557338"/>
            <a:ext cx="8135937" cy="503237"/>
          </a:xfrm>
        </p:spPr>
        <p:txBody>
          <a:bodyPr>
            <a:normAutofit fontScale="90000"/>
          </a:bodyPr>
          <a:lstStyle/>
          <a:p>
            <a:pPr eaLnBrk="1" fontAlgn="auto" hangingPunct="1">
              <a:spcAft>
                <a:spcPts val="0"/>
              </a:spcAft>
              <a:defRPr/>
            </a:pPr>
            <a:r>
              <a:rPr lang="en-US" dirty="0"/>
              <a:t>Institutions and leaders  of </a:t>
            </a:r>
            <a:r>
              <a:rPr lang="en-US" dirty="0" err="1"/>
              <a:t>scienteific</a:t>
            </a:r>
            <a:r>
              <a:rPr lang="en-US" dirty="0"/>
              <a:t> researcher teams</a:t>
            </a:r>
          </a:p>
        </p:txBody>
      </p:sp>
      <p:sp>
        <p:nvSpPr>
          <p:cNvPr id="11266" name="Text Placeholder 2"/>
          <p:cNvSpPr>
            <a:spLocks noGrp="1"/>
          </p:cNvSpPr>
          <p:nvPr>
            <p:ph type="body" sz="quarter" idx="13"/>
          </p:nvPr>
        </p:nvSpPr>
        <p:spPr bwMode="auto">
          <a:xfrm>
            <a:off x="395288" y="2060575"/>
            <a:ext cx="7921625" cy="1944688"/>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spcBef>
                <a:spcPct val="0"/>
              </a:spcBef>
              <a:buClrTx/>
              <a:buFont typeface="Wingdings" panose="05000000000000000000" pitchFamily="2" charset="2"/>
              <a:buNone/>
            </a:pPr>
            <a:r>
              <a:rPr lang="en-US" sz="1800">
                <a:solidFill>
                  <a:srgbClr val="206CA0"/>
                </a:solidFill>
              </a:rPr>
              <a:t>IBMK:</a:t>
            </a:r>
            <a:br>
              <a:rPr lang="en-US" sz="1800">
                <a:solidFill>
                  <a:srgbClr val="206CA0"/>
                </a:solidFill>
              </a:rPr>
            </a:br>
            <a:r>
              <a:rPr lang="en-US" sz="1800">
                <a:solidFill>
                  <a:srgbClr val="206CA0"/>
                </a:solidFill>
              </a:rPr>
              <a:t>PhD Aleksandar Joksimović</a:t>
            </a:r>
          </a:p>
          <a:p>
            <a:pPr marL="0" indent="0" eaLnBrk="1" hangingPunct="1">
              <a:spcBef>
                <a:spcPct val="0"/>
              </a:spcBef>
              <a:buClrTx/>
              <a:buFont typeface="Wingdings" panose="05000000000000000000" pitchFamily="2" charset="2"/>
              <a:buNone/>
            </a:pPr>
            <a:r>
              <a:rPr lang="en-US" sz="1800">
                <a:solidFill>
                  <a:srgbClr val="206CA0"/>
                </a:solidFill>
              </a:rPr>
              <a:t/>
            </a:r>
            <a:br>
              <a:rPr lang="en-US" sz="1800">
                <a:solidFill>
                  <a:srgbClr val="206CA0"/>
                </a:solidFill>
              </a:rPr>
            </a:br>
            <a:r>
              <a:rPr lang="en-US" sz="1800">
                <a:solidFill>
                  <a:srgbClr val="206CA0"/>
                </a:solidFill>
              </a:rPr>
              <a:t>IPH:</a:t>
            </a:r>
            <a:br>
              <a:rPr lang="en-US" sz="1800">
                <a:solidFill>
                  <a:srgbClr val="206CA0"/>
                </a:solidFill>
              </a:rPr>
            </a:br>
            <a:r>
              <a:rPr lang="en-US" sz="1800">
                <a:solidFill>
                  <a:srgbClr val="206CA0"/>
                </a:solidFill>
              </a:rPr>
              <a:t>PhD Zoran Vratnica</a:t>
            </a:r>
            <a:br>
              <a:rPr lang="en-US" sz="1800">
                <a:solidFill>
                  <a:srgbClr val="206CA0"/>
                </a:solidFill>
              </a:rPr>
            </a:br>
            <a:r>
              <a:rPr lang="en-US" sz="1800">
                <a:solidFill>
                  <a:srgbClr val="206CA0"/>
                </a:solidFill>
              </a:rPr>
              <a:t/>
            </a:r>
            <a:br>
              <a:rPr lang="en-US" sz="1800">
                <a:solidFill>
                  <a:srgbClr val="206CA0"/>
                </a:solidFill>
              </a:rPr>
            </a:br>
            <a:r>
              <a:rPr lang="en-US" sz="1800">
                <a:solidFill>
                  <a:srgbClr val="206CA0"/>
                </a:solidFill>
              </a:rPr>
              <a:t>ETF:</a:t>
            </a:r>
            <a:br>
              <a:rPr lang="en-US" sz="1800">
                <a:solidFill>
                  <a:srgbClr val="206CA0"/>
                </a:solidFill>
              </a:rPr>
            </a:br>
            <a:r>
              <a:rPr lang="en-US" sz="1800">
                <a:solidFill>
                  <a:srgbClr val="206CA0"/>
                </a:solidFill>
              </a:rPr>
              <a:t>prof. dr Slobodan Đukanović</a:t>
            </a:r>
            <a:br>
              <a:rPr lang="en-US" sz="1800">
                <a:solidFill>
                  <a:srgbClr val="206CA0"/>
                </a:solidFill>
              </a:rPr>
            </a:br>
            <a:r>
              <a:rPr lang="en-US" sz="1800">
                <a:solidFill>
                  <a:srgbClr val="206CA0"/>
                </a:solidFill>
              </a:rPr>
              <a:t/>
            </a:r>
            <a:br>
              <a:rPr lang="en-US" sz="1800">
                <a:solidFill>
                  <a:srgbClr val="206CA0"/>
                </a:solidFill>
              </a:rPr>
            </a:br>
            <a:r>
              <a:rPr lang="en-US" sz="1800">
                <a:solidFill>
                  <a:srgbClr val="206CA0"/>
                </a:solidFill>
              </a:rPr>
              <a:t>International scientific partner-St. Petersburg Scientific Research Center for Ecological Safety, Russian academy of sciences SRCES RAS:</a:t>
            </a:r>
            <a:br>
              <a:rPr lang="en-US" sz="1800">
                <a:solidFill>
                  <a:srgbClr val="206CA0"/>
                </a:solidFill>
              </a:rPr>
            </a:br>
            <a:r>
              <a:rPr lang="en-US" sz="1800">
                <a:solidFill>
                  <a:srgbClr val="206CA0"/>
                </a:solidFill>
              </a:rPr>
              <a:t>Prof. dr Sergey Kholodkevich</a:t>
            </a:r>
          </a:p>
          <a:p>
            <a:pPr marL="0" indent="0" eaLnBrk="1" hangingPunct="1">
              <a:spcBef>
                <a:spcPct val="0"/>
              </a:spcBef>
              <a:buClrTx/>
              <a:buFont typeface="Wingdings" panose="05000000000000000000" pitchFamily="2" charset="2"/>
              <a:buNone/>
            </a:pPr>
            <a:r>
              <a:rPr lang="en-US" sz="1800">
                <a:solidFill>
                  <a:srgbClr val="206CA0"/>
                </a:solidFill>
              </a:rPr>
              <a:t/>
            </a:r>
            <a:br>
              <a:rPr lang="en-US" sz="1800">
                <a:solidFill>
                  <a:srgbClr val="206CA0"/>
                </a:solidFill>
              </a:rPr>
            </a:br>
            <a:r>
              <a:rPr lang="en-US" sz="1800">
                <a:solidFill>
                  <a:srgbClr val="206CA0"/>
                </a:solidFill>
              </a:rPr>
              <a:t>Partner of the economy- Mussels and fish farm-company COGIMAR, Kotor:</a:t>
            </a:r>
            <a:br>
              <a:rPr lang="en-US" sz="1800">
                <a:solidFill>
                  <a:srgbClr val="206CA0"/>
                </a:solidFill>
              </a:rPr>
            </a:br>
            <a:r>
              <a:rPr lang="en-US" sz="1800">
                <a:solidFill>
                  <a:srgbClr val="206CA0"/>
                </a:solidFill>
              </a:rPr>
              <a:t>Ilija Guskić, director</a:t>
            </a:r>
          </a:p>
          <a:p>
            <a:pPr marL="0" indent="0" eaLnBrk="1" hangingPunct="1"/>
            <a:endParaRPr lang="en-US">
              <a:solidFill>
                <a:srgbClr val="7F7F7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3" y="1268413"/>
            <a:ext cx="8135937" cy="503237"/>
          </a:xfrm>
        </p:spPr>
        <p:txBody>
          <a:bodyPr>
            <a:noAutofit/>
          </a:bodyPr>
          <a:lstStyle/>
          <a:p>
            <a:pPr algn="ctr" eaLnBrk="1" fontAlgn="auto" hangingPunct="1">
              <a:spcAft>
                <a:spcPts val="0"/>
              </a:spcAft>
              <a:defRPr/>
            </a:pPr>
            <a:r>
              <a:rPr lang="en-US" sz="2200" b="1" dirty="0">
                <a:latin typeface="+mn-lt"/>
              </a:rPr>
              <a:t>BIOLECTRONIC WATER QUALITY AND ACCIDENTAL POLLUTION PERMANENT ON-LINE MONITORING</a:t>
            </a:r>
            <a:r>
              <a:rPr lang="en-US" dirty="0">
                <a:latin typeface="+mn-lt"/>
              </a:rPr>
              <a:t/>
            </a:r>
            <a:br>
              <a:rPr lang="en-US" dirty="0">
                <a:latin typeface="+mn-lt"/>
              </a:rPr>
            </a:br>
            <a:endParaRPr lang="en-US" dirty="0">
              <a:latin typeface="+mn-lt"/>
            </a:endParaRPr>
          </a:p>
        </p:txBody>
      </p:sp>
      <p:sp>
        <p:nvSpPr>
          <p:cNvPr id="3" name="Text Placeholder 2"/>
          <p:cNvSpPr>
            <a:spLocks noGrp="1"/>
          </p:cNvSpPr>
          <p:nvPr>
            <p:ph type="body" sz="quarter" idx="13"/>
          </p:nvPr>
        </p:nvSpPr>
        <p:spPr>
          <a:xfrm>
            <a:off x="323528" y="2060848"/>
            <a:ext cx="8280400" cy="4248150"/>
          </a:xfrm>
        </p:spPr>
        <p:txBody>
          <a:bodyPr vert="horz" wrap="square" lIns="91440" tIns="45720" rIns="91440" bIns="45720" numCol="1" anchor="t" anchorCtr="0" compatLnSpc="1">
            <a:prstTxWarp prst="textNoShape">
              <a:avLst/>
            </a:prstTxWarp>
          </a:bodyPr>
          <a:lstStyle/>
          <a:p>
            <a:pPr marL="0" indent="0" eaLnBrk="1" hangingPunct="1">
              <a:buFont typeface="Wingdings" panose="05000000000000000000" pitchFamily="2" charset="2"/>
              <a:buNone/>
              <a:defRPr/>
            </a:pPr>
            <a:r>
              <a:rPr lang="en-US" sz="2000" dirty="0">
                <a:solidFill>
                  <a:srgbClr val="206CA0"/>
                </a:solidFill>
                <a:latin typeface="+mj-lt"/>
              </a:rPr>
              <a:t>Marine organisms very well “know” their environment in the sea, much better than we know it. This “knowledge” is displaying in various way. It could be sharp changes of behavior in a case of accidental environmental toxic pollution, or slow changing of physiological parameters as a result </a:t>
            </a:r>
            <a:r>
              <a:rPr lang="en-US" sz="2000" dirty="0" err="1">
                <a:solidFill>
                  <a:srgbClr val="206CA0"/>
                </a:solidFill>
                <a:latin typeface="+mj-lt"/>
              </a:rPr>
              <a:t>ofabsorption</a:t>
            </a:r>
            <a:r>
              <a:rPr lang="en-US" sz="2000" dirty="0">
                <a:solidFill>
                  <a:srgbClr val="206CA0"/>
                </a:solidFill>
                <a:latin typeface="+mj-lt"/>
              </a:rPr>
              <a:t> and accumulation of pollutants;</a:t>
            </a:r>
            <a:r>
              <a:rPr lang="en-US" sz="2000" dirty="0">
                <a:latin typeface="+mj-lt"/>
              </a:rPr>
              <a:t/>
            </a:r>
            <a:br>
              <a:rPr lang="en-US" sz="2000" dirty="0">
                <a:latin typeface="+mj-lt"/>
              </a:rPr>
            </a:br>
            <a:r>
              <a:rPr lang="en-US" sz="1400" dirty="0">
                <a:latin typeface="+mj-lt"/>
              </a:rPr>
              <a:t/>
            </a:r>
            <a:br>
              <a:rPr lang="en-US" sz="1400" dirty="0">
                <a:latin typeface="+mj-lt"/>
              </a:rPr>
            </a:br>
            <a:r>
              <a:rPr lang="en-US" sz="2000" dirty="0">
                <a:solidFill>
                  <a:srgbClr val="206CA0"/>
                </a:solidFill>
                <a:latin typeface="+mj-lt"/>
              </a:rPr>
              <a:t>Blue mussel (</a:t>
            </a:r>
            <a:r>
              <a:rPr lang="en-US" sz="2000" i="1" dirty="0" err="1">
                <a:solidFill>
                  <a:srgbClr val="206CA0"/>
                </a:solidFill>
                <a:latin typeface="+mj-lt"/>
              </a:rPr>
              <a:t>Mytilus</a:t>
            </a:r>
            <a:r>
              <a:rPr lang="en-US" sz="2000" i="1" dirty="0">
                <a:solidFill>
                  <a:srgbClr val="206CA0"/>
                </a:solidFill>
                <a:latin typeface="+mj-lt"/>
              </a:rPr>
              <a:t> </a:t>
            </a:r>
            <a:r>
              <a:rPr lang="en-US" sz="2000" i="1" dirty="0" err="1">
                <a:solidFill>
                  <a:srgbClr val="206CA0"/>
                </a:solidFill>
                <a:latin typeface="+mj-lt"/>
              </a:rPr>
              <a:t>galloprovincialis</a:t>
            </a:r>
            <a:r>
              <a:rPr lang="en-US" sz="2000" dirty="0">
                <a:solidFill>
                  <a:srgbClr val="206CA0"/>
                </a:solidFill>
                <a:latin typeface="+mj-lt"/>
              </a:rPr>
              <a:t> Lamarck, 1819) is most common</a:t>
            </a:r>
            <a:br>
              <a:rPr lang="en-US" sz="2000" dirty="0">
                <a:solidFill>
                  <a:srgbClr val="206CA0"/>
                </a:solidFill>
                <a:latin typeface="+mj-lt"/>
              </a:rPr>
            </a:br>
            <a:r>
              <a:rPr lang="en-US" sz="2000" dirty="0">
                <a:solidFill>
                  <a:srgbClr val="206CA0"/>
                </a:solidFill>
                <a:latin typeface="+mj-lt"/>
              </a:rPr>
              <a:t>bottom and fouling community marine animal of Mediterranean area. It is a</a:t>
            </a:r>
            <a:br>
              <a:rPr lang="en-US" sz="2000" dirty="0">
                <a:solidFill>
                  <a:srgbClr val="206CA0"/>
                </a:solidFill>
                <a:latin typeface="+mj-lt"/>
              </a:rPr>
            </a:br>
            <a:r>
              <a:rPr lang="en-US" sz="2000" dirty="0" err="1">
                <a:solidFill>
                  <a:srgbClr val="206CA0"/>
                </a:solidFill>
                <a:latin typeface="+mj-lt"/>
              </a:rPr>
              <a:t>filtrator</a:t>
            </a:r>
            <a:r>
              <a:rPr lang="en-US" sz="2000" dirty="0">
                <a:solidFill>
                  <a:srgbClr val="206CA0"/>
                </a:solidFill>
                <a:latin typeface="+mj-lt"/>
              </a:rPr>
              <a:t>, constantly filtering and </a:t>
            </a:r>
            <a:r>
              <a:rPr lang="en-US" sz="2000" dirty="0" err="1">
                <a:solidFill>
                  <a:srgbClr val="206CA0"/>
                </a:solidFill>
                <a:latin typeface="+mj-lt"/>
              </a:rPr>
              <a:t>sensoring</a:t>
            </a:r>
            <a:r>
              <a:rPr lang="en-US" sz="2000" dirty="0">
                <a:solidFill>
                  <a:srgbClr val="206CA0"/>
                </a:solidFill>
                <a:latin typeface="+mj-lt"/>
              </a:rPr>
              <a:t> surrounding water of its habitat;</a:t>
            </a:r>
            <a:br>
              <a:rPr lang="en-US" sz="2000" dirty="0">
                <a:solidFill>
                  <a:srgbClr val="206CA0"/>
                </a:solidFill>
                <a:latin typeface="+mj-lt"/>
              </a:rPr>
            </a:br>
            <a:r>
              <a:rPr lang="en-US" sz="2000" dirty="0">
                <a:solidFill>
                  <a:srgbClr val="206CA0"/>
                </a:solidFill>
                <a:latin typeface="+mj-lt"/>
              </a:rPr>
              <a:t>Mollusks possess a high sensitivity and respond relatively rapidly to</a:t>
            </a:r>
            <a:br>
              <a:rPr lang="en-US" sz="2000" dirty="0">
                <a:solidFill>
                  <a:srgbClr val="206CA0"/>
                </a:solidFill>
                <a:latin typeface="+mj-lt"/>
              </a:rPr>
            </a:br>
            <a:r>
              <a:rPr lang="en-US" sz="2000" dirty="0">
                <a:solidFill>
                  <a:srgbClr val="206CA0"/>
                </a:solidFill>
                <a:latin typeface="+mj-lt"/>
              </a:rPr>
              <a:t>contamination, and therefore  changes in their physiological (cardiac</a:t>
            </a:r>
            <a:br>
              <a:rPr lang="en-US" sz="2000" dirty="0">
                <a:solidFill>
                  <a:srgbClr val="206CA0"/>
                </a:solidFill>
                <a:latin typeface="+mj-lt"/>
              </a:rPr>
            </a:br>
            <a:r>
              <a:rPr lang="en-US" sz="2000" dirty="0">
                <a:solidFill>
                  <a:srgbClr val="206CA0"/>
                </a:solidFill>
                <a:latin typeface="+mj-lt"/>
              </a:rPr>
              <a:t>response) and behavioral (valve gape) characteristics are used for estimation</a:t>
            </a:r>
            <a:br>
              <a:rPr lang="en-US" sz="2000" dirty="0">
                <a:solidFill>
                  <a:srgbClr val="206CA0"/>
                </a:solidFill>
                <a:latin typeface="+mj-lt"/>
              </a:rPr>
            </a:br>
            <a:r>
              <a:rPr lang="en-US" sz="2000" dirty="0">
                <a:solidFill>
                  <a:srgbClr val="206CA0"/>
                </a:solidFill>
                <a:latin typeface="+mj-lt"/>
              </a:rPr>
              <a:t>of the environment state;</a:t>
            </a:r>
            <a:br>
              <a:rPr lang="en-US" sz="2000" dirty="0">
                <a:solidFill>
                  <a:srgbClr val="206CA0"/>
                </a:solidFill>
                <a:latin typeface="+mj-lt"/>
              </a:rPr>
            </a:br>
            <a:r>
              <a:rPr lang="en-US" sz="2400" b="1" dirty="0"/>
              <a:t/>
            </a:r>
            <a:br>
              <a:rPr lang="en-US" sz="2400" b="1" dirty="0"/>
            </a:br>
            <a:endParaRPr lang="en-US" dirty="0">
              <a:solidFill>
                <a:srgbClr val="7F7F7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95288" y="1700213"/>
            <a:ext cx="7993062" cy="3384550"/>
          </a:xfrm>
        </p:spPr>
        <p:txBody>
          <a:bodyPr/>
          <a:lstStyle/>
          <a:p>
            <a:pPr eaLnBrk="1" fontAlgn="auto" hangingPunct="1">
              <a:spcAft>
                <a:spcPts val="0"/>
              </a:spcAft>
              <a:defRPr/>
            </a:pPr>
            <a:r>
              <a:rPr lang="en-US" sz="2400" b="1" dirty="0"/>
              <a:t>	</a:t>
            </a:r>
            <a:r>
              <a:rPr lang="en-US" sz="2000" dirty="0">
                <a:solidFill>
                  <a:srgbClr val="206CA0"/>
                </a:solidFill>
                <a:latin typeface="+mj-lt"/>
              </a:rPr>
              <a:t>Researcher team created multi-channel fiber-optic </a:t>
            </a:r>
            <a:r>
              <a:rPr lang="en-US" sz="2000" dirty="0" err="1">
                <a:solidFill>
                  <a:srgbClr val="206CA0"/>
                </a:solidFill>
                <a:latin typeface="+mj-lt"/>
              </a:rPr>
              <a:t>bioelectronic</a:t>
            </a:r>
            <a:r>
              <a:rPr lang="en-US" sz="2000" dirty="0">
                <a:solidFill>
                  <a:srgbClr val="206CA0"/>
                </a:solidFill>
                <a:latin typeface="+mj-lt"/>
              </a:rPr>
              <a:t> system (</a:t>
            </a:r>
            <a:r>
              <a:rPr lang="en-US" sz="2000" dirty="0" err="1">
                <a:solidFill>
                  <a:srgbClr val="206CA0"/>
                </a:solidFill>
                <a:latin typeface="+mj-lt"/>
              </a:rPr>
              <a:t>Kholodkevich</a:t>
            </a:r>
            <a:r>
              <a:rPr lang="en-US" sz="2000" dirty="0">
                <a:solidFill>
                  <a:srgbClr val="206CA0"/>
                </a:solidFill>
                <a:latin typeface="+mj-lt"/>
              </a:rPr>
              <a:t> et.al., 2007) allows to measure heart rate simultaneously from several animals in combination with behavioral (valve gapes fine registration) characteristics. Obtained data were analyzed with the use of special software in real time on the base of </a:t>
            </a:r>
            <a:r>
              <a:rPr lang="en-US" sz="2000" dirty="0" err="1">
                <a:solidFill>
                  <a:srgbClr val="206CA0"/>
                </a:solidFill>
                <a:latin typeface="+mj-lt"/>
              </a:rPr>
              <a:t>variational</a:t>
            </a:r>
            <a:r>
              <a:rPr lang="en-US" sz="2000" dirty="0">
                <a:solidFill>
                  <a:srgbClr val="206CA0"/>
                </a:solidFill>
                <a:latin typeface="+mj-lt"/>
              </a:rPr>
              <a:t> </a:t>
            </a:r>
            <a:r>
              <a:rPr lang="en-US" sz="2000" dirty="0" err="1">
                <a:solidFill>
                  <a:srgbClr val="206CA0"/>
                </a:solidFill>
                <a:latin typeface="+mj-lt"/>
              </a:rPr>
              <a:t>pulsometry</a:t>
            </a:r>
            <a:r>
              <a:rPr lang="en-US" sz="2000" dirty="0">
                <a:solidFill>
                  <a:srgbClr val="206CA0"/>
                </a:solidFill>
                <a:latin typeface="+mj-lt"/>
              </a:rPr>
              <a:t> method adapted to the invertebrates. The latter allows to have detailed assessment of variability characteristics, which are used as biomarkers for water toxicity </a:t>
            </a:r>
            <a:r>
              <a:rPr lang="en-US" sz="2000" dirty="0" err="1">
                <a:solidFill>
                  <a:srgbClr val="206CA0"/>
                </a:solidFill>
                <a:latin typeface="+mj-lt"/>
              </a:rPr>
              <a:t>biomonitoring</a:t>
            </a:r>
            <a:r>
              <a:rPr lang="en-US" sz="2000" dirty="0">
                <a:solidFill>
                  <a:srgbClr val="206CA0"/>
                </a:solidFill>
                <a:latin typeface="+mj-lt"/>
              </a:rPr>
              <a:t>.</a:t>
            </a:r>
            <a:br>
              <a:rPr lang="en-US" sz="2000" dirty="0">
                <a:solidFill>
                  <a:srgbClr val="206CA0"/>
                </a:solidFill>
                <a:latin typeface="+mj-lt"/>
              </a:rPr>
            </a:br>
            <a:r>
              <a:rPr lang="en-US" dirty="0">
                <a:solidFill>
                  <a:srgbClr val="206CA0"/>
                </a:solidFill>
              </a:rPr>
              <a:t/>
            </a:r>
            <a:br>
              <a:rPr lang="en-US" dirty="0">
                <a:solidFill>
                  <a:srgbClr val="206CA0"/>
                </a:solidFill>
              </a:rPr>
            </a:br>
            <a:endParaRPr lang="en-US" dirty="0">
              <a:solidFill>
                <a:srgbClr val="206CA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1773238"/>
            <a:ext cx="9036050" cy="4248150"/>
          </a:xfrm>
        </p:spPr>
        <p:txBody>
          <a:bodyPr/>
          <a:lstStyle/>
          <a:p>
            <a:pPr eaLnBrk="1" fontAlgn="auto" hangingPunct="1">
              <a:spcAft>
                <a:spcPts val="0"/>
              </a:spcAft>
              <a:defRPr/>
            </a:pPr>
            <a:r>
              <a:rPr lang="en-US" sz="2000" dirty="0">
                <a:solidFill>
                  <a:srgbClr val="206CA0"/>
                </a:solidFill>
                <a:latin typeface="+mj-lt"/>
              </a:rPr>
              <a:t/>
            </a:r>
            <a:br>
              <a:rPr lang="en-US" sz="2000" dirty="0">
                <a:solidFill>
                  <a:srgbClr val="206CA0"/>
                </a:solidFill>
                <a:latin typeface="+mj-lt"/>
              </a:rPr>
            </a:br>
            <a:r>
              <a:rPr lang="en-US" dirty="0">
                <a:solidFill>
                  <a:srgbClr val="206CA0"/>
                </a:solidFill>
              </a:rPr>
              <a:t/>
            </a:r>
            <a:br>
              <a:rPr lang="en-US" dirty="0">
                <a:solidFill>
                  <a:srgbClr val="206CA0"/>
                </a:solidFill>
              </a:rPr>
            </a:br>
            <a:endParaRPr lang="en-US" dirty="0">
              <a:solidFill>
                <a:srgbClr val="206CA0"/>
              </a:solidFill>
            </a:endParaRPr>
          </a:p>
        </p:txBody>
      </p:sp>
      <p:pic>
        <p:nvPicPr>
          <p:cNvPr id="14338" name="Picture 3"/>
          <p:cNvPicPr>
            <a:picLocks noChangeAspect="1" noChangeArrowheads="1"/>
          </p:cNvPicPr>
          <p:nvPr/>
        </p:nvPicPr>
        <p:blipFill>
          <a:blip r:embed="rId2" cstate="print"/>
          <a:srcRect/>
          <a:stretch>
            <a:fillRect/>
          </a:stretch>
        </p:blipFill>
        <p:spPr bwMode="auto">
          <a:xfrm>
            <a:off x="735013" y="1889125"/>
            <a:ext cx="7566025" cy="3870325"/>
          </a:xfrm>
          <a:prstGeom prst="rect">
            <a:avLst/>
          </a:prstGeom>
          <a:noFill/>
          <a:ln w="9525">
            <a:noFill/>
            <a:miter lim="800000"/>
            <a:headEnd/>
            <a:tailEnd/>
          </a:ln>
        </p:spPr>
      </p:pic>
      <p:sp>
        <p:nvSpPr>
          <p:cNvPr id="4" name="Rectangle 3"/>
          <p:cNvSpPr/>
          <p:nvPr/>
        </p:nvSpPr>
        <p:spPr>
          <a:xfrm>
            <a:off x="971550" y="1165225"/>
            <a:ext cx="7329488" cy="708025"/>
          </a:xfrm>
          <a:prstGeom prst="rect">
            <a:avLst/>
          </a:prstGeom>
        </p:spPr>
        <p:txBody>
          <a:bodyPr>
            <a:spAutoFit/>
          </a:bodyPr>
          <a:lstStyle/>
          <a:p>
            <a:pPr algn="ctr">
              <a:spcBef>
                <a:spcPct val="50000"/>
              </a:spcBef>
              <a:defRPr/>
            </a:pPr>
            <a:r>
              <a:rPr lang="en-US" sz="2000" dirty="0">
                <a:solidFill>
                  <a:srgbClr val="206CA0"/>
                </a:solidFill>
                <a:latin typeface="+mj-lt"/>
              </a:rPr>
              <a:t>Block diagram showing mussel’s cardiac activity monitoring system(after </a:t>
            </a:r>
            <a:r>
              <a:rPr lang="en-US" sz="2000" dirty="0" err="1">
                <a:solidFill>
                  <a:srgbClr val="206CA0"/>
                </a:solidFill>
                <a:latin typeface="+mj-lt"/>
              </a:rPr>
              <a:t>Kholodkevich</a:t>
            </a:r>
            <a:r>
              <a:rPr lang="en-US" sz="2000" dirty="0">
                <a:solidFill>
                  <a:srgbClr val="206CA0"/>
                </a:solidFill>
                <a:latin typeface="+mj-lt"/>
              </a:rPr>
              <a:t> et al., 2008) </a:t>
            </a:r>
          </a:p>
        </p:txBody>
      </p:sp>
      <p:sp>
        <p:nvSpPr>
          <p:cNvPr id="6" name="TextBox 5"/>
          <p:cNvSpPr txBox="1"/>
          <p:nvPr/>
        </p:nvSpPr>
        <p:spPr>
          <a:xfrm>
            <a:off x="900113" y="5759450"/>
            <a:ext cx="7848600" cy="801688"/>
          </a:xfrm>
          <a:prstGeom prst="rect">
            <a:avLst/>
          </a:prstGeom>
          <a:noFill/>
        </p:spPr>
        <p:txBody>
          <a:bodyPr>
            <a:spAutoFit/>
          </a:bodyPr>
          <a:lstStyle/>
          <a:p>
            <a:pPr>
              <a:defRPr/>
            </a:pPr>
            <a:r>
              <a:rPr lang="en-US" sz="1400" b="1" dirty="0">
                <a:latin typeface="+mj-lt"/>
              </a:rPr>
              <a:t>FP </a:t>
            </a:r>
            <a:r>
              <a:rPr lang="en-US" sz="1400" dirty="0">
                <a:latin typeface="+mj-lt"/>
              </a:rPr>
              <a:t>– </a:t>
            </a:r>
            <a:r>
              <a:rPr lang="en-US" sz="1400" dirty="0" err="1">
                <a:latin typeface="+mj-lt"/>
              </a:rPr>
              <a:t>photoplethysmograph</a:t>
            </a:r>
            <a:r>
              <a:rPr lang="en-US" sz="1400" dirty="0">
                <a:latin typeface="+mj-lt"/>
              </a:rPr>
              <a:t>, </a:t>
            </a:r>
            <a:r>
              <a:rPr lang="en-US" sz="1400" b="1" dirty="0">
                <a:latin typeface="+mj-lt"/>
              </a:rPr>
              <a:t>ADC </a:t>
            </a:r>
            <a:r>
              <a:rPr lang="en-US" sz="1400" dirty="0">
                <a:latin typeface="+mj-lt"/>
              </a:rPr>
              <a:t>– analog-to-digital converter, </a:t>
            </a:r>
            <a:r>
              <a:rPr lang="en-US" sz="1400" b="1" dirty="0">
                <a:latin typeface="+mj-lt"/>
              </a:rPr>
              <a:t>PC </a:t>
            </a:r>
            <a:r>
              <a:rPr lang="en-US" sz="1400" dirty="0">
                <a:latin typeface="+mj-lt"/>
              </a:rPr>
              <a:t>– computer, </a:t>
            </a:r>
            <a:r>
              <a:rPr lang="en-US" sz="1400" b="1" dirty="0">
                <a:latin typeface="+mj-lt"/>
              </a:rPr>
              <a:t>CI </a:t>
            </a:r>
            <a:r>
              <a:rPr lang="en-US" sz="1400" dirty="0">
                <a:latin typeface="+mj-lt"/>
              </a:rPr>
              <a:t>– cardiac interval, </a:t>
            </a:r>
            <a:r>
              <a:rPr lang="en-US" sz="1400" b="1" dirty="0">
                <a:latin typeface="+mj-lt"/>
              </a:rPr>
              <a:t>DF </a:t>
            </a:r>
            <a:r>
              <a:rPr lang="en-US" sz="1400" dirty="0">
                <a:latin typeface="+mj-lt"/>
              </a:rPr>
              <a:t>– digital filter, </a:t>
            </a:r>
            <a:r>
              <a:rPr lang="en-US" sz="1400" b="1" dirty="0">
                <a:latin typeface="+mj-lt"/>
              </a:rPr>
              <a:t>DA </a:t>
            </a:r>
            <a:r>
              <a:rPr lang="en-US" sz="1400" dirty="0">
                <a:latin typeface="+mj-lt"/>
              </a:rPr>
              <a:t>– distribution analysis, </a:t>
            </a:r>
            <a:r>
              <a:rPr lang="en-US" sz="1400" b="1" dirty="0">
                <a:latin typeface="+mj-lt"/>
              </a:rPr>
              <a:t>HR </a:t>
            </a:r>
            <a:r>
              <a:rPr lang="en-US" sz="1400" dirty="0">
                <a:latin typeface="+mj-lt"/>
              </a:rPr>
              <a:t>– heart rate, </a:t>
            </a:r>
            <a:r>
              <a:rPr lang="en-US" sz="1400" b="1" dirty="0">
                <a:latin typeface="+mj-lt"/>
              </a:rPr>
              <a:t>SD </a:t>
            </a:r>
            <a:r>
              <a:rPr lang="en-US" sz="1400" dirty="0">
                <a:latin typeface="+mj-lt"/>
              </a:rPr>
              <a:t>– standard deviation, </a:t>
            </a:r>
            <a:r>
              <a:rPr lang="en-US" sz="1400" b="1" dirty="0">
                <a:latin typeface="+mj-lt"/>
              </a:rPr>
              <a:t>SI </a:t>
            </a:r>
            <a:r>
              <a:rPr lang="en-US" sz="1400" dirty="0">
                <a:latin typeface="+mj-lt"/>
              </a:rPr>
              <a:t>– stress index. </a:t>
            </a:r>
          </a:p>
          <a:p>
            <a:pPr>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p:cNvPicPr>
            <a:picLocks noGrp="1" noChangeAspect="1" noChangeArrowheads="1"/>
          </p:cNvPicPr>
          <p:nvPr>
            <p:ph type="body" idx="4294967295"/>
          </p:nvPr>
        </p:nvPicPr>
        <p:blipFill>
          <a:blip r:embed="rId2" cstate="print"/>
          <a:srcRect/>
          <a:stretch>
            <a:fillRect/>
          </a:stretch>
        </p:blipFill>
        <p:spPr bwMode="auto">
          <a:xfrm>
            <a:off x="1077913" y="1243013"/>
            <a:ext cx="6721475" cy="2320925"/>
          </a:xfrm>
          <a:prstGeom prst="rect">
            <a:avLst/>
          </a:prstGeom>
          <a:noFill/>
          <a:ln>
            <a:miter lim="800000"/>
            <a:headEnd/>
            <a:tailEnd/>
          </a:ln>
        </p:spPr>
      </p:pic>
      <p:pic>
        <p:nvPicPr>
          <p:cNvPr id="15362" name="Picture 5"/>
          <p:cNvPicPr>
            <a:picLocks noChangeAspect="1" noChangeArrowheads="1"/>
          </p:cNvPicPr>
          <p:nvPr/>
        </p:nvPicPr>
        <p:blipFill>
          <a:blip r:embed="rId3" cstate="print"/>
          <a:srcRect/>
          <a:stretch>
            <a:fillRect/>
          </a:stretch>
        </p:blipFill>
        <p:spPr bwMode="auto">
          <a:xfrm>
            <a:off x="1047750" y="3933825"/>
            <a:ext cx="6881813" cy="2116138"/>
          </a:xfrm>
          <a:prstGeom prst="rect">
            <a:avLst/>
          </a:prstGeom>
          <a:noFill/>
          <a:ln w="9525">
            <a:noFill/>
            <a:miter lim="800000"/>
            <a:headEnd/>
            <a:tailEnd/>
          </a:ln>
        </p:spPr>
      </p:pic>
      <p:sp>
        <p:nvSpPr>
          <p:cNvPr id="15363" name="Rectangle 9"/>
          <p:cNvSpPr>
            <a:spLocks noChangeArrowheads="1"/>
          </p:cNvSpPr>
          <p:nvPr/>
        </p:nvSpPr>
        <p:spPr bwMode="auto">
          <a:xfrm>
            <a:off x="539750" y="6308725"/>
            <a:ext cx="6840538" cy="647700"/>
          </a:xfrm>
          <a:prstGeom prst="rect">
            <a:avLst/>
          </a:prstGeom>
          <a:noFill/>
          <a:ln w="9525">
            <a:noFill/>
            <a:miter lim="800000"/>
            <a:headEnd/>
            <a:tailEnd/>
          </a:ln>
        </p:spPr>
        <p:txBody>
          <a:bodyPr>
            <a:spAutoFit/>
          </a:bodyPr>
          <a:lstStyle/>
          <a:p>
            <a:r>
              <a:rPr lang="en-US"/>
              <a:t>Small mussels in a cage (Gulf of Finland) Cage with mussels installation (Baltic Sea)</a:t>
            </a:r>
          </a:p>
        </p:txBody>
      </p:sp>
      <p:sp>
        <p:nvSpPr>
          <p:cNvPr id="11" name="Rectangle 10"/>
          <p:cNvSpPr/>
          <p:nvPr/>
        </p:nvSpPr>
        <p:spPr>
          <a:xfrm>
            <a:off x="179388" y="3563938"/>
            <a:ext cx="8964612" cy="369887"/>
          </a:xfrm>
          <a:prstGeom prst="rect">
            <a:avLst/>
          </a:prstGeom>
        </p:spPr>
        <p:txBody>
          <a:bodyPr>
            <a:spAutoFit/>
          </a:bodyPr>
          <a:lstStyle/>
          <a:p>
            <a:pPr algn="ctr">
              <a:defRPr/>
            </a:pPr>
            <a:r>
              <a:rPr lang="en-US" dirty="0">
                <a:solidFill>
                  <a:srgbClr val="206CA0"/>
                </a:solidFill>
                <a:latin typeface="+mj-lt"/>
              </a:rPr>
              <a:t>Mussels in preparation in a lab (Black Sea); Mussels with attached </a:t>
            </a:r>
            <a:r>
              <a:rPr lang="en-US" dirty="0" err="1">
                <a:solidFill>
                  <a:srgbClr val="206CA0"/>
                </a:solidFill>
                <a:latin typeface="+mj-lt"/>
              </a:rPr>
              <a:t>fibres</a:t>
            </a:r>
            <a:r>
              <a:rPr lang="en-US" dirty="0">
                <a:solidFill>
                  <a:srgbClr val="206CA0"/>
                </a:solidFill>
                <a:latin typeface="+mj-lt"/>
              </a:rPr>
              <a:t> in a lab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0"/>
          <p:cNvPicPr>
            <a:picLocks noChangeAspect="1" noChangeArrowheads="1"/>
          </p:cNvPicPr>
          <p:nvPr/>
        </p:nvPicPr>
        <p:blipFill>
          <a:blip r:embed="rId2" cstate="print"/>
          <a:srcRect/>
          <a:stretch>
            <a:fillRect/>
          </a:stretch>
        </p:blipFill>
        <p:spPr bwMode="auto">
          <a:xfrm>
            <a:off x="468313" y="1341438"/>
            <a:ext cx="8355012" cy="4084637"/>
          </a:xfrm>
          <a:prstGeom prst="rect">
            <a:avLst/>
          </a:prstGeom>
          <a:noFill/>
          <a:ln w="9525">
            <a:noFill/>
            <a:miter lim="800000"/>
            <a:headEnd/>
            <a:tailEnd/>
          </a:ln>
        </p:spPr>
      </p:pic>
      <p:sp>
        <p:nvSpPr>
          <p:cNvPr id="2" name="Rectangle 1"/>
          <p:cNvSpPr/>
          <p:nvPr/>
        </p:nvSpPr>
        <p:spPr>
          <a:xfrm>
            <a:off x="0" y="5426075"/>
            <a:ext cx="9144000" cy="954088"/>
          </a:xfrm>
          <a:prstGeom prst="rect">
            <a:avLst/>
          </a:prstGeom>
        </p:spPr>
        <p:txBody>
          <a:bodyPr>
            <a:spAutoFit/>
          </a:bodyPr>
          <a:lstStyle/>
          <a:p>
            <a:pPr>
              <a:defRPr/>
            </a:pPr>
            <a:r>
              <a:rPr lang="en-US" sz="1400" dirty="0">
                <a:solidFill>
                  <a:srgbClr val="3232FF"/>
                </a:solidFill>
                <a:latin typeface="+mj-lt"/>
                <a:ea typeface="Times New Roman" panose="02020603050405020304" pitchFamily="18" charset="0"/>
                <a:cs typeface="Arial" panose="020B0604020202020204" pitchFamily="34" charset="0"/>
              </a:rPr>
              <a:t>The software is “learned” to distinguish a false alarm (caused by individual peculiarity in behavior of given mussels) from a real one.</a:t>
            </a:r>
            <a:r>
              <a:rPr lang="en-US" sz="1400" dirty="0">
                <a:latin typeface="+mj-lt"/>
                <a:ea typeface="Times New Roman" panose="02020603050405020304" pitchFamily="18" charset="0"/>
                <a:cs typeface="Arial" panose="020B0604020202020204" pitchFamily="34" charset="0"/>
              </a:rPr>
              <a:t> </a:t>
            </a:r>
          </a:p>
          <a:p>
            <a:pPr>
              <a:defRPr/>
            </a:pPr>
            <a:r>
              <a:rPr lang="en-US" sz="1400" dirty="0">
                <a:solidFill>
                  <a:srgbClr val="3232FF"/>
                </a:solidFill>
                <a:latin typeface="+mj-lt"/>
                <a:ea typeface="Times New Roman" panose="02020603050405020304" pitchFamily="18" charset="0"/>
                <a:cs typeface="Arial" panose="020B0604020202020204" pitchFamily="34" charset="0"/>
              </a:rPr>
              <a:t>The set of </a:t>
            </a:r>
            <a:r>
              <a:rPr lang="en-US" sz="1400" dirty="0" err="1">
                <a:solidFill>
                  <a:srgbClr val="3232FF"/>
                </a:solidFill>
                <a:latin typeface="+mj-lt"/>
                <a:ea typeface="Times New Roman" panose="02020603050405020304" pitchFamily="18" charset="0"/>
                <a:cs typeface="Arial" panose="020B0604020202020204" pitchFamily="34" charset="0"/>
              </a:rPr>
              <a:t>photoplethysmographs</a:t>
            </a:r>
            <a:r>
              <a:rPr lang="en-US" sz="1400" dirty="0">
                <a:solidFill>
                  <a:srgbClr val="3232FF"/>
                </a:solidFill>
                <a:latin typeface="+mj-lt"/>
                <a:ea typeface="Times New Roman" panose="02020603050405020304" pitchFamily="18" charset="0"/>
                <a:cs typeface="Arial" panose="020B0604020202020204" pitchFamily="34" charset="0"/>
              </a:rPr>
              <a:t>, Monitor with moving curves of mussel’s analog-to-digital converters  and PC cardiac activity (7 channels in a process)</a:t>
            </a:r>
            <a:r>
              <a:rPr lang="en-US" sz="1400" dirty="0">
                <a:latin typeface="+mj-lt"/>
              </a:rPr>
              <a:t> </a:t>
            </a:r>
          </a:p>
        </p:txBody>
      </p:sp>
      <p:sp>
        <p:nvSpPr>
          <p:cNvPr id="16387" name="Rectangle 2"/>
          <p:cNvSpPr>
            <a:spLocks noChangeArrowheads="1"/>
          </p:cNvSpPr>
          <p:nvPr/>
        </p:nvSpPr>
        <p:spPr bwMode="auto">
          <a:xfrm>
            <a:off x="2309813" y="404813"/>
            <a:ext cx="6481762" cy="831850"/>
          </a:xfrm>
          <a:prstGeom prst="rect">
            <a:avLst/>
          </a:prstGeom>
          <a:noFill/>
          <a:ln w="9525">
            <a:noFill/>
            <a:miter lim="800000"/>
            <a:headEnd/>
            <a:tailEnd/>
          </a:ln>
        </p:spPr>
        <p:txBody>
          <a:bodyPr>
            <a:spAutoFit/>
          </a:bodyPr>
          <a:lstStyle/>
          <a:p>
            <a:r>
              <a:rPr lang="en-US" sz="2400">
                <a:solidFill>
                  <a:srgbClr val="3232FF"/>
                </a:solidFill>
                <a:latin typeface="Calibri" pitchFamily="34" charset="0"/>
                <a:ea typeface="Times New Roman" pitchFamily="18" charset="0"/>
                <a:cs typeface="Arial" charset="0"/>
              </a:rPr>
              <a:t>Original patented measuring devices and software (by Kholodkevich)</a:t>
            </a:r>
            <a:r>
              <a:rPr lang="en-US" sz="2400">
                <a:latin typeface="Calibri" pitchFamily="34" charset="0"/>
                <a:ea typeface="Times New Roman" pitchFamily="18" charset="0"/>
                <a:cs typeface="Arial"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Text Placeholder 4"/>
          <p:cNvPicPr>
            <a:picLocks noGrp="1" noChangeAspect="1" noChangeArrowheads="1"/>
          </p:cNvPicPr>
          <p:nvPr>
            <p:ph type="body" idx="4294967295"/>
          </p:nvPr>
        </p:nvPicPr>
        <p:blipFill>
          <a:blip r:embed="rId2" cstate="print"/>
          <a:srcRect/>
          <a:stretch>
            <a:fillRect/>
          </a:stretch>
        </p:blipFill>
        <p:spPr bwMode="auto">
          <a:xfrm>
            <a:off x="1619250" y="1196975"/>
            <a:ext cx="6192838" cy="5165725"/>
          </a:xfrm>
          <a:prstGeom prst="rect">
            <a:avLst/>
          </a:prstGeom>
          <a:noFill/>
          <a:ln>
            <a:miter lim="800000"/>
            <a:headEnd/>
            <a:tailEnd/>
          </a:ln>
        </p:spPr>
      </p:pic>
      <p:sp>
        <p:nvSpPr>
          <p:cNvPr id="4" name="TextBox 3"/>
          <p:cNvSpPr txBox="1"/>
          <p:nvPr/>
        </p:nvSpPr>
        <p:spPr>
          <a:xfrm>
            <a:off x="2771775" y="476250"/>
            <a:ext cx="5616575" cy="461963"/>
          </a:xfrm>
          <a:prstGeom prst="rect">
            <a:avLst/>
          </a:prstGeom>
          <a:noFill/>
        </p:spPr>
        <p:txBody>
          <a:bodyPr>
            <a:spAutoFit/>
          </a:bodyPr>
          <a:lstStyle/>
          <a:p>
            <a:pPr>
              <a:defRPr/>
            </a:pPr>
            <a:r>
              <a:rPr lang="en-US" sz="2400" dirty="0">
                <a:solidFill>
                  <a:srgbClr val="206CA0"/>
                </a:solidFill>
                <a:latin typeface="+mn-lt"/>
              </a:rPr>
              <a:t>Cardiogram with stress </a:t>
            </a:r>
            <a:r>
              <a:rPr lang="en-US" sz="2400" dirty="0" err="1">
                <a:solidFill>
                  <a:srgbClr val="206CA0"/>
                </a:solidFill>
                <a:latin typeface="+mn-lt"/>
              </a:rPr>
              <a:t>pik</a:t>
            </a:r>
            <a:endParaRPr lang="en-US" sz="2400" dirty="0">
              <a:solidFill>
                <a:srgbClr val="206CA0"/>
              </a:solidFill>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p:cNvPicPr>
          <p:nvPr/>
        </p:nvPicPr>
        <p:blipFill>
          <a:blip r:embed="rId2" cstate="print"/>
          <a:srcRect/>
          <a:stretch>
            <a:fillRect/>
          </a:stretch>
        </p:blipFill>
        <p:spPr bwMode="auto">
          <a:xfrm>
            <a:off x="0" y="1296988"/>
            <a:ext cx="9144000" cy="5011737"/>
          </a:xfrm>
          <a:prstGeom prst="rect">
            <a:avLst/>
          </a:prstGeom>
          <a:noFill/>
          <a:ln w="9525">
            <a:noFill/>
            <a:miter lim="800000"/>
            <a:headEnd/>
            <a:tailEnd/>
          </a:ln>
        </p:spPr>
      </p:pic>
      <p:sp>
        <p:nvSpPr>
          <p:cNvPr id="3" name="TextBox 2"/>
          <p:cNvSpPr txBox="1"/>
          <p:nvPr/>
        </p:nvSpPr>
        <p:spPr>
          <a:xfrm>
            <a:off x="2268538" y="404813"/>
            <a:ext cx="6804025" cy="461962"/>
          </a:xfrm>
          <a:prstGeom prst="rect">
            <a:avLst/>
          </a:prstGeom>
          <a:noFill/>
        </p:spPr>
        <p:txBody>
          <a:bodyPr>
            <a:spAutoFit/>
          </a:bodyPr>
          <a:lstStyle/>
          <a:p>
            <a:pPr>
              <a:defRPr/>
            </a:pPr>
            <a:r>
              <a:rPr lang="en-US" sz="2400" dirty="0">
                <a:solidFill>
                  <a:srgbClr val="0070C0"/>
                </a:solidFill>
                <a:latin typeface="+mn-lt"/>
              </a:rPr>
              <a:t>Location of measurement-COGI-</a:t>
            </a:r>
            <a:r>
              <a:rPr lang="en-US" sz="2400" dirty="0" err="1">
                <a:solidFill>
                  <a:srgbClr val="0070C0"/>
                </a:solidFill>
                <a:latin typeface="+mn-lt"/>
              </a:rPr>
              <a:t>Orahovac_Kotor</a:t>
            </a:r>
            <a:r>
              <a:rPr lang="en-US" sz="2400" dirty="0">
                <a:solidFill>
                  <a:srgbClr val="0070C0"/>
                </a:solidFill>
                <a:latin typeface="+mn-lt"/>
              </a:rPr>
              <a:t> Bay</a:t>
            </a:r>
          </a:p>
        </p:txBody>
      </p:sp>
      <p:sp>
        <p:nvSpPr>
          <p:cNvPr id="6" name="Rectangle 5"/>
          <p:cNvSpPr/>
          <p:nvPr/>
        </p:nvSpPr>
        <p:spPr>
          <a:xfrm>
            <a:off x="31750" y="5589588"/>
            <a:ext cx="6318250" cy="400050"/>
          </a:xfrm>
          <a:prstGeom prst="rect">
            <a:avLst/>
          </a:prstGeom>
        </p:spPr>
        <p:txBody>
          <a:bodyPr>
            <a:spAutoFit/>
          </a:bodyPr>
          <a:lstStyle/>
          <a:p>
            <a:pPr>
              <a:defRPr/>
            </a:pPr>
            <a:r>
              <a:rPr lang="en-US" sz="2000" dirty="0">
                <a:solidFill>
                  <a:srgbClr val="002060"/>
                </a:solidFill>
                <a:latin typeface="+mn-lt"/>
              </a:rPr>
              <a:t>Monitoring dynamics: On-line during the project duration</a:t>
            </a:r>
            <a:r>
              <a:rPr lang="en-US" dirty="0">
                <a:solidFill>
                  <a:srgbClr val="002060"/>
                </a:solidFill>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258</Words>
  <Application>Microsoft Office PowerPoint</Application>
  <PresentationFormat>On-screen Show (4:3)</PresentationFormat>
  <Paragraphs>26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 ICT ECOLOGICAL WATER MONITORING BY HEART TRADE OF MUSSELS  Aleksandar Joksimović, PhD University of Montenegro-Institute of Marine Biology</vt:lpstr>
      <vt:lpstr>Institutions and leaders  of scienteific researcher teams</vt:lpstr>
      <vt:lpstr>BIOLECTRONIC WATER QUALITY AND ACCIDENTAL POLLUTION PERMANENT ON-LINE MONITORING </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Gaga</dc:creator>
  <cp:lastModifiedBy>win8</cp:lastModifiedBy>
  <cp:revision>44</cp:revision>
  <dcterms:created xsi:type="dcterms:W3CDTF">2014-09-15T21:40:17Z</dcterms:created>
  <dcterms:modified xsi:type="dcterms:W3CDTF">2020-09-23T04:37:01Z</dcterms:modified>
</cp:coreProperties>
</file>