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3" r:id="rId3"/>
  </p:sldMasterIdLst>
  <p:notesMasterIdLst>
    <p:notesMasterId r:id="rId17"/>
  </p:notesMasterIdLst>
  <p:handoutMasterIdLst>
    <p:handoutMasterId r:id="rId18"/>
  </p:handoutMasterIdLst>
  <p:sldIdLst>
    <p:sldId id="272" r:id="rId4"/>
    <p:sldId id="274" r:id="rId5"/>
    <p:sldId id="282" r:id="rId6"/>
    <p:sldId id="292" r:id="rId7"/>
    <p:sldId id="293" r:id="rId8"/>
    <p:sldId id="285" r:id="rId9"/>
    <p:sldId id="290" r:id="rId10"/>
    <p:sldId id="286" r:id="rId11"/>
    <p:sldId id="289" r:id="rId12"/>
    <p:sldId id="288" r:id="rId13"/>
    <p:sldId id="263" r:id="rId14"/>
    <p:sldId id="287" r:id="rId15"/>
    <p:sldId id="281" r:id="rId16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6633"/>
    <a:srgbClr val="CC9900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156B3-6933-C445-9B44-5A91C5B03904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804C4E56-0C80-4A41-84CD-50E5D7E5F0E5}">
      <dgm:prSet phldrT="[Tekst]" custT="1"/>
      <dgm:spPr/>
      <dgm:t>
        <a:bodyPr/>
        <a:lstStyle/>
        <a:p>
          <a:r>
            <a:rPr lang="pl-PL" sz="2400" b="1" dirty="0" err="1" smtClean="0">
              <a:solidFill>
                <a:srgbClr val="404040"/>
              </a:solidFill>
            </a:rPr>
            <a:t>Economic</a:t>
          </a:r>
          <a:r>
            <a:rPr lang="pl-PL" sz="2400" b="1" dirty="0" smtClean="0">
              <a:solidFill>
                <a:srgbClr val="404040"/>
              </a:solidFill>
            </a:rPr>
            <a:t> </a:t>
          </a:r>
          <a:r>
            <a:rPr lang="pl-PL" sz="2400" b="1" dirty="0" err="1" smtClean="0">
              <a:solidFill>
                <a:srgbClr val="404040"/>
              </a:solidFill>
            </a:rPr>
            <a:t>potential</a:t>
          </a:r>
          <a:endParaRPr lang="pl-PL" sz="2400" b="1" dirty="0">
            <a:solidFill>
              <a:srgbClr val="404040"/>
            </a:solidFill>
          </a:endParaRPr>
        </a:p>
      </dgm:t>
    </dgm:pt>
    <dgm:pt modelId="{7ECB286C-66DF-144C-94FA-F1BD1101DBAC}" type="parTrans" cxnId="{9114A599-C9DD-2D4B-B048-D5024BA7CBAD}">
      <dgm:prSet/>
      <dgm:spPr/>
      <dgm:t>
        <a:bodyPr/>
        <a:lstStyle/>
        <a:p>
          <a:endParaRPr lang="pl-PL"/>
        </a:p>
      </dgm:t>
    </dgm:pt>
    <dgm:pt modelId="{B9C55823-D997-AD4A-8196-239BFB5DA9FB}" type="sibTrans" cxnId="{9114A599-C9DD-2D4B-B048-D5024BA7CBAD}">
      <dgm:prSet/>
      <dgm:spPr/>
      <dgm:t>
        <a:bodyPr/>
        <a:lstStyle/>
        <a:p>
          <a:endParaRPr lang="pl-PL"/>
        </a:p>
      </dgm:t>
    </dgm:pt>
    <dgm:pt modelId="{241761CF-4011-AB49-9A2A-A51EF1A9E49F}">
      <dgm:prSet phldrT="[Tekst]" custT="1"/>
      <dgm:spPr>
        <a:solidFill>
          <a:srgbClr val="A1CAA1">
            <a:alpha val="50000"/>
          </a:srgbClr>
        </a:solidFill>
      </dgm:spPr>
      <dgm:t>
        <a:bodyPr/>
        <a:lstStyle/>
        <a:p>
          <a:r>
            <a:rPr lang="pl-PL" sz="2400" b="1" dirty="0" err="1" smtClean="0">
              <a:solidFill>
                <a:srgbClr val="404040"/>
              </a:solidFill>
            </a:rPr>
            <a:t>Innovative</a:t>
          </a:r>
          <a:r>
            <a:rPr lang="pl-PL" sz="2400" b="1" dirty="0" smtClean="0">
              <a:solidFill>
                <a:srgbClr val="404040"/>
              </a:solidFill>
            </a:rPr>
            <a:t> </a:t>
          </a:r>
          <a:r>
            <a:rPr lang="pl-PL" sz="2400" b="1" dirty="0" err="1" smtClean="0">
              <a:solidFill>
                <a:srgbClr val="404040"/>
              </a:solidFill>
            </a:rPr>
            <a:t>potential</a:t>
          </a:r>
          <a:endParaRPr lang="pl-PL" sz="2400" b="1" dirty="0">
            <a:solidFill>
              <a:srgbClr val="404040"/>
            </a:solidFill>
          </a:endParaRPr>
        </a:p>
      </dgm:t>
    </dgm:pt>
    <dgm:pt modelId="{AB523762-CCD7-2546-8488-4D9B1076C0EA}" type="parTrans" cxnId="{FA215519-74EF-4D49-BB7E-F5B16C8C6E4E}">
      <dgm:prSet/>
      <dgm:spPr/>
      <dgm:t>
        <a:bodyPr/>
        <a:lstStyle/>
        <a:p>
          <a:endParaRPr lang="pl-PL"/>
        </a:p>
      </dgm:t>
    </dgm:pt>
    <dgm:pt modelId="{D02E618E-7ECC-FF40-B1D1-C6277C8A1C80}" type="sibTrans" cxnId="{FA215519-74EF-4D49-BB7E-F5B16C8C6E4E}">
      <dgm:prSet/>
      <dgm:spPr/>
      <dgm:t>
        <a:bodyPr/>
        <a:lstStyle/>
        <a:p>
          <a:endParaRPr lang="pl-PL"/>
        </a:p>
      </dgm:t>
    </dgm:pt>
    <dgm:pt modelId="{FC9C8B31-8544-B343-A7A9-294097DF25F4}">
      <dgm:prSet phldrT="[Tekst]" custT="1"/>
      <dgm:spPr>
        <a:solidFill>
          <a:srgbClr val="C0AA68">
            <a:alpha val="50000"/>
          </a:srgbClr>
        </a:solidFill>
      </dgm:spPr>
      <dgm:t>
        <a:bodyPr/>
        <a:lstStyle/>
        <a:p>
          <a:r>
            <a:rPr lang="pl-PL" sz="2400" b="1" dirty="0" err="1" smtClean="0"/>
            <a:t>Societal</a:t>
          </a:r>
          <a:r>
            <a:rPr lang="pl-PL" sz="2400" b="1" dirty="0" smtClean="0"/>
            <a:t> </a:t>
          </a:r>
          <a:r>
            <a:rPr lang="pl-PL" sz="2400" b="1" dirty="0" err="1" smtClean="0"/>
            <a:t>challenges</a:t>
          </a:r>
          <a:endParaRPr lang="pl-PL" sz="2400" b="1" dirty="0"/>
        </a:p>
      </dgm:t>
    </dgm:pt>
    <dgm:pt modelId="{9C2F8182-7F23-1540-BD20-9B6990E76D71}" type="parTrans" cxnId="{03100697-9E13-5E44-B044-C07C13B7EB07}">
      <dgm:prSet/>
      <dgm:spPr/>
      <dgm:t>
        <a:bodyPr/>
        <a:lstStyle/>
        <a:p>
          <a:endParaRPr lang="pl-PL"/>
        </a:p>
      </dgm:t>
    </dgm:pt>
    <dgm:pt modelId="{F1C2E154-D532-4E46-A9DA-1B82148DC650}" type="sibTrans" cxnId="{03100697-9E13-5E44-B044-C07C13B7EB07}">
      <dgm:prSet/>
      <dgm:spPr/>
      <dgm:t>
        <a:bodyPr/>
        <a:lstStyle/>
        <a:p>
          <a:endParaRPr lang="pl-PL"/>
        </a:p>
      </dgm:t>
    </dgm:pt>
    <dgm:pt modelId="{38364AE5-3C1C-A643-BD6A-FAFF96F542A8}">
      <dgm:prSet phldrT="[Teks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l-PL" sz="2400" b="1" dirty="0" err="1" smtClean="0">
              <a:solidFill>
                <a:srgbClr val="404040"/>
              </a:solidFill>
            </a:rPr>
            <a:t>Scientific</a:t>
          </a:r>
          <a:r>
            <a:rPr lang="pl-PL" sz="2400" b="1" dirty="0" smtClean="0">
              <a:solidFill>
                <a:srgbClr val="404040"/>
              </a:solidFill>
            </a:rPr>
            <a:t> </a:t>
          </a:r>
          <a:r>
            <a:rPr lang="pl-PL" sz="2400" b="1" dirty="0" err="1" smtClean="0">
              <a:solidFill>
                <a:srgbClr val="404040"/>
              </a:solidFill>
            </a:rPr>
            <a:t>potential</a:t>
          </a:r>
          <a:endParaRPr lang="pl-PL" sz="2400" b="1" dirty="0">
            <a:solidFill>
              <a:srgbClr val="404040"/>
            </a:solidFill>
          </a:endParaRPr>
        </a:p>
      </dgm:t>
    </dgm:pt>
    <dgm:pt modelId="{8A955B70-0693-1549-BD7A-A425C8C44ED8}" type="parTrans" cxnId="{3145CB53-30C6-F44D-9EF2-BF8101892A87}">
      <dgm:prSet/>
      <dgm:spPr/>
      <dgm:t>
        <a:bodyPr/>
        <a:lstStyle/>
        <a:p>
          <a:endParaRPr lang="pl-PL"/>
        </a:p>
      </dgm:t>
    </dgm:pt>
    <dgm:pt modelId="{93724314-E6A7-2740-9DD1-0A48808E581B}" type="sibTrans" cxnId="{3145CB53-30C6-F44D-9EF2-BF8101892A87}">
      <dgm:prSet/>
      <dgm:spPr/>
      <dgm:t>
        <a:bodyPr/>
        <a:lstStyle/>
        <a:p>
          <a:endParaRPr lang="pl-PL"/>
        </a:p>
      </dgm:t>
    </dgm:pt>
    <dgm:pt modelId="{94E4E9B9-C79A-A742-AB8F-633D075EE9A5}" type="pres">
      <dgm:prSet presAssocID="{446156B3-6933-C445-9B44-5A91C5B03904}" presName="compositeShape" presStyleCnt="0">
        <dgm:presLayoutVars>
          <dgm:chMax val="7"/>
          <dgm:dir/>
          <dgm:resizeHandles val="exact"/>
        </dgm:presLayoutVars>
      </dgm:prSet>
      <dgm:spPr/>
    </dgm:pt>
    <dgm:pt modelId="{E5A8BB65-DF0B-8645-88F8-EF9B95B2FB66}" type="pres">
      <dgm:prSet presAssocID="{804C4E56-0C80-4A41-84CD-50E5D7E5F0E5}" presName="circ1" presStyleLbl="vennNode1" presStyleIdx="0" presStyleCnt="4" custScaleX="95826" custScaleY="97495" custLinFactNeighborX="876" custLinFactNeighborY="625"/>
      <dgm:spPr/>
      <dgm:t>
        <a:bodyPr/>
        <a:lstStyle/>
        <a:p>
          <a:endParaRPr lang="pl-PL"/>
        </a:p>
      </dgm:t>
    </dgm:pt>
    <dgm:pt modelId="{7181A385-57F1-6A49-BA4B-2BE8D10862BE}" type="pres">
      <dgm:prSet presAssocID="{804C4E56-0C80-4A41-84CD-50E5D7E5F0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F69ED3-6568-B74A-91E5-4F6B7A4EDE13}" type="pres">
      <dgm:prSet presAssocID="{FC9C8B31-8544-B343-A7A9-294097DF25F4}" presName="circ2" presStyleLbl="vennNode1" presStyleIdx="1" presStyleCnt="4" custScaleX="114974" custScaleY="98020"/>
      <dgm:spPr/>
      <dgm:t>
        <a:bodyPr/>
        <a:lstStyle/>
        <a:p>
          <a:endParaRPr lang="pl-PL"/>
        </a:p>
      </dgm:t>
    </dgm:pt>
    <dgm:pt modelId="{3E359A22-847D-BA4A-9F3C-C44A53D987DF}" type="pres">
      <dgm:prSet presAssocID="{FC9C8B31-8544-B343-A7A9-294097DF25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F71C84-3BE5-DA49-8514-F754DEF701AA}" type="pres">
      <dgm:prSet presAssocID="{38364AE5-3C1C-A643-BD6A-FAFF96F542A8}" presName="circ3" presStyleLbl="vennNode1" presStyleIdx="2" presStyleCnt="4" custScaleX="95637" custScaleY="86578"/>
      <dgm:spPr/>
      <dgm:t>
        <a:bodyPr/>
        <a:lstStyle/>
        <a:p>
          <a:endParaRPr lang="pl-PL"/>
        </a:p>
      </dgm:t>
    </dgm:pt>
    <dgm:pt modelId="{31CB01F6-E65B-EB40-A523-1B360A0E9420}" type="pres">
      <dgm:prSet presAssocID="{38364AE5-3C1C-A643-BD6A-FAFF96F542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8D652D-FEEB-FC4E-9B98-D2216EF1A69D}" type="pres">
      <dgm:prSet presAssocID="{241761CF-4011-AB49-9A2A-A51EF1A9E49F}" presName="circ4" presStyleLbl="vennNode1" presStyleIdx="3" presStyleCnt="4" custScaleX="120733"/>
      <dgm:spPr/>
      <dgm:t>
        <a:bodyPr/>
        <a:lstStyle/>
        <a:p>
          <a:endParaRPr lang="pl-PL"/>
        </a:p>
      </dgm:t>
    </dgm:pt>
    <dgm:pt modelId="{C29AA7E6-985A-7447-860C-FA691AA1581A}" type="pres">
      <dgm:prSet presAssocID="{241761CF-4011-AB49-9A2A-A51EF1A9E49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53B515-2F52-42FA-B890-87097C41E09D}" type="presOf" srcId="{FC9C8B31-8544-B343-A7A9-294097DF25F4}" destId="{3E359A22-847D-BA4A-9F3C-C44A53D987DF}" srcOrd="1" destOrd="0" presId="urn:microsoft.com/office/officeart/2005/8/layout/venn1"/>
    <dgm:cxn modelId="{03100697-9E13-5E44-B044-C07C13B7EB07}" srcId="{446156B3-6933-C445-9B44-5A91C5B03904}" destId="{FC9C8B31-8544-B343-A7A9-294097DF25F4}" srcOrd="1" destOrd="0" parTransId="{9C2F8182-7F23-1540-BD20-9B6990E76D71}" sibTransId="{F1C2E154-D532-4E46-A9DA-1B82148DC650}"/>
    <dgm:cxn modelId="{FA215519-74EF-4D49-BB7E-F5B16C8C6E4E}" srcId="{446156B3-6933-C445-9B44-5A91C5B03904}" destId="{241761CF-4011-AB49-9A2A-A51EF1A9E49F}" srcOrd="3" destOrd="0" parTransId="{AB523762-CCD7-2546-8488-4D9B1076C0EA}" sibTransId="{D02E618E-7ECC-FF40-B1D1-C6277C8A1C80}"/>
    <dgm:cxn modelId="{9114A599-C9DD-2D4B-B048-D5024BA7CBAD}" srcId="{446156B3-6933-C445-9B44-5A91C5B03904}" destId="{804C4E56-0C80-4A41-84CD-50E5D7E5F0E5}" srcOrd="0" destOrd="0" parTransId="{7ECB286C-66DF-144C-94FA-F1BD1101DBAC}" sibTransId="{B9C55823-D997-AD4A-8196-239BFB5DA9FB}"/>
    <dgm:cxn modelId="{F4F57381-AF86-417F-B2A0-606D22863477}" type="presOf" srcId="{804C4E56-0C80-4A41-84CD-50E5D7E5F0E5}" destId="{E5A8BB65-DF0B-8645-88F8-EF9B95B2FB66}" srcOrd="0" destOrd="0" presId="urn:microsoft.com/office/officeart/2005/8/layout/venn1"/>
    <dgm:cxn modelId="{3145CB53-30C6-F44D-9EF2-BF8101892A87}" srcId="{446156B3-6933-C445-9B44-5A91C5B03904}" destId="{38364AE5-3C1C-A643-BD6A-FAFF96F542A8}" srcOrd="2" destOrd="0" parTransId="{8A955B70-0693-1549-BD7A-A425C8C44ED8}" sibTransId="{93724314-E6A7-2740-9DD1-0A48808E581B}"/>
    <dgm:cxn modelId="{3703B01E-5037-4DFE-99CE-08A19A8C7544}" type="presOf" srcId="{804C4E56-0C80-4A41-84CD-50E5D7E5F0E5}" destId="{7181A385-57F1-6A49-BA4B-2BE8D10862BE}" srcOrd="1" destOrd="0" presId="urn:microsoft.com/office/officeart/2005/8/layout/venn1"/>
    <dgm:cxn modelId="{95C012D0-16B8-4E40-86AB-0D62B29852D8}" type="presOf" srcId="{FC9C8B31-8544-B343-A7A9-294097DF25F4}" destId="{E4F69ED3-6568-B74A-91E5-4F6B7A4EDE13}" srcOrd="0" destOrd="0" presId="urn:microsoft.com/office/officeart/2005/8/layout/venn1"/>
    <dgm:cxn modelId="{CC2ACD34-6D50-49DA-9283-987F7037DA50}" type="presOf" srcId="{38364AE5-3C1C-A643-BD6A-FAFF96F542A8}" destId="{31CB01F6-E65B-EB40-A523-1B360A0E9420}" srcOrd="1" destOrd="0" presId="urn:microsoft.com/office/officeart/2005/8/layout/venn1"/>
    <dgm:cxn modelId="{E62A3278-1707-458C-BA31-661044DCE0B9}" type="presOf" srcId="{38364AE5-3C1C-A643-BD6A-FAFF96F542A8}" destId="{74F71C84-3BE5-DA49-8514-F754DEF701AA}" srcOrd="0" destOrd="0" presId="urn:microsoft.com/office/officeart/2005/8/layout/venn1"/>
    <dgm:cxn modelId="{F4B8D0D5-A32B-4042-A1F5-10EA8CA4DA71}" type="presOf" srcId="{241761CF-4011-AB49-9A2A-A51EF1A9E49F}" destId="{C29AA7E6-985A-7447-860C-FA691AA1581A}" srcOrd="1" destOrd="0" presId="urn:microsoft.com/office/officeart/2005/8/layout/venn1"/>
    <dgm:cxn modelId="{8595A6CA-5FD0-44B9-96ED-21AFF1AB7134}" type="presOf" srcId="{241761CF-4011-AB49-9A2A-A51EF1A9E49F}" destId="{358D652D-FEEB-FC4E-9B98-D2216EF1A69D}" srcOrd="0" destOrd="0" presId="urn:microsoft.com/office/officeart/2005/8/layout/venn1"/>
    <dgm:cxn modelId="{371B979C-42F1-47BB-8153-2A4131336E19}" type="presOf" srcId="{446156B3-6933-C445-9B44-5A91C5B03904}" destId="{94E4E9B9-C79A-A742-AB8F-633D075EE9A5}" srcOrd="0" destOrd="0" presId="urn:microsoft.com/office/officeart/2005/8/layout/venn1"/>
    <dgm:cxn modelId="{CBAA1C2C-D47E-48C2-89C1-61964A632505}" type="presParOf" srcId="{94E4E9B9-C79A-A742-AB8F-633D075EE9A5}" destId="{E5A8BB65-DF0B-8645-88F8-EF9B95B2FB66}" srcOrd="0" destOrd="0" presId="urn:microsoft.com/office/officeart/2005/8/layout/venn1"/>
    <dgm:cxn modelId="{E0DA0D28-B235-4F35-934E-98485977B3D3}" type="presParOf" srcId="{94E4E9B9-C79A-A742-AB8F-633D075EE9A5}" destId="{7181A385-57F1-6A49-BA4B-2BE8D10862BE}" srcOrd="1" destOrd="0" presId="urn:microsoft.com/office/officeart/2005/8/layout/venn1"/>
    <dgm:cxn modelId="{6FCCFCA3-A744-4F80-863B-1AA8B2D2AAC3}" type="presParOf" srcId="{94E4E9B9-C79A-A742-AB8F-633D075EE9A5}" destId="{E4F69ED3-6568-B74A-91E5-4F6B7A4EDE13}" srcOrd="2" destOrd="0" presId="urn:microsoft.com/office/officeart/2005/8/layout/venn1"/>
    <dgm:cxn modelId="{47C07EFE-594B-40ED-850B-9F0C593E8195}" type="presParOf" srcId="{94E4E9B9-C79A-A742-AB8F-633D075EE9A5}" destId="{3E359A22-847D-BA4A-9F3C-C44A53D987DF}" srcOrd="3" destOrd="0" presId="urn:microsoft.com/office/officeart/2005/8/layout/venn1"/>
    <dgm:cxn modelId="{2E4C5BB1-0CC6-458B-AFA1-85D823EBC458}" type="presParOf" srcId="{94E4E9B9-C79A-A742-AB8F-633D075EE9A5}" destId="{74F71C84-3BE5-DA49-8514-F754DEF701AA}" srcOrd="4" destOrd="0" presId="urn:microsoft.com/office/officeart/2005/8/layout/venn1"/>
    <dgm:cxn modelId="{1B5ECAA5-EA4C-4A5C-9E47-3F5814895079}" type="presParOf" srcId="{94E4E9B9-C79A-A742-AB8F-633D075EE9A5}" destId="{31CB01F6-E65B-EB40-A523-1B360A0E9420}" srcOrd="5" destOrd="0" presId="urn:microsoft.com/office/officeart/2005/8/layout/venn1"/>
    <dgm:cxn modelId="{E4238B35-6354-4802-A38F-A12AD772F483}" type="presParOf" srcId="{94E4E9B9-C79A-A742-AB8F-633D075EE9A5}" destId="{358D652D-FEEB-FC4E-9B98-D2216EF1A69D}" srcOrd="6" destOrd="0" presId="urn:microsoft.com/office/officeart/2005/8/layout/venn1"/>
    <dgm:cxn modelId="{F6A5C0E7-DFF5-4225-8676-ACA2785153D9}" type="presParOf" srcId="{94E4E9B9-C79A-A742-AB8F-633D075EE9A5}" destId="{C29AA7E6-985A-7447-860C-FA691AA1581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BB65-DF0B-8645-88F8-EF9B95B2FB66}">
      <dsp:nvSpPr>
        <dsp:cNvPr id="0" name=""/>
        <dsp:cNvSpPr/>
      </dsp:nvSpPr>
      <dsp:spPr>
        <a:xfrm>
          <a:off x="3123937" y="197118"/>
          <a:ext cx="2892733" cy="294311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404040"/>
              </a:solidFill>
            </a:rPr>
            <a:t>Economic</a:t>
          </a:r>
          <a:r>
            <a:rPr lang="pl-PL" sz="2400" b="1" kern="1200" dirty="0" smtClean="0">
              <a:solidFill>
                <a:srgbClr val="404040"/>
              </a:solidFill>
            </a:rPr>
            <a:t> </a:t>
          </a:r>
          <a:r>
            <a:rPr lang="pl-PL" sz="2400" b="1" kern="1200" dirty="0" err="1" smtClean="0">
              <a:solidFill>
                <a:srgbClr val="404040"/>
              </a:solidFill>
            </a:rPr>
            <a:t>potential</a:t>
          </a:r>
          <a:endParaRPr lang="pl-PL" sz="2400" b="1" kern="1200" dirty="0">
            <a:solidFill>
              <a:srgbClr val="404040"/>
            </a:solidFill>
          </a:endParaRPr>
        </a:p>
      </dsp:txBody>
      <dsp:txXfrm>
        <a:off x="3457713" y="593306"/>
        <a:ext cx="2225179" cy="933873"/>
      </dsp:txXfrm>
    </dsp:sp>
    <dsp:sp modelId="{E4F69ED3-6568-B74A-91E5-4F6B7A4EDE13}">
      <dsp:nvSpPr>
        <dsp:cNvPr id="0" name=""/>
        <dsp:cNvSpPr/>
      </dsp:nvSpPr>
      <dsp:spPr>
        <a:xfrm>
          <a:off x="4143689" y="1505536"/>
          <a:ext cx="3470761" cy="2958964"/>
        </a:xfrm>
        <a:prstGeom prst="ellipse">
          <a:avLst/>
        </a:prstGeom>
        <a:solidFill>
          <a:srgbClr val="C0AA68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Societal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challenges</a:t>
          </a:r>
          <a:endParaRPr lang="pl-PL" sz="2400" b="1" kern="1200" dirty="0"/>
        </a:p>
      </dsp:txBody>
      <dsp:txXfrm>
        <a:off x="6012560" y="1846955"/>
        <a:ext cx="1334908" cy="2276126"/>
      </dsp:txXfrm>
    </dsp:sp>
    <dsp:sp modelId="{74F71C84-3BE5-DA49-8514-F754DEF701AA}">
      <dsp:nvSpPr>
        <dsp:cNvPr id="0" name=""/>
        <dsp:cNvSpPr/>
      </dsp:nvSpPr>
      <dsp:spPr>
        <a:xfrm>
          <a:off x="3100345" y="3013448"/>
          <a:ext cx="2887028" cy="2613561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404040"/>
              </a:solidFill>
            </a:rPr>
            <a:t>Scientific</a:t>
          </a:r>
          <a:r>
            <a:rPr lang="pl-PL" sz="2400" b="1" kern="1200" dirty="0" smtClean="0">
              <a:solidFill>
                <a:srgbClr val="404040"/>
              </a:solidFill>
            </a:rPr>
            <a:t> </a:t>
          </a:r>
          <a:r>
            <a:rPr lang="pl-PL" sz="2400" b="1" kern="1200" dirty="0" err="1" smtClean="0">
              <a:solidFill>
                <a:srgbClr val="404040"/>
              </a:solidFill>
            </a:rPr>
            <a:t>potential</a:t>
          </a:r>
          <a:endParaRPr lang="pl-PL" sz="2400" b="1" kern="1200" dirty="0">
            <a:solidFill>
              <a:srgbClr val="404040"/>
            </a:solidFill>
          </a:endParaRPr>
        </a:p>
      </dsp:txBody>
      <dsp:txXfrm>
        <a:off x="3433464" y="4445881"/>
        <a:ext cx="2220790" cy="829303"/>
      </dsp:txXfrm>
    </dsp:sp>
    <dsp:sp modelId="{358D652D-FEEB-FC4E-9B98-D2216EF1A69D}">
      <dsp:nvSpPr>
        <dsp:cNvPr id="0" name=""/>
        <dsp:cNvSpPr/>
      </dsp:nvSpPr>
      <dsp:spPr>
        <a:xfrm>
          <a:off x="1386344" y="1475651"/>
          <a:ext cx="3644610" cy="3018735"/>
        </a:xfrm>
        <a:prstGeom prst="ellipse">
          <a:avLst/>
        </a:prstGeom>
        <a:solidFill>
          <a:srgbClr val="A1CAA1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404040"/>
              </a:solidFill>
            </a:rPr>
            <a:t>Innovative</a:t>
          </a:r>
          <a:r>
            <a:rPr lang="pl-PL" sz="2400" b="1" kern="1200" dirty="0" smtClean="0">
              <a:solidFill>
                <a:srgbClr val="404040"/>
              </a:solidFill>
            </a:rPr>
            <a:t> </a:t>
          </a:r>
          <a:r>
            <a:rPr lang="pl-PL" sz="2400" b="1" kern="1200" dirty="0" err="1" smtClean="0">
              <a:solidFill>
                <a:srgbClr val="404040"/>
              </a:solidFill>
            </a:rPr>
            <a:t>potential</a:t>
          </a:r>
          <a:endParaRPr lang="pl-PL" sz="2400" b="1" kern="1200" dirty="0">
            <a:solidFill>
              <a:srgbClr val="404040"/>
            </a:solidFill>
          </a:endParaRPr>
        </a:p>
      </dsp:txBody>
      <dsp:txXfrm>
        <a:off x="1666699" y="1823967"/>
        <a:ext cx="1401773" cy="232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23A9-D5DC-4A5F-B91E-4595D1DB7998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76B9-F680-48EF-9B25-6BAD759D3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5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096E4-FF2A-41CB-BA9B-E689B08CF28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443E9-C563-407F-8CBC-C6B540BA1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8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r>
              <a:rPr lang="en-GB" b="1" u="sng" dirty="0" smtClean="0"/>
              <a:t>Regional diversity</a:t>
            </a:r>
          </a:p>
          <a:p>
            <a:pPr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r>
              <a:rPr lang="en-GB" dirty="0" smtClean="0"/>
              <a:t>……but regions</a:t>
            </a:r>
            <a:r>
              <a:rPr lang="en-GB" baseline="0" dirty="0" smtClean="0"/>
              <a:t> will be affected by and respond to globalisation differently, as can be seen in the latest map of the Regional Innovation Scoreboard:</a:t>
            </a:r>
          </a:p>
          <a:p>
            <a:pPr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endParaRPr lang="en-GB" baseline="0" dirty="0" smtClean="0"/>
          </a:p>
          <a:p>
            <a:pPr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r>
              <a:rPr lang="en-GB" baseline="0" dirty="0" smtClean="0"/>
              <a:t>There are s</a:t>
            </a:r>
            <a:r>
              <a:rPr lang="en-GB" dirty="0" smtClean="0"/>
              <a:t>ignificant disparities both between and within Member States</a:t>
            </a:r>
          </a:p>
          <a:p>
            <a:pPr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603"/>
              </a:spcBef>
              <a:spcAft>
                <a:spcPts val="603"/>
              </a:spcAft>
            </a:pPr>
            <a:r>
              <a:rPr lang="en-GB" dirty="0" smtClean="0"/>
              <a:t>It means that no "One-size-fits-all" approach is possible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93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8208144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22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5"/>
            <a:ext cx="9144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5" tIns="38367" rIns="76735" bIns="3836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016" y="2406361"/>
            <a:ext cx="1045350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814513" y="1987138"/>
            <a:ext cx="6772275" cy="1378362"/>
          </a:xfrm>
          <a:prstGeom prst="rect">
            <a:avLst/>
          </a:prstGeom>
        </p:spPr>
        <p:txBody>
          <a:bodyPr lIns="76806" tIns="38403" rIns="76806" bIns="38403"/>
          <a:lstStyle>
            <a:lvl1pPr marL="0" indent="0">
              <a:buNone/>
              <a:defRPr sz="8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47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1" y="1122364"/>
            <a:ext cx="6858000" cy="2387600"/>
          </a:xfrm>
          <a:prstGeom prst="rect">
            <a:avLst/>
          </a:prstGeom>
        </p:spPr>
        <p:txBody>
          <a:bodyPr lIns="73902" tIns="36951" rIns="73902" bIns="36951" anchor="b"/>
          <a:lstStyle>
            <a:lvl1pPr algn="ctr">
              <a:defRPr sz="5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 lIns="73902" tIns="36951" rIns="73902" bIns="36951"/>
          <a:lstStyle>
            <a:lvl1pPr marL="0" indent="0" algn="ctr">
              <a:buNone/>
              <a:defRPr sz="2000"/>
            </a:lvl1pPr>
            <a:lvl2pPr marL="381887" indent="0" algn="ctr">
              <a:buNone/>
              <a:defRPr sz="1700"/>
            </a:lvl2pPr>
            <a:lvl3pPr marL="763775" indent="0" algn="ctr">
              <a:buNone/>
              <a:defRPr sz="1500"/>
            </a:lvl3pPr>
            <a:lvl4pPr marL="1145663" indent="0" algn="ctr">
              <a:buNone/>
              <a:defRPr sz="1300"/>
            </a:lvl4pPr>
            <a:lvl5pPr marL="1527551" indent="0" algn="ctr">
              <a:buNone/>
              <a:defRPr sz="1300"/>
            </a:lvl5pPr>
            <a:lvl6pPr marL="1909438" indent="0" algn="ctr">
              <a:buNone/>
              <a:defRPr sz="1300"/>
            </a:lvl6pPr>
            <a:lvl7pPr marL="2291325" indent="0" algn="ctr">
              <a:buNone/>
              <a:defRPr sz="1300"/>
            </a:lvl7pPr>
            <a:lvl8pPr marL="2673213" indent="0" algn="ctr">
              <a:buNone/>
              <a:defRPr sz="1300"/>
            </a:lvl8pPr>
            <a:lvl9pPr marL="3055101" indent="0" algn="ctr">
              <a:buNone/>
              <a:defRPr sz="13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268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73902" tIns="36951" rIns="73902" bIns="36951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94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lIns="73902" tIns="36951" rIns="73902" bIns="36951" anchor="b"/>
          <a:lstStyle>
            <a:lvl1pPr>
              <a:defRPr sz="5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73902" tIns="36951" rIns="73902" bIns="36951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8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3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56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27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0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1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32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5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264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73902" tIns="36951" rIns="73902" bIns="36951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8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 lIns="73902" tIns="36951" rIns="73902" bIns="36951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lIns="73902" tIns="36951" rIns="73902" bIns="36951" anchor="b"/>
          <a:lstStyle>
            <a:lvl1pPr marL="0" indent="0">
              <a:buNone/>
              <a:defRPr sz="2000" b="1"/>
            </a:lvl1pPr>
            <a:lvl2pPr marL="381887" indent="0">
              <a:buNone/>
              <a:defRPr sz="1700" b="1"/>
            </a:lvl2pPr>
            <a:lvl3pPr marL="763775" indent="0">
              <a:buNone/>
              <a:defRPr sz="1500" b="1"/>
            </a:lvl3pPr>
            <a:lvl4pPr marL="1145663" indent="0">
              <a:buNone/>
              <a:defRPr sz="1300" b="1"/>
            </a:lvl4pPr>
            <a:lvl5pPr marL="1527551" indent="0">
              <a:buNone/>
              <a:defRPr sz="1300" b="1"/>
            </a:lvl5pPr>
            <a:lvl6pPr marL="1909438" indent="0">
              <a:buNone/>
              <a:defRPr sz="1300" b="1"/>
            </a:lvl6pPr>
            <a:lvl7pPr marL="2291325" indent="0">
              <a:buNone/>
              <a:defRPr sz="1300" b="1"/>
            </a:lvl7pPr>
            <a:lvl8pPr marL="2673213" indent="0">
              <a:buNone/>
              <a:defRPr sz="1300" b="1"/>
            </a:lvl8pPr>
            <a:lvl9pPr marL="3055101" indent="0">
              <a:buNone/>
              <a:defRPr sz="13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  <a:prstGeom prst="rect">
            <a:avLst/>
          </a:prstGeom>
        </p:spPr>
        <p:txBody>
          <a:bodyPr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lIns="73902" tIns="36951" rIns="73902" bIns="36951" anchor="b"/>
          <a:lstStyle>
            <a:lvl1pPr marL="0" indent="0">
              <a:buNone/>
              <a:defRPr sz="2000" b="1"/>
            </a:lvl1pPr>
            <a:lvl2pPr marL="381887" indent="0">
              <a:buNone/>
              <a:defRPr sz="1700" b="1"/>
            </a:lvl2pPr>
            <a:lvl3pPr marL="763775" indent="0">
              <a:buNone/>
              <a:defRPr sz="1500" b="1"/>
            </a:lvl3pPr>
            <a:lvl4pPr marL="1145663" indent="0">
              <a:buNone/>
              <a:defRPr sz="1300" b="1"/>
            </a:lvl4pPr>
            <a:lvl5pPr marL="1527551" indent="0">
              <a:buNone/>
              <a:defRPr sz="1300" b="1"/>
            </a:lvl5pPr>
            <a:lvl6pPr marL="1909438" indent="0">
              <a:buNone/>
              <a:defRPr sz="1300" b="1"/>
            </a:lvl6pPr>
            <a:lvl7pPr marL="2291325" indent="0">
              <a:buNone/>
              <a:defRPr sz="1300" b="1"/>
            </a:lvl7pPr>
            <a:lvl8pPr marL="2673213" indent="0">
              <a:buNone/>
              <a:defRPr sz="1300" b="1"/>
            </a:lvl8pPr>
            <a:lvl9pPr marL="3055101" indent="0">
              <a:buNone/>
              <a:defRPr sz="13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  <a:prstGeom prst="rect">
            <a:avLst/>
          </a:prstGeom>
        </p:spPr>
        <p:txBody>
          <a:bodyPr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655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73902" tIns="36951" rIns="73902" bIns="36951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51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3330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73902" tIns="36951" rIns="73902" bIns="36951" anchor="b"/>
          <a:lstStyle>
            <a:lvl1pPr>
              <a:defRPr sz="27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lIns="73902" tIns="36951" rIns="73902" bIns="36951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 lIns="73902" tIns="36951" rIns="73902" bIns="36951"/>
          <a:lstStyle>
            <a:lvl1pPr marL="0" indent="0">
              <a:buNone/>
              <a:defRPr sz="1300"/>
            </a:lvl1pPr>
            <a:lvl2pPr marL="381887" indent="0">
              <a:buNone/>
              <a:defRPr sz="1200"/>
            </a:lvl2pPr>
            <a:lvl3pPr marL="763775" indent="0">
              <a:buNone/>
              <a:defRPr sz="1000"/>
            </a:lvl3pPr>
            <a:lvl4pPr marL="1145663" indent="0">
              <a:buNone/>
              <a:defRPr sz="800"/>
            </a:lvl4pPr>
            <a:lvl5pPr marL="1527551" indent="0">
              <a:buNone/>
              <a:defRPr sz="800"/>
            </a:lvl5pPr>
            <a:lvl6pPr marL="1909438" indent="0">
              <a:buNone/>
              <a:defRPr sz="800"/>
            </a:lvl6pPr>
            <a:lvl7pPr marL="2291325" indent="0">
              <a:buNone/>
              <a:defRPr sz="800"/>
            </a:lvl7pPr>
            <a:lvl8pPr marL="2673213" indent="0">
              <a:buNone/>
              <a:defRPr sz="800"/>
            </a:lvl8pPr>
            <a:lvl9pPr marL="3055101" indent="0">
              <a:buNone/>
              <a:defRPr sz="8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39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73902" tIns="36951" rIns="73902" bIns="36951" anchor="b"/>
          <a:lstStyle>
            <a:lvl1pPr>
              <a:defRPr sz="27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lIns="73902" tIns="36951" rIns="73902" bIns="36951"/>
          <a:lstStyle>
            <a:lvl1pPr marL="0" indent="0">
              <a:buNone/>
              <a:defRPr sz="2700"/>
            </a:lvl1pPr>
            <a:lvl2pPr marL="381887" indent="0">
              <a:buNone/>
              <a:defRPr sz="2300"/>
            </a:lvl2pPr>
            <a:lvl3pPr marL="763775" indent="0">
              <a:buNone/>
              <a:defRPr sz="2000"/>
            </a:lvl3pPr>
            <a:lvl4pPr marL="1145663" indent="0">
              <a:buNone/>
              <a:defRPr sz="1700"/>
            </a:lvl4pPr>
            <a:lvl5pPr marL="1527551" indent="0">
              <a:buNone/>
              <a:defRPr sz="1700"/>
            </a:lvl5pPr>
            <a:lvl6pPr marL="1909438" indent="0">
              <a:buNone/>
              <a:defRPr sz="1700"/>
            </a:lvl6pPr>
            <a:lvl7pPr marL="2291325" indent="0">
              <a:buNone/>
              <a:defRPr sz="1700"/>
            </a:lvl7pPr>
            <a:lvl8pPr marL="2673213" indent="0">
              <a:buNone/>
              <a:defRPr sz="1700"/>
            </a:lvl8pPr>
            <a:lvl9pPr marL="3055101" indent="0">
              <a:buNone/>
              <a:defRPr sz="17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 lIns="73902" tIns="36951" rIns="73902" bIns="36951"/>
          <a:lstStyle>
            <a:lvl1pPr marL="0" indent="0">
              <a:buNone/>
              <a:defRPr sz="1300"/>
            </a:lvl1pPr>
            <a:lvl2pPr marL="381887" indent="0">
              <a:buNone/>
              <a:defRPr sz="1200"/>
            </a:lvl2pPr>
            <a:lvl3pPr marL="763775" indent="0">
              <a:buNone/>
              <a:defRPr sz="1000"/>
            </a:lvl3pPr>
            <a:lvl4pPr marL="1145663" indent="0">
              <a:buNone/>
              <a:defRPr sz="800"/>
            </a:lvl4pPr>
            <a:lvl5pPr marL="1527551" indent="0">
              <a:buNone/>
              <a:defRPr sz="800"/>
            </a:lvl5pPr>
            <a:lvl6pPr marL="1909438" indent="0">
              <a:buNone/>
              <a:defRPr sz="800"/>
            </a:lvl6pPr>
            <a:lvl7pPr marL="2291325" indent="0">
              <a:buNone/>
              <a:defRPr sz="800"/>
            </a:lvl7pPr>
            <a:lvl8pPr marL="2673213" indent="0">
              <a:buNone/>
              <a:defRPr sz="800"/>
            </a:lvl8pPr>
            <a:lvl9pPr marL="3055101" indent="0">
              <a:buNone/>
              <a:defRPr sz="8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6614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73902" tIns="36951" rIns="73902" bIns="36951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165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  <a:prstGeom prst="rect">
            <a:avLst/>
          </a:prstGeom>
        </p:spPr>
        <p:txBody>
          <a:bodyPr vert="eaVert" lIns="73902" tIns="36951" rIns="73902" bIns="36951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  <a:prstGeom prst="rect">
            <a:avLst/>
          </a:prstGeom>
        </p:spPr>
        <p:txBody>
          <a:bodyPr vert="eaVert" lIns="73902" tIns="36951" rIns="73902" bIns="3695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4CC2EBDE-0FDB-F243-A23C-6EB8DFC7580C}" type="datetimeFigureOut">
              <a:rPr lang="nl-NL" sz="1500" smtClean="0">
                <a:solidFill>
                  <a:prstClr val="black"/>
                </a:solidFill>
              </a:rPr>
              <a:pPr defTabSz="768062"/>
              <a:t>23-9-2020</a:t>
            </a:fld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endParaRPr lang="nl-NL" sz="150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lIns="73902" tIns="36951" rIns="73902" bIns="36951"/>
          <a:lstStyle/>
          <a:p>
            <a:pPr defTabSz="768062"/>
            <a:fld id="{C53D0383-0593-D645-9D38-71CA08D0D7F3}" type="slidenum">
              <a:rPr lang="nl-NL" sz="1500" smtClean="0">
                <a:solidFill>
                  <a:prstClr val="black"/>
                </a:solidFill>
              </a:rPr>
              <a:pPr defTabSz="768062"/>
              <a:t>‹#›</a:t>
            </a:fld>
            <a:endParaRPr lang="nl-NL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4549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9144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600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9144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pPr algn="ctr" defTabSz="768062"/>
            <a:endParaRPr lang="nl-NL" sz="1600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45746"/>
            <a:ext cx="8172450" cy="993310"/>
          </a:xfrm>
          <a:prstGeom prst="rect">
            <a:avLst/>
          </a:prstGeom>
        </p:spPr>
        <p:txBody>
          <a:bodyPr lIns="73902" tIns="36951" rIns="73902" bIns="36951"/>
          <a:lstStyle>
            <a:lvl1pPr marL="0" indent="0">
              <a:buNone/>
              <a:defRPr sz="30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000" b="1">
                <a:solidFill>
                  <a:schemeClr val="bg1"/>
                </a:solidFill>
              </a:defRPr>
            </a:lvl2pPr>
            <a:lvl3pPr>
              <a:defRPr sz="3000" b="1">
                <a:solidFill>
                  <a:schemeClr val="bg1"/>
                </a:solidFill>
              </a:defRPr>
            </a:lvl3pPr>
            <a:lvl4pPr>
              <a:defRPr sz="3000" b="1">
                <a:solidFill>
                  <a:schemeClr val="bg1"/>
                </a:solidFill>
              </a:defRPr>
            </a:lvl4pPr>
            <a:lvl5pPr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4850" y="1765300"/>
            <a:ext cx="8172450" cy="3614738"/>
          </a:xfrm>
          <a:prstGeom prst="rect">
            <a:avLst/>
          </a:prstGeom>
        </p:spPr>
        <p:txBody>
          <a:bodyPr lIns="73902" tIns="36951" rIns="73902" bIns="36951"/>
          <a:lstStyle>
            <a:lvl1pPr>
              <a:defRPr lang="en-US" sz="23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3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3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3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3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60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"/>
            <a:ext cx="9144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6677" y="922710"/>
            <a:ext cx="9137325" cy="1000886"/>
          </a:xfrm>
          <a:prstGeom prst="rect">
            <a:avLst/>
          </a:prstGeom>
        </p:spPr>
        <p:txBody>
          <a:bodyPr wrap="square" lIns="76806" tIns="38403" rIns="76806" bIns="38403">
            <a:spAutoFit/>
          </a:bodyPr>
          <a:lstStyle/>
          <a:p>
            <a:pPr algn="ctr" defTabSz="768062"/>
            <a:r>
              <a:rPr lang="nl-NL" sz="30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0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0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0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0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 defTabSz="768062"/>
            <a:r>
              <a:rPr lang="nl-NL" sz="30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0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0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0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2817380" y="2581255"/>
            <a:ext cx="3958589" cy="493054"/>
          </a:xfrm>
          <a:prstGeom prst="rect">
            <a:avLst/>
          </a:prstGeom>
        </p:spPr>
        <p:txBody>
          <a:bodyPr wrap="none" lIns="76806" tIns="38403" rIns="76806" bIns="38403">
            <a:spAutoFit/>
          </a:bodyPr>
          <a:lstStyle/>
          <a:p>
            <a:pPr defTabSz="768062"/>
            <a:r>
              <a:rPr lang="nl-NL" sz="270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14269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5"/>
            <a:ext cx="9144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35" tIns="38367" rIns="76735" bIns="38367" rtlCol="0" anchor="ctr"/>
          <a:lstStyle/>
          <a:p>
            <a:pPr defTabSz="768062"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sz="150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016" y="2406361"/>
            <a:ext cx="1045350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814513" y="1987138"/>
            <a:ext cx="6772275" cy="1378362"/>
          </a:xfrm>
          <a:prstGeom prst="rect">
            <a:avLst/>
          </a:prstGeom>
        </p:spPr>
        <p:txBody>
          <a:bodyPr lIns="76806" tIns="38403" rIns="76806" bIns="38403"/>
          <a:lstStyle>
            <a:lvl1pPr marL="0" indent="0">
              <a:buNone/>
              <a:defRPr sz="8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5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5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3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364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6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08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7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72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1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59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87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59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06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8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-JRC-logo_horizontal_EN_pos_transparent-background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71" y="6044584"/>
            <a:ext cx="1787602" cy="6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slow">
    <p:push dir="u"/>
  </p:transition>
  <p:txStyles>
    <p:titleStyle>
      <a:lvl1pPr algn="l" defTabSz="76377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90944" indent="-190944" algn="l" defTabSz="763775" rtl="0" eaLnBrk="1" latinLnBrk="0" hangingPunct="1">
        <a:lnSpc>
          <a:spcPct val="90000"/>
        </a:lnSpc>
        <a:spcBef>
          <a:spcPts val="836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831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4719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607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8494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0382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269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4157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46045" indent="-190944" algn="l" defTabSz="763775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887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3775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5663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551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9438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1325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213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5101" algn="l" defTabSz="76377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A2E9-B765-4D73-93AA-819EB9855132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C7E1-6F2A-4764-828C-E3C69AF60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3platform.jrc.ec.europ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les.gnamus@ec.europa.eu" TargetMode="External"/><Relationship Id="rId2" Type="http://schemas.openxmlformats.org/officeDocument/2006/relationships/hyperlink" Target="http://s3platform.jrc.ec.europa.eu/hom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s3platform.jrc.ec.europa.eu/synergies-tool" TargetMode="Externa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ma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198EFED-B11F-4D7F-BDC8-2E63295D6FB2}"/>
              </a:ext>
            </a:extLst>
          </p:cNvPr>
          <p:cNvSpPr txBox="1"/>
          <p:nvPr/>
        </p:nvSpPr>
        <p:spPr>
          <a:xfrm>
            <a:off x="2389141" y="2256976"/>
            <a:ext cx="4898397" cy="1185550"/>
          </a:xfrm>
          <a:prstGeom prst="rect">
            <a:avLst/>
          </a:prstGeom>
          <a:solidFill>
            <a:srgbClr val="C2E3E7"/>
          </a:solidFill>
        </p:spPr>
        <p:txBody>
          <a:bodyPr wrap="square" lIns="0" tIns="38402" rIns="0" bIns="38402" rtlCol="0">
            <a:spAutoFit/>
          </a:bodyPr>
          <a:lstStyle/>
          <a:p>
            <a:pPr algn="ctr" defTabSz="768051"/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"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S3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 an Opportunity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Enhanced R&amp;I Cooperation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EUSAIR</a:t>
            </a:r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"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EB55223-C5C4-4527-948D-B19366378FF0}"/>
              </a:ext>
            </a:extLst>
          </p:cNvPr>
          <p:cNvSpPr/>
          <p:nvPr/>
        </p:nvSpPr>
        <p:spPr>
          <a:xfrm>
            <a:off x="59804" y="6002420"/>
            <a:ext cx="4572000" cy="339164"/>
          </a:xfrm>
          <a:prstGeom prst="rect">
            <a:avLst/>
          </a:prstGeom>
        </p:spPr>
        <p:txBody>
          <a:bodyPr lIns="76805" tIns="38402" rIns="76805" bIns="38402">
            <a:spAutoFit/>
          </a:bodyPr>
          <a:lstStyle/>
          <a:p>
            <a:pPr defTabSz="768051">
              <a:spcAft>
                <a:spcPts val="168"/>
              </a:spcAft>
            </a:pPr>
            <a:r>
              <a:rPr lang="es-ES" sz="1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Dr. Ales </a:t>
            </a:r>
            <a:r>
              <a:rPr lang="es-ES" sz="17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Gnamus</a:t>
            </a:r>
            <a:r>
              <a:rPr lang="es-ES" sz="1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sz="1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JRC</a:t>
            </a:r>
            <a:endParaRPr lang="es-ES" sz="1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3A0D02-7600-403C-89A9-35F28337A764}"/>
              </a:ext>
            </a:extLst>
          </p:cNvPr>
          <p:cNvSpPr txBox="1"/>
          <p:nvPr/>
        </p:nvSpPr>
        <p:spPr>
          <a:xfrm>
            <a:off x="2845362" y="6044123"/>
            <a:ext cx="4418444" cy="770051"/>
          </a:xfrm>
          <a:prstGeom prst="rect">
            <a:avLst/>
          </a:prstGeom>
          <a:noFill/>
        </p:spPr>
        <p:txBody>
          <a:bodyPr wrap="square" lIns="76805" tIns="38402" rIns="76805" bIns="38402" rtlCol="0">
            <a:spAutoFit/>
          </a:bodyPr>
          <a:lstStyle/>
          <a:p>
            <a:pPr defTabSz="768051"/>
            <a:r>
              <a:rPr lang="es-ES" sz="15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JRC </a:t>
            </a:r>
            <a:r>
              <a:rPr lang="es-ES" sz="15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Seville</a:t>
            </a:r>
            <a:r>
              <a:rPr lang="es-ES" sz="15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- B3 </a:t>
            </a:r>
            <a:r>
              <a:rPr lang="es-ES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Territorial </a:t>
            </a:r>
            <a:r>
              <a:rPr lang="es-ES" sz="15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Development</a:t>
            </a:r>
            <a:endParaRPr lang="es-ES" sz="15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defTabSz="768051"/>
            <a:r>
              <a:rPr lang="de-AT" sz="1500" dirty="0">
                <a:solidFill>
                  <a:prstClr val="black"/>
                </a:solidFill>
                <a:latin typeface="Calibri Light"/>
                <a:hlinkClick r:id="rId3"/>
              </a:rPr>
              <a:t>https://s3platform.jrc.ec.europa.eu/</a:t>
            </a:r>
            <a:endParaRPr lang="de-AT" sz="1500" dirty="0">
              <a:solidFill>
                <a:prstClr val="black"/>
              </a:solidFill>
              <a:latin typeface="Calibri Light"/>
            </a:endParaRPr>
          </a:p>
          <a:p>
            <a:pPr defTabSz="768051"/>
            <a:endParaRPr lang="de-AT" sz="15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83391" y="409433"/>
            <a:ext cx="5384042" cy="431497"/>
          </a:xfrm>
          <a:prstGeom prst="rect">
            <a:avLst/>
          </a:prstGeom>
          <a:noFill/>
        </p:spPr>
        <p:txBody>
          <a:bodyPr wrap="square" lIns="76805" tIns="38402" rIns="76805" bIns="38402" rtlCol="0">
            <a:spAutoFit/>
          </a:bodyPr>
          <a:lstStyle/>
          <a:p>
            <a:pPr algn="ctr" defTabSz="768051"/>
            <a:r>
              <a:rPr lang="es-MX" sz="2300" b="1" dirty="0" err="1">
                <a:solidFill>
                  <a:srgbClr val="5B9BD5">
                    <a:lumMod val="50000"/>
                  </a:srgbClr>
                </a:solidFill>
                <a:latin typeface="Calibri Light"/>
              </a:rPr>
              <a:t>Joint</a:t>
            </a:r>
            <a:r>
              <a:rPr lang="es-MX" sz="2300" b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 </a:t>
            </a:r>
            <a:r>
              <a:rPr lang="es-MX" sz="2300" b="1" dirty="0" err="1">
                <a:solidFill>
                  <a:srgbClr val="5B9BD5">
                    <a:lumMod val="50000"/>
                  </a:srgbClr>
                </a:solidFill>
                <a:latin typeface="Calibri Light"/>
              </a:rPr>
              <a:t>Research</a:t>
            </a:r>
            <a:r>
              <a:rPr lang="es-MX" sz="2300" b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 Centre - JRC</a:t>
            </a:r>
            <a:endParaRPr lang="de-AT" sz="2300" b="1" dirty="0">
              <a:solidFill>
                <a:srgbClr val="5B9BD5">
                  <a:lumMod val="50000"/>
                </a:srgbClr>
              </a:solidFill>
              <a:latin typeface="Calibri Ligh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17F667-2436-4EBC-87E3-EFF6A7452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841" y="3883153"/>
            <a:ext cx="306948" cy="33286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7C772-7936-46C6-9742-B9DF18E8BE81}"/>
              </a:ext>
            </a:extLst>
          </p:cNvPr>
          <p:cNvSpPr txBox="1">
            <a:spLocks/>
          </p:cNvSpPr>
          <p:nvPr/>
        </p:nvSpPr>
        <p:spPr>
          <a:xfrm>
            <a:off x="7970498" y="3924149"/>
            <a:ext cx="1148026" cy="346871"/>
          </a:xfrm>
          <a:prstGeom prst="rect">
            <a:avLst/>
          </a:prstGeom>
        </p:spPr>
        <p:txBody>
          <a:bodyPr wrap="none" lIns="76805" tIns="38402" rIns="76805" bIns="38402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nl-NL" sz="1800" b="1" i="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100" b="0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nl-NL" sz="2000" b="0" i="0" kern="120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nl-NL" sz="1800" b="0" i="0" kern="120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nl-NL" sz="1800" b="0" i="0" kern="1200" dirty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0">
                <a:solidFill>
                  <a:srgbClr val="011893"/>
                </a:solidFill>
              </a:rPr>
              <a:t>#S3platform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8388" y="3445971"/>
            <a:ext cx="4366831" cy="770051"/>
          </a:xfrm>
          <a:prstGeom prst="rect">
            <a:avLst/>
          </a:prstGeom>
        </p:spPr>
        <p:txBody>
          <a:bodyPr wrap="square" lIns="76805" tIns="38402" rIns="76805" bIns="38402">
            <a:spAutoFit/>
          </a:bodyPr>
          <a:lstStyle/>
          <a:p>
            <a:pPr algn="ctr" defTabSz="768051"/>
            <a:r>
              <a:rPr lang="en-GB" sz="1500" b="1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First EUSAIR </a:t>
            </a:r>
            <a:r>
              <a:rPr lang="en-GB" sz="1500" b="1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S3 Governance </a:t>
            </a:r>
          </a:p>
          <a:p>
            <a:pPr algn="ctr" defTabSz="768051"/>
            <a:r>
              <a:rPr lang="en-GB" sz="1500" b="1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Representatives Meeting </a:t>
            </a:r>
          </a:p>
          <a:p>
            <a:pPr algn="ctr" defTabSz="768051"/>
            <a:r>
              <a:rPr lang="en-GB" sz="1500" dirty="0" err="1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Izola</a:t>
            </a:r>
            <a:r>
              <a:rPr lang="en-GB" sz="150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23 September </a:t>
            </a:r>
            <a:r>
              <a:rPr lang="es-ES" sz="150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2020</a:t>
            </a:r>
            <a:endParaRPr lang="es-ES" sz="150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57" y="6044122"/>
            <a:ext cx="959904" cy="6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3" y="14523"/>
            <a:ext cx="9144000" cy="1010792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2593" y="260648"/>
            <a:ext cx="9143999" cy="527772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142" lvl="2"/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Potential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for S3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Cooperation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in EUSAIR on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prevailing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S3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Domains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:</a:t>
            </a:r>
          </a:p>
          <a:p>
            <a:pPr marL="349142" lvl="2"/>
            <a:endParaRPr lang="en-GB" sz="3000" b="1" dirty="0">
              <a:solidFill>
                <a:schemeClr val="bg1"/>
              </a:solidFill>
              <a:ea typeface="Arial" charset="0"/>
              <a:cs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53562"/>
              </p:ext>
            </p:extLst>
          </p:nvPr>
        </p:nvGraphicFramePr>
        <p:xfrm>
          <a:off x="0" y="1247302"/>
          <a:ext cx="9143997" cy="475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n-US" dirty="0" smtClean="0"/>
                        <a:t>S3 Domain/Priority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 of S3 Domains with EUSAIR Priority</a:t>
                      </a:r>
                      <a:r>
                        <a:rPr lang="en-US" baseline="0" dirty="0" smtClean="0"/>
                        <a:t> Areas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for EUSAIR</a:t>
                      </a:r>
                      <a:r>
                        <a:rPr lang="en-US" baseline="0" dirty="0" smtClean="0"/>
                        <a:t> wide</a:t>
                      </a:r>
                      <a:r>
                        <a:rPr lang="en-US" dirty="0" smtClean="0"/>
                        <a:t> R&amp;I Collaboration with broader EU 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63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No. of  related S3 Priorities in the EUSAIR territories (MS/regions)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Better Societies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31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Electronic Technologies &amp; ICT</a:t>
                      </a:r>
                      <a:endParaRPr lang="en-GB" sz="1600" b="1" dirty="0"/>
                    </a:p>
                  </a:txBody>
                  <a:tcPr marL="72000" marR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   (++++*)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41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Sustainable Energy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+++++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34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Climate &amp; Environmental Sciences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38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0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Advanced Manufacturing</a:t>
                      </a:r>
                      <a:r>
                        <a:rPr lang="en-US" sz="1600" b="1" baseline="0" dirty="0" smtClean="0"/>
                        <a:t> &amp;</a:t>
                      </a:r>
                      <a:r>
                        <a:rPr lang="en-US" sz="1600" b="1" dirty="0" smtClean="0"/>
                        <a:t> Materials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16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4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Agro-Food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23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Health &amp; Wellbeing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++++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   (++++*)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35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Transport &amp; Mobility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8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Other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5292080" y="2881711"/>
            <a:ext cx="3203847" cy="43204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508104" y="4444270"/>
            <a:ext cx="2950551" cy="43204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292081" y="3355234"/>
            <a:ext cx="3258106" cy="41934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92080" y="2068468"/>
            <a:ext cx="3189447" cy="36004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6078838"/>
            <a:ext cx="17186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GB" sz="900" dirty="0" smtClean="0">
                <a:solidFill>
                  <a:schemeClr val="tx2"/>
                </a:solidFill>
                <a:latin typeface="+mj-lt"/>
              </a:rPr>
              <a:t>JRC Study, </a:t>
            </a:r>
            <a:r>
              <a:rPr lang="en-GB" sz="900" dirty="0">
                <a:solidFill>
                  <a:schemeClr val="tx2"/>
                </a:solidFill>
                <a:latin typeface="+mj-lt"/>
              </a:rPr>
              <a:t>in preparation 2020)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078838"/>
            <a:ext cx="2520280" cy="28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400" b="1" dirty="0" smtClean="0">
                <a:solidFill>
                  <a:srgbClr val="093B37"/>
                </a:solidFill>
                <a:latin typeface="+mj-lt"/>
                <a:ea typeface="ＭＳ Ｐゴシック"/>
              </a:rPr>
              <a:t>*only for WBCs</a:t>
            </a:r>
            <a:endParaRPr lang="en-GB" sz="1400" b="1" dirty="0">
              <a:solidFill>
                <a:srgbClr val="093B37"/>
              </a:solidFill>
              <a:latin typeface="+mj-lt"/>
              <a:ea typeface="ＭＳ Ｐゴシック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292080" y="4882281"/>
            <a:ext cx="3164751" cy="43204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 bwMode="auto">
          <a:xfrm>
            <a:off x="75989" y="2062099"/>
            <a:ext cx="318029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540" y="1420504"/>
            <a:ext cx="345638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3831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1400" b="1" dirty="0">
                <a:solidFill>
                  <a:srgbClr val="093B37"/>
                </a:solidFill>
                <a:latin typeface="Verdana"/>
                <a:ea typeface="ＭＳ Ｐゴシック"/>
              </a:rPr>
              <a:t>Regional Innovation Scoreboard </a:t>
            </a:r>
            <a:endParaRPr lang="en-GB" sz="1400" b="1" dirty="0" smtClean="0">
              <a:solidFill>
                <a:srgbClr val="093B37"/>
              </a:solidFill>
              <a:latin typeface="Verdana"/>
              <a:ea typeface="ＭＳ Ｐゴシック"/>
            </a:endParaRPr>
          </a:p>
          <a:p>
            <a:pPr algn="ctr" defTabSz="73831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1400" b="1" dirty="0" smtClean="0">
                <a:solidFill>
                  <a:srgbClr val="093B37"/>
                </a:solidFill>
                <a:latin typeface="Verdana"/>
                <a:ea typeface="ＭＳ Ｐゴシック"/>
              </a:rPr>
              <a:t>2019</a:t>
            </a:r>
            <a:endParaRPr lang="en-GB" sz="1400" b="1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1879" y="824037"/>
            <a:ext cx="59599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3831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1400" b="1" dirty="0" smtClean="0">
                <a:solidFill>
                  <a:srgbClr val="093B37"/>
                </a:solidFill>
                <a:latin typeface="Verdana"/>
                <a:ea typeface="ＭＳ Ｐゴシック"/>
              </a:rPr>
              <a:t>Participation in the Thematic S3 Partnerships 2020</a:t>
            </a:r>
            <a:endParaRPr lang="en-GB" sz="1400" b="1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017" y="6161819"/>
            <a:ext cx="158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EUSAIR area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644945" y="6237312"/>
            <a:ext cx="648072" cy="21834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45" y="1131867"/>
            <a:ext cx="2340648" cy="366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Connector 14"/>
          <p:cNvSpPr/>
          <p:nvPr/>
        </p:nvSpPr>
        <p:spPr>
          <a:xfrm rot="3378111">
            <a:off x="1159513" y="5110530"/>
            <a:ext cx="1362488" cy="7662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 rot="3069119">
            <a:off x="7706582" y="3962139"/>
            <a:ext cx="1206088" cy="68920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9845" y="1158894"/>
            <a:ext cx="125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Industrial </a:t>
            </a:r>
            <a:r>
              <a:rPr lang="en-US" sz="1400" dirty="0" err="1" smtClean="0"/>
              <a:t>Modernisation</a:t>
            </a:r>
            <a:endParaRPr lang="en-GB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67" y="1806163"/>
            <a:ext cx="2383954" cy="35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Connector 16"/>
          <p:cNvSpPr/>
          <p:nvPr/>
        </p:nvSpPr>
        <p:spPr>
          <a:xfrm rot="3057019">
            <a:off x="6019275" y="4621519"/>
            <a:ext cx="1178977" cy="63524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7901" y="180616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</a:t>
            </a:r>
            <a:endParaRPr lang="en-GB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57" y="2951945"/>
            <a:ext cx="2286574" cy="35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owchart: Connector 18"/>
          <p:cNvSpPr/>
          <p:nvPr/>
        </p:nvSpPr>
        <p:spPr>
          <a:xfrm rot="3412653">
            <a:off x="4037889" y="5710760"/>
            <a:ext cx="1094760" cy="72365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8032" y="298426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Agri-Food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0" y="303548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300" b="1" dirty="0" smtClean="0">
                <a:solidFill>
                  <a:srgbClr val="C00000"/>
                </a:solidFill>
              </a:rPr>
              <a:t>…S3 </a:t>
            </a:r>
            <a:r>
              <a:rPr lang="de-DE" sz="2300" b="1" dirty="0" err="1" smtClean="0">
                <a:solidFill>
                  <a:srgbClr val="C00000"/>
                </a:solidFill>
              </a:rPr>
              <a:t>Forging</a:t>
            </a:r>
            <a:r>
              <a:rPr lang="de-DE" sz="2300" b="1" dirty="0" smtClean="0">
                <a:solidFill>
                  <a:srgbClr val="C00000"/>
                </a:solidFill>
              </a:rPr>
              <a:t> Strategic </a:t>
            </a:r>
            <a:r>
              <a:rPr lang="de-DE" sz="2300" b="1" dirty="0" err="1" smtClean="0">
                <a:solidFill>
                  <a:srgbClr val="C00000"/>
                </a:solidFill>
              </a:rPr>
              <a:t>Partnerships</a:t>
            </a:r>
            <a:r>
              <a:rPr lang="de-DE" sz="2300" b="1" dirty="0" smtClean="0">
                <a:solidFill>
                  <a:srgbClr val="C00000"/>
                </a:solidFill>
              </a:rPr>
              <a:t> </a:t>
            </a:r>
            <a:r>
              <a:rPr lang="de-DE" sz="2300" b="1" dirty="0" err="1" smtClean="0">
                <a:solidFill>
                  <a:srgbClr val="C00000"/>
                </a:solidFill>
              </a:rPr>
              <a:t>and</a:t>
            </a:r>
            <a:r>
              <a:rPr lang="de-DE" sz="2300" b="1" dirty="0" smtClean="0">
                <a:solidFill>
                  <a:srgbClr val="C00000"/>
                </a:solidFill>
              </a:rPr>
              <a:t> </a:t>
            </a:r>
            <a:r>
              <a:rPr lang="de-DE" sz="2300" b="1" dirty="0" err="1" smtClean="0">
                <a:solidFill>
                  <a:srgbClr val="C00000"/>
                </a:solidFill>
              </a:rPr>
              <a:t>Cooperation</a:t>
            </a:r>
            <a:r>
              <a:rPr lang="de-DE" sz="2300" b="1" dirty="0" smtClean="0">
                <a:solidFill>
                  <a:srgbClr val="C00000"/>
                </a:solidFill>
              </a:rPr>
              <a:t> </a:t>
            </a:r>
            <a:r>
              <a:rPr lang="de-DE" sz="2300" b="1" dirty="0" err="1" smtClean="0">
                <a:solidFill>
                  <a:srgbClr val="C00000"/>
                </a:solidFill>
              </a:rPr>
              <a:t>btw</a:t>
            </a:r>
            <a:r>
              <a:rPr lang="de-DE" sz="2300" b="1" dirty="0" smtClean="0">
                <a:solidFill>
                  <a:srgbClr val="C00000"/>
                </a:solidFill>
              </a:rPr>
              <a:t> WBC </a:t>
            </a:r>
            <a:r>
              <a:rPr lang="de-DE" sz="2300" b="1" dirty="0" err="1" smtClean="0">
                <a:solidFill>
                  <a:srgbClr val="C00000"/>
                </a:solidFill>
              </a:rPr>
              <a:t>and</a:t>
            </a:r>
            <a:r>
              <a:rPr lang="de-DE" sz="2300" b="1" dirty="0" smtClean="0">
                <a:solidFill>
                  <a:srgbClr val="C00000"/>
                </a:solidFill>
              </a:rPr>
              <a:t> EU…</a:t>
            </a:r>
            <a:endParaRPr lang="en-GB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9732" y="260648"/>
            <a:ext cx="9173732" cy="527772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142" lvl="2"/>
            <a:r>
              <a:rPr lang="fr-FR" sz="28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Some</a:t>
            </a:r>
            <a:r>
              <a:rPr lang="fr-FR" sz="28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Recommendations</a:t>
            </a:r>
            <a:r>
              <a:rPr lang="fr-FR" sz="28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for EUSAIR &amp; SEE R&amp;I </a:t>
            </a:r>
            <a:r>
              <a:rPr lang="fr-FR" sz="28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Cooperation</a:t>
            </a:r>
            <a:endParaRPr lang="en-GB" sz="2800" b="1" dirty="0">
              <a:latin typeface="+mj-lt"/>
              <a:ea typeface="Arial" charset="0"/>
              <a:cs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9732" y="1076857"/>
            <a:ext cx="9179496" cy="5112568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4892" lvl="2" indent="-28575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bg1">
                  <a:lumMod val="50000"/>
                </a:schemeClr>
              </a:solidFill>
              <a:latin typeface="Verdana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Existing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benchmarkings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and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comparisons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show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lack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of S3/R&amp;I info for WBC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partners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.</a:t>
            </a:r>
          </a:p>
          <a:p>
            <a:pPr marL="349142" lvl="2"/>
            <a:endParaRPr lang="fr-FR" sz="1700" b="1" dirty="0" smtClean="0">
              <a:latin typeface="+mj-lt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H2020 collaboration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indicates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strengths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in </a:t>
            </a:r>
            <a:r>
              <a:rPr lang="fr-FR" sz="17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some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domains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 and relative R&amp;I specialisation of countries/</a:t>
            </a:r>
            <a:r>
              <a:rPr lang="fr-FR" sz="17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regions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 and AI </a:t>
            </a:r>
            <a:r>
              <a:rPr lang="fr-FR" sz="17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territory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.</a:t>
            </a: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1700" b="1" dirty="0" smtClean="0">
              <a:latin typeface="+mj-lt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Better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Societies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(incl. Services,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Tourism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, 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CCI),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Sustainable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Energy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,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Climate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&amp; Environ. Sciences 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and 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Agro-Food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are 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S3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Domains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/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Priorities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with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the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highest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cooperation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potential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for the AI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region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with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>
                <a:latin typeface="+mj-lt"/>
                <a:ea typeface="Arial" charset="0"/>
                <a:cs typeface="Verdana"/>
              </a:rPr>
              <a:t>broader</a:t>
            </a:r>
            <a:r>
              <a:rPr lang="fr-FR" sz="1700" b="1" dirty="0">
                <a:latin typeface="+mj-lt"/>
                <a:ea typeface="Arial" charset="0"/>
                <a:cs typeface="Verdana"/>
              </a:rPr>
              <a:t> EU 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impact. </a:t>
            </a:r>
            <a:r>
              <a:rPr lang="fr-FR" sz="1700" b="1" dirty="0" smtClean="0">
                <a:solidFill>
                  <a:srgbClr val="00B0F0"/>
                </a:solidFill>
                <a:latin typeface="+mj-lt"/>
                <a:ea typeface="Arial" charset="0"/>
                <a:cs typeface="Verdana"/>
              </a:rPr>
              <a:t>ICT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and </a:t>
            </a:r>
            <a:r>
              <a:rPr lang="fr-FR" sz="1700" b="1" dirty="0" err="1" smtClean="0">
                <a:solidFill>
                  <a:srgbClr val="00B0F0"/>
                </a:solidFill>
                <a:latin typeface="+mj-lt"/>
                <a:ea typeface="Arial" charset="0"/>
                <a:cs typeface="Verdana"/>
              </a:rPr>
              <a:t>Health&amp;Wellbeing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are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strongly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present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but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with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a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limited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strength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of 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relative R&amp;I 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specialisation in the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region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except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 for the WBC </a:t>
            </a:r>
            <a:r>
              <a:rPr lang="fr-FR" sz="1700" b="1" dirty="0" err="1" smtClean="0">
                <a:latin typeface="+mj-lt"/>
                <a:ea typeface="Arial" charset="0"/>
                <a:cs typeface="Verdana"/>
              </a:rPr>
              <a:t>partners</a:t>
            </a:r>
            <a:r>
              <a:rPr lang="fr-FR" sz="1700" b="1" dirty="0" smtClean="0">
                <a:latin typeface="+mj-lt"/>
                <a:ea typeface="Arial" charset="0"/>
                <a:cs typeface="Verdana"/>
              </a:rPr>
              <a:t>.</a:t>
            </a:r>
            <a:endParaRPr lang="fr-FR" sz="1700" b="1" dirty="0">
              <a:latin typeface="+mj-lt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1700" b="1" dirty="0" smtClean="0">
              <a:latin typeface="+mj-lt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Active 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engagement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 of EUSAIR &amp; SEE </a:t>
            </a:r>
            <a:r>
              <a:rPr lang="fr-FR" sz="17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territories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 in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Thematic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S3 </a:t>
            </a:r>
            <a:r>
              <a:rPr lang="fr-FR" sz="1700" b="1" dirty="0" err="1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Partnerships</a:t>
            </a:r>
            <a:r>
              <a:rPr lang="fr-FR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and </a:t>
            </a:r>
            <a:r>
              <a:rPr lang="en-GB" sz="1700" b="1" dirty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European Strategic Cluster Partnerships </a:t>
            </a:r>
            <a:r>
              <a:rPr lang="en-GB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for </a:t>
            </a:r>
            <a:r>
              <a:rPr lang="en-GB" sz="1700" b="1" dirty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Smart Specialisation </a:t>
            </a:r>
            <a:r>
              <a:rPr lang="en-GB" sz="1700" b="1" dirty="0" smtClean="0">
                <a:solidFill>
                  <a:srgbClr val="FF0000"/>
                </a:solidFill>
                <a:latin typeface="+mj-lt"/>
                <a:ea typeface="Arial" charset="0"/>
                <a:cs typeface="Verdana"/>
              </a:rPr>
              <a:t>Investment </a:t>
            </a:r>
            <a:r>
              <a:rPr lang="en-GB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would ensure support though the line EU policies </a:t>
            </a:r>
            <a:r>
              <a:rPr lang="en-GB" sz="17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(REGIO, NEAR, GROW</a:t>
            </a:r>
            <a:r>
              <a:rPr lang="en-GB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, CONNECT, AGRI, ENV, MARE), enhance cooperation of the SEE territories with its EU peers (RTD) and make them more resilient to </a:t>
            </a:r>
            <a:r>
              <a:rPr lang="en-GB" sz="17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the Societal Grand Challenges</a:t>
            </a:r>
            <a:r>
              <a:rPr lang="en-GB" sz="17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Verdana"/>
              </a:rPr>
              <a:t>.</a:t>
            </a: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1700" b="1" dirty="0" smtClean="0">
              <a:solidFill>
                <a:schemeClr val="bg1">
                  <a:lumMod val="50000"/>
                </a:schemeClr>
              </a:solidFill>
              <a:latin typeface="Verdana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  <a:ea typeface="Arial" charset="0"/>
                <a:cs typeface="Verdana"/>
              </a:rPr>
              <a:t>R&amp;I policies and cooperation/support </a:t>
            </a:r>
            <a:r>
              <a:rPr lang="en-GB" b="1" dirty="0" smtClean="0">
                <a:latin typeface="+mj-lt"/>
                <a:ea typeface="Arial" charset="0"/>
                <a:cs typeface="Verdana"/>
              </a:rPr>
              <a:t>instruments in the region need to be improved to be more efficient.</a:t>
            </a:r>
            <a:endParaRPr lang="fr-FR" sz="1700" b="1" dirty="0" smtClean="0">
              <a:latin typeface="Verdana"/>
              <a:ea typeface="Arial" charset="0"/>
              <a:cs typeface="Verdana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b="1" dirty="0" smtClean="0">
              <a:latin typeface="Verdana"/>
              <a:ea typeface="Arial" charset="0"/>
              <a:cs typeface="Verdana"/>
            </a:endParaRPr>
          </a:p>
          <a:p>
            <a:pPr marL="349142" lvl="2"/>
            <a:endParaRPr lang="en-GB" sz="2000" b="1" dirty="0">
              <a:latin typeface="Verdana"/>
              <a:ea typeface="Arial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7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14513" y="1987138"/>
            <a:ext cx="7279481" cy="1378362"/>
          </a:xfrm>
        </p:spPr>
        <p:txBody>
          <a:bodyPr/>
          <a:lstStyle/>
          <a:p>
            <a:r>
              <a:rPr lang="en-US" sz="4800" dirty="0"/>
              <a:t>Thanks for your Attention!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1814515" y="3273440"/>
            <a:ext cx="6900863" cy="1477328"/>
          </a:xfrm>
          <a:prstGeom prst="rect">
            <a:avLst/>
          </a:prstGeom>
          <a:noFill/>
        </p:spPr>
        <p:txBody>
          <a:bodyPr wrap="square" lIns="76735" tIns="0" rIns="76735" bIns="0" rtlCol="0">
            <a:spAutoFit/>
          </a:bodyPr>
          <a:lstStyle/>
          <a:p>
            <a:r>
              <a:rPr lang="en-GB" sz="3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en-GB" sz="30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en-GB" sz="15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at 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s3platform.jrc.ec.europa.eu/home</a:t>
            </a:r>
            <a:endParaRPr lang="en-GB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r>
              <a:rPr lang="en-GB" sz="1500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Ales.GNAMUS@ec.europa.eu</a:t>
            </a:r>
            <a:endParaRPr lang="en-GB" sz="15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ze strzałką 9"/>
          <p:cNvCxnSpPr/>
          <p:nvPr/>
        </p:nvCxnSpPr>
        <p:spPr bwMode="auto">
          <a:xfrm>
            <a:off x="5076056" y="4293096"/>
            <a:ext cx="1944216" cy="1512168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Łącznik prosty ze strzałką 12"/>
          <p:cNvCxnSpPr/>
          <p:nvPr/>
        </p:nvCxnSpPr>
        <p:spPr bwMode="auto">
          <a:xfrm flipH="1">
            <a:off x="2267744" y="4365104"/>
            <a:ext cx="1728192" cy="1512168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Łącznik prosty ze strzałką 5"/>
          <p:cNvCxnSpPr/>
          <p:nvPr/>
        </p:nvCxnSpPr>
        <p:spPr bwMode="auto">
          <a:xfrm flipH="1" flipV="1">
            <a:off x="2267744" y="2132856"/>
            <a:ext cx="1728192" cy="1296144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Łącznik prosty ze strzałką 7"/>
          <p:cNvCxnSpPr/>
          <p:nvPr/>
        </p:nvCxnSpPr>
        <p:spPr bwMode="auto">
          <a:xfrm flipV="1">
            <a:off x="4932042" y="2060848"/>
            <a:ext cx="1872208" cy="1440160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368" y="116632"/>
            <a:ext cx="8208963" cy="648072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Concept</a:t>
            </a:r>
            <a:r>
              <a:rPr lang="pl-PL" sz="3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n-US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pl-PL" sz="32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mart</a:t>
            </a:r>
            <a:r>
              <a:rPr lang="pl-PL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pl-PL" sz="32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pecialisation</a:t>
            </a:r>
            <a:r>
              <a:rPr lang="pl-PL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(S3)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8079748"/>
              </p:ext>
            </p:extLst>
          </p:nvPr>
        </p:nvGraphicFramePr>
        <p:xfrm>
          <a:off x="107505" y="764704"/>
          <a:ext cx="9000795" cy="58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4803"/>
          <a:stretch/>
        </p:blipFill>
        <p:spPr bwMode="auto">
          <a:xfrm>
            <a:off x="3993032" y="2996952"/>
            <a:ext cx="137105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PoleTekstowe 8"/>
          <p:cNvSpPr txBox="1"/>
          <p:nvPr/>
        </p:nvSpPr>
        <p:spPr>
          <a:xfrm>
            <a:off x="7020272" y="1126427"/>
            <a:ext cx="2016224" cy="10064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 err="1" smtClean="0">
                <a:solidFill>
                  <a:srgbClr val="C00000"/>
                </a:solidFill>
              </a:rPr>
              <a:t>Niches</a:t>
            </a:r>
            <a:r>
              <a:rPr lang="pl-PL" b="1" dirty="0" smtClean="0">
                <a:solidFill>
                  <a:srgbClr val="C00000"/>
                </a:solidFill>
              </a:rPr>
              <a:t> to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pl-PL" b="1" dirty="0" err="1" smtClean="0">
                <a:solidFill>
                  <a:srgbClr val="C00000"/>
                </a:solidFill>
              </a:rPr>
              <a:t>ompete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164194"/>
                </a:solidFill>
              </a:rPr>
              <a:t>at</a:t>
            </a:r>
            <a:r>
              <a:rPr lang="pl-PL" b="1" dirty="0" smtClean="0">
                <a:solidFill>
                  <a:srgbClr val="164194"/>
                </a:solidFill>
              </a:rPr>
              <a:t> </a:t>
            </a:r>
            <a:r>
              <a:rPr lang="pl-PL" b="1" dirty="0" err="1" smtClean="0">
                <a:solidFill>
                  <a:srgbClr val="164194"/>
                </a:solidFill>
              </a:rPr>
              <a:t>international</a:t>
            </a:r>
            <a:r>
              <a:rPr lang="pl-PL" b="1" dirty="0" smtClean="0">
                <a:solidFill>
                  <a:srgbClr val="164194"/>
                </a:solidFill>
              </a:rPr>
              <a:t> </a:t>
            </a:r>
            <a:r>
              <a:rPr lang="pl-PL" b="1" dirty="0" err="1" smtClean="0">
                <a:solidFill>
                  <a:srgbClr val="164194"/>
                </a:solidFill>
              </a:rPr>
              <a:t>markets</a:t>
            </a:r>
            <a:endParaRPr lang="pl-PL" b="1" dirty="0" smtClean="0">
              <a:solidFill>
                <a:srgbClr val="164194"/>
              </a:solidFill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251521" y="1038675"/>
            <a:ext cx="2016224" cy="10064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 err="1" smtClean="0">
                <a:solidFill>
                  <a:srgbClr val="164194"/>
                </a:solidFill>
              </a:rPr>
              <a:t>Opportunities</a:t>
            </a:r>
            <a:r>
              <a:rPr lang="pl-PL" b="1" dirty="0" smtClean="0">
                <a:solidFill>
                  <a:srgbClr val="164194"/>
                </a:solidFill>
              </a:rPr>
              <a:t> to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pl-PL" b="1" dirty="0" err="1" smtClean="0">
                <a:solidFill>
                  <a:srgbClr val="C00000"/>
                </a:solidFill>
              </a:rPr>
              <a:t>ove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up</a:t>
            </a:r>
            <a:r>
              <a:rPr lang="pl-PL" b="1" dirty="0" smtClean="0">
                <a:solidFill>
                  <a:srgbClr val="C00000"/>
                </a:solidFill>
              </a:rPr>
              <a:t> the </a:t>
            </a:r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pl-PL" b="1" dirty="0" err="1" smtClean="0">
                <a:solidFill>
                  <a:srgbClr val="C00000"/>
                </a:solidFill>
              </a:rPr>
              <a:t>alue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pl-PL" b="1" dirty="0" err="1" smtClean="0">
                <a:solidFill>
                  <a:srgbClr val="C00000"/>
                </a:solidFill>
              </a:rPr>
              <a:t>hains</a:t>
            </a:r>
            <a:endParaRPr lang="pl-PL" b="1" dirty="0" smtClean="0">
              <a:solidFill>
                <a:srgbClr val="C00000"/>
              </a:solidFill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251520" y="5191517"/>
            <a:ext cx="2016224" cy="7017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 err="1" smtClean="0">
                <a:solidFill>
                  <a:srgbClr val="C00000"/>
                </a:solidFill>
              </a:rPr>
              <a:t>Adding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pl-PL" b="1" dirty="0" err="1" smtClean="0">
                <a:solidFill>
                  <a:srgbClr val="C00000"/>
                </a:solidFill>
              </a:rPr>
              <a:t>alue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164194"/>
                </a:solidFill>
              </a:rPr>
              <a:t>to </a:t>
            </a:r>
            <a:r>
              <a:rPr lang="pl-PL" b="1" dirty="0" err="1" smtClean="0">
                <a:solidFill>
                  <a:srgbClr val="164194"/>
                </a:solidFill>
              </a:rPr>
              <a:t>existing</a:t>
            </a:r>
            <a:r>
              <a:rPr lang="pl-PL" b="1" dirty="0" smtClean="0">
                <a:solidFill>
                  <a:srgbClr val="164194"/>
                </a:solidFill>
              </a:rPr>
              <a:t> </a:t>
            </a:r>
            <a:r>
              <a:rPr lang="pl-PL" b="1" dirty="0" err="1" smtClean="0">
                <a:solidFill>
                  <a:srgbClr val="164194"/>
                </a:solidFill>
              </a:rPr>
              <a:t>activities</a:t>
            </a:r>
            <a:endParaRPr lang="pl-PL" b="1" dirty="0" smtClean="0">
              <a:solidFill>
                <a:srgbClr val="164194"/>
              </a:solidFill>
            </a:endParaRPr>
          </a:p>
        </p:txBody>
      </p:sp>
      <p:sp>
        <p:nvSpPr>
          <p:cNvPr id="11" name="PoleTekstowe 10"/>
          <p:cNvSpPr txBox="1"/>
          <p:nvPr/>
        </p:nvSpPr>
        <p:spPr>
          <a:xfrm>
            <a:off x="7167570" y="5341895"/>
            <a:ext cx="1721627" cy="6971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 err="1" smtClean="0">
                <a:solidFill>
                  <a:srgbClr val="164194"/>
                </a:solidFill>
              </a:rPr>
              <a:t>Create</a:t>
            </a:r>
            <a:r>
              <a:rPr lang="pl-PL" b="1" dirty="0" smtClean="0">
                <a:solidFill>
                  <a:srgbClr val="164194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pl-PL" b="1" dirty="0" err="1" smtClean="0">
                <a:solidFill>
                  <a:srgbClr val="C00000"/>
                </a:solidFill>
              </a:rPr>
              <a:t>ew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pl-PL" b="1" dirty="0" err="1" smtClean="0">
                <a:solidFill>
                  <a:srgbClr val="C00000"/>
                </a:solidFill>
              </a:rPr>
              <a:t>olutions</a:t>
            </a:r>
            <a:endParaRPr lang="pl-PL" b="1" dirty="0" smtClean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80875" y="6363360"/>
            <a:ext cx="1295303" cy="4173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3902" tIns="36951" rIns="73902" bIns="36951" rtlCol="0" anchor="ctr"/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100" b="1" dirty="0">
                <a:solidFill>
                  <a:schemeClr val="tx1"/>
                </a:solidFill>
              </a:rPr>
              <a:t>Globalisation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20093" y="6363360"/>
            <a:ext cx="1295303" cy="4173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3902" tIns="36951" rIns="73902" bIns="36951" rtlCol="0" anchor="ctr"/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100" b="1" dirty="0">
                <a:solidFill>
                  <a:schemeClr val="tx1"/>
                </a:solidFill>
              </a:rPr>
              <a:t>Inclusive growth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512" y="6368749"/>
            <a:ext cx="1295303" cy="4173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3902" tIns="36951" rIns="73902" bIns="36951" rtlCol="0" anchor="ctr"/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100" b="1" dirty="0">
                <a:solidFill>
                  <a:schemeClr val="tx1"/>
                </a:solidFill>
              </a:rPr>
              <a:t>Industrial strategy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35459" y="6393989"/>
            <a:ext cx="1295303" cy="4173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3902" tIns="36951" rIns="73902" bIns="36951" rtlCol="0" anchor="ctr"/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100" b="1" dirty="0">
                <a:solidFill>
                  <a:schemeClr val="tx1"/>
                </a:solidFill>
              </a:rPr>
              <a:t>European value chains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53596" y="6369409"/>
            <a:ext cx="1295303" cy="4173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3902" tIns="36951" rIns="73902" bIns="36951" rtlCol="0" anchor="ctr"/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100" b="1" dirty="0">
                <a:solidFill>
                  <a:schemeClr val="tx1"/>
                </a:solidFill>
              </a:rPr>
              <a:t>Cohesion Policy pre- and post-2020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8850" y="6309320"/>
            <a:ext cx="1295303" cy="50462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3902" tIns="36951" rIns="73902" bIns="36951" rtlCol="0" anchor="ctr"/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100" b="1" dirty="0">
                <a:solidFill>
                  <a:schemeClr val="tx1"/>
                </a:solidFill>
              </a:rPr>
              <a:t>Multi-annual Financial Framework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265" y="6039009"/>
            <a:ext cx="253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…at the crossroads 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6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1" y="1176789"/>
            <a:ext cx="3792815" cy="554832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2592" y="400911"/>
            <a:ext cx="9269061" cy="527772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142" lvl="2"/>
            <a:r>
              <a:rPr lang="fr-FR" sz="2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Policy </a:t>
            </a:r>
            <a:r>
              <a:rPr lang="fr-FR" sz="2600" b="1" dirty="0" err="1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Premise</a:t>
            </a:r>
            <a:r>
              <a:rPr lang="fr-FR" sz="2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: S3 </a:t>
            </a:r>
            <a:r>
              <a:rPr lang="fr-FR" sz="2600" b="1" dirty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as a </a:t>
            </a:r>
            <a:r>
              <a:rPr lang="fr-FR" sz="2600" b="1" dirty="0" err="1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Tool</a:t>
            </a:r>
            <a:r>
              <a:rPr lang="fr-FR" sz="2600" b="1" dirty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to </a:t>
            </a:r>
            <a:r>
              <a:rPr lang="fr-FR" sz="2600" b="1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Enhance</a:t>
            </a:r>
            <a:r>
              <a:rPr lang="fr-FR" sz="2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</a:t>
            </a:r>
            <a:r>
              <a:rPr lang="fr-FR" sz="2600" b="1" dirty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R&amp;I </a:t>
            </a:r>
            <a:r>
              <a:rPr lang="fr-FR" sz="2600" b="1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Cooperation</a:t>
            </a:r>
            <a:r>
              <a:rPr lang="fr-FR" sz="2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in the SEE</a:t>
            </a:r>
            <a:endParaRPr lang="en-GB" sz="2600" b="1" dirty="0">
              <a:solidFill>
                <a:schemeClr val="bg1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121" y="158137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accent6">
                    <a:lumMod val="75000"/>
                  </a:schemeClr>
                </a:solidFill>
              </a:rPr>
              <a:t>S3 in Europe</a:t>
            </a:r>
            <a:endParaRPr lang="en-GB" sz="16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 rot="2840255">
            <a:off x="1515021" y="5521135"/>
            <a:ext cx="1587508" cy="92027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707904" y="1176788"/>
            <a:ext cx="5436096" cy="5672375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142" lvl="2"/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Existing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</a:t>
            </a:r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studies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: OISAIR </a:t>
            </a:r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mapping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of </a:t>
            </a:r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economic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, </a:t>
            </a:r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research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and innovation </a:t>
            </a:r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potentials</a:t>
            </a: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in the AI </a:t>
            </a:r>
            <a:r>
              <a:rPr lang="fr-FR" sz="22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region</a:t>
            </a:r>
            <a:endParaRPr lang="fr-FR" sz="2200" b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2200" b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9142" lvl="2"/>
            <a:r>
              <a:rPr lang="fr-FR" sz="2200" b="1" dirty="0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JRC </a:t>
            </a:r>
            <a:r>
              <a:rPr lang="fr-FR" sz="2200" b="1" dirty="0" err="1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Methodology</a:t>
            </a:r>
            <a:r>
              <a:rPr lang="fr-FR" sz="2200" b="1" dirty="0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:</a:t>
            </a: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R&amp;I </a:t>
            </a:r>
            <a:r>
              <a:rPr lang="fr-FR" sz="22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Benchmarking</a:t>
            </a:r>
            <a:r>
              <a:rPr lang="fr-FR" sz="22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= Relative R&amp;I Specialisation </a:t>
            </a:r>
            <a:r>
              <a:rPr lang="fr-FR" sz="2200" b="1" dirty="0">
                <a:solidFill>
                  <a:srgbClr val="FF0000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by H2020</a:t>
            </a: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2200" b="1" dirty="0" err="1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Clustering</a:t>
            </a:r>
            <a:r>
              <a:rPr lang="fr-FR" sz="2200" b="1" dirty="0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S3 </a:t>
            </a:r>
            <a:r>
              <a:rPr lang="fr-FR" sz="2200" b="1" dirty="0" err="1" smtClean="0">
                <a:solidFill>
                  <a:srgbClr val="FF0000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Domains</a:t>
            </a:r>
            <a:r>
              <a:rPr lang="fr-FR" sz="22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/</a:t>
            </a:r>
            <a:r>
              <a:rPr lang="fr-FR" sz="2200" b="1" dirty="0" err="1" smtClean="0">
                <a:solidFill>
                  <a:srgbClr val="FF0000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Priorities</a:t>
            </a:r>
            <a:endParaRPr lang="fr-FR" sz="2200" b="1" dirty="0" smtClean="0">
              <a:solidFill>
                <a:srgbClr val="FF0000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Specialisation by </a:t>
            </a:r>
            <a:r>
              <a:rPr lang="fr-F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clustered</a:t>
            </a:r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S3 </a:t>
            </a:r>
            <a:r>
              <a:rPr lang="fr-F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Domains</a:t>
            </a:r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/</a:t>
            </a:r>
            <a:r>
              <a:rPr lang="fr-F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Priorities</a:t>
            </a:r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</a:t>
            </a:r>
            <a:r>
              <a:rPr lang="fr-FR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encoded</a:t>
            </a:r>
            <a:r>
              <a:rPr lang="fr-F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in Eye@RIS3 (JRC S3 Platform)</a:t>
            </a: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2200" b="1" dirty="0" smtClean="0"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9142" lvl="2"/>
            <a:endParaRPr lang="fr-FR" sz="2200" b="1" dirty="0" smtClean="0"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9142" lvl="2"/>
            <a:r>
              <a:rPr lang="fr-FR" sz="2200" b="1" dirty="0" err="1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Recommendations</a:t>
            </a:r>
            <a:r>
              <a:rPr lang="fr-FR" sz="2200" b="1" dirty="0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</a:t>
            </a:r>
            <a:r>
              <a:rPr lang="fr-FR" sz="2200" b="1" dirty="0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for the </a:t>
            </a:r>
            <a:r>
              <a:rPr lang="fr-FR" sz="2200" b="1" dirty="0" err="1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enhanced</a:t>
            </a:r>
            <a:r>
              <a:rPr lang="fr-FR" sz="2200" b="1" dirty="0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EUSAIR &amp; SEE R&amp;I </a:t>
            </a:r>
            <a:r>
              <a:rPr lang="fr-FR" sz="2200" b="1" dirty="0" err="1" smtClean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cooperation</a:t>
            </a:r>
            <a:endParaRPr lang="fr-FR" sz="2200" b="1" dirty="0" smtClean="0"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2200" b="1" dirty="0" smtClean="0"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634892" lvl="2" indent="-285750">
              <a:buFont typeface="Arial" panose="020B0604020202020204" pitchFamily="34" charset="0"/>
              <a:buChar char="•"/>
            </a:pPr>
            <a:endParaRPr lang="fr-FR" sz="2200" b="1" dirty="0" smtClean="0"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9142" lvl="2"/>
            <a:endParaRPr lang="en-GB" sz="2200" b="1" dirty="0">
              <a:latin typeface="Verdana"/>
              <a:ea typeface="Arial" charset="0"/>
              <a:cs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20725" y="4581128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Adriatic-Ionian region (EUSAIR)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060225" y="4910541"/>
            <a:ext cx="288699" cy="633835"/>
          </a:xfrm>
          <a:prstGeom prst="downArrow">
            <a:avLst/>
          </a:prstGeom>
          <a:solidFill>
            <a:srgbClr val="FF0000">
              <a:alpha val="67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175"/>
            <a:endParaRPr lang="en-GB" sz="1200" b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914" y="2013802"/>
            <a:ext cx="9045086" cy="3618374"/>
            <a:chOff x="131885" y="1542068"/>
            <a:chExt cx="12060115" cy="48244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6160"/>
            <a:stretch/>
          </p:blipFill>
          <p:spPr>
            <a:xfrm>
              <a:off x="131885" y="1542068"/>
              <a:ext cx="12060115" cy="48244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4165" y="2136157"/>
              <a:ext cx="1724025" cy="44767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99517" y="4734935"/>
            <a:ext cx="2288573" cy="304274"/>
          </a:xfrm>
          <a:prstGeom prst="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481" indent="-285481"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9832" y="5024750"/>
            <a:ext cx="2499214" cy="401194"/>
          </a:xfrm>
          <a:prstGeom prst="rect">
            <a:avLst/>
          </a:prstGeom>
          <a:solidFill>
            <a:schemeClr val="accent4">
              <a:lumMod val="75000"/>
              <a:alpha val="51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481" marR="0" lvl="0" indent="-285481" defTabSz="91353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srgbClr val="093B37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308" y="2749795"/>
            <a:ext cx="2500313" cy="402248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285481" indent="-285481"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258" y="3390511"/>
            <a:ext cx="1758526" cy="325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408" y="2749795"/>
            <a:ext cx="2499214" cy="402248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517" y="4738586"/>
            <a:ext cx="2288573" cy="300623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9832" y="5024750"/>
            <a:ext cx="2499214" cy="402248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0350" y="4109823"/>
            <a:ext cx="2499214" cy="40224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6089" y="2781994"/>
            <a:ext cx="1715997" cy="293163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2023" y="2810513"/>
            <a:ext cx="1715997" cy="293163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9129" y="4130916"/>
            <a:ext cx="2499214" cy="402248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hthoek 7"/>
          <p:cNvSpPr/>
          <p:nvPr/>
        </p:nvSpPr>
        <p:spPr>
          <a:xfrm>
            <a:off x="0" y="0"/>
            <a:ext cx="9144000" cy="1166903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Relative R&amp;I Specialisation by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H2020 Projects </a:t>
            </a:r>
            <a:r>
              <a:rPr lang="en-GB" sz="28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Clustered S3 Domains (concentration of funding)</a:t>
            </a:r>
            <a:endParaRPr lang="nl-N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3438207"/>
            <a:ext cx="2088232" cy="356806"/>
          </a:xfrm>
          <a:prstGeom prst="rect">
            <a:avLst/>
          </a:prstGeom>
          <a:solidFill>
            <a:schemeClr val="accent6">
              <a:alpha val="48000"/>
            </a:schemeClr>
          </a:solidFill>
          <a:ln w="38100">
            <a:solidFill>
              <a:srgbClr val="D76213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481" indent="-285481"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039209"/>
            <a:ext cx="2088232" cy="386735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091555" y="1925298"/>
            <a:ext cx="2088232" cy="386735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179787" y="3439266"/>
            <a:ext cx="1715997" cy="293163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>
          <a:xfrm>
            <a:off x="0" y="1"/>
            <a:ext cx="9144000" cy="80384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pPr algn="ctr"/>
            <a:endParaRPr lang="nl-N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92951"/>
            <a:ext cx="9036496" cy="61560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More Information: S3 Platform R&amp;I Viewer H2020/ERDF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801502"/>
            <a:ext cx="8424936" cy="6056497"/>
          </a:xfrm>
        </p:spPr>
        <p:txBody>
          <a:bodyPr>
            <a:normAutofit/>
          </a:bodyPr>
          <a:lstStyle/>
          <a:p>
            <a:pPr lvl="1"/>
            <a:r>
              <a:rPr lang="fr-FR" dirty="0" smtClean="0">
                <a:latin typeface="+mj-lt"/>
              </a:rPr>
              <a:t>Benchmarks </a:t>
            </a:r>
            <a:r>
              <a:rPr lang="fr-FR" dirty="0" err="1" smtClean="0">
                <a:latin typeface="+mj-lt"/>
              </a:rPr>
              <a:t>between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regions</a:t>
            </a:r>
            <a:r>
              <a:rPr lang="fr-FR" dirty="0" smtClean="0">
                <a:latin typeface="+mj-lt"/>
              </a:rPr>
              <a:t>/countries </a:t>
            </a:r>
            <a:r>
              <a:rPr lang="fr-FR" dirty="0" err="1" smtClean="0">
                <a:latin typeface="+mj-lt"/>
              </a:rPr>
              <a:t>with</a:t>
            </a:r>
            <a:r>
              <a:rPr lang="fr-FR" dirty="0" smtClean="0">
                <a:latin typeface="+mj-lt"/>
              </a:rPr>
              <a:t> ERDF and H2020 </a:t>
            </a:r>
            <a:r>
              <a:rPr lang="fr-FR" dirty="0" err="1" smtClean="0">
                <a:latin typeface="+mj-lt"/>
              </a:rPr>
              <a:t>coverage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Specialisation </a:t>
            </a:r>
            <a:r>
              <a:rPr lang="fr-FR" dirty="0" err="1" smtClean="0">
                <a:latin typeface="+mj-lt"/>
              </a:rPr>
              <a:t>indicators</a:t>
            </a:r>
            <a:r>
              <a:rPr lang="fr-FR" dirty="0" smtClean="0">
                <a:latin typeface="+mj-lt"/>
              </a:rPr>
              <a:t> (</a:t>
            </a:r>
            <a:r>
              <a:rPr lang="fr-FR" dirty="0" err="1" smtClean="0">
                <a:latin typeface="+mj-lt"/>
              </a:rPr>
              <a:t>KETs</a:t>
            </a:r>
            <a:r>
              <a:rPr lang="fr-FR" dirty="0" smtClean="0">
                <a:latin typeface="+mj-lt"/>
              </a:rPr>
              <a:t> and </a:t>
            </a:r>
            <a:r>
              <a:rPr lang="fr-FR" dirty="0" err="1" smtClean="0">
                <a:latin typeface="+mj-lt"/>
              </a:rPr>
              <a:t>SGCs</a:t>
            </a:r>
            <a:r>
              <a:rPr lang="fr-FR" dirty="0" smtClean="0">
                <a:latin typeface="+mj-lt"/>
              </a:rPr>
              <a:t>)</a:t>
            </a:r>
          </a:p>
          <a:p>
            <a:pPr lvl="1"/>
            <a:r>
              <a:rPr lang="fr-FR" dirty="0" err="1" smtClean="0">
                <a:latin typeface="+mj-lt"/>
              </a:rPr>
              <a:t>Beneficiaries</a:t>
            </a:r>
            <a:r>
              <a:rPr lang="fr-FR" dirty="0" smtClean="0">
                <a:latin typeface="+mj-lt"/>
              </a:rPr>
              <a:t> and </a:t>
            </a:r>
            <a:r>
              <a:rPr lang="fr-FR" dirty="0" err="1" smtClean="0">
                <a:latin typeface="+mj-lt"/>
              </a:rPr>
              <a:t>projects</a:t>
            </a:r>
            <a:r>
              <a:rPr lang="fr-FR" dirty="0" smtClean="0">
                <a:latin typeface="+mj-lt"/>
              </a:rPr>
              <a:t> information and more…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342900" lvl="1" indent="0">
              <a:buNone/>
            </a:pP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s3platform.jrc.ec.europa.eu/synergies-tool</a:t>
            </a:r>
            <a:endParaRPr lang="en-GB" sz="1600" dirty="0" smtClean="0"/>
          </a:p>
          <a:p>
            <a:pPr marL="3429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1768359"/>
            <a:ext cx="7632849" cy="50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5230" y="1556792"/>
            <a:ext cx="9129730" cy="612068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fr-FR" sz="29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GB" sz="2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59362"/>
              </p:ext>
            </p:extLst>
          </p:nvPr>
        </p:nvGraphicFramePr>
        <p:xfrm>
          <a:off x="133520" y="1124744"/>
          <a:ext cx="8883903" cy="554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43">
                <a:tc>
                  <a:txBody>
                    <a:bodyPr/>
                    <a:lstStyle/>
                    <a:p>
                      <a:r>
                        <a:rPr lang="en-US" dirty="0" smtClean="0"/>
                        <a:t>Clustered S3 Domains </a:t>
                      </a:r>
                    </a:p>
                    <a:p>
                      <a:r>
                        <a:rPr lang="en-US" dirty="0" smtClean="0"/>
                        <a:t>                           /Priorities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Keywords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7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Better Societies</a:t>
                      </a:r>
                      <a:endParaRPr lang="en-GB" sz="1600" b="1" dirty="0"/>
                    </a:p>
                  </a:txBody>
                  <a:tcPr marL="7200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Governance, Social and Societal issues, Culture, Creative, Arts, Services, Leisure, Entertainment, Tourism, Business, Financial, Security, etc.</a:t>
                      </a:r>
                      <a:endParaRPr lang="en-GB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Electronic Technologies &amp; ICT</a:t>
                      </a:r>
                      <a:endParaRPr lang="en-GB" sz="1600" b="1" dirty="0"/>
                    </a:p>
                  </a:txBody>
                  <a:tcPr marL="72000" marR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Industry 4.0, Computers, Software, Optics,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Photonics,  etc.</a:t>
                      </a:r>
                      <a:endParaRPr lang="en-GB" sz="15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Sustainable Energy</a:t>
                      </a:r>
                      <a:endParaRPr lang="en-GB" sz="1600" b="1" dirty="0"/>
                    </a:p>
                  </a:txBody>
                  <a:tcPr marL="72000" mar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Energy</a:t>
                      </a:r>
                      <a:r>
                        <a:rPr lang="en-US" sz="1500" baseline="0" dirty="0" smtClean="0"/>
                        <a:t> Efficiency, Renewables, Smart Grids, Energy technologies, etc.</a:t>
                      </a:r>
                      <a:endParaRPr lang="en-GB" sz="15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Climate &amp; Environmental Sciences</a:t>
                      </a:r>
                      <a:endParaRPr lang="en-GB" sz="1600" b="1" dirty="0"/>
                    </a:p>
                  </a:txBody>
                  <a:tcPr marL="72000" marR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Biotechnology, Natural</a:t>
                      </a:r>
                      <a:r>
                        <a:rPr lang="en-US" sz="1500" baseline="0" dirty="0" smtClean="0"/>
                        <a:t> sciences, Conservation, Climate mitigation, Earth observation,  Flora &amp; Fauna, Pollution, Ocean &amp; Seas, etc.</a:t>
                      </a:r>
                      <a:endParaRPr lang="en-GB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0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Advanced Manufacturing</a:t>
                      </a:r>
                      <a:r>
                        <a:rPr lang="en-US" sz="1600" b="1" baseline="0" dirty="0" smtClean="0"/>
                        <a:t> &amp;</a:t>
                      </a:r>
                      <a:r>
                        <a:rPr lang="en-US" sz="1600" b="1" dirty="0" smtClean="0"/>
                        <a:t> Materials</a:t>
                      </a:r>
                      <a:endParaRPr lang="en-GB" sz="1600" b="1" dirty="0"/>
                    </a:p>
                  </a:txBody>
                  <a:tcPr marL="72000" marR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Process Industries, Machinery, KETs,</a:t>
                      </a:r>
                      <a:r>
                        <a:rPr lang="en-US" sz="1500" baseline="0" dirty="0" smtClean="0"/>
                        <a:t> Micro- &amp; Nano-technology, Advanced materials, </a:t>
                      </a:r>
                      <a:r>
                        <a:rPr lang="en-US" sz="1500" dirty="0" smtClean="0"/>
                        <a:t>etc.</a:t>
                      </a:r>
                      <a:endParaRPr lang="en-GB" sz="15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2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Agro-Food</a:t>
                      </a:r>
                      <a:endParaRPr lang="en-GB" sz="1600" b="1" dirty="0"/>
                    </a:p>
                  </a:txBody>
                  <a:tcPr marL="72000" marR="0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Farming, Rural, Sustainable agriculture,</a:t>
                      </a:r>
                      <a:r>
                        <a:rPr lang="en-US" sz="1500" baseline="0" dirty="0" smtClean="0"/>
                        <a:t> Healthy food, Wine, Beverages, </a:t>
                      </a:r>
                      <a:r>
                        <a:rPr lang="en-US" sz="1500" dirty="0" smtClean="0"/>
                        <a:t>Agricultural</a:t>
                      </a:r>
                      <a:r>
                        <a:rPr lang="en-US" sz="1500" baseline="0" dirty="0" smtClean="0"/>
                        <a:t> products, Food Processing, Forestry, Wood, Freshwater and Marine foods, Food Safety, Biotechnology, etc.</a:t>
                      </a:r>
                      <a:endParaRPr lang="en-GB" sz="1500" dirty="0"/>
                    </a:p>
                  </a:txBody>
                  <a:tcPr>
                    <a:solidFill>
                      <a:srgbClr val="CC990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8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Health &amp; Wellbeing</a:t>
                      </a:r>
                      <a:endParaRPr lang="en-GB" sz="1600" b="1" dirty="0"/>
                    </a:p>
                  </a:txBody>
                  <a:tcPr marL="7200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Medicine,</a:t>
                      </a:r>
                      <a:r>
                        <a:rPr lang="en-US" sz="1500" baseline="0" dirty="0" smtClean="0"/>
                        <a:t> Medical technologies, Pharmaceutical, Leisure, Spa, Healthcare, etc.</a:t>
                      </a:r>
                      <a:endParaRPr lang="en-GB" sz="15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61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Transport &amp; Mobility</a:t>
                      </a:r>
                      <a:endParaRPr lang="en-GB" sz="1600" b="1" dirty="0"/>
                    </a:p>
                  </a:txBody>
                  <a:tcPr marL="72000" marR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Vehicles, Aero/Space, Shipping, Transport</a:t>
                      </a:r>
                      <a:r>
                        <a:rPr lang="en-US" sz="1500" baseline="0" dirty="0" smtClean="0"/>
                        <a:t> Safety, Transport Security, </a:t>
                      </a:r>
                      <a:r>
                        <a:rPr lang="en-US" sz="1500" dirty="0" smtClean="0"/>
                        <a:t>Urban issues, Smart</a:t>
                      </a:r>
                      <a:r>
                        <a:rPr lang="en-US" sz="1500" baseline="0" dirty="0" smtClean="0"/>
                        <a:t> Cities,  Logistics, etc.</a:t>
                      </a:r>
                      <a:endParaRPr lang="en-GB" sz="1500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80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Other</a:t>
                      </a:r>
                      <a:endParaRPr lang="en-GB" sz="1600" b="1" dirty="0"/>
                    </a:p>
                  </a:txBody>
                  <a:tcPr marL="72000" marR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Basic sciences, Mathematics, Physics, Fundamental research, Blue sky research, etc.</a:t>
                      </a:r>
                      <a:endParaRPr lang="en-GB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3520" y="295535"/>
            <a:ext cx="901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JRC </a:t>
            </a: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 on </a:t>
            </a:r>
            <a:r>
              <a:rPr lang="en-GB" sz="2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S3 priorities </a:t>
            </a: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alignment in the Adriatic-Ionian Macro-region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6353" y="6629921"/>
            <a:ext cx="17186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GB" sz="900" dirty="0" smtClean="0">
                <a:solidFill>
                  <a:schemeClr val="tx2"/>
                </a:solidFill>
                <a:latin typeface="+mj-lt"/>
              </a:rPr>
              <a:t>JRC Study, </a:t>
            </a:r>
            <a:r>
              <a:rPr lang="en-GB" sz="900" dirty="0">
                <a:solidFill>
                  <a:schemeClr val="tx2"/>
                </a:solidFill>
                <a:latin typeface="+mj-lt"/>
              </a:rPr>
              <a:t>in preparation 2020)</a:t>
            </a:r>
          </a:p>
        </p:txBody>
      </p:sp>
    </p:spTree>
    <p:extLst>
      <p:ext uri="{BB962C8B-B14F-4D97-AF65-F5344CB8AC3E}">
        <p14:creationId xmlns:p14="http://schemas.microsoft.com/office/powerpoint/2010/main" val="27397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4790"/>
            <a:ext cx="7730160" cy="338149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1"/>
            <a:ext cx="9144000" cy="81456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r>
              <a:rPr lang="en-GB" sz="26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S3/R&amp;I specialisation of the AI-territories as encoded by Eye@RIS3</a:t>
            </a:r>
            <a:endParaRPr lang="nl-N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194" y="4273563"/>
            <a:ext cx="685612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500" b="1" dirty="0" smtClean="0">
                <a:solidFill>
                  <a:srgbClr val="C00000"/>
                </a:solidFill>
                <a:latin typeface="+mj-lt"/>
                <a:ea typeface="ＭＳ Ｐゴシック"/>
              </a:rPr>
              <a:t>AI: 34 territorial units (countries/regions) with info at relevant territorial level</a:t>
            </a:r>
          </a:p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ＭＳ Ｐゴシック"/>
              </a:rPr>
              <a:t>Encoded S3/R&amp;I priorities grouped and clustered into 8+1 categories/R&amp;I Domains</a:t>
            </a:r>
          </a:p>
        </p:txBody>
      </p:sp>
      <p:sp>
        <p:nvSpPr>
          <p:cNvPr id="14" name="Down Arrow 13"/>
          <p:cNvSpPr/>
          <p:nvPr/>
        </p:nvSpPr>
        <p:spPr bwMode="auto">
          <a:xfrm rot="21273392">
            <a:off x="1043439" y="1479439"/>
            <a:ext cx="288699" cy="2881955"/>
          </a:xfrm>
          <a:prstGeom prst="downArrow">
            <a:avLst/>
          </a:prstGeom>
          <a:solidFill>
            <a:srgbClr val="FF0000">
              <a:alpha val="67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175"/>
            <a:endParaRPr lang="en-GB" sz="1200" b="0" smtClean="0">
              <a:solidFill>
                <a:srgbClr val="0F5494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596195" y="814566"/>
            <a:ext cx="875526" cy="657677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94" y="4966060"/>
            <a:ext cx="8547806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400" b="1" dirty="0" smtClean="0">
                <a:latin typeface="+mj-lt"/>
                <a:ea typeface="ＭＳ Ｐゴシック"/>
              </a:rPr>
              <a:t>Note-info for 8/9 EUSAIR countries:</a:t>
            </a:r>
          </a:p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400" b="1" dirty="0" smtClean="0">
                <a:latin typeface="+mj-lt"/>
                <a:ea typeface="ＭＳ Ｐゴシック"/>
              </a:rPr>
              <a:t>- </a:t>
            </a:r>
            <a:r>
              <a:rPr lang="en-US" sz="1400" b="1" dirty="0" smtClean="0">
                <a:latin typeface="+mj-lt"/>
                <a:ea typeface="ＭＳ Ｐゴシック"/>
              </a:rPr>
              <a:t>     IT</a:t>
            </a:r>
            <a:r>
              <a:rPr lang="en-US" sz="1400" b="1" dirty="0" smtClean="0">
                <a:latin typeface="+mj-lt"/>
                <a:ea typeface="ＭＳ Ｐゴシック"/>
              </a:rPr>
              <a:t>, GR </a:t>
            </a:r>
            <a:r>
              <a:rPr lang="en-US" sz="1400" dirty="0" smtClean="0">
                <a:latin typeface="+mj-lt"/>
                <a:ea typeface="ＭＳ Ｐゴシック"/>
              </a:rPr>
              <a:t>– at regional level;</a:t>
            </a:r>
          </a:p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400" b="1" dirty="0" smtClean="0">
                <a:latin typeface="+mj-lt"/>
                <a:ea typeface="ＭＳ Ｐゴシック"/>
              </a:rPr>
              <a:t>- </a:t>
            </a:r>
            <a:r>
              <a:rPr lang="en-US" sz="1400" b="1" dirty="0" smtClean="0">
                <a:latin typeface="+mj-lt"/>
                <a:ea typeface="ＭＳ Ｐゴシック"/>
              </a:rPr>
              <a:t>     SI</a:t>
            </a:r>
            <a:r>
              <a:rPr lang="en-US" sz="1400" b="1" dirty="0" smtClean="0">
                <a:latin typeface="+mj-lt"/>
                <a:ea typeface="ＭＳ Ｐゴシック"/>
              </a:rPr>
              <a:t>, HR, </a:t>
            </a:r>
            <a:r>
              <a:rPr lang="en-US" sz="1400" b="1" dirty="0" smtClean="0">
                <a:latin typeface="+mj-lt"/>
                <a:ea typeface="ＭＳ Ｐゴシック"/>
              </a:rPr>
              <a:t>AL &amp; BA </a:t>
            </a:r>
            <a:r>
              <a:rPr lang="en-US" sz="1400" dirty="0" smtClean="0">
                <a:latin typeface="+mj-lt"/>
                <a:ea typeface="ＭＳ Ｐゴシック"/>
              </a:rPr>
              <a:t>(only R&amp;I)</a:t>
            </a:r>
            <a:r>
              <a:rPr lang="en-US" sz="1400" b="1" dirty="0" smtClean="0">
                <a:latin typeface="+mj-lt"/>
                <a:ea typeface="ＭＳ Ｐゴシック"/>
              </a:rPr>
              <a:t>,</a:t>
            </a:r>
            <a:r>
              <a:rPr lang="en-US" sz="1400" dirty="0" smtClean="0">
                <a:latin typeface="+mj-lt"/>
                <a:ea typeface="ＭＳ Ｐゴシック"/>
              </a:rPr>
              <a:t> </a:t>
            </a:r>
            <a:r>
              <a:rPr lang="en-US" sz="1400" b="1" dirty="0" smtClean="0">
                <a:latin typeface="+mj-lt"/>
                <a:ea typeface="ＭＳ Ｐゴシック"/>
              </a:rPr>
              <a:t>RS</a:t>
            </a:r>
            <a:r>
              <a:rPr lang="en-US" sz="1400" dirty="0" smtClean="0">
                <a:latin typeface="+mj-lt"/>
                <a:ea typeface="ＭＳ Ｐゴシック"/>
              </a:rPr>
              <a:t> </a:t>
            </a:r>
            <a:r>
              <a:rPr lang="en-US" sz="1400" dirty="0">
                <a:latin typeface="+mj-lt"/>
                <a:ea typeface="ＭＳ Ｐゴシック"/>
              </a:rPr>
              <a:t>and</a:t>
            </a:r>
            <a:r>
              <a:rPr lang="en-US" sz="1400" b="1" dirty="0" smtClean="0">
                <a:latin typeface="+mj-lt"/>
                <a:ea typeface="ＭＳ Ｐゴシック"/>
              </a:rPr>
              <a:t> ME </a:t>
            </a:r>
            <a:r>
              <a:rPr lang="en-US" sz="1400" dirty="0" smtClean="0">
                <a:latin typeface="+mj-lt"/>
                <a:ea typeface="ＭＳ Ｐゴシック"/>
              </a:rPr>
              <a:t>– at national level;</a:t>
            </a:r>
          </a:p>
          <a:p>
            <a:pPr marL="285750" indent="-285750"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FontTx/>
              <a:buChar char="-"/>
            </a:pPr>
            <a:r>
              <a:rPr lang="en-US" sz="1400" b="1" dirty="0" smtClean="0">
                <a:latin typeface="+mj-lt"/>
                <a:ea typeface="ＭＳ Ｐゴシック"/>
              </a:rPr>
              <a:t>MK</a:t>
            </a:r>
            <a:r>
              <a:rPr lang="en-US" sz="1400" dirty="0" smtClean="0">
                <a:latin typeface="+mj-lt"/>
                <a:ea typeface="ＭＳ Ｐゴシック"/>
              </a:rPr>
              <a:t> </a:t>
            </a:r>
            <a:r>
              <a:rPr lang="en-US" sz="1400" dirty="0" smtClean="0">
                <a:latin typeface="+mj-lt"/>
                <a:ea typeface="ＭＳ Ｐゴシック"/>
              </a:rPr>
              <a:t>– only info at the quantitative mapping of economic, research and innovation potentials </a:t>
            </a:r>
            <a:r>
              <a:rPr lang="en-US" sz="1400" dirty="0" smtClean="0">
                <a:latin typeface="+mj-lt"/>
                <a:ea typeface="ＭＳ Ｐゴシック"/>
              </a:rPr>
              <a:t>in the S3 process at</a:t>
            </a:r>
          </a:p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400" dirty="0">
                <a:latin typeface="+mj-lt"/>
                <a:ea typeface="ＭＳ Ｐゴシック"/>
              </a:rPr>
              <a:t> </a:t>
            </a:r>
            <a:r>
              <a:rPr lang="en-US" sz="1400" dirty="0" smtClean="0">
                <a:latin typeface="+mj-lt"/>
                <a:ea typeface="ＭＳ Ｐゴシック"/>
              </a:rPr>
              <a:t>                  </a:t>
            </a:r>
            <a:r>
              <a:rPr lang="en-US" sz="1400" dirty="0" smtClean="0">
                <a:latin typeface="+mj-lt"/>
                <a:ea typeface="ＭＳ Ｐゴシック"/>
              </a:rPr>
              <a:t> </a:t>
            </a:r>
            <a:r>
              <a:rPr lang="en-US" sz="1400" dirty="0" smtClean="0">
                <a:latin typeface="+mj-lt"/>
                <a:ea typeface="ＭＳ Ｐゴシック"/>
              </a:rPr>
              <a:t>national level!</a:t>
            </a:r>
            <a:endParaRPr lang="en-GB" sz="14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72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84250" y="41611"/>
            <a:ext cx="9143999" cy="527772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142" lvl="2"/>
            <a:r>
              <a:rPr lang="fr-FR" sz="3000" b="1" dirty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Specialisation by </a:t>
            </a:r>
            <a:r>
              <a:rPr lang="fr-FR" sz="3000" b="1" dirty="0" err="1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clustered</a:t>
            </a:r>
            <a:r>
              <a:rPr lang="fr-FR" sz="3000" b="1" dirty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S3 </a:t>
            </a:r>
            <a:r>
              <a:rPr lang="fr-FR" sz="3000" b="1" dirty="0" err="1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Domains</a:t>
            </a:r>
            <a:r>
              <a:rPr lang="fr-FR" sz="30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:</a:t>
            </a:r>
          </a:p>
          <a:p>
            <a:pPr marL="349142" lvl="2"/>
            <a:r>
              <a:rPr lang="fr-FR" sz="32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Analysis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of S3 Priorities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encoded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in 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"Eye@RIS3" </a:t>
            </a:r>
            <a:endParaRPr lang="en-GB" sz="3000" b="1" dirty="0">
              <a:solidFill>
                <a:schemeClr val="bg1"/>
              </a:solidFill>
              <a:latin typeface="+mj-lt"/>
              <a:ea typeface="Arial" charset="0"/>
              <a:cs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9505"/>
              </p:ext>
            </p:extLst>
          </p:nvPr>
        </p:nvGraphicFramePr>
        <p:xfrm>
          <a:off x="130048" y="1484784"/>
          <a:ext cx="8883903" cy="459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591">
                <a:tc>
                  <a:txBody>
                    <a:bodyPr/>
                    <a:lstStyle/>
                    <a:p>
                      <a:r>
                        <a:rPr lang="en-US" dirty="0" smtClean="0"/>
                        <a:t>S3 Domain/Priority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 related S3 Priorities in the AI territories (MS/regions)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Coverage by</a:t>
                      </a:r>
                      <a:r>
                        <a:rPr lang="en-US" baseline="0" dirty="0" smtClean="0"/>
                        <a:t>  EUSAIR Priority Actions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4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Better </a:t>
                      </a:r>
                      <a:r>
                        <a:rPr lang="en-US" sz="1600" b="1" dirty="0" smtClean="0">
                          <a:latin typeface="+mj-lt"/>
                        </a:rPr>
                        <a:t>Societies </a:t>
                      </a:r>
                      <a:r>
                        <a:rPr lang="en-US" sz="1600" b="0" dirty="0" smtClean="0">
                          <a:latin typeface="+mj-lt"/>
                        </a:rPr>
                        <a:t>(incl. CCI)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31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3 </a:t>
                      </a:r>
                      <a:r>
                        <a:rPr lang="en-US" sz="15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(PAs: 3,9,10)</a:t>
                      </a:r>
                      <a:endParaRPr lang="en-GB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Electronic Technologies &amp; ICT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41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6 </a:t>
                      </a:r>
                      <a:r>
                        <a:rPr lang="en-US" sz="15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(PAs: 1,4,5,6,</a:t>
                      </a:r>
                      <a:r>
                        <a:rPr lang="en-US" sz="15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9 </a:t>
                      </a:r>
                      <a:r>
                        <a:rPr lang="en-US" sz="15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+ PA10)</a:t>
                      </a:r>
                      <a:endParaRPr lang="en-GB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2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Sustainable Energy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34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4 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(PAs 1,3,6 + PA7)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Climate &amp; Environ. Sciences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38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4 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(PAs: 6,7,8 +</a:t>
                      </a:r>
                      <a:r>
                        <a:rPr lang="en-US" sz="15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PA10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)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8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Advanced Manuf. </a:t>
                      </a:r>
                      <a:r>
                        <a:rPr lang="en-US" sz="1600" b="1" baseline="0" dirty="0" smtClean="0">
                          <a:latin typeface="+mj-lt"/>
                        </a:rPr>
                        <a:t>&amp;</a:t>
                      </a:r>
                      <a:r>
                        <a:rPr lang="en-US" sz="1600" b="1" dirty="0" smtClean="0">
                          <a:latin typeface="+mj-lt"/>
                        </a:rPr>
                        <a:t> Materials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16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4 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(PAs 1,4,6</a:t>
                      </a:r>
                      <a:r>
                        <a:rPr lang="en-US" sz="15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+ p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artially PA7)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Agro-Food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23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5 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(PA2 + PA9 + partially PAs: 8,9,10)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36000"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4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Health &amp; Wellbeing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35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8 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(PAs 2,3,4,5,7,8,9,</a:t>
                      </a:r>
                      <a:r>
                        <a:rPr lang="en-US" sz="15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10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)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4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Transport &amp; Mobility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12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7 </a:t>
                      </a:r>
                      <a:r>
                        <a:rPr lang="en-US" sz="15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(PAs 1,3,4,5,7,9 + PA10)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Other </a:t>
                      </a:r>
                      <a:r>
                        <a:rPr lang="en-US" sz="1400" b="0" dirty="0" smtClean="0">
                          <a:latin typeface="+mj-lt"/>
                        </a:rPr>
                        <a:t>(e.g</a:t>
                      </a:r>
                      <a:r>
                        <a:rPr lang="en-US" sz="1400" b="0" dirty="0" smtClean="0">
                          <a:latin typeface="+mj-lt"/>
                        </a:rPr>
                        <a:t>. Mathematic </a:t>
                      </a:r>
                      <a:r>
                        <a:rPr lang="en-US" sz="1400" b="0" dirty="0" smtClean="0">
                          <a:latin typeface="+mj-lt"/>
                        </a:rPr>
                        <a:t>&amp; Physics)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1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   -</a:t>
                      </a:r>
                      <a:endParaRPr lang="en-GB" sz="15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5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Total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</a:rPr>
                        <a:t>184</a:t>
                      </a:r>
                      <a:endParaRPr lang="en-GB" sz="15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All EUSAIR PAs covered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851920" y="4163214"/>
            <a:ext cx="855092" cy="304294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864572" y="2912378"/>
            <a:ext cx="829783" cy="339006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851920" y="4590066"/>
            <a:ext cx="855092" cy="284974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851919" y="3357561"/>
            <a:ext cx="855093" cy="285616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99" y="1065419"/>
            <a:ext cx="8583899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600" b="1" dirty="0">
                <a:solidFill>
                  <a:srgbClr val="C00000"/>
                </a:solidFill>
                <a:latin typeface="+mj-lt"/>
                <a:ea typeface="ＭＳ Ｐゴシック"/>
              </a:rPr>
              <a:t>Total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  <a:ea typeface="ＭＳ Ｐゴシック"/>
              </a:rPr>
              <a:t>184  S3 (R&amp;I - for Non-EU) </a:t>
            </a:r>
            <a:r>
              <a:rPr lang="en-US" sz="1600" b="1" dirty="0">
                <a:solidFill>
                  <a:srgbClr val="C00000"/>
                </a:solidFill>
                <a:latin typeface="+mj-lt"/>
                <a:ea typeface="ＭＳ Ｐゴシック"/>
              </a:rPr>
              <a:t>priorities clustered in 8+1 S3 Domains</a:t>
            </a:r>
            <a:endParaRPr lang="en-GB" sz="1600" b="1" dirty="0">
              <a:solidFill>
                <a:srgbClr val="C00000"/>
              </a:solidFill>
              <a:latin typeface="+mj-lt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92" y="6181602"/>
            <a:ext cx="58326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US" sz="1200" dirty="0">
                <a:solidFill>
                  <a:srgbClr val="093B37"/>
                </a:solidFill>
                <a:latin typeface="Verdana"/>
                <a:ea typeface="ＭＳ Ｐゴシック"/>
                <a:hlinkClick r:id="rId3"/>
              </a:rPr>
              <a:t>http://</a:t>
            </a:r>
            <a:r>
              <a:rPr lang="en-US" sz="1200" dirty="0" smtClean="0">
                <a:solidFill>
                  <a:srgbClr val="093B37"/>
                </a:solidFill>
                <a:latin typeface="Verdana"/>
                <a:ea typeface="ＭＳ Ｐゴシック"/>
                <a:hlinkClick r:id="rId3"/>
              </a:rPr>
              <a:t>s3platform.jrc.ec.europa.eu/map</a:t>
            </a:r>
            <a:r>
              <a:rPr lang="en-US" sz="1200" dirty="0" smtClean="0">
                <a:solidFill>
                  <a:srgbClr val="093B37"/>
                </a:solidFill>
                <a:latin typeface="Verdana"/>
                <a:ea typeface="ＭＳ Ｐゴシック"/>
              </a:rPr>
              <a:t>    Retrieved: September 2020</a:t>
            </a:r>
            <a:endParaRPr lang="en-GB" sz="1200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6241766"/>
            <a:ext cx="17186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GB" sz="900" dirty="0" smtClean="0">
                <a:solidFill>
                  <a:schemeClr val="tx2"/>
                </a:solidFill>
                <a:latin typeface="+mj-lt"/>
              </a:rPr>
              <a:t>JRC Study, </a:t>
            </a:r>
            <a:r>
              <a:rPr lang="en-GB" sz="900" dirty="0">
                <a:solidFill>
                  <a:schemeClr val="tx2"/>
                </a:solidFill>
                <a:latin typeface="+mj-lt"/>
              </a:rPr>
              <a:t>in preparation 2020)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99" y="6416301"/>
            <a:ext cx="6348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Note: The “Total” mismatch the line sums </a:t>
            </a:r>
            <a:r>
              <a:rPr lang="en-US" sz="1200" dirty="0" smtClean="0"/>
              <a:t>as </a:t>
            </a:r>
            <a:r>
              <a:rPr lang="en-US" sz="1200" dirty="0"/>
              <a:t>in some cases certain S3 priority addresses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more clustered S3 domains, </a:t>
            </a:r>
            <a:r>
              <a:rPr lang="en-US" sz="1200" dirty="0"/>
              <a:t>in other cases different S3 priorities address </a:t>
            </a:r>
            <a:r>
              <a:rPr lang="en-US" sz="1200" dirty="0" smtClean="0"/>
              <a:t>the same domain.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1370832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902" tIns="36951" rIns="73902" bIns="36951" rtlCol="0" anchor="ctr"/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40017" y="180781"/>
            <a:ext cx="9296593" cy="527772"/>
          </a:xfrm>
          <a:prstGeom prst="rect">
            <a:avLst/>
          </a:prstGeom>
        </p:spPr>
        <p:txBody>
          <a:bodyPr lIns="73902" tIns="36951" rIns="73902" bIns="36951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142" lvl="2"/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AI-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Strategy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Pillars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with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Priority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Areas vs. S3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Domains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 of </a:t>
            </a:r>
            <a:r>
              <a:rPr lang="fr-FR" sz="2600" b="1" dirty="0" err="1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Interest</a:t>
            </a:r>
            <a:r>
              <a:rPr lang="fr-FR" sz="2600" b="1" dirty="0" smtClean="0">
                <a:solidFill>
                  <a:schemeClr val="bg1"/>
                </a:solidFill>
                <a:latin typeface="+mj-lt"/>
                <a:ea typeface="Arial" charset="0"/>
                <a:cs typeface="Verdana"/>
              </a:rPr>
              <a:t>:</a:t>
            </a:r>
          </a:p>
          <a:p>
            <a:pPr marL="349142" lvl="2"/>
            <a:endParaRPr lang="en-GB" sz="3000" b="1" dirty="0">
              <a:solidFill>
                <a:schemeClr val="bg1"/>
              </a:solidFill>
              <a:ea typeface="Arial" charset="0"/>
              <a:cs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39951"/>
              </p:ext>
            </p:extLst>
          </p:nvPr>
        </p:nvGraphicFramePr>
        <p:xfrm>
          <a:off x="1" y="788420"/>
          <a:ext cx="9143999" cy="5458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95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9985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S3 Domains</a:t>
                      </a:r>
                    </a:p>
                    <a:p>
                      <a:r>
                        <a:rPr lang="en-US" sz="1400" dirty="0" smtClean="0"/>
                        <a:t>/Priorities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Blue Growth</a:t>
                      </a:r>
                    </a:p>
                    <a:p>
                      <a:r>
                        <a:rPr lang="en-US" dirty="0" smtClean="0"/>
                        <a:t>(PAs 1-3)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Connecting the Region</a:t>
                      </a:r>
                    </a:p>
                    <a:p>
                      <a:r>
                        <a:rPr lang="en-US" dirty="0" smtClean="0"/>
                        <a:t>(PAs 4-6)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Environmental</a:t>
                      </a:r>
                      <a:r>
                        <a:rPr lang="en-US" baseline="0" dirty="0" smtClean="0"/>
                        <a:t> Quali</a:t>
                      </a:r>
                      <a:r>
                        <a:rPr lang="en-US" dirty="0" smtClean="0"/>
                        <a:t>ty (PAs 7-8)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Sustainable</a:t>
                      </a:r>
                      <a:r>
                        <a:rPr lang="en-US" baseline="0" dirty="0" smtClean="0"/>
                        <a:t> Tourism</a:t>
                      </a:r>
                      <a:r>
                        <a:rPr lang="en-US" dirty="0" smtClean="0"/>
                        <a:t> (PAs 9-10)</a:t>
                      </a:r>
                      <a:endParaRPr lang="en-GB" dirty="0"/>
                    </a:p>
                  </a:txBody>
                  <a:tcPr marL="36000" marR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GB" dirty="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Blue Technol.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Fisheries&amp; </a:t>
                      </a:r>
                      <a:r>
                        <a:rPr lang="en-US" sz="1200" dirty="0" err="1" smtClean="0"/>
                        <a:t>Aquacult</a:t>
                      </a:r>
                      <a:r>
                        <a:rPr lang="en-US" sz="1200" dirty="0" smtClean="0"/>
                        <a:t>.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Marit</a:t>
                      </a:r>
                      <a:r>
                        <a:rPr lang="en-US" sz="1200" dirty="0" smtClean="0"/>
                        <a:t>. &amp;</a:t>
                      </a:r>
                    </a:p>
                    <a:p>
                      <a:r>
                        <a:rPr lang="en-US" sz="1200" dirty="0" smtClean="0"/>
                        <a:t>Marine </a:t>
                      </a:r>
                      <a:r>
                        <a:rPr lang="en-US" sz="1200" dirty="0" err="1" smtClean="0"/>
                        <a:t>Govnance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Maritime Transprt</a:t>
                      </a:r>
                      <a:endParaRPr lang="en-GB" sz="1200" dirty="0"/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Intermod</a:t>
                      </a:r>
                      <a:r>
                        <a:rPr lang="en-US" sz="1200" dirty="0" smtClean="0"/>
                        <a:t>. Connect. Hinterland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Networks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Marine Environ.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Transnat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 smtClean="0"/>
                        <a:t>Terrestr</a:t>
                      </a:r>
                      <a:r>
                        <a:rPr lang="en-US" sz="1200" dirty="0" smtClean="0"/>
                        <a:t>. Habitats&amp;</a:t>
                      </a:r>
                    </a:p>
                    <a:p>
                      <a:r>
                        <a:rPr lang="en-US" sz="1200" dirty="0" smtClean="0"/>
                        <a:t>Biodiversity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Diversified Tourism Offer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Sust</a:t>
                      </a:r>
                      <a:r>
                        <a:rPr lang="en-US" sz="1200" dirty="0" smtClean="0"/>
                        <a:t>.&amp;</a:t>
                      </a:r>
                      <a:r>
                        <a:rPr lang="en-US" sz="1200" dirty="0" err="1" smtClean="0"/>
                        <a:t>Respons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Tourism</a:t>
                      </a:r>
                    </a:p>
                    <a:p>
                      <a:r>
                        <a:rPr lang="en-US" sz="1200" baseline="0" dirty="0" smtClean="0"/>
                        <a:t>Management</a:t>
                      </a:r>
                      <a:endParaRPr lang="en-GB" sz="1200" dirty="0"/>
                    </a:p>
                  </a:txBody>
                  <a:tcPr marL="36000" marR="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Better Societies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29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31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Electronic </a:t>
                      </a:r>
                      <a:r>
                        <a:rPr lang="en-US" sz="1400" b="1" dirty="0" err="1" smtClean="0"/>
                        <a:t>Techn</a:t>
                      </a:r>
                      <a:r>
                        <a:rPr lang="en-US" sz="1400" b="1" dirty="0" smtClean="0"/>
                        <a:t>.&amp;ICT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14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13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41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52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Sust.Energy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29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34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8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Climate &amp; Env.Science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33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38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65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Advanced </a:t>
                      </a:r>
                      <a:r>
                        <a:rPr lang="en-US" sz="1400" b="1" dirty="0" err="1" smtClean="0"/>
                        <a:t>Manufact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en-US" sz="1400" b="1" baseline="0" dirty="0" smtClean="0"/>
                        <a:t> &amp;</a:t>
                      </a:r>
                      <a:r>
                        <a:rPr lang="en-US" sz="1400" b="1" dirty="0" smtClean="0"/>
                        <a:t> Materials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16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7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Agro-Food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23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CC990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1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Health &amp; Wellbeing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19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35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41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Transport &amp; Mobility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</a:t>
                      </a:r>
                      <a:endParaRPr lang="en-GB" sz="1500" b="1" dirty="0"/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65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Other</a:t>
                      </a:r>
                      <a:endParaRPr lang="en-GB" sz="1400" b="1" dirty="0"/>
                    </a:p>
                  </a:txBody>
                  <a:tcPr marL="36000" marR="36000" marT="36000" marB="36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en-GB" sz="15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8604448" y="2060848"/>
            <a:ext cx="501403" cy="288032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604448" y="3038896"/>
            <a:ext cx="500390" cy="29402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604448" y="3501008"/>
            <a:ext cx="500390" cy="288032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583556" y="4613203"/>
            <a:ext cx="539552" cy="28185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CH" sz="1200" b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575" y="6175670"/>
            <a:ext cx="6528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The “Total” mismatch the line sums partly as in some cases certain S3 priority addresses more </a:t>
            </a:r>
            <a:r>
              <a:rPr lang="en-US" sz="1400" dirty="0" smtClean="0"/>
              <a:t>AI PAs, </a:t>
            </a:r>
            <a:r>
              <a:rPr lang="en-US" sz="1400" dirty="0"/>
              <a:t>in other cases different S3 priorities address one particular </a:t>
            </a:r>
            <a:r>
              <a:rPr lang="en-US" sz="1400" dirty="0" smtClean="0"/>
              <a:t>PA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6632212"/>
            <a:ext cx="17186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GB" sz="900" dirty="0" smtClean="0">
                <a:solidFill>
                  <a:schemeClr val="tx2"/>
                </a:solidFill>
                <a:latin typeface="+mj-lt"/>
              </a:rPr>
              <a:t>JRC Study, </a:t>
            </a:r>
            <a:r>
              <a:rPr lang="en-GB" sz="900" dirty="0">
                <a:solidFill>
                  <a:schemeClr val="tx2"/>
                </a:solidFill>
                <a:latin typeface="+mj-lt"/>
              </a:rPr>
              <a:t>in preparation 2020)</a:t>
            </a:r>
          </a:p>
        </p:txBody>
      </p:sp>
    </p:spTree>
    <p:extLst>
      <p:ext uri="{BB962C8B-B14F-4D97-AF65-F5344CB8AC3E}">
        <p14:creationId xmlns:p14="http://schemas.microsoft.com/office/powerpoint/2010/main" val="7783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E3E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85481" indent="-285481" defTabSz="913535" fontAlgn="base">
          <a:lnSpc>
            <a:spcPct val="150000"/>
          </a:lnSpc>
          <a:spcBef>
            <a:spcPct val="0"/>
          </a:spcBef>
          <a:spcAft>
            <a:spcPct val="0"/>
          </a:spcAft>
          <a:buClr>
            <a:srgbClr val="3B83C1"/>
          </a:buClr>
          <a:buFont typeface="Arial" panose="020B0604020202020204" pitchFamily="34" charset="0"/>
          <a:buChar char="•"/>
          <a:defRPr sz="2400" dirty="0">
            <a:solidFill>
              <a:srgbClr val="093B37"/>
            </a:solidFill>
            <a:latin typeface="Verdana"/>
            <a:ea typeface="ＭＳ Ｐゴシック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1386</Words>
  <Application>Microsoft Office PowerPoint</Application>
  <PresentationFormat>On-screen Show (4:3)</PresentationFormat>
  <Paragraphs>306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Verdana</vt:lpstr>
      <vt:lpstr>Verdana Standaard</vt:lpstr>
      <vt:lpstr>Tema di Office</vt:lpstr>
      <vt:lpstr>Office-thema</vt:lpstr>
      <vt:lpstr>Office Theme</vt:lpstr>
      <vt:lpstr>PowerPoint Presentation</vt:lpstr>
      <vt:lpstr>Concept of Smart Specialisation (S3)</vt:lpstr>
      <vt:lpstr>PowerPoint Presentation</vt:lpstr>
      <vt:lpstr>PowerPoint Presentation</vt:lpstr>
      <vt:lpstr>More Information: S3 Platform R&amp;I Viewer H2020/ERDF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Ales.GNAMUS@ec.europa.eu</dc:creator>
  <cp:lastModifiedBy>GNAMUS Ales (JRC-SEVILLA)</cp:lastModifiedBy>
  <cp:revision>184</cp:revision>
  <cp:lastPrinted>2019-05-03T15:09:06Z</cp:lastPrinted>
  <dcterms:created xsi:type="dcterms:W3CDTF">2015-03-02T14:41:06Z</dcterms:created>
  <dcterms:modified xsi:type="dcterms:W3CDTF">2020-09-23T07:45:22Z</dcterms:modified>
</cp:coreProperties>
</file>