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9" r:id="rId2"/>
    <p:sldId id="267" r:id="rId3"/>
    <p:sldId id="280" r:id="rId4"/>
    <p:sldId id="286" r:id="rId5"/>
    <p:sldId id="299" r:id="rId6"/>
    <p:sldId id="302" r:id="rId7"/>
    <p:sldId id="295" r:id="rId8"/>
    <p:sldId id="281" r:id="rId9"/>
    <p:sldId id="293" r:id="rId10"/>
    <p:sldId id="307" r:id="rId11"/>
    <p:sldId id="291" r:id="rId12"/>
    <p:sldId id="306" r:id="rId13"/>
    <p:sldId id="315" r:id="rId14"/>
    <p:sldId id="283" r:id="rId15"/>
    <p:sldId id="314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29" autoAdjust="0"/>
  </p:normalViewPr>
  <p:slideViewPr>
    <p:cSldViewPr snapToGrid="0">
      <p:cViewPr varScale="1">
        <p:scale>
          <a:sx n="58" d="100"/>
          <a:sy n="58" d="100"/>
        </p:scale>
        <p:origin x="111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417A-40C3-9B86-C08A774F0FDB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417A-40C3-9B86-C08A774F0FD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417A-40C3-9B86-C08A774F0FDB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7-417A-40C3-9B86-C08A774F0FD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417A-40C3-9B86-C08A774F0FDB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B-417A-40C3-9B86-C08A774F0FDB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D-417A-40C3-9B86-C08A774F0FDB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417A-40C3-9B86-C08A774F0FD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Foglio1!$B$5:$B$12</c:f>
              <c:strCache>
                <c:ptCount val="8"/>
                <c:pt idx="0">
                  <c:v>Italy</c:v>
                </c:pt>
                <c:pt idx="1">
                  <c:v>Slovenia</c:v>
                </c:pt>
                <c:pt idx="2">
                  <c:v>Greece</c:v>
                </c:pt>
                <c:pt idx="3">
                  <c:v>Croatia</c:v>
                </c:pt>
                <c:pt idx="4">
                  <c:v>Albania</c:v>
                </c:pt>
                <c:pt idx="5">
                  <c:v>Bosnia-Herzegovina</c:v>
                </c:pt>
                <c:pt idx="6">
                  <c:v>Montenegro</c:v>
                </c:pt>
                <c:pt idx="7">
                  <c:v>Serbia</c:v>
                </c:pt>
              </c:strCache>
            </c:strRef>
          </c:cat>
          <c:val>
            <c:numRef>
              <c:f>Foglio1!$C$5:$C$12</c:f>
              <c:numCache>
                <c:formatCode>General</c:formatCode>
                <c:ptCount val="8"/>
                <c:pt idx="0">
                  <c:v>131</c:v>
                </c:pt>
                <c:pt idx="1">
                  <c:v>66</c:v>
                </c:pt>
                <c:pt idx="2">
                  <c:v>89</c:v>
                </c:pt>
                <c:pt idx="3">
                  <c:v>82</c:v>
                </c:pt>
                <c:pt idx="4">
                  <c:v>50</c:v>
                </c:pt>
                <c:pt idx="5">
                  <c:v>29</c:v>
                </c:pt>
                <c:pt idx="6">
                  <c:v>29</c:v>
                </c:pt>
                <c:pt idx="7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17A-40C3-9B86-C08A774F0F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9274240"/>
        <c:axId val="183585024"/>
        <c:axId val="0"/>
      </c:bar3DChart>
      <c:catAx>
        <c:axId val="139274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it-IT"/>
          </a:p>
        </c:txPr>
        <c:crossAx val="183585024"/>
        <c:crosses val="autoZero"/>
        <c:auto val="1"/>
        <c:lblAlgn val="ctr"/>
        <c:lblOffset val="100"/>
        <c:noMultiLvlLbl val="0"/>
      </c:catAx>
      <c:valAx>
        <c:axId val="1835850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9274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1555590351855842E-2"/>
          <c:y val="4.2673818680563406E-2"/>
          <c:w val="0.88728899942266826"/>
          <c:h val="0.46099301395681297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Foglio2!$B$65:$B$79</c:f>
              <c:strCache>
                <c:ptCount val="15"/>
                <c:pt idx="0">
                  <c:v>local public authority</c:v>
                </c:pt>
                <c:pt idx="1">
                  <c:v>regional public authority</c:v>
                </c:pt>
                <c:pt idx="2">
                  <c:v>national public authority</c:v>
                </c:pt>
                <c:pt idx="3">
                  <c:v>sectoral agency</c:v>
                </c:pt>
                <c:pt idx="4">
                  <c:v>infrastructure and (public) service provider</c:v>
                </c:pt>
                <c:pt idx="5">
                  <c:v>interest groups including NGOs</c:v>
                </c:pt>
                <c:pt idx="6">
                  <c:v>higher education and research</c:v>
                </c:pt>
                <c:pt idx="7">
                  <c:v>education/training centre and school</c:v>
                </c:pt>
                <c:pt idx="8">
                  <c:v>enterprise, excluding SME</c:v>
                </c:pt>
                <c:pt idx="9">
                  <c:v>SME</c:v>
                </c:pt>
                <c:pt idx="10">
                  <c:v>business support organisation</c:v>
                </c:pt>
                <c:pt idx="11">
                  <c:v>EGTC</c:v>
                </c:pt>
                <c:pt idx="12">
                  <c:v>General public</c:v>
                </c:pt>
                <c:pt idx="13">
                  <c:v>International organisation, EEIG under national law</c:v>
                </c:pt>
                <c:pt idx="14">
                  <c:v>other</c:v>
                </c:pt>
              </c:strCache>
            </c:strRef>
          </c:cat>
          <c:val>
            <c:numRef>
              <c:f>Foglio2!$C$65:$C$79</c:f>
            </c:numRef>
          </c:val>
          <c:shape val="box"/>
          <c:extLst>
            <c:ext xmlns:c16="http://schemas.microsoft.com/office/drawing/2014/chart" uri="{C3380CC4-5D6E-409C-BE32-E72D297353CC}">
              <c16:uniqueId val="{00000000-C4D7-48F6-8C38-8944FFDC9B63}"/>
            </c:ext>
          </c:extLst>
        </c:ser>
        <c:ser>
          <c:idx val="1"/>
          <c:order val="1"/>
          <c:invertIfNegative val="0"/>
          <c:dPt>
            <c:idx val="3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2-C4D7-48F6-8C38-8944FFDC9B63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4-C4D7-48F6-8C38-8944FFDC9B63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6-C4D7-48F6-8C38-8944FFDC9B6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8-C4D7-48F6-8C38-8944FFDC9B6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A-C4D7-48F6-8C38-8944FFDC9B6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C-C4D7-48F6-8C38-8944FFDC9B6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E-C4D7-48F6-8C38-8944FFDC9B6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0-C4D7-48F6-8C38-8944FFDC9B63}"/>
              </c:ext>
            </c:extLst>
          </c:dPt>
          <c:dPt>
            <c:idx val="11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12-C4D7-48F6-8C38-8944FFDC9B63}"/>
              </c:ext>
            </c:extLst>
          </c:dPt>
          <c:dPt>
            <c:idx val="13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14-C4D7-48F6-8C38-8944FFDC9B63}"/>
              </c:ext>
            </c:extLst>
          </c:dPt>
          <c:dPt>
            <c:idx val="1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6-C4D7-48F6-8C38-8944FFDC9B63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C4D7-48F6-8C38-8944FFDC9B63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C4D7-48F6-8C38-8944FFDC9B63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4D7-48F6-8C38-8944FFDC9B63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4D7-48F6-8C38-8944FFDC9B63}"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4D7-48F6-8C38-8944FFDC9B63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C4D7-48F6-8C38-8944FFDC9B63}"/>
                </c:ext>
              </c:extLst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C4D7-48F6-8C38-8944FFDC9B63}"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C4D7-48F6-8C38-8944FFDC9B63}"/>
                </c:ext>
              </c:extLst>
            </c:dLbl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C4D7-48F6-8C38-8944FFDC9B63}"/>
                </c:ext>
              </c:extLst>
            </c:dLbl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C4D7-48F6-8C38-8944FFDC9B63}"/>
                </c:ext>
              </c:extLst>
            </c:dLbl>
            <c:dLbl>
              <c:idx val="1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C4D7-48F6-8C38-8944FFDC9B63}"/>
                </c:ext>
              </c:extLst>
            </c:dLbl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C4D7-48F6-8C38-8944FFDC9B63}"/>
                </c:ext>
              </c:extLst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C4D7-48F6-8C38-8944FFDC9B63}"/>
                </c:ext>
              </c:extLst>
            </c:dLbl>
            <c:dLbl>
              <c:idx val="1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C4D7-48F6-8C38-8944FFDC9B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Foglio2!$B$65:$B$79</c:f>
              <c:strCache>
                <c:ptCount val="15"/>
                <c:pt idx="0">
                  <c:v>local public authority</c:v>
                </c:pt>
                <c:pt idx="1">
                  <c:v>regional public authority</c:v>
                </c:pt>
                <c:pt idx="2">
                  <c:v>national public authority</c:v>
                </c:pt>
                <c:pt idx="3">
                  <c:v>sectoral agency</c:v>
                </c:pt>
                <c:pt idx="4">
                  <c:v>infrastructure and (public) service provider</c:v>
                </c:pt>
                <c:pt idx="5">
                  <c:v>interest groups including NGOs</c:v>
                </c:pt>
                <c:pt idx="6">
                  <c:v>higher education and research</c:v>
                </c:pt>
                <c:pt idx="7">
                  <c:v>education/training centre and school</c:v>
                </c:pt>
                <c:pt idx="8">
                  <c:v>enterprise, excluding SME</c:v>
                </c:pt>
                <c:pt idx="9">
                  <c:v>SME</c:v>
                </c:pt>
                <c:pt idx="10">
                  <c:v>business support organisation</c:v>
                </c:pt>
                <c:pt idx="11">
                  <c:v>EGTC</c:v>
                </c:pt>
                <c:pt idx="12">
                  <c:v>General public</c:v>
                </c:pt>
                <c:pt idx="13">
                  <c:v>International organisation, EEIG under national law</c:v>
                </c:pt>
                <c:pt idx="14">
                  <c:v>other</c:v>
                </c:pt>
              </c:strCache>
            </c:strRef>
          </c:cat>
          <c:val>
            <c:numRef>
              <c:f>Foglio2!$D$65:$D$79</c:f>
              <c:numCache>
                <c:formatCode>General</c:formatCode>
                <c:ptCount val="15"/>
                <c:pt idx="0">
                  <c:v>228</c:v>
                </c:pt>
                <c:pt idx="1">
                  <c:v>59</c:v>
                </c:pt>
                <c:pt idx="2">
                  <c:v>39</c:v>
                </c:pt>
                <c:pt idx="3">
                  <c:v>64</c:v>
                </c:pt>
                <c:pt idx="4">
                  <c:v>16</c:v>
                </c:pt>
                <c:pt idx="5">
                  <c:v>25</c:v>
                </c:pt>
                <c:pt idx="6">
                  <c:v>101</c:v>
                </c:pt>
                <c:pt idx="7">
                  <c:v>6</c:v>
                </c:pt>
                <c:pt idx="8">
                  <c:v>7</c:v>
                </c:pt>
                <c:pt idx="9">
                  <c:v>7</c:v>
                </c:pt>
                <c:pt idx="10">
                  <c:v>47</c:v>
                </c:pt>
                <c:pt idx="11">
                  <c:v>1</c:v>
                </c:pt>
                <c:pt idx="12">
                  <c:v>1</c:v>
                </c:pt>
                <c:pt idx="13">
                  <c:v>5</c:v>
                </c:pt>
                <c:pt idx="1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C4D7-48F6-8C38-8944FFDC9B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39275264"/>
        <c:axId val="183587328"/>
        <c:axId val="0"/>
      </c:bar3DChart>
      <c:catAx>
        <c:axId val="139275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183587328"/>
        <c:crosses val="autoZero"/>
        <c:auto val="1"/>
        <c:lblAlgn val="ctr"/>
        <c:lblOffset val="100"/>
        <c:noMultiLvlLbl val="0"/>
      </c:catAx>
      <c:valAx>
        <c:axId val="1835873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9275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77995-53A4-4DF1-AADA-5E18F20E9575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F588C-CD80-404E-9EDB-8A21FECBC07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578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F588C-CD80-404E-9EDB-8A21FECBC07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824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F588C-CD80-404E-9EDB-8A21FECBC07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016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F588C-CD80-404E-9EDB-8A21FECBC07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388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D5D9-B913-47B1-BFEE-B2256D915AA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63F-FB8C-4774-9DC6-AC70AAD29DB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064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D5D9-B913-47B1-BFEE-B2256D915AA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63F-FB8C-4774-9DC6-AC70AAD29DB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65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D5D9-B913-47B1-BFEE-B2256D915AA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63F-FB8C-4774-9DC6-AC70AAD29DB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914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162300" y="4629150"/>
            <a:ext cx="171450" cy="18415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918543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66C2B6E-145A-4F79-BA34-00610FDF4A0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4584151" cy="4704736"/>
          </a:xfrm>
          <a:custGeom>
            <a:avLst/>
            <a:gdLst>
              <a:gd name="connsiteX0" fmla="*/ 0 w 9169496"/>
              <a:gd name="connsiteY0" fmla="*/ 0 h 9409471"/>
              <a:gd name="connsiteX1" fmla="*/ 9169496 w 9169496"/>
              <a:gd name="connsiteY1" fmla="*/ 0 h 9409471"/>
              <a:gd name="connsiteX2" fmla="*/ 9169496 w 9169496"/>
              <a:gd name="connsiteY2" fmla="*/ 9409471 h 9409471"/>
              <a:gd name="connsiteX3" fmla="*/ 0 w 9169496"/>
              <a:gd name="connsiteY3" fmla="*/ 9409471 h 9409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69496" h="9409471">
                <a:moveTo>
                  <a:pt x="0" y="0"/>
                </a:moveTo>
                <a:lnTo>
                  <a:pt x="9169496" y="0"/>
                </a:lnTo>
                <a:lnTo>
                  <a:pt x="9169496" y="9409471"/>
                </a:lnTo>
                <a:lnTo>
                  <a:pt x="0" y="940947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r>
              <a:rPr lang="en-US"/>
              <a:t>Click icon to add picture,</a:t>
            </a:r>
          </a:p>
          <a:p>
            <a:r>
              <a:rPr lang="en-US"/>
              <a:t>Drag and Drop</a:t>
            </a:r>
          </a:p>
        </p:txBody>
      </p:sp>
    </p:spTree>
    <p:extLst>
      <p:ext uri="{BB962C8B-B14F-4D97-AF65-F5344CB8AC3E}">
        <p14:creationId xmlns:p14="http://schemas.microsoft.com/office/powerpoint/2010/main" val="340888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19000" decel="81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44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D5D9-B913-47B1-BFEE-B2256D915AA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63F-FB8C-4774-9DC6-AC70AAD29DB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316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D5D9-B913-47B1-BFEE-B2256D915AA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63F-FB8C-4774-9DC6-AC70AAD29DB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82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D5D9-B913-47B1-BFEE-B2256D915AA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63F-FB8C-4774-9DC6-AC70AAD29DB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6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D5D9-B913-47B1-BFEE-B2256D915AA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63F-FB8C-4774-9DC6-AC70AAD29DB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86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D5D9-B913-47B1-BFEE-B2256D915AA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63F-FB8C-4774-9DC6-AC70AAD29DB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051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D5D9-B913-47B1-BFEE-B2256D915AA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63F-FB8C-4774-9DC6-AC70AAD29DB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99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D5D9-B913-47B1-BFEE-B2256D915AA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63F-FB8C-4774-9DC6-AC70AAD29DB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884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D5D9-B913-47B1-BFEE-B2256D915AA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63F-FB8C-4774-9DC6-AC70AAD29DB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560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ED5D9-B913-47B1-BFEE-B2256D915AA0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9563F-FB8C-4774-9DC6-AC70AAD29DB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44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youexec.com/plus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exec.com/plu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0100" y="2250208"/>
            <a:ext cx="10363200" cy="1944216"/>
          </a:xfrm>
        </p:spPr>
        <p:txBody>
          <a:bodyPr>
            <a:normAutofit/>
          </a:bodyPr>
          <a:lstStyle/>
          <a:p>
            <a:r>
              <a:rPr lang="en-GB" sz="4400" b="1" dirty="0"/>
              <a:t>ADRION programme </a:t>
            </a:r>
            <a:br>
              <a:rPr lang="en-GB" sz="4400" b="1" dirty="0"/>
            </a:br>
            <a:r>
              <a:rPr lang="en-GB" sz="4400" b="1" dirty="0"/>
              <a:t>past experience, lessons learnt, a reflection into the future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730333" y="4293096"/>
            <a:ext cx="8534400" cy="1752600"/>
          </a:xfrm>
        </p:spPr>
        <p:txBody>
          <a:bodyPr>
            <a:normAutofit lnSpcReduction="10000"/>
          </a:bodyPr>
          <a:lstStyle/>
          <a:p>
            <a:pPr algn="r"/>
            <a:r>
              <a:rPr lang="it-IT" sz="1800" i="1" dirty="0">
                <a:solidFill>
                  <a:schemeClr val="tx1"/>
                </a:solidFill>
              </a:rPr>
              <a:t>Meeting and workshop</a:t>
            </a:r>
          </a:p>
          <a:p>
            <a:pPr algn="r"/>
            <a:r>
              <a:rPr lang="it-IT" sz="1800" i="1" dirty="0">
                <a:solidFill>
                  <a:schemeClr val="tx1"/>
                </a:solidFill>
              </a:rPr>
              <a:t>of the </a:t>
            </a:r>
            <a:r>
              <a:rPr lang="it-IT" sz="1800" i="1" dirty="0" smtClean="0">
                <a:solidFill>
                  <a:schemeClr val="tx1"/>
                </a:solidFill>
              </a:rPr>
              <a:t>EUSAIR </a:t>
            </a:r>
            <a:r>
              <a:rPr lang="it-IT" sz="1800" i="1" dirty="0" err="1" smtClean="0">
                <a:solidFill>
                  <a:schemeClr val="tx1"/>
                </a:solidFill>
              </a:rPr>
              <a:t>key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>
                <a:solidFill>
                  <a:schemeClr val="tx1"/>
                </a:solidFill>
              </a:rPr>
              <a:t>implementers</a:t>
            </a:r>
            <a:r>
              <a:rPr lang="it-IT" sz="1800" i="1" dirty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it-IT" sz="1800" i="1" dirty="0">
                <a:solidFill>
                  <a:schemeClr val="tx1"/>
                </a:solidFill>
              </a:rPr>
              <a:t>and </a:t>
            </a:r>
            <a:r>
              <a:rPr lang="it-IT" sz="1800" i="1" dirty="0" err="1">
                <a:solidFill>
                  <a:schemeClr val="tx1"/>
                </a:solidFill>
              </a:rPr>
              <a:t>programming</a:t>
            </a:r>
            <a:r>
              <a:rPr lang="it-IT" sz="1800" i="1" dirty="0">
                <a:solidFill>
                  <a:schemeClr val="tx1"/>
                </a:solidFill>
              </a:rPr>
              <a:t> </a:t>
            </a:r>
            <a:r>
              <a:rPr lang="it-IT" sz="1800" i="1" dirty="0" err="1">
                <a:solidFill>
                  <a:schemeClr val="tx1"/>
                </a:solidFill>
              </a:rPr>
              <a:t>authorities</a:t>
            </a:r>
            <a:endParaRPr lang="it-IT" sz="1800" i="1" dirty="0">
              <a:solidFill>
                <a:schemeClr val="tx1"/>
              </a:solidFill>
            </a:endParaRPr>
          </a:p>
          <a:p>
            <a:pPr algn="r"/>
            <a:endParaRPr lang="it-IT" sz="1800" b="1" dirty="0"/>
          </a:p>
          <a:p>
            <a:pPr algn="r"/>
            <a:r>
              <a:rPr lang="it-IT" sz="1800" i="1" dirty="0" err="1"/>
              <a:t>Portoroz</a:t>
            </a:r>
            <a:r>
              <a:rPr lang="it-IT" sz="1800" i="1" dirty="0"/>
              <a:t>, 18 </a:t>
            </a:r>
            <a:r>
              <a:rPr lang="it-IT" sz="1800" i="1" dirty="0" err="1"/>
              <a:t>September</a:t>
            </a:r>
            <a:r>
              <a:rPr lang="it-IT" sz="1800" i="1" dirty="0"/>
              <a:t> 2019</a:t>
            </a:r>
            <a:endParaRPr lang="en-GB" sz="18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4211" y="409672"/>
            <a:ext cx="2366784" cy="972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99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7">
            <a:extLst>
              <a:ext uri="{FF2B5EF4-FFF2-40B4-BE49-F238E27FC236}">
                <a16:creationId xmlns:a16="http://schemas.microsoft.com/office/drawing/2014/main" id="{9896958C-1D89-45A0-92D4-545840AE54C0}"/>
              </a:ext>
            </a:extLst>
          </p:cNvPr>
          <p:cNvSpPr txBox="1">
            <a:spLocks/>
          </p:cNvSpPr>
          <p:nvPr/>
        </p:nvSpPr>
        <p:spPr>
          <a:xfrm>
            <a:off x="391885" y="356280"/>
            <a:ext cx="11299372" cy="83570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003399"/>
                </a:solidFill>
              </a:rPr>
              <a:t>HARVESTING</a:t>
            </a:r>
            <a:r>
              <a:rPr lang="en-US" sz="2800" b="1" dirty="0" smtClean="0">
                <a:solidFill>
                  <a:srgbClr val="003399"/>
                </a:solidFill>
              </a:rPr>
              <a:t> </a:t>
            </a:r>
            <a:r>
              <a:rPr lang="en-US" sz="3200" b="1" dirty="0">
                <a:solidFill>
                  <a:srgbClr val="003399"/>
                </a:solidFill>
              </a:rPr>
              <a:t>ADRION SEEDS OF COOPERATION</a:t>
            </a:r>
            <a:endParaRPr lang="it-IT" sz="3200" b="1" dirty="0">
              <a:solidFill>
                <a:srgbClr val="003399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18457" y="2118679"/>
            <a:ext cx="106462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ea typeface="Times New Roman" panose="02020603050405020304" pitchFamily="18" charset="0"/>
              </a:rPr>
              <a:t>C</a:t>
            </a:r>
            <a:r>
              <a:rPr lang="en-GB" dirty="0" smtClean="0">
                <a:ea typeface="Times New Roman" panose="02020603050405020304" pitchFamily="18" charset="0"/>
              </a:rPr>
              <a:t>apitalization activities to promote achieved outcomes shall start in the second part of </a:t>
            </a:r>
            <a:r>
              <a:rPr lang="en-GB" dirty="0" smtClean="0">
                <a:ea typeface="Times New Roman" panose="02020603050405020304" pitchFamily="18" charset="0"/>
              </a:rPr>
              <a:t>2019</a:t>
            </a:r>
            <a:endParaRPr lang="en-GB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it-IT" sz="20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i="1" dirty="0" smtClean="0">
                <a:ea typeface="Times New Roman" panose="02020603050405020304" pitchFamily="18" charset="0"/>
              </a:rPr>
              <a:t>Ad hoc </a:t>
            </a:r>
            <a:r>
              <a:rPr lang="en-GB" dirty="0">
                <a:ea typeface="Times New Roman" panose="02020603050405020304" pitchFamily="18" charset="0"/>
              </a:rPr>
              <a:t>W</a:t>
            </a:r>
            <a:r>
              <a:rPr lang="en-GB" dirty="0" smtClean="0">
                <a:ea typeface="Times New Roman" panose="02020603050405020304" pitchFamily="18" charset="0"/>
              </a:rPr>
              <a:t>orking </a:t>
            </a:r>
            <a:r>
              <a:rPr lang="en-GB" dirty="0">
                <a:ea typeface="Times New Roman" panose="02020603050405020304" pitchFamily="18" charset="0"/>
              </a:rPr>
              <a:t>G</a:t>
            </a:r>
            <a:r>
              <a:rPr lang="en-GB" dirty="0" smtClean="0">
                <a:ea typeface="Times New Roman" panose="02020603050405020304" pitchFamily="18" charset="0"/>
              </a:rPr>
              <a:t>roup composed by Monitoring Committee representatives to agree on future capitalization </a:t>
            </a:r>
            <a:r>
              <a:rPr lang="en-GB" dirty="0">
                <a:ea typeface="Times New Roman" panose="02020603050405020304" pitchFamily="18" charset="0"/>
              </a:rPr>
              <a:t>activities (1</a:t>
            </a:r>
            <a:r>
              <a:rPr lang="en-GB" baseline="30000" dirty="0">
                <a:ea typeface="Times New Roman" panose="02020603050405020304" pitchFamily="18" charset="0"/>
              </a:rPr>
              <a:t>st</a:t>
            </a:r>
            <a:r>
              <a:rPr lang="en-GB" dirty="0">
                <a:ea typeface="Times New Roman" panose="02020603050405020304" pitchFamily="18" charset="0"/>
              </a:rPr>
              <a:t> meeting scheduled on 7 October 2019)</a:t>
            </a:r>
            <a:endParaRPr lang="en-GB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it-IT" sz="20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 smtClean="0">
                <a:ea typeface="Times New Roman" panose="02020603050405020304" pitchFamily="18" charset="0"/>
              </a:rPr>
              <a:t>Cooperation with EUSAIR through its Facility Point </a:t>
            </a:r>
            <a:r>
              <a:rPr lang="en-GB" dirty="0" smtClean="0">
                <a:ea typeface="Times New Roman" panose="02020603050405020304" pitchFamily="18" charset="0"/>
              </a:rPr>
              <a:t>could </a:t>
            </a:r>
            <a:r>
              <a:rPr lang="en-GB" dirty="0" smtClean="0">
                <a:ea typeface="Times New Roman" panose="02020603050405020304" pitchFamily="18" charset="0"/>
              </a:rPr>
              <a:t>be envisaged</a:t>
            </a:r>
            <a:endParaRPr lang="it-IT" sz="20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53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7">
            <a:extLst>
              <a:ext uri="{FF2B5EF4-FFF2-40B4-BE49-F238E27FC236}">
                <a16:creationId xmlns:a16="http://schemas.microsoft.com/office/drawing/2014/main" id="{9896958C-1D89-45A0-92D4-545840AE54C0}"/>
              </a:ext>
            </a:extLst>
          </p:cNvPr>
          <p:cNvSpPr txBox="1">
            <a:spLocks/>
          </p:cNvSpPr>
          <p:nvPr/>
        </p:nvSpPr>
        <p:spPr>
          <a:xfrm>
            <a:off x="391885" y="356280"/>
            <a:ext cx="11299372" cy="83570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3399"/>
                </a:solidFill>
              </a:rPr>
              <a:t>LESSONS LEARNED</a:t>
            </a:r>
            <a:endParaRPr lang="it-IT" sz="2800" b="1" dirty="0">
              <a:solidFill>
                <a:srgbClr val="003399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695699" y="4438560"/>
            <a:ext cx="799555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 smtClean="0">
                <a:ea typeface="Times New Roman" panose="02020603050405020304" pitchFamily="18" charset="0"/>
              </a:rPr>
              <a:t>Guided approach to </a:t>
            </a:r>
            <a:r>
              <a:rPr lang="en-GB" dirty="0" smtClean="0">
                <a:ea typeface="Times New Roman" panose="02020603050405020304" pitchFamily="18" charset="0"/>
              </a:rPr>
              <a:t>potential beneficiaries </a:t>
            </a:r>
            <a:r>
              <a:rPr lang="en-GB" dirty="0" smtClean="0">
                <a:ea typeface="Times New Roman" panose="02020603050405020304" pitchFamily="18" charset="0"/>
              </a:rPr>
              <a:t>(e.g.: with regard to topics, actions) already in the design of calls for proposals </a:t>
            </a:r>
            <a:r>
              <a:rPr lang="en-GB" dirty="0" smtClean="0">
                <a:ea typeface="Times New Roman" panose="02020603050405020304" pitchFamily="18" charset="0"/>
              </a:rPr>
              <a:t>aimed at receiving higher </a:t>
            </a:r>
            <a:r>
              <a:rPr lang="en-GB" dirty="0" smtClean="0">
                <a:ea typeface="Times New Roman" panose="02020603050405020304" pitchFamily="18" charset="0"/>
              </a:rPr>
              <a:t>quality project proposals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 smtClean="0">
                <a:ea typeface="Times New Roman" panose="02020603050405020304" pitchFamily="18" charset="0"/>
              </a:rPr>
              <a:t>Beneficiaries suffer from difficulties in spending funds due </a:t>
            </a:r>
            <a:r>
              <a:rPr lang="en-GB" dirty="0">
                <a:ea typeface="Times New Roman" panose="02020603050405020304" pitchFamily="18" charset="0"/>
              </a:rPr>
              <a:t>to </a:t>
            </a:r>
            <a:r>
              <a:rPr lang="en-GB" dirty="0" smtClean="0">
                <a:ea typeface="Times New Roman" panose="02020603050405020304" pitchFamily="18" charset="0"/>
              </a:rPr>
              <a:t>structural/internal organization/Partner States rules (e.g.: long public procurement processes, institutional changes) 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 smtClean="0">
                <a:ea typeface="Times New Roman" panose="02020603050405020304" pitchFamily="18" charset="0"/>
              </a:rPr>
              <a:t>Closer support at national level to be considered</a:t>
            </a:r>
          </a:p>
        </p:txBody>
      </p:sp>
      <p:sp>
        <p:nvSpPr>
          <p:cNvPr id="4" name="Rettangolo arrotondato 3"/>
          <p:cNvSpPr/>
          <p:nvPr/>
        </p:nvSpPr>
        <p:spPr>
          <a:xfrm>
            <a:off x="723899" y="4413974"/>
            <a:ext cx="2257425" cy="109537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Projects design and management</a:t>
            </a:r>
            <a:endParaRPr lang="en-GB" b="1" dirty="0"/>
          </a:p>
        </p:txBody>
      </p:sp>
      <p:sp>
        <p:nvSpPr>
          <p:cNvPr id="8" name="Rettangolo 7"/>
          <p:cNvSpPr/>
          <p:nvPr/>
        </p:nvSpPr>
        <p:spPr>
          <a:xfrm>
            <a:off x="3695699" y="691336"/>
            <a:ext cx="7905751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 smtClean="0">
                <a:ea typeface="Times New Roman" panose="02020603050405020304" pitchFamily="18" charset="0"/>
              </a:rPr>
              <a:t>Post-2020 Cooperation Programme </a:t>
            </a:r>
            <a:r>
              <a:rPr lang="en-GB" dirty="0">
                <a:ea typeface="Times New Roman" panose="02020603050405020304" pitchFamily="18" charset="0"/>
              </a:rPr>
              <a:t>should </a:t>
            </a:r>
            <a:r>
              <a:rPr lang="en-GB" dirty="0" smtClean="0">
                <a:ea typeface="Times New Roman" panose="02020603050405020304" pitchFamily="18" charset="0"/>
              </a:rPr>
              <a:t>take </a:t>
            </a:r>
            <a:r>
              <a:rPr lang="en-GB" dirty="0" smtClean="0">
                <a:ea typeface="Times New Roman" panose="02020603050405020304" pitchFamily="18" charset="0"/>
              </a:rPr>
              <a:t>more into </a:t>
            </a:r>
            <a:r>
              <a:rPr lang="en-GB" dirty="0">
                <a:ea typeface="Times New Roman" panose="02020603050405020304" pitchFamily="18" charset="0"/>
              </a:rPr>
              <a:t>account the programme area </a:t>
            </a:r>
            <a:r>
              <a:rPr lang="en-GB" dirty="0" smtClean="0">
                <a:ea typeface="Times New Roman" panose="02020603050405020304" pitchFamily="18" charset="0"/>
              </a:rPr>
              <a:t>specificities/characteristics through </a:t>
            </a:r>
            <a:r>
              <a:rPr lang="en-GB" dirty="0">
                <a:ea typeface="Times New Roman" panose="02020603050405020304" pitchFamily="18" charset="0"/>
              </a:rPr>
              <a:t>territorial, swot analyses, and </a:t>
            </a:r>
            <a:r>
              <a:rPr lang="en-GB" dirty="0" smtClean="0">
                <a:ea typeface="Times New Roman" panose="02020603050405020304" pitchFamily="18" charset="0"/>
              </a:rPr>
              <a:t>definition of future scenarios for TN cooperation </a:t>
            </a:r>
            <a:r>
              <a:rPr lang="en-GB" dirty="0">
                <a:ea typeface="Times New Roman" panose="02020603050405020304" pitchFamily="18" charset="0"/>
              </a:rPr>
              <a:t>thus to make use of EU </a:t>
            </a:r>
            <a:r>
              <a:rPr lang="en-GB" dirty="0" smtClean="0">
                <a:ea typeface="Times New Roman" panose="02020603050405020304" pitchFamily="18" charset="0"/>
              </a:rPr>
              <a:t>funds </a:t>
            </a:r>
            <a:r>
              <a:rPr lang="en-GB" dirty="0">
                <a:ea typeface="Times New Roman" panose="02020603050405020304" pitchFamily="18" charset="0"/>
              </a:rPr>
              <a:t>more </a:t>
            </a:r>
            <a:r>
              <a:rPr lang="en-GB" dirty="0" smtClean="0">
                <a:ea typeface="Times New Roman" panose="02020603050405020304" pitchFamily="18" charset="0"/>
              </a:rPr>
              <a:t>effective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 smtClean="0">
                <a:ea typeface="Times New Roman" panose="02020603050405020304" pitchFamily="18" charset="0"/>
              </a:rPr>
              <a:t>More prominent role of dissemination </a:t>
            </a:r>
            <a:r>
              <a:rPr lang="en-GB" dirty="0">
                <a:ea typeface="Times New Roman" panose="02020603050405020304" pitchFamily="18" charset="0"/>
              </a:rPr>
              <a:t>and capitalization </a:t>
            </a:r>
            <a:r>
              <a:rPr lang="en-GB" dirty="0" smtClean="0">
                <a:ea typeface="Times New Roman" panose="02020603050405020304" pitchFamily="18" charset="0"/>
              </a:rPr>
              <a:t>activities to be considered</a:t>
            </a:r>
            <a:endParaRPr lang="en-GB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 smtClean="0">
                <a:ea typeface="Times New Roman" panose="02020603050405020304" pitchFamily="18" charset="0"/>
              </a:rPr>
              <a:t>TN </a:t>
            </a:r>
            <a:r>
              <a:rPr lang="en-GB" dirty="0">
                <a:ea typeface="Times New Roman" panose="02020603050405020304" pitchFamily="18" charset="0"/>
              </a:rPr>
              <a:t>cooperation </a:t>
            </a:r>
            <a:r>
              <a:rPr lang="en-GB" dirty="0" smtClean="0">
                <a:ea typeface="Times New Roman" panose="02020603050405020304" pitchFamily="18" charset="0"/>
              </a:rPr>
              <a:t>still perceived </a:t>
            </a:r>
            <a:r>
              <a:rPr lang="en-GB" dirty="0">
                <a:ea typeface="Times New Roman" panose="02020603050405020304" pitchFamily="18" charset="0"/>
              </a:rPr>
              <a:t>as an “enlarged CBC cooperation”: a step forward has not been fully done yet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 smtClean="0">
                <a:ea typeface="Times New Roman" panose="02020603050405020304" pitchFamily="18" charset="0"/>
              </a:rPr>
              <a:t>Synergies </a:t>
            </a:r>
            <a:r>
              <a:rPr lang="en-GB" dirty="0">
                <a:ea typeface="Times New Roman" panose="02020603050405020304" pitchFamily="18" charset="0"/>
              </a:rPr>
              <a:t>and cooperation with the other existing programmes (TN and CBC) </a:t>
            </a:r>
            <a:r>
              <a:rPr lang="en-GB" dirty="0" smtClean="0">
                <a:ea typeface="Times New Roman" panose="02020603050405020304" pitchFamily="18" charset="0"/>
              </a:rPr>
              <a:t>operating on the same geographical area are </a:t>
            </a:r>
            <a:r>
              <a:rPr lang="en-GB" dirty="0">
                <a:ea typeface="Times New Roman" panose="02020603050405020304" pitchFamily="18" charset="0"/>
              </a:rPr>
              <a:t>currently weak; </a:t>
            </a:r>
            <a:r>
              <a:rPr lang="en-GB" dirty="0" smtClean="0">
                <a:ea typeface="Times New Roman" panose="02020603050405020304" pitchFamily="18" charset="0"/>
              </a:rPr>
              <a:t>need </a:t>
            </a:r>
            <a:r>
              <a:rPr lang="en-GB" dirty="0">
                <a:ea typeface="Times New Roman" panose="02020603050405020304" pitchFamily="18" charset="0"/>
              </a:rPr>
              <a:t>to reduce potential overlapping </a:t>
            </a:r>
            <a:endParaRPr lang="en-GB" dirty="0" smtClean="0">
              <a:ea typeface="Times New Roman" panose="02020603050405020304" pitchFamily="18" charset="0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723900" y="1295399"/>
            <a:ext cx="2257425" cy="1095375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Programme design and implementation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93481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7">
            <a:extLst>
              <a:ext uri="{FF2B5EF4-FFF2-40B4-BE49-F238E27FC236}">
                <a16:creationId xmlns:a16="http://schemas.microsoft.com/office/drawing/2014/main" id="{9896958C-1D89-45A0-92D4-545840AE54C0}"/>
              </a:ext>
            </a:extLst>
          </p:cNvPr>
          <p:cNvSpPr txBox="1">
            <a:spLocks/>
          </p:cNvSpPr>
          <p:nvPr/>
        </p:nvSpPr>
        <p:spPr>
          <a:xfrm>
            <a:off x="391885" y="356280"/>
            <a:ext cx="11299372" cy="83570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003399"/>
                </a:solidFill>
              </a:rPr>
              <a:t>ADRION PROGRAMMING: </a:t>
            </a:r>
            <a:r>
              <a:rPr lang="en-US" sz="2800" b="1" i="1" dirty="0">
                <a:solidFill>
                  <a:srgbClr val="003399"/>
                </a:solidFill>
              </a:rPr>
              <a:t>WHAT</a:t>
            </a:r>
            <a:r>
              <a:rPr lang="en-US" sz="2800" b="1" dirty="0">
                <a:solidFill>
                  <a:srgbClr val="003399"/>
                </a:solidFill>
              </a:rPr>
              <a:t>  TO FUND</a:t>
            </a:r>
            <a:endParaRPr lang="it-IT" sz="2800" b="1" dirty="0">
              <a:solidFill>
                <a:srgbClr val="003399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47006" y="1451714"/>
            <a:ext cx="10989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/>
              <a:t>Identification of leading distinctive elements characterising ADRION goals in accordance with the EU Strategic Agenda 2019-2024, e.g.:  </a:t>
            </a:r>
          </a:p>
        </p:txBody>
      </p:sp>
      <p:sp>
        <p:nvSpPr>
          <p:cNvPr id="5" name="Rettangolo 4"/>
          <p:cNvSpPr/>
          <p:nvPr/>
        </p:nvSpPr>
        <p:spPr>
          <a:xfrm>
            <a:off x="685801" y="2413954"/>
            <a:ext cx="1064622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b="1" i="1" dirty="0">
                <a:latin typeface="Calibri" panose="020F0502020204030204" pitchFamily="34" charset="0"/>
                <a:ea typeface="Times New Roman" panose="02020603050405020304" pitchFamily="18" charset="0"/>
              </a:rPr>
              <a:t>A more environmentally sustainable area</a:t>
            </a: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: strong/horizontal focus on environmental sustainability in all identified topics;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b="1" i="1" dirty="0">
                <a:latin typeface="Calibri" panose="020F0502020204030204" pitchFamily="34" charset="0"/>
                <a:ea typeface="Times New Roman" panose="02020603050405020304" pitchFamily="18" charset="0"/>
              </a:rPr>
              <a:t>A more innovative area: </a:t>
            </a: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strong/horizontal focus on innovation in all identified topics, including the conceiving and implementing S3s at macro-regional level;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b="1" i="1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GB" i="1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b="1" i="1" dirty="0">
                <a:latin typeface="Calibri" panose="020F0502020204030204" pitchFamily="34" charset="0"/>
                <a:ea typeface="Times New Roman" panose="02020603050405020304" pitchFamily="18" charset="0"/>
              </a:rPr>
              <a:t>more cohesive area: </a:t>
            </a: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strong/horizontal focus on possible future enlargement, enhance institutional capacity of public authorities and stakeholders, preserve and increase </a:t>
            </a:r>
            <a:r>
              <a:rPr lang="en-US" dirty="0"/>
              <a:t>area way of life, including </a:t>
            </a: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people-to-people actions.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7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7">
            <a:extLst>
              <a:ext uri="{FF2B5EF4-FFF2-40B4-BE49-F238E27FC236}">
                <a16:creationId xmlns:a16="http://schemas.microsoft.com/office/drawing/2014/main" id="{9896958C-1D89-45A0-92D4-545840AE54C0}"/>
              </a:ext>
            </a:extLst>
          </p:cNvPr>
          <p:cNvSpPr txBox="1">
            <a:spLocks/>
          </p:cNvSpPr>
          <p:nvPr/>
        </p:nvSpPr>
        <p:spPr>
          <a:xfrm>
            <a:off x="391885" y="356280"/>
            <a:ext cx="11299372" cy="83570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003399"/>
                </a:solidFill>
              </a:rPr>
              <a:t>ADRION PROGRAMMING: </a:t>
            </a:r>
            <a:r>
              <a:rPr lang="en-US" sz="2800" b="1" i="1" u="sng" dirty="0">
                <a:solidFill>
                  <a:srgbClr val="003399"/>
                </a:solidFill>
              </a:rPr>
              <a:t>WHOM</a:t>
            </a:r>
            <a:r>
              <a:rPr lang="en-US" sz="2800" b="1" dirty="0">
                <a:solidFill>
                  <a:srgbClr val="003399"/>
                </a:solidFill>
              </a:rPr>
              <a:t> TO FUND</a:t>
            </a:r>
            <a:endParaRPr lang="it-IT" sz="2800" b="1" dirty="0">
              <a:solidFill>
                <a:srgbClr val="003399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50389" y="1051664"/>
            <a:ext cx="109891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Reflection on potential beneficiaries, how to intercept them and their capacity in mobilizing the necessary project co-financing.</a:t>
            </a:r>
          </a:p>
          <a:p>
            <a:r>
              <a:rPr lang="en-GB" dirty="0"/>
              <a:t>Beneficiaries robustly contribute to the definition of the programme vision, achievements and visibility: if majority of potential beneficiaries will be, for example:</a:t>
            </a:r>
          </a:p>
        </p:txBody>
      </p:sp>
      <p:grpSp>
        <p:nvGrpSpPr>
          <p:cNvPr id="17" name="Gruppo 16"/>
          <p:cNvGrpSpPr/>
          <p:nvPr/>
        </p:nvGrpSpPr>
        <p:grpSpPr>
          <a:xfrm>
            <a:off x="518430" y="2349435"/>
            <a:ext cx="10911568" cy="3907526"/>
            <a:chOff x="547005" y="2063685"/>
            <a:chExt cx="10911568" cy="3907526"/>
          </a:xfrm>
        </p:grpSpPr>
        <p:sp>
          <p:nvSpPr>
            <p:cNvPr id="5" name="Rettangolo 4"/>
            <p:cNvSpPr/>
            <p:nvPr/>
          </p:nvSpPr>
          <p:spPr>
            <a:xfrm>
              <a:off x="547005" y="2341849"/>
              <a:ext cx="350928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lnSpc>
                  <a:spcPct val="150000"/>
                </a:lnSpc>
                <a:spcAft>
                  <a:spcPts val="600"/>
                </a:spcAft>
              </a:pPr>
              <a:r>
                <a:rPr lang="en-GB" sz="1600" u="sng" dirty="0">
                  <a:ea typeface="Times New Roman" panose="02020603050405020304" pitchFamily="18" charset="0"/>
                </a:rPr>
                <a:t>Politicians and decision-makers</a:t>
              </a:r>
              <a:endParaRPr lang="it-IT" sz="1600" dirty="0">
                <a:effectLst/>
                <a:ea typeface="Times New Roman" panose="02020603050405020304" pitchFamily="18" charset="0"/>
              </a:endParaRPr>
            </a:p>
          </p:txBody>
        </p:sp>
        <p:sp>
          <p:nvSpPr>
            <p:cNvPr id="4" name="Freccia a destra 3"/>
            <p:cNvSpPr/>
            <p:nvPr/>
          </p:nvSpPr>
          <p:spPr>
            <a:xfrm>
              <a:off x="4229481" y="2341849"/>
              <a:ext cx="489204" cy="484632"/>
            </a:xfrm>
            <a:prstGeom prst="right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7" name="CasellaDiTesto 6"/>
            <p:cNvSpPr txBox="1"/>
            <p:nvPr/>
          </p:nvSpPr>
          <p:spPr>
            <a:xfrm>
              <a:off x="4914898" y="2063685"/>
              <a:ext cx="65436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Programme partially visible to the wide public; supported activities effective in the medium-long period</a:t>
              </a:r>
            </a:p>
          </p:txBody>
        </p:sp>
        <p:sp>
          <p:nvSpPr>
            <p:cNvPr id="8" name="Rettangolo 7"/>
            <p:cNvSpPr/>
            <p:nvPr/>
          </p:nvSpPr>
          <p:spPr>
            <a:xfrm>
              <a:off x="4914898" y="5386436"/>
              <a:ext cx="6096000" cy="58477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 algn="just">
                <a:spcAft>
                  <a:spcPts val="600"/>
                </a:spcAft>
              </a:pPr>
              <a:r>
                <a:rPr lang="en-GB" sz="1600" dirty="0">
                  <a:latin typeface="Calibri" panose="020F0502020204030204" pitchFamily="34" charset="0"/>
                  <a:ea typeface="Times New Roman" panose="02020603050405020304" pitchFamily="18" charset="0"/>
                </a:rPr>
                <a:t>(proposed output indicators: </a:t>
              </a:r>
              <a:r>
                <a:rPr lang="en-GB" sz="1600" i="1" dirty="0">
                  <a:latin typeface="Calibri" panose="020F0502020204030204" pitchFamily="34" charset="0"/>
                  <a:ea typeface="Times New Roman" panose="02020603050405020304" pitchFamily="18" charset="0"/>
                </a:rPr>
                <a:t>joint pilot activities implemented in projects; participants in joint training schemes</a:t>
              </a:r>
              <a:r>
                <a:rPr lang="en-GB" sz="1600" dirty="0">
                  <a:latin typeface="Calibri" panose="020F0502020204030204" pitchFamily="34" charset="0"/>
                  <a:ea typeface="Times New Roman" panose="02020603050405020304" pitchFamily="18" charset="0"/>
                </a:rPr>
                <a:t>)</a:t>
              </a:r>
              <a:endParaRPr lang="it-IT" sz="16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Rettangolo 8"/>
            <p:cNvSpPr/>
            <p:nvPr/>
          </p:nvSpPr>
          <p:spPr>
            <a:xfrm>
              <a:off x="4914898" y="2628044"/>
              <a:ext cx="633412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spcAft>
                  <a:spcPts val="600"/>
                </a:spcAft>
              </a:pPr>
              <a:r>
                <a:rPr lang="en-GB" sz="1600" dirty="0">
                  <a:ea typeface="Times New Roman" panose="02020603050405020304" pitchFamily="18" charset="0"/>
                </a:rPr>
                <a:t>(proposed output indicator: </a:t>
              </a:r>
              <a:r>
                <a:rPr lang="en-GB" sz="1600" i="1" dirty="0">
                  <a:ea typeface="Times New Roman" panose="02020603050405020304" pitchFamily="18" charset="0"/>
                </a:rPr>
                <a:t>joint strategies/action plans developed or implemented</a:t>
              </a:r>
              <a:r>
                <a:rPr lang="en-GB" sz="1600" dirty="0">
                  <a:ea typeface="Times New Roman" panose="02020603050405020304" pitchFamily="18" charset="0"/>
                </a:rPr>
                <a:t>)</a:t>
              </a:r>
              <a:endParaRPr lang="it-IT" sz="1600" dirty="0">
                <a:ea typeface="Times New Roman" panose="02020603050405020304" pitchFamily="18" charset="0"/>
              </a:endParaRPr>
            </a:p>
          </p:txBody>
        </p:sp>
        <p:sp>
          <p:nvSpPr>
            <p:cNvPr id="10" name="Rettangolo 9"/>
            <p:cNvSpPr/>
            <p:nvPr/>
          </p:nvSpPr>
          <p:spPr>
            <a:xfrm>
              <a:off x="571665" y="3446252"/>
              <a:ext cx="260398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u="sng" dirty="0">
                  <a:ea typeface="Times New Roman" panose="02020603050405020304" pitchFamily="18" charset="0"/>
                </a:rPr>
                <a:t>Specific sector stakeholders</a:t>
              </a:r>
              <a:r>
                <a:rPr lang="en-GB" sz="1600" dirty="0">
                  <a:ea typeface="Times New Roman" panose="02020603050405020304" pitchFamily="18" charset="0"/>
                </a:rPr>
                <a:t> </a:t>
              </a:r>
              <a:endParaRPr lang="en-GB" sz="1600" dirty="0"/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4914898" y="3825272"/>
              <a:ext cx="6096000" cy="83099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 algn="just">
                <a:spcAft>
                  <a:spcPts val="600"/>
                </a:spcAft>
              </a:pPr>
              <a:r>
                <a:rPr lang="en-GB" sz="1600" dirty="0">
                  <a:ea typeface="Times New Roman" panose="02020603050405020304" pitchFamily="18" charset="0"/>
                </a:rPr>
                <a:t>(proposed output indicators: </a:t>
              </a:r>
              <a:r>
                <a:rPr lang="en-GB" sz="1600" i="1" dirty="0">
                  <a:ea typeface="Times New Roman" panose="02020603050405020304" pitchFamily="18" charset="0"/>
                </a:rPr>
                <a:t>joint pilot activities implemented in projects; participants in joint training schemes; projects across national borders leading to network/clusters</a:t>
              </a:r>
              <a:r>
                <a:rPr lang="en-GB" sz="1600" dirty="0">
                  <a:ea typeface="Times New Roman" panose="02020603050405020304" pitchFamily="18" charset="0"/>
                </a:rPr>
                <a:t>)</a:t>
              </a:r>
              <a:endParaRPr lang="it-IT" sz="1600" dirty="0">
                <a:ea typeface="Times New Roman" panose="02020603050405020304" pitchFamily="18" charset="0"/>
              </a:endParaRPr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4886320" y="3294567"/>
              <a:ext cx="65436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Programme visible to a selected public; supported activities effective in the short-medium-long period</a:t>
              </a:r>
            </a:p>
          </p:txBody>
        </p:sp>
        <p:sp>
          <p:nvSpPr>
            <p:cNvPr id="13" name="Freccia a destra 12"/>
            <p:cNvSpPr/>
            <p:nvPr/>
          </p:nvSpPr>
          <p:spPr>
            <a:xfrm>
              <a:off x="4245864" y="3498195"/>
              <a:ext cx="489204" cy="484632"/>
            </a:xfrm>
            <a:prstGeom prst="right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14" name="Rettangolo 13"/>
            <p:cNvSpPr/>
            <p:nvPr/>
          </p:nvSpPr>
          <p:spPr>
            <a:xfrm>
              <a:off x="571665" y="4794964"/>
              <a:ext cx="384913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u="sng" dirty="0">
                  <a:ea typeface="Times New Roman" panose="02020603050405020304" pitchFamily="18" charset="0"/>
                </a:rPr>
                <a:t>Civil society, citizens, education</a:t>
              </a:r>
            </a:p>
            <a:p>
              <a:r>
                <a:rPr lang="en-GB" sz="1600" u="sng" dirty="0">
                  <a:ea typeface="Times New Roman" panose="02020603050405020304" pitchFamily="18" charset="0"/>
                </a:rPr>
                <a:t> and training centres</a:t>
              </a:r>
              <a:r>
                <a:rPr lang="en-GB" sz="1600" dirty="0">
                  <a:ea typeface="Times New Roman" panose="02020603050405020304" pitchFamily="18" charset="0"/>
                </a:rPr>
                <a:t> </a:t>
              </a:r>
              <a:endParaRPr lang="en-GB" sz="1600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4886323" y="4801661"/>
              <a:ext cx="65436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Programme visible to the wide public; supported activities effective in the short-medium period</a:t>
              </a:r>
            </a:p>
          </p:txBody>
        </p:sp>
        <p:sp>
          <p:nvSpPr>
            <p:cNvPr id="16" name="Freccia a destra 15"/>
            <p:cNvSpPr/>
            <p:nvPr/>
          </p:nvSpPr>
          <p:spPr>
            <a:xfrm>
              <a:off x="4229481" y="4985001"/>
              <a:ext cx="489204" cy="484632"/>
            </a:xfrm>
            <a:prstGeom prst="rightArrow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</p:grpSp>
    </p:spTree>
    <p:extLst>
      <p:ext uri="{BB962C8B-B14F-4D97-AF65-F5344CB8AC3E}">
        <p14:creationId xmlns:p14="http://schemas.microsoft.com/office/powerpoint/2010/main" val="315340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con angoli arrotondati in diagonale 18"/>
          <p:cNvSpPr/>
          <p:nvPr/>
        </p:nvSpPr>
        <p:spPr>
          <a:xfrm>
            <a:off x="440871" y="3771900"/>
            <a:ext cx="1474044" cy="571500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….</a:t>
            </a:r>
            <a:endParaRPr lang="en-GB" dirty="0"/>
          </a:p>
        </p:txBody>
      </p:sp>
      <p:pic>
        <p:nvPicPr>
          <p:cNvPr id="18" name="Immagin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01" y="1793274"/>
            <a:ext cx="1409600" cy="1055839"/>
          </a:xfrm>
          <a:prstGeom prst="rect">
            <a:avLst/>
          </a:prstGeom>
        </p:spPr>
      </p:pic>
      <p:grpSp>
        <p:nvGrpSpPr>
          <p:cNvPr id="24" name="Gruppo 23"/>
          <p:cNvGrpSpPr/>
          <p:nvPr/>
        </p:nvGrpSpPr>
        <p:grpSpPr>
          <a:xfrm>
            <a:off x="2286000" y="1352389"/>
            <a:ext cx="8037671" cy="5163064"/>
            <a:chOff x="304239" y="961725"/>
            <a:chExt cx="8156193" cy="5410990"/>
          </a:xfrm>
        </p:grpSpPr>
        <p:sp>
          <p:nvSpPr>
            <p:cNvPr id="2" name="Arrotonda angolo diagonale rettangolo 1"/>
            <p:cNvSpPr/>
            <p:nvPr/>
          </p:nvSpPr>
          <p:spPr>
            <a:xfrm>
              <a:off x="304239" y="979266"/>
              <a:ext cx="2101057" cy="779191"/>
            </a:xfrm>
            <a:prstGeom prst="round2Diag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EUSAIR</a:t>
              </a:r>
            </a:p>
          </p:txBody>
        </p:sp>
        <p:sp>
          <p:nvSpPr>
            <p:cNvPr id="3" name="Ovale 2"/>
            <p:cNvSpPr/>
            <p:nvPr/>
          </p:nvSpPr>
          <p:spPr>
            <a:xfrm>
              <a:off x="402726" y="2346941"/>
              <a:ext cx="1904083" cy="824552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ADRION</a:t>
              </a:r>
            </a:p>
          </p:txBody>
        </p:sp>
        <p:sp>
          <p:nvSpPr>
            <p:cNvPr id="4" name="Elaborazione alternativa 3"/>
            <p:cNvSpPr/>
            <p:nvPr/>
          </p:nvSpPr>
          <p:spPr>
            <a:xfrm>
              <a:off x="304239" y="3972715"/>
              <a:ext cx="2212583" cy="552450"/>
            </a:xfrm>
            <a:prstGeom prst="flowChartAlternateProces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CBC programmes</a:t>
              </a:r>
            </a:p>
          </p:txBody>
        </p:sp>
        <p:sp>
          <p:nvSpPr>
            <p:cNvPr id="5" name="Rettangolo 4"/>
            <p:cNvSpPr/>
            <p:nvPr/>
          </p:nvSpPr>
          <p:spPr>
            <a:xfrm>
              <a:off x="3747107" y="979266"/>
              <a:ext cx="2843628" cy="82363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Enhancement of maritime transport for goods</a:t>
              </a:r>
            </a:p>
          </p:txBody>
        </p:sp>
        <p:sp>
          <p:nvSpPr>
            <p:cNvPr id="6" name="Rettangolo 5"/>
            <p:cNvSpPr/>
            <p:nvPr/>
          </p:nvSpPr>
          <p:spPr>
            <a:xfrm>
              <a:off x="3747107" y="2015572"/>
              <a:ext cx="2846728" cy="1609809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Support to the realization and implementation of plans ensuring security and environmental protection</a:t>
              </a:r>
            </a:p>
          </p:txBody>
        </p:sp>
        <p:sp>
          <p:nvSpPr>
            <p:cNvPr id="7" name="Rettangolo 6"/>
            <p:cNvSpPr/>
            <p:nvPr/>
          </p:nvSpPr>
          <p:spPr>
            <a:xfrm>
              <a:off x="3715713" y="3801118"/>
              <a:ext cx="2875022" cy="91698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Support to the realization of specific CBC infrastructures/ tools</a:t>
              </a:r>
            </a:p>
          </p:txBody>
        </p:sp>
        <p:sp>
          <p:nvSpPr>
            <p:cNvPr id="8" name="Elaborazione alternativa 7"/>
            <p:cNvSpPr/>
            <p:nvPr/>
          </p:nvSpPr>
          <p:spPr>
            <a:xfrm>
              <a:off x="313157" y="5366841"/>
              <a:ext cx="2212583" cy="552450"/>
            </a:xfrm>
            <a:prstGeom prst="flowChartAlternateProcess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Mainstream/IPA programmes</a:t>
              </a:r>
            </a:p>
          </p:txBody>
        </p:sp>
        <p:sp>
          <p:nvSpPr>
            <p:cNvPr id="9" name="Rettangolo 8"/>
            <p:cNvSpPr/>
            <p:nvPr/>
          </p:nvSpPr>
          <p:spPr>
            <a:xfrm>
              <a:off x="3715713" y="4857579"/>
              <a:ext cx="2875022" cy="15151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Support to the training, purchase of equipment, direct support to companies involved in the sector</a:t>
              </a:r>
            </a:p>
          </p:txBody>
        </p:sp>
        <p:cxnSp>
          <p:nvCxnSpPr>
            <p:cNvPr id="11" name="Connettore 2 10"/>
            <p:cNvCxnSpPr/>
            <p:nvPr/>
          </p:nvCxnSpPr>
          <p:spPr>
            <a:xfrm>
              <a:off x="2799602" y="1368862"/>
              <a:ext cx="919213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2 11"/>
            <p:cNvCxnSpPr/>
            <p:nvPr/>
          </p:nvCxnSpPr>
          <p:spPr>
            <a:xfrm>
              <a:off x="2799602" y="2654485"/>
              <a:ext cx="919213" cy="0"/>
            </a:xfrm>
            <a:prstGeom prst="straightConnector1">
              <a:avLst/>
            </a:prstGeom>
            <a:ln w="28575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2 12"/>
            <p:cNvCxnSpPr/>
            <p:nvPr/>
          </p:nvCxnSpPr>
          <p:spPr>
            <a:xfrm>
              <a:off x="2799602" y="4300280"/>
              <a:ext cx="919213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2 13"/>
            <p:cNvCxnSpPr/>
            <p:nvPr/>
          </p:nvCxnSpPr>
          <p:spPr>
            <a:xfrm>
              <a:off x="2799602" y="5720403"/>
              <a:ext cx="919213" cy="0"/>
            </a:xfrm>
            <a:prstGeom prst="straightConnector1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Arrotonda angolo diagonale rettangolo 16"/>
            <p:cNvSpPr/>
            <p:nvPr/>
          </p:nvSpPr>
          <p:spPr>
            <a:xfrm>
              <a:off x="304239" y="961725"/>
              <a:ext cx="2101057" cy="779191"/>
            </a:xfrm>
            <a:prstGeom prst="round2Diag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EUSAIR</a:t>
              </a:r>
            </a:p>
          </p:txBody>
        </p:sp>
        <p:sp>
          <p:nvSpPr>
            <p:cNvPr id="21" name="Parentesi graffa chiusa 20"/>
            <p:cNvSpPr/>
            <p:nvPr/>
          </p:nvSpPr>
          <p:spPr>
            <a:xfrm>
              <a:off x="6720493" y="2151720"/>
              <a:ext cx="504056" cy="2448272"/>
            </a:xfrm>
            <a:prstGeom prst="rightBrac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7020272" y="3059329"/>
              <a:ext cx="1440160" cy="6773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i="1" dirty="0"/>
                <a:t>Proposed coordination</a:t>
              </a:r>
            </a:p>
          </p:txBody>
        </p:sp>
      </p:grpSp>
      <p:sp>
        <p:nvSpPr>
          <p:cNvPr id="20" name="Titolo 7">
            <a:extLst>
              <a:ext uri="{FF2B5EF4-FFF2-40B4-BE49-F238E27FC236}">
                <a16:creationId xmlns:a16="http://schemas.microsoft.com/office/drawing/2014/main" id="{9896958C-1D89-45A0-92D4-545840AE54C0}"/>
              </a:ext>
            </a:extLst>
          </p:cNvPr>
          <p:cNvSpPr txBox="1">
            <a:spLocks/>
          </p:cNvSpPr>
          <p:nvPr/>
        </p:nvSpPr>
        <p:spPr>
          <a:xfrm>
            <a:off x="440871" y="206441"/>
            <a:ext cx="11299372" cy="61270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003399"/>
                </a:solidFill>
              </a:rPr>
              <a:t>LINKS WITH OTHER COHESION AND IPA PROGRAMMES – BOOSTING SYNERGIES</a:t>
            </a:r>
            <a:endParaRPr lang="it-IT" sz="2800" b="1" dirty="0">
              <a:solidFill>
                <a:srgbClr val="003399"/>
              </a:solidFill>
            </a:endParaRPr>
          </a:p>
        </p:txBody>
      </p:sp>
      <p:sp>
        <p:nvSpPr>
          <p:cNvPr id="16" name="Rettangolo con angoli arrotondati in diagonale 15"/>
          <p:cNvSpPr/>
          <p:nvPr/>
        </p:nvSpPr>
        <p:spPr>
          <a:xfrm>
            <a:off x="309328" y="2879624"/>
            <a:ext cx="1338943" cy="557617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Danube</a:t>
            </a:r>
          </a:p>
        </p:txBody>
      </p:sp>
      <p:sp>
        <p:nvSpPr>
          <p:cNvPr id="15" name="Triangolo isoscele 14"/>
          <p:cNvSpPr/>
          <p:nvPr/>
        </p:nvSpPr>
        <p:spPr>
          <a:xfrm>
            <a:off x="1064736" y="2156900"/>
            <a:ext cx="1324589" cy="871710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MED</a:t>
            </a:r>
          </a:p>
        </p:txBody>
      </p:sp>
      <p:sp>
        <p:nvSpPr>
          <p:cNvPr id="23" name="Rettangolo con angoli ritagliati sullo stesso lato 22"/>
          <p:cNvSpPr/>
          <p:nvPr/>
        </p:nvSpPr>
        <p:spPr>
          <a:xfrm>
            <a:off x="1115456" y="3270678"/>
            <a:ext cx="1190448" cy="600776"/>
          </a:xfrm>
          <a:prstGeom prst="snip2Same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….</a:t>
            </a:r>
            <a:endParaRPr lang="en-GB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14350" y="901184"/>
            <a:ext cx="2343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rgbClr val="002060"/>
                </a:solidFill>
              </a:rPr>
              <a:t>Example: </a:t>
            </a:r>
          </a:p>
        </p:txBody>
      </p:sp>
      <p:sp>
        <p:nvSpPr>
          <p:cNvPr id="26" name="Freccia in giù 25"/>
          <p:cNvSpPr/>
          <p:nvPr/>
        </p:nvSpPr>
        <p:spPr>
          <a:xfrm rot="10800000">
            <a:off x="11536031" y="753853"/>
            <a:ext cx="251530" cy="5846389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3300"/>
          </a:p>
        </p:txBody>
      </p:sp>
      <p:sp>
        <p:nvSpPr>
          <p:cNvPr id="27" name="Freccia in giù 26"/>
          <p:cNvSpPr/>
          <p:nvPr/>
        </p:nvSpPr>
        <p:spPr>
          <a:xfrm rot="5400000">
            <a:off x="6983101" y="2046952"/>
            <a:ext cx="288642" cy="9225643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3300"/>
          </a:p>
        </p:txBody>
      </p:sp>
    </p:spTree>
    <p:extLst>
      <p:ext uri="{BB962C8B-B14F-4D97-AF65-F5344CB8AC3E}">
        <p14:creationId xmlns:p14="http://schemas.microsoft.com/office/powerpoint/2010/main" val="227193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7">
            <a:extLst>
              <a:ext uri="{FF2B5EF4-FFF2-40B4-BE49-F238E27FC236}">
                <a16:creationId xmlns:a16="http://schemas.microsoft.com/office/drawing/2014/main" id="{9896958C-1D89-45A0-92D4-545840AE54C0}"/>
              </a:ext>
            </a:extLst>
          </p:cNvPr>
          <p:cNvSpPr txBox="1">
            <a:spLocks/>
          </p:cNvSpPr>
          <p:nvPr/>
        </p:nvSpPr>
        <p:spPr>
          <a:xfrm>
            <a:off x="440871" y="206441"/>
            <a:ext cx="11299372" cy="83570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003399"/>
                </a:solidFill>
              </a:rPr>
              <a:t>LINKS WITH OTHER ETC PROGRAMMES</a:t>
            </a:r>
            <a:endParaRPr lang="it-IT" sz="2800" b="1" dirty="0">
              <a:solidFill>
                <a:srgbClr val="003399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40870" y="1502930"/>
            <a:ext cx="1129937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Coordination among ETC programmes should include (indicatively):</a:t>
            </a:r>
            <a:endPara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With TN programmes: the adoption of complementary and synergic features/types of action in relation to the presence of eventual common topics to avoid the funding of similar activities in the area; and</a:t>
            </a:r>
            <a:endPara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With CBC programmes: the adoption of complementary features/types of action (at least with those CBC programmes with the highest financial allocation/high relevance for the Adriatic-Ionian area).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From a technical point of view, elements to be streamlined could be:</a:t>
            </a:r>
            <a:endPara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Chosen strategies and identified t</a:t>
            </a:r>
            <a:r>
              <a:rPr lang="en-GB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opics already </a:t>
            </a: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in the programming phase;</a:t>
            </a:r>
            <a:endParaRPr lang="en-GB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742950" lvl="1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Calendar and content of calls for proposals;</a:t>
            </a:r>
            <a:endPara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Capitalization activities (with TN programmes);</a:t>
            </a:r>
            <a:endPara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Joint monitoring tools to boost anti-fraud measures, controls on double funding etc.;</a:t>
            </a:r>
            <a:endPara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Meetings with the affected MAs. </a:t>
            </a:r>
            <a:endPara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83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o 4"/>
          <p:cNvGrpSpPr/>
          <p:nvPr/>
        </p:nvGrpSpPr>
        <p:grpSpPr>
          <a:xfrm>
            <a:off x="1307494" y="1199077"/>
            <a:ext cx="6995725" cy="4303971"/>
            <a:chOff x="1307494" y="856177"/>
            <a:chExt cx="6995725" cy="4303971"/>
          </a:xfrm>
        </p:grpSpPr>
        <p:grpSp>
          <p:nvGrpSpPr>
            <p:cNvPr id="364" name="Group"/>
            <p:cNvGrpSpPr/>
            <p:nvPr/>
          </p:nvGrpSpPr>
          <p:grpSpPr>
            <a:xfrm rot="13500000" flipH="1">
              <a:off x="3042730" y="856177"/>
              <a:ext cx="1799037" cy="1799037"/>
              <a:chOff x="-1" y="0"/>
              <a:chExt cx="3598071" cy="3598073"/>
            </a:xfrm>
          </p:grpSpPr>
          <p:sp>
            <p:nvSpPr>
              <p:cNvPr id="362" name="Shape"/>
              <p:cNvSpPr/>
              <p:nvPr/>
            </p:nvSpPr>
            <p:spPr>
              <a:xfrm>
                <a:off x="-2" y="-1"/>
                <a:ext cx="3598072" cy="35980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4400" y="0"/>
                      <a:pt x="18000" y="0"/>
                      <a:pt x="21600" y="0"/>
                    </a:cubicBezTo>
                    <a:cubicBezTo>
                      <a:pt x="21600" y="3600"/>
                      <a:pt x="21600" y="7200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2860" tIns="22860" rIns="22860" bIns="22860" numCol="1" anchor="ctr">
                <a:noAutofit/>
              </a:bodyPr>
              <a:lstStyle/>
              <a:p>
                <a:pPr defTabSz="457200">
                  <a:defRPr sz="18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 lang="en-GB" sz="900" dirty="0"/>
              </a:p>
            </p:txBody>
          </p:sp>
          <p:sp>
            <p:nvSpPr>
              <p:cNvPr id="363" name="Circle"/>
              <p:cNvSpPr/>
              <p:nvPr/>
            </p:nvSpPr>
            <p:spPr>
              <a:xfrm>
                <a:off x="287428" y="516641"/>
                <a:ext cx="2794001" cy="2794001"/>
              </a:xfrm>
              <a:prstGeom prst="ellipse">
                <a:avLst/>
              </a:prstGeom>
              <a:solidFill>
                <a:srgbClr val="FFFFFF"/>
              </a:solidFill>
              <a:ln w="3175" cap="flat">
                <a:solidFill>
                  <a:srgbClr val="D9D9D9"/>
                </a:solidFill>
                <a:prstDash val="solid"/>
                <a:miter lim="800000"/>
              </a:ln>
              <a:effectLst/>
            </p:spPr>
            <p:txBody>
              <a:bodyPr wrap="square" lIns="22860" tIns="22860" rIns="22860" bIns="22860" numCol="1" anchor="ctr">
                <a:noAutofit/>
              </a:bodyPr>
              <a:lstStyle/>
              <a:p>
                <a:pPr defTabSz="457200">
                  <a:defRPr sz="18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 lang="en-GB" sz="900" dirty="0"/>
              </a:p>
            </p:txBody>
          </p:sp>
        </p:grpSp>
        <p:grpSp>
          <p:nvGrpSpPr>
            <p:cNvPr id="367" name="Group"/>
            <p:cNvGrpSpPr/>
            <p:nvPr/>
          </p:nvGrpSpPr>
          <p:grpSpPr>
            <a:xfrm rot="2931209" flipH="1">
              <a:off x="2958064" y="3361111"/>
              <a:ext cx="1799037" cy="1799038"/>
              <a:chOff x="-2" y="-1"/>
              <a:chExt cx="3598072" cy="3598074"/>
            </a:xfrm>
          </p:grpSpPr>
          <p:sp>
            <p:nvSpPr>
              <p:cNvPr id="365" name="Shape"/>
              <p:cNvSpPr/>
              <p:nvPr/>
            </p:nvSpPr>
            <p:spPr>
              <a:xfrm>
                <a:off x="-2" y="-1"/>
                <a:ext cx="3598072" cy="35980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4400" y="0"/>
                      <a:pt x="18000" y="0"/>
                      <a:pt x="21600" y="0"/>
                    </a:cubicBezTo>
                    <a:cubicBezTo>
                      <a:pt x="21600" y="3600"/>
                      <a:pt x="21600" y="7200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2860" tIns="22860" rIns="22860" bIns="22860" numCol="1" anchor="ctr">
                <a:noAutofit/>
              </a:bodyPr>
              <a:lstStyle/>
              <a:p>
                <a:pPr defTabSz="457200">
                  <a:defRPr sz="18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 lang="en-GB" sz="900" dirty="0"/>
              </a:p>
            </p:txBody>
          </p:sp>
          <p:sp>
            <p:nvSpPr>
              <p:cNvPr id="366" name="Circle"/>
              <p:cNvSpPr/>
              <p:nvPr/>
            </p:nvSpPr>
            <p:spPr>
              <a:xfrm>
                <a:off x="255217" y="530320"/>
                <a:ext cx="2794001" cy="2794002"/>
              </a:xfrm>
              <a:prstGeom prst="ellipse">
                <a:avLst/>
              </a:prstGeom>
              <a:solidFill>
                <a:srgbClr val="FFFFFF"/>
              </a:solidFill>
              <a:ln w="3175" cap="flat">
                <a:solidFill>
                  <a:srgbClr val="D9D9D9"/>
                </a:solidFill>
                <a:prstDash val="solid"/>
                <a:miter lim="800000"/>
              </a:ln>
              <a:effectLst/>
            </p:spPr>
            <p:txBody>
              <a:bodyPr wrap="square" lIns="22860" tIns="22860" rIns="22860" bIns="22860" numCol="1" anchor="ctr">
                <a:noAutofit/>
              </a:bodyPr>
              <a:lstStyle/>
              <a:p>
                <a:pPr defTabSz="457200">
                  <a:defRPr sz="18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 lang="en-GB" sz="900" dirty="0"/>
              </a:p>
            </p:txBody>
          </p:sp>
        </p:grpSp>
        <p:grpSp>
          <p:nvGrpSpPr>
            <p:cNvPr id="370" name="Group"/>
            <p:cNvGrpSpPr/>
            <p:nvPr/>
          </p:nvGrpSpPr>
          <p:grpSpPr>
            <a:xfrm rot="18900000" flipH="1">
              <a:off x="4895683" y="1794773"/>
              <a:ext cx="2613808" cy="2613810"/>
              <a:chOff x="-3" y="1"/>
              <a:chExt cx="5227615" cy="5227617"/>
            </a:xfrm>
          </p:grpSpPr>
          <p:sp>
            <p:nvSpPr>
              <p:cNvPr id="368" name="Shape"/>
              <p:cNvSpPr/>
              <p:nvPr/>
            </p:nvSpPr>
            <p:spPr>
              <a:xfrm>
                <a:off x="-3" y="1"/>
                <a:ext cx="5227615" cy="52276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4400" y="0"/>
                      <a:pt x="18000" y="0"/>
                      <a:pt x="21600" y="0"/>
                    </a:cubicBezTo>
                    <a:cubicBezTo>
                      <a:pt x="21600" y="3600"/>
                      <a:pt x="21600" y="7200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2860" tIns="22860" rIns="22860" bIns="22860" numCol="1" anchor="ctr">
                <a:noAutofit/>
              </a:bodyPr>
              <a:lstStyle/>
              <a:p>
                <a:pPr defTabSz="457200">
                  <a:defRPr sz="18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 lang="en-GB" sz="900" dirty="0"/>
              </a:p>
            </p:txBody>
          </p:sp>
          <p:sp>
            <p:nvSpPr>
              <p:cNvPr id="369" name="Circle"/>
              <p:cNvSpPr/>
              <p:nvPr/>
            </p:nvSpPr>
            <p:spPr>
              <a:xfrm>
                <a:off x="372482" y="775022"/>
                <a:ext cx="4059385" cy="4059385"/>
              </a:xfrm>
              <a:prstGeom prst="ellipse">
                <a:avLst/>
              </a:prstGeom>
              <a:solidFill>
                <a:srgbClr val="FFFFFF"/>
              </a:solidFill>
              <a:ln w="3175" cap="flat">
                <a:solidFill>
                  <a:srgbClr val="D9D9D9"/>
                </a:solidFill>
                <a:prstDash val="solid"/>
                <a:miter lim="800000"/>
              </a:ln>
              <a:effectLst/>
            </p:spPr>
            <p:txBody>
              <a:bodyPr wrap="square" lIns="22860" tIns="22860" rIns="22860" bIns="22860" numCol="1" anchor="ctr">
                <a:noAutofit/>
              </a:bodyPr>
              <a:lstStyle/>
              <a:p>
                <a:pPr defTabSz="457200">
                  <a:defRPr sz="18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 lang="en-GB" sz="900" dirty="0"/>
              </a:p>
            </p:txBody>
          </p:sp>
        </p:grpSp>
        <p:grpSp>
          <p:nvGrpSpPr>
            <p:cNvPr id="373" name="Group"/>
            <p:cNvGrpSpPr/>
            <p:nvPr/>
          </p:nvGrpSpPr>
          <p:grpSpPr>
            <a:xfrm rot="8220382" flipH="1">
              <a:off x="1901618" y="2351475"/>
              <a:ext cx="1425397" cy="1425397"/>
              <a:chOff x="-2" y="-1"/>
              <a:chExt cx="2850791" cy="2850792"/>
            </a:xfrm>
          </p:grpSpPr>
          <p:sp>
            <p:nvSpPr>
              <p:cNvPr id="371" name="Shape"/>
              <p:cNvSpPr/>
              <p:nvPr/>
            </p:nvSpPr>
            <p:spPr>
              <a:xfrm rot="262967">
                <a:off x="-2" y="-1"/>
                <a:ext cx="2850791" cy="28507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4400" y="0"/>
                      <a:pt x="18000" y="0"/>
                      <a:pt x="21600" y="0"/>
                    </a:cubicBezTo>
                    <a:cubicBezTo>
                      <a:pt x="21600" y="3600"/>
                      <a:pt x="21600" y="7200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</a:path>
                </a:pathLst>
              </a:custGeom>
              <a:solidFill>
                <a:srgbClr val="FFC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22860" tIns="22860" rIns="22860" bIns="22860" numCol="1" anchor="ctr">
                <a:noAutofit/>
              </a:bodyPr>
              <a:lstStyle/>
              <a:p>
                <a:pPr defTabSz="457200">
                  <a:defRPr sz="18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 lang="en-GB" sz="900" dirty="0"/>
              </a:p>
            </p:txBody>
          </p:sp>
          <p:sp>
            <p:nvSpPr>
              <p:cNvPr id="372" name="Circle"/>
              <p:cNvSpPr/>
              <p:nvPr/>
            </p:nvSpPr>
            <p:spPr>
              <a:xfrm>
                <a:off x="212148" y="400362"/>
                <a:ext cx="2213716" cy="2213716"/>
              </a:xfrm>
              <a:prstGeom prst="ellipse">
                <a:avLst/>
              </a:prstGeom>
              <a:solidFill>
                <a:srgbClr val="FFFFFF"/>
              </a:solidFill>
              <a:ln w="3175" cap="flat">
                <a:solidFill>
                  <a:srgbClr val="D9D9D9"/>
                </a:solidFill>
                <a:prstDash val="solid"/>
                <a:miter lim="800000"/>
              </a:ln>
              <a:effectLst/>
            </p:spPr>
            <p:txBody>
              <a:bodyPr wrap="square" lIns="22860" tIns="22860" rIns="22860" bIns="22860" numCol="1" anchor="ctr">
                <a:noAutofit/>
              </a:bodyPr>
              <a:lstStyle/>
              <a:p>
                <a:pPr defTabSz="457200">
                  <a:defRPr sz="18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 lang="en-GB" sz="900" dirty="0"/>
              </a:p>
            </p:txBody>
          </p:sp>
        </p:grpSp>
        <p:sp>
          <p:nvSpPr>
            <p:cNvPr id="374" name="45%"/>
            <p:cNvSpPr txBox="1"/>
            <p:nvPr/>
          </p:nvSpPr>
          <p:spPr>
            <a:xfrm>
              <a:off x="5667882" y="2598939"/>
              <a:ext cx="2635337" cy="51296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anchor="ctr">
              <a:spAutoFit/>
            </a:bodyPr>
            <a:lstStyle>
              <a:lvl1pPr algn="l">
                <a:defRPr sz="6000" cap="all" spc="300">
                  <a:solidFill>
                    <a:srgbClr val="000000"/>
                  </a:solidFill>
                  <a:latin typeface="Lato Bold"/>
                  <a:ea typeface="Lato Bold"/>
                  <a:cs typeface="Lato Bold"/>
                  <a:sym typeface="Lato Bold"/>
                </a:defRPr>
              </a:lvl1pPr>
            </a:lstStyle>
            <a:p>
              <a:r>
                <a:rPr lang="en-GB" sz="3000" dirty="0"/>
                <a:t>MEUR 53,49</a:t>
              </a:r>
            </a:p>
          </p:txBody>
        </p:sp>
        <p:sp>
          <p:nvSpPr>
            <p:cNvPr id="375" name="Presentations &amp;…"/>
            <p:cNvSpPr txBox="1"/>
            <p:nvPr/>
          </p:nvSpPr>
          <p:spPr>
            <a:xfrm>
              <a:off x="5308100" y="3174090"/>
              <a:ext cx="1589494" cy="56836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>
              <a:spAutoFit/>
            </a:bodyPr>
            <a:lstStyle/>
            <a:p>
              <a:pPr>
                <a:lnSpc>
                  <a:spcPct val="120000"/>
                </a:lnSpc>
                <a:defRPr sz="2400">
                  <a:solidFill>
                    <a:srgbClr val="000000"/>
                  </a:solidFill>
                  <a:latin typeface="Lato Light"/>
                  <a:ea typeface="Lato Light"/>
                  <a:cs typeface="Lato Light"/>
                  <a:sym typeface="Lato Light"/>
                </a:defRPr>
              </a:pPr>
              <a:r>
                <a:rPr lang="en-GB" sz="1400" b="1" dirty="0"/>
                <a:t>PA 2- </a:t>
              </a:r>
              <a:r>
                <a:rPr lang="en-GB" sz="1400" b="1" dirty="0">
                  <a:solidFill>
                    <a:srgbClr val="000000"/>
                  </a:solidFill>
                  <a:latin typeface="Lato Light"/>
                  <a:ea typeface="Lato Light"/>
                  <a:cs typeface="Lato Light"/>
                  <a:sym typeface="Lato Light"/>
                </a:rPr>
                <a:t>Sustainable Region</a:t>
              </a:r>
              <a:r>
                <a:rPr lang="en-GB" sz="1400" b="1" dirty="0">
                  <a:solidFill>
                    <a:srgbClr val="000000"/>
                  </a:solidFill>
                  <a:latin typeface="Lato Light"/>
                  <a:ea typeface="Lato Light"/>
                  <a:cs typeface="Lato Light"/>
                </a:rPr>
                <a:t> </a:t>
              </a:r>
            </a:p>
          </p:txBody>
        </p:sp>
        <p:sp>
          <p:nvSpPr>
            <p:cNvPr id="376" name="30%"/>
            <p:cNvSpPr txBox="1"/>
            <p:nvPr/>
          </p:nvSpPr>
          <p:spPr>
            <a:xfrm>
              <a:off x="3508003" y="1181530"/>
              <a:ext cx="2635337" cy="51296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anchor="ctr">
              <a:spAutoFit/>
            </a:bodyPr>
            <a:lstStyle>
              <a:lvl1pPr algn="l">
                <a:defRPr sz="6000" cap="all" spc="300">
                  <a:solidFill>
                    <a:srgbClr val="000000"/>
                  </a:solidFill>
                  <a:latin typeface="Lato Bold"/>
                  <a:ea typeface="Lato Bold"/>
                  <a:cs typeface="Lato Bold"/>
                  <a:sym typeface="Lato Bold"/>
                </a:defRPr>
              </a:lvl1pPr>
            </a:lstStyle>
            <a:p>
              <a:r>
                <a:rPr lang="en-GB" sz="3000" dirty="0"/>
                <a:t>MEUR 20,83</a:t>
              </a:r>
            </a:p>
          </p:txBody>
        </p:sp>
        <p:sp>
          <p:nvSpPr>
            <p:cNvPr id="378" name="15%"/>
            <p:cNvSpPr txBox="1"/>
            <p:nvPr/>
          </p:nvSpPr>
          <p:spPr>
            <a:xfrm>
              <a:off x="3423337" y="4064430"/>
              <a:ext cx="2606804" cy="51296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anchor="ctr">
              <a:spAutoFit/>
            </a:bodyPr>
            <a:lstStyle>
              <a:lvl1pPr algn="l">
                <a:defRPr sz="6000" cap="all" spc="300">
                  <a:solidFill>
                    <a:srgbClr val="000000"/>
                  </a:solidFill>
                  <a:latin typeface="Lato Bold"/>
                  <a:ea typeface="Lato Bold"/>
                  <a:cs typeface="Lato Bold"/>
                  <a:sym typeface="Lato Bold"/>
                </a:defRPr>
              </a:lvl1pPr>
            </a:lstStyle>
            <a:p>
              <a:r>
                <a:rPr lang="en-GB" sz="3000" dirty="0"/>
                <a:t>MEUR 11,50</a:t>
              </a:r>
            </a:p>
          </p:txBody>
        </p:sp>
        <p:sp>
          <p:nvSpPr>
            <p:cNvPr id="380" name="10%"/>
            <p:cNvSpPr txBox="1"/>
            <p:nvPr/>
          </p:nvSpPr>
          <p:spPr>
            <a:xfrm>
              <a:off x="1307494" y="2675092"/>
              <a:ext cx="2635337" cy="51296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5400" tIns="25400" rIns="25400" bIns="25400" anchor="ctr">
              <a:spAutoFit/>
            </a:bodyPr>
            <a:lstStyle>
              <a:lvl1pPr algn="l">
                <a:defRPr sz="6000" cap="all" spc="300">
                  <a:solidFill>
                    <a:srgbClr val="000000"/>
                  </a:solidFill>
                  <a:latin typeface="Lato Bold"/>
                  <a:ea typeface="Lato Bold"/>
                  <a:cs typeface="Lato Bold"/>
                  <a:sym typeface="Lato Bold"/>
                </a:defRPr>
              </a:lvl1pPr>
            </a:lstStyle>
            <a:p>
              <a:r>
                <a:rPr lang="en-GB" sz="3000" dirty="0"/>
                <a:t>MEUR 23,16</a:t>
              </a:r>
            </a:p>
          </p:txBody>
        </p:sp>
        <p:sp>
          <p:nvSpPr>
            <p:cNvPr id="27" name="Presentations &amp;…"/>
            <p:cNvSpPr txBox="1"/>
            <p:nvPr/>
          </p:nvSpPr>
          <p:spPr>
            <a:xfrm>
              <a:off x="3147501" y="4539457"/>
              <a:ext cx="1589494" cy="56836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>
              <a:spAutoFit/>
            </a:bodyPr>
            <a:lstStyle/>
            <a:p>
              <a:pPr>
                <a:lnSpc>
                  <a:spcPct val="120000"/>
                </a:lnSpc>
                <a:defRPr sz="2400">
                  <a:solidFill>
                    <a:srgbClr val="000000"/>
                  </a:solidFill>
                  <a:latin typeface="Lato Light"/>
                  <a:ea typeface="Lato Light"/>
                  <a:cs typeface="Lato Light"/>
                  <a:sym typeface="Lato Light"/>
                </a:defRPr>
              </a:pPr>
              <a:r>
                <a:rPr lang="en-GB" sz="1400" b="1" dirty="0"/>
                <a:t>PA 4 – </a:t>
              </a:r>
              <a:r>
                <a:rPr lang="en-GB" sz="1400" b="1" dirty="0">
                  <a:solidFill>
                    <a:srgbClr val="000000"/>
                  </a:solidFill>
                  <a:latin typeface="Lato Light"/>
                  <a:ea typeface="Lato Light"/>
                  <a:cs typeface="Lato Light"/>
                  <a:sym typeface="Lato Light"/>
                </a:rPr>
                <a:t>Supporting EUSAIR</a:t>
              </a:r>
              <a:r>
                <a:rPr lang="en-GB" sz="1400" b="1" dirty="0">
                  <a:solidFill>
                    <a:srgbClr val="000000"/>
                  </a:solidFill>
                  <a:latin typeface="Lato Light"/>
                  <a:ea typeface="Lato Light"/>
                  <a:cs typeface="Lato Light"/>
                </a:rPr>
                <a:t> </a:t>
              </a:r>
            </a:p>
          </p:txBody>
        </p:sp>
        <p:sp>
          <p:nvSpPr>
            <p:cNvPr id="28" name="Presentations &amp;…"/>
            <p:cNvSpPr txBox="1"/>
            <p:nvPr/>
          </p:nvSpPr>
          <p:spPr>
            <a:xfrm>
              <a:off x="1863308" y="3208640"/>
              <a:ext cx="1589494" cy="56836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>
              <a:spAutoFit/>
            </a:bodyPr>
            <a:lstStyle/>
            <a:p>
              <a:pPr>
                <a:lnSpc>
                  <a:spcPct val="120000"/>
                </a:lnSpc>
                <a:defRPr sz="2400">
                  <a:solidFill>
                    <a:srgbClr val="000000"/>
                  </a:solidFill>
                  <a:latin typeface="Lato Light"/>
                  <a:ea typeface="Lato Light"/>
                  <a:cs typeface="Lato Light"/>
                  <a:sym typeface="Lato Light"/>
                </a:defRPr>
              </a:pPr>
              <a:r>
                <a:rPr lang="en-GB" sz="1400" b="1" dirty="0"/>
                <a:t>PA 1 - </a:t>
              </a:r>
              <a:r>
                <a:rPr lang="en-GB" sz="1400" b="1" dirty="0">
                  <a:solidFill>
                    <a:srgbClr val="000000"/>
                  </a:solidFill>
                  <a:latin typeface="Lato Light"/>
                  <a:ea typeface="Lato Light"/>
                  <a:cs typeface="Lato Light"/>
                  <a:sym typeface="Lato Light"/>
                </a:rPr>
                <a:t>Innovative and Smart Region</a:t>
              </a:r>
              <a:r>
                <a:rPr lang="en-GB" sz="1400" b="1" dirty="0">
                  <a:solidFill>
                    <a:srgbClr val="000000"/>
                  </a:solidFill>
                  <a:latin typeface="Lato Light"/>
                  <a:ea typeface="Lato Light"/>
                  <a:cs typeface="Lato Light"/>
                </a:rPr>
                <a:t> </a:t>
              </a:r>
            </a:p>
          </p:txBody>
        </p:sp>
        <p:sp>
          <p:nvSpPr>
            <p:cNvPr id="29" name="Presentations &amp;…"/>
            <p:cNvSpPr txBox="1"/>
            <p:nvPr/>
          </p:nvSpPr>
          <p:spPr>
            <a:xfrm>
              <a:off x="3147501" y="1772704"/>
              <a:ext cx="1589494" cy="56836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>
              <a:spAutoFit/>
            </a:bodyPr>
            <a:lstStyle/>
            <a:p>
              <a:pPr>
                <a:lnSpc>
                  <a:spcPct val="120000"/>
                </a:lnSpc>
                <a:defRPr sz="2400">
                  <a:solidFill>
                    <a:srgbClr val="000000"/>
                  </a:solidFill>
                  <a:latin typeface="Lato Light"/>
                  <a:ea typeface="Lato Light"/>
                  <a:cs typeface="Lato Light"/>
                  <a:sym typeface="Lato Light"/>
                </a:defRPr>
              </a:pPr>
              <a:r>
                <a:rPr lang="en-GB" sz="1400" b="1" dirty="0"/>
                <a:t>PA 3 - </a:t>
              </a:r>
              <a:r>
                <a:rPr lang="en-GB" sz="1400" b="1" dirty="0">
                  <a:solidFill>
                    <a:srgbClr val="000000"/>
                  </a:solidFill>
                  <a:latin typeface="Lato Light"/>
                  <a:ea typeface="Lato Light"/>
                  <a:cs typeface="Lato Light"/>
                  <a:sym typeface="Lato Light"/>
                </a:rPr>
                <a:t>Connected Region</a:t>
              </a:r>
              <a:r>
                <a:rPr lang="en-GB" sz="1400" b="1" dirty="0">
                  <a:solidFill>
                    <a:srgbClr val="000000"/>
                  </a:solidFill>
                  <a:latin typeface="Lato Light"/>
                  <a:ea typeface="Lato Light"/>
                  <a:cs typeface="Lato Light"/>
                </a:rPr>
                <a:t> </a:t>
              </a:r>
            </a:p>
          </p:txBody>
        </p:sp>
      </p:grpSp>
      <p:grpSp>
        <p:nvGrpSpPr>
          <p:cNvPr id="4" name="Gruppo 3"/>
          <p:cNvGrpSpPr/>
          <p:nvPr/>
        </p:nvGrpSpPr>
        <p:grpSpPr>
          <a:xfrm>
            <a:off x="9450756" y="2683965"/>
            <a:ext cx="2242310" cy="3493049"/>
            <a:chOff x="9450757" y="433735"/>
            <a:chExt cx="2242310" cy="3493049"/>
          </a:xfrm>
        </p:grpSpPr>
        <p:sp>
          <p:nvSpPr>
            <p:cNvPr id="2" name="Rettangolo 1"/>
            <p:cNvSpPr/>
            <p:nvPr/>
          </p:nvSpPr>
          <p:spPr>
            <a:xfrm>
              <a:off x="9450757" y="433735"/>
              <a:ext cx="2242310" cy="3493049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" name="CasellaDiTesto 2"/>
            <p:cNvSpPr txBox="1"/>
            <p:nvPr/>
          </p:nvSpPr>
          <p:spPr>
            <a:xfrm>
              <a:off x="9533187" y="839611"/>
              <a:ext cx="2159879" cy="2185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000" cap="all" spc="300" dirty="0">
                  <a:solidFill>
                    <a:srgbClr val="000000"/>
                  </a:solidFill>
                  <a:latin typeface="Lato Bold"/>
                  <a:ea typeface="Lato Bold"/>
                  <a:cs typeface="Lato Bold"/>
                  <a:sym typeface="Lato Bold"/>
                </a:rPr>
                <a:t>Total budget: MEUR 117,9</a:t>
              </a:r>
            </a:p>
            <a:p>
              <a:r>
                <a:rPr lang="en-GB" sz="1600" cap="all" spc="300" dirty="0">
                  <a:solidFill>
                    <a:srgbClr val="000000"/>
                  </a:solidFill>
                  <a:latin typeface="Lato Bold"/>
                  <a:ea typeface="Lato Bold"/>
                  <a:cs typeface="Lato Bold"/>
                  <a:sym typeface="Lato Bold"/>
                </a:rPr>
                <a:t>(TA included)</a:t>
              </a:r>
            </a:p>
          </p:txBody>
        </p:sp>
      </p:grpSp>
      <p:sp>
        <p:nvSpPr>
          <p:cNvPr id="26" name="Titolo 7">
            <a:extLst>
              <a:ext uri="{FF2B5EF4-FFF2-40B4-BE49-F238E27FC236}">
                <a16:creationId xmlns:a16="http://schemas.microsoft.com/office/drawing/2014/main" id="{9896958C-1D89-45A0-92D4-545840AE54C0}"/>
              </a:ext>
            </a:extLst>
          </p:cNvPr>
          <p:cNvSpPr txBox="1">
            <a:spLocks/>
          </p:cNvSpPr>
          <p:nvPr/>
        </p:nvSpPr>
        <p:spPr>
          <a:xfrm>
            <a:off x="239544" y="223287"/>
            <a:ext cx="8229600" cy="5254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003399"/>
                </a:solidFill>
              </a:rPr>
              <a:t>ADRION </a:t>
            </a:r>
            <a:r>
              <a:rPr lang="en-US" sz="3200" b="1" dirty="0" smtClean="0">
                <a:solidFill>
                  <a:srgbClr val="003399"/>
                </a:solidFill>
              </a:rPr>
              <a:t>PRIORITIES AND FINANCIAL ENVELOPE </a:t>
            </a:r>
            <a:endParaRPr lang="it-IT" sz="3200" b="1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4482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7">
            <a:extLst>
              <a:ext uri="{FF2B5EF4-FFF2-40B4-BE49-F238E27FC236}">
                <a16:creationId xmlns:a16="http://schemas.microsoft.com/office/drawing/2014/main" id="{9896958C-1D89-45A0-92D4-545840AE54C0}"/>
              </a:ext>
            </a:extLst>
          </p:cNvPr>
          <p:cNvSpPr txBox="1">
            <a:spLocks/>
          </p:cNvSpPr>
          <p:nvPr/>
        </p:nvSpPr>
        <p:spPr>
          <a:xfrm>
            <a:off x="391885" y="356281"/>
            <a:ext cx="8229600" cy="5254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003399"/>
                </a:solidFill>
              </a:rPr>
              <a:t>ADRION STATE OF PLAY</a:t>
            </a:r>
            <a:endParaRPr lang="it-IT" sz="3200" b="1" dirty="0">
              <a:solidFill>
                <a:srgbClr val="003399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68135" y="5724525"/>
            <a:ext cx="10956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srgbClr val="002060"/>
                </a:solidFill>
              </a:rPr>
              <a:t>Funded projects 2014-2020: 61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508775"/>
              </p:ext>
            </p:extLst>
          </p:nvPr>
        </p:nvGraphicFramePr>
        <p:xfrm>
          <a:off x="859971" y="1504981"/>
          <a:ext cx="9911442" cy="376561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981680">
                  <a:extLst>
                    <a:ext uri="{9D8B030D-6E8A-4147-A177-3AD203B41FA5}">
                      <a16:colId xmlns:a16="http://schemas.microsoft.com/office/drawing/2014/main" val="3173132511"/>
                    </a:ext>
                  </a:extLst>
                </a:gridCol>
                <a:gridCol w="1981680">
                  <a:extLst>
                    <a:ext uri="{9D8B030D-6E8A-4147-A177-3AD203B41FA5}">
                      <a16:colId xmlns:a16="http://schemas.microsoft.com/office/drawing/2014/main" val="2124381703"/>
                    </a:ext>
                  </a:extLst>
                </a:gridCol>
                <a:gridCol w="1982694">
                  <a:extLst>
                    <a:ext uri="{9D8B030D-6E8A-4147-A177-3AD203B41FA5}">
                      <a16:colId xmlns:a16="http://schemas.microsoft.com/office/drawing/2014/main" val="1148383765"/>
                    </a:ext>
                  </a:extLst>
                </a:gridCol>
                <a:gridCol w="1982694">
                  <a:extLst>
                    <a:ext uri="{9D8B030D-6E8A-4147-A177-3AD203B41FA5}">
                      <a16:colId xmlns:a16="http://schemas.microsoft.com/office/drawing/2014/main" val="1452022656"/>
                    </a:ext>
                  </a:extLst>
                </a:gridCol>
                <a:gridCol w="1982694">
                  <a:extLst>
                    <a:ext uri="{9D8B030D-6E8A-4147-A177-3AD203B41FA5}">
                      <a16:colId xmlns:a16="http://schemas.microsoft.com/office/drawing/2014/main" val="1874522919"/>
                    </a:ext>
                  </a:extLst>
                </a:gridCol>
              </a:tblGrid>
              <a:tr h="370212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Priority Axis 1</a:t>
                      </a: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Priority Axis 2</a:t>
                      </a: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Priority Axis 3</a:t>
                      </a: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effectLst/>
                        </a:rPr>
                        <a:t>Priority Axis 4</a:t>
                      </a: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006938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1</a:t>
                      </a:r>
                      <a:r>
                        <a:rPr lang="en-GB" sz="2000" baseline="30000" dirty="0">
                          <a:effectLst/>
                        </a:rPr>
                        <a:t>st</a:t>
                      </a:r>
                      <a:r>
                        <a:rPr lang="en-GB" sz="2000" dirty="0">
                          <a:effectLst/>
                        </a:rPr>
                        <a:t> call for proposals</a:t>
                      </a: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14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10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10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402102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2</a:t>
                      </a:r>
                      <a:r>
                        <a:rPr lang="en-GB" sz="2000" baseline="30000" dirty="0">
                          <a:effectLst/>
                        </a:rPr>
                        <a:t>nd</a:t>
                      </a:r>
                      <a:r>
                        <a:rPr lang="en-GB" sz="2000" dirty="0">
                          <a:effectLst/>
                        </a:rPr>
                        <a:t> call for proposals</a:t>
                      </a: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22</a:t>
                      </a: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3554341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3</a:t>
                      </a:r>
                      <a:r>
                        <a:rPr lang="en-GB" sz="2000" baseline="30000" dirty="0">
                          <a:effectLst/>
                        </a:rPr>
                        <a:t>rd</a:t>
                      </a:r>
                      <a:r>
                        <a:rPr lang="en-GB" sz="2000" dirty="0">
                          <a:effectLst/>
                        </a:rPr>
                        <a:t> </a:t>
                      </a:r>
                      <a:r>
                        <a:rPr lang="en-GB" sz="2000" dirty="0" smtClean="0">
                          <a:effectLst/>
                        </a:rPr>
                        <a:t>calls </a:t>
                      </a:r>
                      <a:r>
                        <a:rPr lang="en-GB" sz="2000" dirty="0">
                          <a:effectLst/>
                        </a:rPr>
                        <a:t>for proposals</a:t>
                      </a: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up</a:t>
                      </a:r>
                      <a:r>
                        <a:rPr lang="en-GB" sz="2000" baseline="0" dirty="0" smtClean="0">
                          <a:effectLst/>
                        </a:rPr>
                        <a:t> to </a:t>
                      </a:r>
                      <a:r>
                        <a:rPr lang="en-GB" sz="2000" dirty="0" smtClean="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(call closed on 12/09/2019)</a:t>
                      </a: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up</a:t>
                      </a:r>
                      <a:r>
                        <a:rPr lang="en-GB" sz="2000" baseline="0" dirty="0" smtClean="0">
                          <a:effectLst/>
                        </a:rPr>
                        <a:t> to </a:t>
                      </a:r>
                      <a:r>
                        <a:rPr lang="en-GB" sz="2000" dirty="0" smtClean="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(call closed on 13/09/2019)</a:t>
                      </a: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565640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it-IT" sz="20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Terms</a:t>
                      </a:r>
                      <a:r>
                        <a:rPr lang="it-IT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Reference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it-IT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49975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Total 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 b="1" dirty="0">
                          <a:effectLst/>
                        </a:rPr>
                        <a:t>16</a:t>
                      </a:r>
                      <a:endParaRPr lang="it-IT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 b="1" dirty="0">
                          <a:effectLst/>
                        </a:rPr>
                        <a:t>32</a:t>
                      </a: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2000" b="1" dirty="0">
                          <a:effectLst/>
                        </a:rPr>
                        <a:t>12</a:t>
                      </a:r>
                      <a:endParaRPr lang="it-IT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it-IT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it-IT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30284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56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 4"/>
          <p:cNvGrpSpPr/>
          <p:nvPr/>
        </p:nvGrpSpPr>
        <p:grpSpPr>
          <a:xfrm>
            <a:off x="4769667" y="421570"/>
            <a:ext cx="7279458" cy="5656013"/>
            <a:chOff x="0" y="0"/>
            <a:chExt cx="10829774" cy="7257408"/>
          </a:xfrm>
        </p:grpSpPr>
        <p:sp>
          <p:nvSpPr>
            <p:cNvPr id="98" name="Rectangle 1"/>
            <p:cNvSpPr txBox="1"/>
            <p:nvPr/>
          </p:nvSpPr>
          <p:spPr>
            <a:xfrm>
              <a:off x="0" y="0"/>
              <a:ext cx="9651257" cy="4146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tIns="22860" rIns="22860" bIns="22860" numCol="1" anchor="t">
              <a:spAutoFit/>
            </a:bodyPr>
            <a:lstStyle>
              <a:lvl1pPr>
                <a:defRPr b="1">
                  <a:solidFill>
                    <a:schemeClr val="accent2"/>
                  </a:solidFill>
                  <a:latin typeface="Montserrat Bold"/>
                  <a:ea typeface="Montserrat Bold"/>
                  <a:cs typeface="Montserrat Bold"/>
                  <a:sym typeface="Montserrat Bold"/>
                </a:defRPr>
              </a:lvl1pPr>
            </a:lstStyle>
            <a:p>
              <a:r>
                <a:rPr lang="it-IT" dirty="0" smtClean="0">
                  <a:solidFill>
                    <a:srgbClr val="002060"/>
                  </a:solidFill>
                </a:rPr>
                <a:t>TOPICS EXAMPLES</a:t>
              </a:r>
              <a:endParaRPr dirty="0">
                <a:solidFill>
                  <a:srgbClr val="002060"/>
                </a:solidFill>
              </a:endParaRPr>
            </a:p>
          </p:txBody>
        </p:sp>
        <p:sp>
          <p:nvSpPr>
            <p:cNvPr id="99" name="Rectangle 2"/>
            <p:cNvSpPr txBox="1"/>
            <p:nvPr/>
          </p:nvSpPr>
          <p:spPr>
            <a:xfrm>
              <a:off x="0" y="445076"/>
              <a:ext cx="10829774" cy="68123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2860" tIns="22860" rIns="22860" bIns="22860" numCol="1" anchor="t">
              <a:spAutoFit/>
            </a:bodyPr>
            <a:lstStyle>
              <a:lvl1pPr>
                <a:lnSpc>
                  <a:spcPts val="4000"/>
                </a:lnSpc>
                <a:defRPr sz="2800">
                  <a:latin typeface="+mn-lt"/>
                  <a:ea typeface="+mn-ea"/>
                  <a:cs typeface="+mn-cs"/>
                  <a:sym typeface="Montserrat Light"/>
                </a:defRPr>
              </a:lvl1pPr>
            </a:lstStyle>
            <a:p>
              <a:pPr marL="285750" indent="-285750">
                <a:lnSpc>
                  <a:spcPct val="100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Maritime spatial </a:t>
              </a:r>
              <a:r>
                <a:rPr lang="en-GB" sz="1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planning</a:t>
              </a:r>
            </a:p>
            <a:p>
              <a:pPr marL="285750" indent="-285750">
                <a:lnSpc>
                  <a:spcPct val="100000"/>
                </a:lnSpc>
                <a:buFont typeface="Courier New" panose="02070309020205020404" pitchFamily="49" charset="0"/>
                <a:buChar char="o"/>
              </a:pPr>
              <a:endPara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>
                <a:lnSpc>
                  <a:spcPct val="100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Integrated coastal zone </a:t>
              </a:r>
              <a:r>
                <a:rPr lang="en-GB" sz="1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management</a:t>
              </a:r>
            </a:p>
            <a:p>
              <a:pPr marL="285750" indent="-285750">
                <a:lnSpc>
                  <a:spcPct val="100000"/>
                </a:lnSpc>
                <a:buFont typeface="Courier New" panose="02070309020205020404" pitchFamily="49" charset="0"/>
                <a:buChar char="o"/>
              </a:pPr>
              <a:endPara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>
                <a:lnSpc>
                  <a:spcPct val="100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Support to European Network for data collection (e.g.: European Marine Observation and Data Network - </a:t>
              </a:r>
              <a:r>
                <a:rPr lang="en-GB" sz="1800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EMODnet</a:t>
              </a:r>
              <a:r>
                <a:rPr lang="en-GB" sz="1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</a:p>
            <a:p>
              <a:pPr marL="285750" indent="-285750">
                <a:lnSpc>
                  <a:spcPct val="100000"/>
                </a:lnSpc>
                <a:buFont typeface="Courier New" panose="02070309020205020404" pitchFamily="49" charset="0"/>
                <a:buChar char="o"/>
              </a:pPr>
              <a:endPara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>
                <a:lnSpc>
                  <a:spcPct val="100000"/>
                </a:lnSpc>
                <a:buFont typeface="Courier New" panose="02070309020205020404" pitchFamily="49" charset="0"/>
                <a:buChar char="o"/>
              </a:pPr>
              <a:r>
                <a:rPr lang="en-GB" sz="1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Macro-regional S3 </a:t>
              </a:r>
              <a:r>
                <a:rPr lang="en-GB" sz="1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on </a:t>
              </a:r>
              <a:r>
                <a:rPr lang="en-GB" sz="1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Blue Growth</a:t>
              </a:r>
            </a:p>
            <a:p>
              <a:pPr marL="285750" indent="-285750">
                <a:lnSpc>
                  <a:spcPct val="100000"/>
                </a:lnSpc>
                <a:buFont typeface="Courier New" panose="02070309020205020404" pitchFamily="49" charset="0"/>
                <a:buChar char="o"/>
              </a:pPr>
              <a:endParaRPr lang="en-GB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>
                <a:lnSpc>
                  <a:spcPct val="100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Measures promoted by European Shortsea Network in relation to shortsea shipping and intermodal </a:t>
              </a:r>
              <a:r>
                <a:rPr lang="en-GB" sz="1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transport</a:t>
              </a:r>
            </a:p>
            <a:p>
              <a:pPr marL="285750" indent="-285750">
                <a:lnSpc>
                  <a:spcPct val="100000"/>
                </a:lnSpc>
                <a:buFont typeface="Courier New" panose="02070309020205020404" pitchFamily="49" charset="0"/>
                <a:buChar char="o"/>
              </a:pPr>
              <a:endParaRPr lang="en-GB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>
                <a:lnSpc>
                  <a:spcPct val="100000"/>
                </a:lnSpc>
                <a:buFont typeface="Courier New" panose="02070309020205020404" pitchFamily="49" charset="0"/>
                <a:buChar char="o"/>
              </a:pPr>
              <a:r>
                <a:rPr lang="en-GB" sz="1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Accessibility </a:t>
              </a:r>
              <a:r>
                <a:rPr lang="en-GB" sz="1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and effectiveness of EU TEN-T corridors in the area, especially </a:t>
              </a:r>
              <a:r>
                <a:rPr lang="en-GB" sz="1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accordance with </a:t>
              </a:r>
              <a:r>
                <a:rPr lang="en-GB" sz="1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the Berlin </a:t>
              </a:r>
              <a:r>
                <a:rPr lang="en-GB" sz="1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Process</a:t>
              </a:r>
              <a:endPara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>
                <a:lnSpc>
                  <a:spcPct val="100000"/>
                </a:lnSpc>
                <a:buFont typeface="Courier New" panose="02070309020205020404" pitchFamily="49" charset="0"/>
                <a:buChar char="o"/>
              </a:pPr>
              <a:endParaRPr lang="en-GB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>
                <a:lnSpc>
                  <a:spcPct val="100000"/>
                </a:lnSpc>
                <a:buFont typeface="Courier New" panose="02070309020205020404" pitchFamily="49" charset="0"/>
                <a:buChar char="o"/>
              </a:pPr>
              <a:r>
                <a:rPr lang="en-GB" sz="1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S3 </a:t>
              </a:r>
              <a:r>
                <a:rPr lang="en-GB" sz="1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pilot sectors: Agro-Bio Economy; Energy &amp; Environment; Transport &amp; </a:t>
              </a:r>
              <a:r>
                <a:rPr lang="en-GB" sz="1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Mobility</a:t>
              </a:r>
            </a:p>
            <a:p>
              <a:pPr marL="285750" indent="-285750">
                <a:lnSpc>
                  <a:spcPct val="100000"/>
                </a:lnSpc>
                <a:buFont typeface="Courier New" panose="02070309020205020404" pitchFamily="49" charset="0"/>
                <a:buChar char="o"/>
              </a:pPr>
              <a:endPara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>
                <a:lnSpc>
                  <a:spcPct val="100000"/>
                </a:lnSpc>
                <a:buFont typeface="Courier New" panose="02070309020205020404" pitchFamily="49" charset="0"/>
                <a:buChar char="o"/>
              </a:pPr>
              <a:r>
                <a:rPr lang="en-GB" sz="1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Natural and -cultural heritage and biodiversity safeguard and promotion</a:t>
              </a:r>
              <a:endParaRPr lang="en-GB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3" name="Rectangle 23"/>
          <p:cNvSpPr/>
          <p:nvPr/>
        </p:nvSpPr>
        <p:spPr>
          <a:xfrm rot="5400000">
            <a:off x="2514083" y="3409002"/>
            <a:ext cx="3519239" cy="3977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2860" rIns="22860" anchor="ctr"/>
          <a:lstStyle/>
          <a:p>
            <a:pPr algn="ctr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Montserrat Light"/>
              </a:defRPr>
            </a:pPr>
            <a:endParaRPr sz="900"/>
          </a:p>
        </p:txBody>
      </p:sp>
      <p:sp>
        <p:nvSpPr>
          <p:cNvPr id="104" name="TextBox 34"/>
          <p:cNvSpPr txBox="1"/>
          <p:nvPr/>
        </p:nvSpPr>
        <p:spPr>
          <a:xfrm>
            <a:off x="715705" y="1653805"/>
            <a:ext cx="3062034" cy="10618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tIns="22860" rIns="22860" bIns="22860" numCol="1" anchor="t">
            <a:spAutoFit/>
          </a:bodyPr>
          <a:lstStyle>
            <a:lvl1pPr algn="ctr">
              <a:defRPr sz="6600" b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lang="en-GB" sz="3300" dirty="0">
                <a:solidFill>
                  <a:srgbClr val="002060"/>
                </a:solidFill>
              </a:rPr>
              <a:t>What ADRION supports</a:t>
            </a:r>
          </a:p>
        </p:txBody>
      </p:sp>
      <p:sp>
        <p:nvSpPr>
          <p:cNvPr id="2" name="Rettangolo 1"/>
          <p:cNvSpPr/>
          <p:nvPr/>
        </p:nvSpPr>
        <p:spPr>
          <a:xfrm>
            <a:off x="1031971" y="6446406"/>
            <a:ext cx="10224989" cy="3886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GB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Effective contribution to IPA Partner States along their accession process</a:t>
            </a:r>
            <a:endParaRPr lang="en-GB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799BA6D5-BC9E-4AE4-9E33-53927463ED78}"/>
              </a:ext>
            </a:extLst>
          </p:cNvPr>
          <p:cNvSpPr txBox="1"/>
          <p:nvPr/>
        </p:nvSpPr>
        <p:spPr>
          <a:xfrm>
            <a:off x="715704" y="3063938"/>
            <a:ext cx="3284795" cy="92333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ADRION </a:t>
            </a: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GB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cts as policy driver and governance innovator fostering European integration through: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Freccia in giù 2"/>
          <p:cNvSpPr/>
          <p:nvPr/>
        </p:nvSpPr>
        <p:spPr>
          <a:xfrm>
            <a:off x="2031803" y="4071936"/>
            <a:ext cx="484632" cy="3524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8">
            <a:extLst>
              <a:ext uri="{FF2B5EF4-FFF2-40B4-BE49-F238E27FC236}">
                <a16:creationId xmlns:a16="http://schemas.microsoft.com/office/drawing/2014/main" id="{799BA6D5-BC9E-4AE4-9E33-53927463ED78}"/>
              </a:ext>
            </a:extLst>
          </p:cNvPr>
          <p:cNvSpPr txBox="1"/>
          <p:nvPr/>
        </p:nvSpPr>
        <p:spPr>
          <a:xfrm>
            <a:off x="715703" y="4593494"/>
            <a:ext cx="3284795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Networks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Cooperation </a:t>
            </a:r>
            <a:r>
              <a:rPr lang="en-GB" dirty="0" smtClean="0"/>
              <a:t>agreements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Strategies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Action plans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Pilot actions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2645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3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99BA6D5-BC9E-4AE4-9E33-53927463ED78}"/>
              </a:ext>
            </a:extLst>
          </p:cNvPr>
          <p:cNvSpPr txBox="1"/>
          <p:nvPr/>
        </p:nvSpPr>
        <p:spPr>
          <a:xfrm>
            <a:off x="629948" y="1645499"/>
            <a:ext cx="1814474" cy="258532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Fostering diffusion of heating and cooling technologies using the seawater pump in the Adriatic-Ionian Region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D865BF-D051-4B08-BDE4-1415DAEBC5B9}"/>
              </a:ext>
            </a:extLst>
          </p:cNvPr>
          <p:cNvSpPr txBox="1"/>
          <p:nvPr/>
        </p:nvSpPr>
        <p:spPr>
          <a:xfrm>
            <a:off x="3240921" y="2336359"/>
            <a:ext cx="2895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Innovative use of seawater heat pump of cooling thermal energy in buildings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39F925-8C10-4DEC-BCD7-76474BF48741}"/>
              </a:ext>
            </a:extLst>
          </p:cNvPr>
          <p:cNvSpPr txBox="1"/>
          <p:nvPr/>
        </p:nvSpPr>
        <p:spPr>
          <a:xfrm>
            <a:off x="2867025" y="5340621"/>
            <a:ext cx="8708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Testing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innovation system in 3 pilot sites of small and medium-scale power (Croatia, Greece) and 6 pre-feasibility studies in (Italy, Slovenia, Croatia,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Greece,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Albania)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F7E9756-6CBD-40DD-BF53-48D75BDF4F9B}"/>
              </a:ext>
            </a:extLst>
          </p:cNvPr>
          <p:cNvSpPr txBox="1"/>
          <p:nvPr/>
        </p:nvSpPr>
        <p:spPr>
          <a:xfrm>
            <a:off x="2867025" y="4694290"/>
            <a:ext cx="8791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Transnational seawater heat pump network in the ADRION region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enhance science and technology cooperation between private and public institutions 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Picture 20" descr="logo-long-white.png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3" y="85102"/>
            <a:ext cx="1361510" cy="391533"/>
          </a:xfrm>
          <a:prstGeom prst="rect">
            <a:avLst/>
          </a:prstGeom>
        </p:spPr>
      </p:pic>
      <p:pic>
        <p:nvPicPr>
          <p:cNvPr id="23" name="Segnaposto immagine 22" descr="Immagine che contiene testo&#10;&#10;Descrizione generata automaticamente">
            <a:extLst>
              <a:ext uri="{FF2B5EF4-FFF2-40B4-BE49-F238E27FC236}">
                <a16:creationId xmlns:a16="http://schemas.microsoft.com/office/drawing/2014/main" id="{E5D85F0A-726A-45DB-B967-764C4C2A75A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4" r="5064"/>
          <a:stretch/>
        </p:blipFill>
        <p:spPr>
          <a:xfrm>
            <a:off x="6810375" y="123928"/>
            <a:ext cx="4479376" cy="4597205"/>
          </a:xfrm>
          <a:prstGeom prst="rect">
            <a:avLst/>
          </a:prstGeom>
        </p:spPr>
      </p:pic>
      <p:sp>
        <p:nvSpPr>
          <p:cNvPr id="24" name="TextBox 18">
            <a:extLst>
              <a:ext uri="{FF2B5EF4-FFF2-40B4-BE49-F238E27FC236}">
                <a16:creationId xmlns:a16="http://schemas.microsoft.com/office/drawing/2014/main" id="{0E39F925-8C10-4DEC-BCD7-76474BF48741}"/>
              </a:ext>
            </a:extLst>
          </p:cNvPr>
          <p:cNvSpPr txBox="1"/>
          <p:nvPr/>
        </p:nvSpPr>
        <p:spPr>
          <a:xfrm>
            <a:off x="2867025" y="6004058"/>
            <a:ext cx="8708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 of a common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strategy for enhancing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use of seawater heat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pump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itolo 7">
            <a:extLst>
              <a:ext uri="{FF2B5EF4-FFF2-40B4-BE49-F238E27FC236}">
                <a16:creationId xmlns:a16="http://schemas.microsoft.com/office/drawing/2014/main" id="{9896958C-1D89-45A0-92D4-545840AE54C0}"/>
              </a:ext>
            </a:extLst>
          </p:cNvPr>
          <p:cNvSpPr txBox="1">
            <a:spLocks/>
          </p:cNvSpPr>
          <p:nvPr/>
        </p:nvSpPr>
        <p:spPr>
          <a:xfrm>
            <a:off x="401410" y="272023"/>
            <a:ext cx="4761140" cy="12424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3399"/>
                </a:solidFill>
              </a:rPr>
              <a:t>ADRION </a:t>
            </a:r>
            <a:r>
              <a:rPr lang="en-US" sz="2400" b="1" dirty="0" smtClean="0">
                <a:solidFill>
                  <a:srgbClr val="003399"/>
                </a:solidFill>
              </a:rPr>
              <a:t>PROJECT EXAMPLE WITH POTENTIAL OF FUTURE INVESTMENTS </a:t>
            </a:r>
            <a:endParaRPr lang="it-IT" sz="2400" b="1" dirty="0">
              <a:solidFill>
                <a:srgbClr val="003399"/>
              </a:solidFill>
            </a:endParaRPr>
          </a:p>
        </p:txBody>
      </p:sp>
      <p:sp>
        <p:nvSpPr>
          <p:cNvPr id="11" name="TextBox 18">
            <a:extLst>
              <a:ext uri="{FF2B5EF4-FFF2-40B4-BE49-F238E27FC236}">
                <a16:creationId xmlns:a16="http://schemas.microsoft.com/office/drawing/2014/main" id="{0E39F925-8C10-4DEC-BCD7-76474BF48741}"/>
              </a:ext>
            </a:extLst>
          </p:cNvPr>
          <p:cNvSpPr txBox="1"/>
          <p:nvPr/>
        </p:nvSpPr>
        <p:spPr>
          <a:xfrm>
            <a:off x="2867025" y="6393605"/>
            <a:ext cx="8708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partners from 5 Partner States (Croatia, Italy, Slovenia, Greece, Albania)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75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accel="19000" decel="81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accel="19000" decel="81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accel="19000" decel="81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accel="19000" decel="81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accel="19000" decel="81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19" grpId="0"/>
      <p:bldP spid="20" grpId="0"/>
      <p:bldP spid="24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99BA6D5-BC9E-4AE4-9E33-53927463ED78}"/>
              </a:ext>
            </a:extLst>
          </p:cNvPr>
          <p:cNvSpPr txBox="1"/>
          <p:nvPr/>
        </p:nvSpPr>
        <p:spPr>
          <a:xfrm>
            <a:off x="744248" y="1647783"/>
            <a:ext cx="1814474" cy="230832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Enhance the use of alternative fuels by properly enabling electric vehicles to promote sustainable mobility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D865BF-D051-4B08-BDE4-1415DAEBC5B9}"/>
              </a:ext>
            </a:extLst>
          </p:cNvPr>
          <p:cNvSpPr txBox="1"/>
          <p:nvPr/>
        </p:nvSpPr>
        <p:spPr>
          <a:xfrm>
            <a:off x="3505197" y="2220920"/>
            <a:ext cx="2352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ilot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 of transnational electric transport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F7E9756-6CBD-40DD-BF53-48D75BDF4F9B}"/>
              </a:ext>
            </a:extLst>
          </p:cNvPr>
          <p:cNvSpPr txBox="1"/>
          <p:nvPr/>
        </p:nvSpPr>
        <p:spPr>
          <a:xfrm>
            <a:off x="2781981" y="4872805"/>
            <a:ext cx="8876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i="1" dirty="0" smtClean="0"/>
              <a:t>Pilot action</a:t>
            </a:r>
            <a:r>
              <a:rPr lang="en-GB" b="1" dirty="0" smtClean="0"/>
              <a:t>: </a:t>
            </a:r>
            <a:r>
              <a:rPr lang="en-GB" dirty="0" smtClean="0"/>
              <a:t>purchase of 6 electric </a:t>
            </a:r>
            <a:r>
              <a:rPr lang="en-GB" dirty="0"/>
              <a:t>v</a:t>
            </a:r>
            <a:r>
              <a:rPr lang="en-GB" dirty="0" smtClean="0"/>
              <a:t>ehicles;  set up of </a:t>
            </a:r>
            <a:r>
              <a:rPr lang="en-GB" dirty="0"/>
              <a:t>16 electric </a:t>
            </a:r>
            <a:r>
              <a:rPr lang="en-GB" dirty="0" smtClean="0"/>
              <a:t>vehicle charging points; future upgrading  to 4 </a:t>
            </a:r>
            <a:r>
              <a:rPr lang="en-GB" dirty="0"/>
              <a:t>Photovoltaic electric vehicles c</a:t>
            </a:r>
            <a:r>
              <a:rPr lang="en-GB" dirty="0" smtClean="0"/>
              <a:t>harging stations</a:t>
            </a:r>
            <a:endParaRPr lang="en-GB" dirty="0"/>
          </a:p>
        </p:txBody>
      </p:sp>
      <p:pic>
        <p:nvPicPr>
          <p:cNvPr id="21" name="Picture 20" descr="logo-long-white.png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3" y="85102"/>
            <a:ext cx="1361510" cy="391533"/>
          </a:xfrm>
          <a:prstGeom prst="rect">
            <a:avLst/>
          </a:prstGeom>
        </p:spPr>
      </p:pic>
      <p:sp>
        <p:nvSpPr>
          <p:cNvPr id="24" name="TextBox 18">
            <a:extLst>
              <a:ext uri="{FF2B5EF4-FFF2-40B4-BE49-F238E27FC236}">
                <a16:creationId xmlns:a16="http://schemas.microsoft.com/office/drawing/2014/main" id="{0E39F925-8C10-4DEC-BCD7-76474BF48741}"/>
              </a:ext>
            </a:extLst>
          </p:cNvPr>
          <p:cNvSpPr txBox="1"/>
          <p:nvPr/>
        </p:nvSpPr>
        <p:spPr>
          <a:xfrm>
            <a:off x="2781981" y="6282809"/>
            <a:ext cx="8740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 partners from 5 Partner States (Italy, Slovenia, Croatia, Greece, Serbia) </a:t>
            </a:r>
            <a:endParaRPr lang="en-GB" dirty="0"/>
          </a:p>
        </p:txBody>
      </p:sp>
      <p:pic>
        <p:nvPicPr>
          <p:cNvPr id="11" name="Segnaposto immagine 10"/>
          <p:cNvPicPr>
            <a:picLocks noGrp="1" noChangeAspect="1"/>
          </p:cNvPicPr>
          <p:nvPr>
            <p:ph type="pic" sz="quarter" idx="10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21" r="17521"/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48850" y="-130987"/>
            <a:ext cx="2171355" cy="1455127"/>
          </a:xfrm>
          <a:prstGeom prst="rect">
            <a:avLst/>
          </a:prstGeom>
        </p:spPr>
      </p:pic>
      <p:sp>
        <p:nvSpPr>
          <p:cNvPr id="14" name="TextBox 19">
            <a:extLst>
              <a:ext uri="{FF2B5EF4-FFF2-40B4-BE49-F238E27FC236}">
                <a16:creationId xmlns:a16="http://schemas.microsoft.com/office/drawing/2014/main" id="{DF7E9756-6CBD-40DD-BF53-48D75BDF4F9B}"/>
              </a:ext>
            </a:extLst>
          </p:cNvPr>
          <p:cNvSpPr txBox="1"/>
          <p:nvPr/>
        </p:nvSpPr>
        <p:spPr>
          <a:xfrm>
            <a:off x="2781981" y="5535215"/>
            <a:ext cx="8876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 smtClean="0"/>
              <a:t>Identification </a:t>
            </a:r>
            <a:r>
              <a:rPr lang="en-GB" dirty="0"/>
              <a:t>and support </a:t>
            </a:r>
            <a:r>
              <a:rPr lang="en-GB" dirty="0" smtClean="0"/>
              <a:t>to common </a:t>
            </a:r>
            <a:r>
              <a:rPr lang="en-GB" dirty="0"/>
              <a:t>solutions </a:t>
            </a:r>
            <a:r>
              <a:rPr lang="en-GB" dirty="0" smtClean="0"/>
              <a:t>based on EU </a:t>
            </a:r>
            <a:r>
              <a:rPr lang="en-GB" dirty="0"/>
              <a:t>advanced best practices, to overcome interurban and interregional </a:t>
            </a:r>
            <a:r>
              <a:rPr lang="en-GB" dirty="0" smtClean="0"/>
              <a:t>limited number of public charging infrastructure</a:t>
            </a:r>
            <a:endParaRPr lang="en-GB" dirty="0"/>
          </a:p>
        </p:txBody>
      </p:sp>
      <p:sp>
        <p:nvSpPr>
          <p:cNvPr id="15" name="Titolo 7">
            <a:extLst>
              <a:ext uri="{FF2B5EF4-FFF2-40B4-BE49-F238E27FC236}">
                <a16:creationId xmlns:a16="http://schemas.microsoft.com/office/drawing/2014/main" id="{9896958C-1D89-45A0-92D4-545840AE54C0}"/>
              </a:ext>
            </a:extLst>
          </p:cNvPr>
          <p:cNvSpPr txBox="1">
            <a:spLocks/>
          </p:cNvSpPr>
          <p:nvPr/>
        </p:nvSpPr>
        <p:spPr>
          <a:xfrm>
            <a:off x="401410" y="272023"/>
            <a:ext cx="4761140" cy="12424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3399"/>
                </a:solidFill>
              </a:rPr>
              <a:t>ADRION </a:t>
            </a:r>
            <a:r>
              <a:rPr lang="en-US" sz="2400" b="1" dirty="0" smtClean="0">
                <a:solidFill>
                  <a:srgbClr val="003399"/>
                </a:solidFill>
              </a:rPr>
              <a:t>PROJECT EXAMPLE WITH POTENTIAL OF FUTURE INVESTMENTS </a:t>
            </a:r>
            <a:endParaRPr lang="it-IT" sz="2400" b="1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74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8" accel="19000" decel="81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accel="19000" decel="81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accel="19000" decel="81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accel="19000" decel="81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20" grpId="0"/>
      <p:bldP spid="24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915739" y="6261834"/>
            <a:ext cx="1049927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Out of the 508 partners, 140 (28%) are from IPA Partner States. </a:t>
            </a:r>
          </a:p>
        </p:txBody>
      </p:sp>
      <p:sp>
        <p:nvSpPr>
          <p:cNvPr id="11" name="Titolo 7">
            <a:extLst>
              <a:ext uri="{FF2B5EF4-FFF2-40B4-BE49-F238E27FC236}">
                <a16:creationId xmlns:a16="http://schemas.microsoft.com/office/drawing/2014/main" id="{9896958C-1D89-45A0-92D4-545840AE54C0}"/>
              </a:ext>
            </a:extLst>
          </p:cNvPr>
          <p:cNvSpPr txBox="1">
            <a:spLocks/>
          </p:cNvSpPr>
          <p:nvPr/>
        </p:nvSpPr>
        <p:spPr>
          <a:xfrm>
            <a:off x="544285" y="343581"/>
            <a:ext cx="8229600" cy="5254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003399"/>
                </a:solidFill>
              </a:rPr>
              <a:t>ADRION BENEFICIARIES (1</a:t>
            </a:r>
            <a:r>
              <a:rPr lang="en-US" sz="3200" b="1" baseline="30000" dirty="0">
                <a:solidFill>
                  <a:srgbClr val="003399"/>
                </a:solidFill>
              </a:rPr>
              <a:t>ST</a:t>
            </a:r>
            <a:r>
              <a:rPr lang="en-US" sz="3200" b="1" dirty="0">
                <a:solidFill>
                  <a:srgbClr val="003399"/>
                </a:solidFill>
              </a:rPr>
              <a:t> AND 2</a:t>
            </a:r>
            <a:r>
              <a:rPr lang="en-US" sz="3200" b="1" baseline="30000" dirty="0">
                <a:solidFill>
                  <a:srgbClr val="003399"/>
                </a:solidFill>
              </a:rPr>
              <a:t>ND</a:t>
            </a:r>
            <a:r>
              <a:rPr lang="en-US" sz="3200" b="1" dirty="0">
                <a:solidFill>
                  <a:srgbClr val="003399"/>
                </a:solidFill>
              </a:rPr>
              <a:t> CALL) </a:t>
            </a:r>
            <a:endParaRPr lang="it-IT" sz="3200" b="1" dirty="0">
              <a:solidFill>
                <a:srgbClr val="003399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37707"/>
              </p:ext>
            </p:extLst>
          </p:nvPr>
        </p:nvGraphicFramePr>
        <p:xfrm>
          <a:off x="1333500" y="1435100"/>
          <a:ext cx="8991600" cy="462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768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7">
            <a:extLst>
              <a:ext uri="{FF2B5EF4-FFF2-40B4-BE49-F238E27FC236}">
                <a16:creationId xmlns:a16="http://schemas.microsoft.com/office/drawing/2014/main" id="{9896958C-1D89-45A0-92D4-545840AE54C0}"/>
              </a:ext>
            </a:extLst>
          </p:cNvPr>
          <p:cNvSpPr txBox="1">
            <a:spLocks/>
          </p:cNvSpPr>
          <p:nvPr/>
        </p:nvSpPr>
        <p:spPr>
          <a:xfrm>
            <a:off x="391885" y="356281"/>
            <a:ext cx="8229600" cy="5254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003399"/>
                </a:solidFill>
              </a:rPr>
              <a:t>ADRION BENEFICIARIES (1</a:t>
            </a:r>
            <a:r>
              <a:rPr lang="en-US" sz="3200" b="1" baseline="30000" dirty="0">
                <a:solidFill>
                  <a:srgbClr val="003399"/>
                </a:solidFill>
              </a:rPr>
              <a:t>ST</a:t>
            </a:r>
            <a:r>
              <a:rPr lang="en-US" sz="3200" b="1" dirty="0">
                <a:solidFill>
                  <a:srgbClr val="003399"/>
                </a:solidFill>
              </a:rPr>
              <a:t> AND 2</a:t>
            </a:r>
            <a:r>
              <a:rPr lang="en-US" sz="3200" b="1" baseline="30000" dirty="0">
                <a:solidFill>
                  <a:srgbClr val="003399"/>
                </a:solidFill>
              </a:rPr>
              <a:t>ND</a:t>
            </a:r>
            <a:r>
              <a:rPr lang="en-US" sz="3200" b="1" dirty="0">
                <a:solidFill>
                  <a:srgbClr val="003399"/>
                </a:solidFill>
              </a:rPr>
              <a:t> CALL) </a:t>
            </a:r>
            <a:endParaRPr lang="it-IT" sz="3200" b="1" dirty="0">
              <a:solidFill>
                <a:srgbClr val="003399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55171" y="1670548"/>
            <a:ext cx="395151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52% public administrative bodies (national, regional, local)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17% high education and research centres, training centres and schools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13% sectoral agencies and (public) service providers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7% business support organizations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2% SMEs and enterprises not SMEs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4007587"/>
              </p:ext>
            </p:extLst>
          </p:nvPr>
        </p:nvGraphicFramePr>
        <p:xfrm>
          <a:off x="4621823" y="1734597"/>
          <a:ext cx="7203831" cy="3273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253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7624863" y="2545956"/>
            <a:ext cx="1709121" cy="1838275"/>
            <a:chOff x="7624863" y="2545956"/>
            <a:chExt cx="1709121" cy="1838275"/>
          </a:xfrm>
        </p:grpSpPr>
        <p:sp>
          <p:nvSpPr>
            <p:cNvPr id="36" name="Shape 22">
              <a:extLst>
                <a:ext uri="{FF2B5EF4-FFF2-40B4-BE49-F238E27FC236}">
                  <a16:creationId xmlns:a16="http://schemas.microsoft.com/office/drawing/2014/main" id="{FE9C0308-56D4-2A46-A457-7111CACE622E}"/>
                </a:ext>
              </a:extLst>
            </p:cNvPr>
            <p:cNvSpPr/>
            <p:nvPr/>
          </p:nvSpPr>
          <p:spPr>
            <a:xfrm rot="9010508">
              <a:off x="7716809" y="2545956"/>
              <a:ext cx="1591992" cy="1838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>
                  <a:lumMod val="60000"/>
                  <a:lumOff val="40000"/>
                </a:schemeClr>
              </a:solidFill>
              <a:miter lim="400000"/>
            </a:ln>
          </p:spPr>
          <p:txBody>
            <a:bodyPr lIns="45707" rIns="45707" anchor="ctr"/>
            <a:lstStyle/>
            <a:p>
              <a:endParaRPr dirty="0"/>
            </a:p>
          </p:txBody>
        </p:sp>
        <p:sp>
          <p:nvSpPr>
            <p:cNvPr id="47" name="TextBox 76">
              <a:extLst>
                <a:ext uri="{FF2B5EF4-FFF2-40B4-BE49-F238E27FC236}">
                  <a16:creationId xmlns:a16="http://schemas.microsoft.com/office/drawing/2014/main" id="{536E9A05-08F7-2543-8631-2F4F5E07F8D5}"/>
                </a:ext>
              </a:extLst>
            </p:cNvPr>
            <p:cNvSpPr txBox="1"/>
            <p:nvPr/>
          </p:nvSpPr>
          <p:spPr>
            <a:xfrm flipH="1">
              <a:off x="7624863" y="3122316"/>
              <a:ext cx="170912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algn="ctr">
                <a:defRPr sz="3200" b="1">
                  <a:solidFill>
                    <a:srgbClr val="002060"/>
                  </a:solidFill>
                  <a:latin typeface="Century Gothic" panose="020B0502020202020204" pitchFamily="34" charset="0"/>
                </a:defRPr>
              </a:lvl1pPr>
            </a:lstStyle>
            <a:p>
              <a:r>
                <a:rPr lang="en-US" dirty="0">
                  <a:solidFill>
                    <a:srgbClr val="C00000"/>
                  </a:solidFill>
                </a:rPr>
                <a:t>3</a:t>
              </a:r>
              <a:r>
                <a:rPr lang="en-US" baseline="30000" dirty="0">
                  <a:solidFill>
                    <a:srgbClr val="C00000"/>
                  </a:solidFill>
                </a:rPr>
                <a:t>rd</a:t>
              </a:r>
              <a:r>
                <a:rPr lang="en-US" dirty="0">
                  <a:solidFill>
                    <a:srgbClr val="C00000"/>
                  </a:solidFill>
                </a:rPr>
                <a:t> calls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DBFB4B0A-0EA8-8F47-B73B-36D1FAB60AF7}"/>
              </a:ext>
            </a:extLst>
          </p:cNvPr>
          <p:cNvGrpSpPr/>
          <p:nvPr/>
        </p:nvGrpSpPr>
        <p:grpSpPr>
          <a:xfrm>
            <a:off x="2192805" y="2472462"/>
            <a:ext cx="1591992" cy="1838275"/>
            <a:chOff x="4382435" y="4944923"/>
            <a:chExt cx="3183983" cy="3676549"/>
          </a:xfrm>
        </p:grpSpPr>
        <p:sp>
          <p:nvSpPr>
            <p:cNvPr id="56" name="Shape 22">
              <a:extLst>
                <a:ext uri="{FF2B5EF4-FFF2-40B4-BE49-F238E27FC236}">
                  <a16:creationId xmlns:a16="http://schemas.microsoft.com/office/drawing/2014/main" id="{75F432F6-E3D8-1E4C-8C31-800C398DD15B}"/>
                </a:ext>
              </a:extLst>
            </p:cNvPr>
            <p:cNvSpPr/>
            <p:nvPr/>
          </p:nvSpPr>
          <p:spPr>
            <a:xfrm rot="9010508" flipH="1" flipV="1">
              <a:off x="4382435" y="4944923"/>
              <a:ext cx="3183983" cy="3676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60000"/>
                  <a:lumOff val="40000"/>
                </a:schemeClr>
              </a:solidFill>
              <a:miter lim="400000"/>
            </a:ln>
          </p:spPr>
          <p:txBody>
            <a:bodyPr lIns="45707" rIns="45707" anchor="ctr"/>
            <a:lstStyle/>
            <a:p>
              <a:endParaRPr dirty="0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2E189973-134C-0E46-8AD4-946312226BA3}"/>
                </a:ext>
              </a:extLst>
            </p:cNvPr>
            <p:cNvSpPr txBox="1"/>
            <p:nvPr/>
          </p:nvSpPr>
          <p:spPr>
            <a:xfrm flipH="1">
              <a:off x="4413703" y="5411353"/>
              <a:ext cx="3099885" cy="2954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GB" sz="1200" b="1" spc="50" dirty="0" smtClean="0">
                  <a:solidFill>
                    <a:srgbClr val="002060"/>
                  </a:solidFill>
                  <a:cs typeface="Segoe UI Light" panose="020B0502040204020203" pitchFamily="34" charset="0"/>
                </a:rPr>
                <a:t>Open call</a:t>
              </a:r>
            </a:p>
            <a:p>
              <a:pPr algn="ctr">
                <a:lnSpc>
                  <a:spcPct val="150000"/>
                </a:lnSpc>
              </a:pPr>
              <a:r>
                <a:rPr lang="en-GB" sz="1200" spc="50" dirty="0" smtClean="0">
                  <a:solidFill>
                    <a:srgbClr val="002060"/>
                  </a:solidFill>
                  <a:cs typeface="Segoe UI Light" panose="020B0502040204020203" pitchFamily="34" charset="0"/>
                </a:rPr>
                <a:t>Bottom up &amp; </a:t>
              </a:r>
              <a:r>
                <a:rPr lang="en-GB" sz="1200" b="1" spc="50" dirty="0" smtClean="0">
                  <a:solidFill>
                    <a:srgbClr val="002060"/>
                  </a:solidFill>
                  <a:cs typeface="Segoe UI Light" panose="020B0502040204020203" pitchFamily="34" charset="0"/>
                </a:rPr>
                <a:t>awarding </a:t>
              </a:r>
              <a:r>
                <a:rPr lang="en-GB" sz="1200" b="1" spc="50" dirty="0">
                  <a:solidFill>
                    <a:srgbClr val="002060"/>
                  </a:solidFill>
                  <a:cs typeface="Segoe UI Light" panose="020B0502040204020203" pitchFamily="34" charset="0"/>
                </a:rPr>
                <a:t>score </a:t>
              </a:r>
              <a:r>
                <a:rPr lang="en-GB" sz="1200" b="1" spc="50" dirty="0" smtClean="0">
                  <a:solidFill>
                    <a:srgbClr val="002060"/>
                  </a:solidFill>
                  <a:cs typeface="Segoe UI Light" panose="020B0502040204020203" pitchFamily="34" charset="0"/>
                </a:rPr>
                <a:t>to support EUSAIR</a:t>
              </a:r>
            </a:p>
            <a:p>
              <a:pPr algn="ctr">
                <a:lnSpc>
                  <a:spcPct val="150000"/>
                </a:lnSpc>
              </a:pPr>
              <a:r>
                <a:rPr lang="en-GB" sz="1200" spc="50" dirty="0" smtClean="0">
                  <a:solidFill>
                    <a:srgbClr val="002060"/>
                  </a:solidFill>
                  <a:cs typeface="Segoe UI Light" panose="020B0502040204020203" pitchFamily="34" charset="0"/>
                </a:rPr>
                <a:t>(all Priority Axes)</a:t>
              </a:r>
              <a:endParaRPr lang="en-GB" sz="1200" spc="50" dirty="0">
                <a:solidFill>
                  <a:srgbClr val="002060"/>
                </a:solidFill>
                <a:cs typeface="Segoe UI Light" panose="020B0502040204020203" pitchFamily="34" charset="0"/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B7EF5C5D-C202-504D-8E13-E19D510A3E71}"/>
              </a:ext>
            </a:extLst>
          </p:cNvPr>
          <p:cNvGrpSpPr/>
          <p:nvPr/>
        </p:nvGrpSpPr>
        <p:grpSpPr>
          <a:xfrm>
            <a:off x="5877296" y="2518630"/>
            <a:ext cx="1591992" cy="1838275"/>
            <a:chOff x="11751417" y="5037260"/>
            <a:chExt cx="3183983" cy="3676549"/>
          </a:xfrm>
        </p:grpSpPr>
        <p:sp>
          <p:nvSpPr>
            <p:cNvPr id="28" name="Shape 22">
              <a:extLst>
                <a:ext uri="{FF2B5EF4-FFF2-40B4-BE49-F238E27FC236}">
                  <a16:creationId xmlns:a16="http://schemas.microsoft.com/office/drawing/2014/main" id="{7DE6A583-58EB-FA43-82D9-7E8F49593BC9}"/>
                </a:ext>
              </a:extLst>
            </p:cNvPr>
            <p:cNvSpPr/>
            <p:nvPr/>
          </p:nvSpPr>
          <p:spPr>
            <a:xfrm rot="9010508">
              <a:off x="11751417" y="5037260"/>
              <a:ext cx="3183983" cy="3676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60000"/>
                  <a:lumOff val="40000"/>
                </a:schemeClr>
              </a:solidFill>
              <a:miter lim="400000"/>
            </a:ln>
          </p:spPr>
          <p:txBody>
            <a:bodyPr lIns="45707" rIns="45707" anchor="ctr"/>
            <a:lstStyle/>
            <a:p>
              <a:endParaRPr dirty="0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83979D4-E38C-094A-97AF-656C7572C3EC}"/>
                </a:ext>
              </a:extLst>
            </p:cNvPr>
            <p:cNvSpPr txBox="1"/>
            <p:nvPr/>
          </p:nvSpPr>
          <p:spPr>
            <a:xfrm flipH="1">
              <a:off x="11808975" y="5597916"/>
              <a:ext cx="3099885" cy="26212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850"/>
                </a:lnSpc>
              </a:pPr>
              <a:r>
                <a:rPr lang="en-US" sz="1150" b="1" dirty="0" smtClean="0">
                  <a:solidFill>
                    <a:schemeClr val="accent2">
                      <a:lumMod val="75000"/>
                    </a:schemeClr>
                  </a:solidFill>
                  <a:latin typeface="Century Gothic" panose="020B0502020202020204" pitchFamily="34" charset="0"/>
                </a:rPr>
                <a:t>Targeted call</a:t>
              </a:r>
            </a:p>
            <a:p>
              <a:pPr algn="ctr">
                <a:lnSpc>
                  <a:spcPts val="1850"/>
                </a:lnSpc>
              </a:pPr>
              <a:r>
                <a:rPr lang="en-GB" sz="1200" spc="50" dirty="0" smtClean="0">
                  <a:solidFill>
                    <a:srgbClr val="002060"/>
                  </a:solidFill>
                  <a:cs typeface="Segoe UI Light" panose="020B0502040204020203" pitchFamily="34" charset="0"/>
                </a:rPr>
                <a:t>ADRION gap analysis and EUSAIR priorities</a:t>
              </a:r>
            </a:p>
            <a:p>
              <a:pPr algn="ctr">
                <a:lnSpc>
                  <a:spcPts val="1850"/>
                </a:lnSpc>
              </a:pPr>
              <a:r>
                <a:rPr lang="en-GB" sz="1100" spc="50" dirty="0" smtClean="0">
                  <a:solidFill>
                    <a:srgbClr val="002060"/>
                  </a:solidFill>
                  <a:cs typeface="Segoe UI Light" panose="020B0502040204020203" pitchFamily="34" charset="0"/>
                </a:rPr>
                <a:t>(Priority Axis 2)</a:t>
              </a:r>
              <a:endParaRPr lang="en-GB" sz="1100" spc="50" dirty="0">
                <a:solidFill>
                  <a:srgbClr val="002060"/>
                </a:solidFill>
                <a:cs typeface="Segoe UI Light" panose="020B0502040204020203" pitchFamily="34" charset="0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7E68EFD1-C185-5B4B-8D10-E0627C55ED81}"/>
              </a:ext>
            </a:extLst>
          </p:cNvPr>
          <p:cNvGrpSpPr/>
          <p:nvPr/>
        </p:nvGrpSpPr>
        <p:grpSpPr>
          <a:xfrm>
            <a:off x="8639492" y="957534"/>
            <a:ext cx="1591992" cy="1838275"/>
            <a:chOff x="17275808" y="1915068"/>
            <a:chExt cx="3183983" cy="3676549"/>
          </a:xfrm>
        </p:grpSpPr>
        <p:sp>
          <p:nvSpPr>
            <p:cNvPr id="35" name="Shape 22">
              <a:extLst>
                <a:ext uri="{FF2B5EF4-FFF2-40B4-BE49-F238E27FC236}">
                  <a16:creationId xmlns:a16="http://schemas.microsoft.com/office/drawing/2014/main" id="{CC6E7E95-32DA-3846-9E95-B50CA7C0FDDA}"/>
                </a:ext>
              </a:extLst>
            </p:cNvPr>
            <p:cNvSpPr/>
            <p:nvPr/>
          </p:nvSpPr>
          <p:spPr>
            <a:xfrm rot="9010508">
              <a:off x="17275808" y="1915068"/>
              <a:ext cx="3183983" cy="3676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60000"/>
                  <a:lumOff val="40000"/>
                </a:schemeClr>
              </a:solidFill>
              <a:miter lim="400000"/>
            </a:ln>
          </p:spPr>
          <p:txBody>
            <a:bodyPr lIns="45707" rIns="45707" anchor="ctr"/>
            <a:lstStyle/>
            <a:p>
              <a:endParaRPr dirty="0"/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5609BAB4-BE86-DE48-B825-90533F71485F}"/>
                </a:ext>
              </a:extLst>
            </p:cNvPr>
            <p:cNvSpPr txBox="1"/>
            <p:nvPr/>
          </p:nvSpPr>
          <p:spPr>
            <a:xfrm flipH="1">
              <a:off x="17453340" y="2475724"/>
              <a:ext cx="2828919" cy="26212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850"/>
                </a:lnSpc>
              </a:pPr>
              <a:r>
                <a:rPr lang="en-US" sz="1200" b="1" dirty="0" smtClean="0">
                  <a:solidFill>
                    <a:srgbClr val="C00000"/>
                  </a:solidFill>
                </a:rPr>
                <a:t>Pre-identified topics &amp; actions </a:t>
              </a:r>
              <a:r>
                <a:rPr lang="en-US" sz="1200" spc="50" dirty="0">
                  <a:solidFill>
                    <a:srgbClr val="002060"/>
                  </a:solidFill>
                  <a:cs typeface="Segoe UI Light" panose="020B0502040204020203" pitchFamily="34" charset="0"/>
                </a:rPr>
                <a:t>relevant </a:t>
              </a:r>
              <a:r>
                <a:rPr lang="en-US" sz="1200" spc="50" dirty="0" smtClean="0">
                  <a:solidFill>
                    <a:srgbClr val="002060"/>
                  </a:solidFill>
                  <a:cs typeface="Segoe UI Light" panose="020B0502040204020203" pitchFamily="34" charset="0"/>
                </a:rPr>
                <a:t>both for </a:t>
              </a:r>
              <a:r>
                <a:rPr lang="en-US" sz="1200" spc="50" dirty="0">
                  <a:solidFill>
                    <a:srgbClr val="002060"/>
                  </a:solidFill>
                  <a:cs typeface="Segoe UI Light" panose="020B0502040204020203" pitchFamily="34" charset="0"/>
                </a:rPr>
                <a:t>ADRION &amp; </a:t>
              </a:r>
              <a:r>
                <a:rPr lang="en-US" sz="1200" spc="50" dirty="0" smtClean="0">
                  <a:solidFill>
                    <a:srgbClr val="002060"/>
                  </a:solidFill>
                  <a:cs typeface="Segoe UI Light" panose="020B0502040204020203" pitchFamily="34" charset="0"/>
                </a:rPr>
                <a:t>EUSAIR</a:t>
              </a:r>
            </a:p>
            <a:p>
              <a:pPr algn="ctr">
                <a:lnSpc>
                  <a:spcPts val="1850"/>
                </a:lnSpc>
              </a:pPr>
              <a:r>
                <a:rPr lang="en-US" sz="1200" spc="50" dirty="0" smtClean="0">
                  <a:solidFill>
                    <a:srgbClr val="002060"/>
                  </a:solidFill>
                  <a:cs typeface="Segoe UI Light" panose="020B0502040204020203" pitchFamily="34" charset="0"/>
                </a:rPr>
                <a:t>(Priority Axis 1-3)  </a:t>
              </a:r>
              <a:endParaRPr lang="en-US" sz="1200" spc="50" dirty="0">
                <a:solidFill>
                  <a:srgbClr val="002060"/>
                </a:solidFill>
                <a:cs typeface="Segoe UI Light" panose="020B0502040204020203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980682D-14B6-2F4D-8394-DD90B5214921}"/>
              </a:ext>
            </a:extLst>
          </p:cNvPr>
          <p:cNvGrpSpPr/>
          <p:nvPr/>
        </p:nvGrpSpPr>
        <p:grpSpPr>
          <a:xfrm flipH="1">
            <a:off x="9849874" y="-734518"/>
            <a:ext cx="2049909" cy="3463579"/>
            <a:chOff x="19641" y="-847244"/>
            <a:chExt cx="4099817" cy="6927157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FEE5BEE-25D3-9348-A542-17CE84D07EB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641" y="-847244"/>
              <a:ext cx="4011263" cy="682030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Shape 22">
              <a:extLst>
                <a:ext uri="{FF2B5EF4-FFF2-40B4-BE49-F238E27FC236}">
                  <a16:creationId xmlns:a16="http://schemas.microsoft.com/office/drawing/2014/main" id="{26B1A54C-48DC-0A47-9A08-57FFDBA6F2DB}"/>
                </a:ext>
              </a:extLst>
            </p:cNvPr>
            <p:cNvSpPr/>
            <p:nvPr/>
          </p:nvSpPr>
          <p:spPr>
            <a:xfrm rot="12589492" flipH="1">
              <a:off x="3909734" y="5837745"/>
              <a:ext cx="209724" cy="24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noFill/>
              <a:miter lim="400000"/>
            </a:ln>
          </p:spPr>
          <p:txBody>
            <a:bodyPr lIns="45707" rIns="45707" anchor="ctr"/>
            <a:lstStyle/>
            <a:p>
              <a:endParaRPr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309692C-3E94-B245-8CB5-46BCD3AE12D4}"/>
              </a:ext>
            </a:extLst>
          </p:cNvPr>
          <p:cNvGrpSpPr/>
          <p:nvPr/>
        </p:nvGrpSpPr>
        <p:grpSpPr>
          <a:xfrm flipH="1">
            <a:off x="6161781" y="4168506"/>
            <a:ext cx="979994" cy="121084"/>
            <a:chOff x="9535655" y="8958803"/>
            <a:chExt cx="1959988" cy="242168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39E814A-5B7C-E24B-AB9F-9B6C725930A4}"/>
                </a:ext>
              </a:extLst>
            </p:cNvPr>
            <p:cNvCxnSpPr>
              <a:cxnSpLocks/>
            </p:cNvCxnSpPr>
            <p:nvPr/>
          </p:nvCxnSpPr>
          <p:spPr>
            <a:xfrm>
              <a:off x="9535655" y="9086835"/>
              <a:ext cx="1849989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Shape 22">
              <a:extLst>
                <a:ext uri="{FF2B5EF4-FFF2-40B4-BE49-F238E27FC236}">
                  <a16:creationId xmlns:a16="http://schemas.microsoft.com/office/drawing/2014/main" id="{58A4567F-E81E-E041-807C-FFC7CADF7C50}"/>
                </a:ext>
              </a:extLst>
            </p:cNvPr>
            <p:cNvSpPr/>
            <p:nvPr/>
          </p:nvSpPr>
          <p:spPr>
            <a:xfrm rot="12589492" flipV="1">
              <a:off x="11285919" y="8958803"/>
              <a:ext cx="209724" cy="24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noFill/>
              <a:miter lim="400000"/>
            </a:ln>
          </p:spPr>
          <p:txBody>
            <a:bodyPr lIns="45707" rIns="45707" anchor="ctr"/>
            <a:lstStyle/>
            <a:p>
              <a:endParaRPr dirty="0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80D3B0C0-BEE6-7D41-91BD-583EBC681CD1}"/>
              </a:ext>
            </a:extLst>
          </p:cNvPr>
          <p:cNvGrpSpPr/>
          <p:nvPr/>
        </p:nvGrpSpPr>
        <p:grpSpPr>
          <a:xfrm>
            <a:off x="4032319" y="2499787"/>
            <a:ext cx="1635652" cy="1838275"/>
            <a:chOff x="8061462" y="4999573"/>
            <a:chExt cx="3271303" cy="3676549"/>
          </a:xfrm>
        </p:grpSpPr>
        <p:sp>
          <p:nvSpPr>
            <p:cNvPr id="45" name="Shape 22">
              <a:extLst>
                <a:ext uri="{FF2B5EF4-FFF2-40B4-BE49-F238E27FC236}">
                  <a16:creationId xmlns:a16="http://schemas.microsoft.com/office/drawing/2014/main" id="{A449D8A2-5F75-7044-9A3C-816A0331E98D}"/>
                </a:ext>
              </a:extLst>
            </p:cNvPr>
            <p:cNvSpPr/>
            <p:nvPr/>
          </p:nvSpPr>
          <p:spPr>
            <a:xfrm rot="9010508" flipH="1" flipV="1">
              <a:off x="8061462" y="4999573"/>
              <a:ext cx="3183983" cy="3676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>
                  <a:lumMod val="60000"/>
                  <a:lumOff val="40000"/>
                </a:schemeClr>
              </a:solidFill>
              <a:miter lim="400000"/>
            </a:ln>
          </p:spPr>
          <p:txBody>
            <a:bodyPr lIns="45707" rIns="45707" anchor="ctr"/>
            <a:lstStyle/>
            <a:p>
              <a:endParaRPr dirty="0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536E9A05-08F7-2543-8631-2F4F5E07F8D5}"/>
                </a:ext>
              </a:extLst>
            </p:cNvPr>
            <p:cNvSpPr txBox="1"/>
            <p:nvPr/>
          </p:nvSpPr>
          <p:spPr>
            <a:xfrm flipH="1">
              <a:off x="8126118" y="6271915"/>
              <a:ext cx="3206647" cy="1169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algn="ctr">
                <a:defRPr sz="3200" b="1">
                  <a:solidFill>
                    <a:srgbClr val="002060"/>
                  </a:solidFill>
                  <a:latin typeface="Century Gothic" panose="020B0502020202020204" pitchFamily="34" charset="0"/>
                </a:defRPr>
              </a:lvl1pPr>
            </a:lstStyle>
            <a:p>
              <a:r>
                <a:rPr lang="en-US" dirty="0" smtClean="0">
                  <a:solidFill>
                    <a:schemeClr val="accent2">
                      <a:lumMod val="75000"/>
                    </a:schemeClr>
                  </a:solidFill>
                </a:rPr>
                <a:t>2</a:t>
              </a:r>
              <a:r>
                <a:rPr lang="en-US" baseline="30000" dirty="0" smtClean="0">
                  <a:solidFill>
                    <a:schemeClr val="accent2">
                      <a:lumMod val="75000"/>
                    </a:schemeClr>
                  </a:solidFill>
                </a:rPr>
                <a:t>nd</a:t>
              </a:r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en-US" dirty="0" smtClean="0">
                  <a:solidFill>
                    <a:schemeClr val="accent2">
                      <a:lumMod val="75000"/>
                    </a:schemeClr>
                  </a:solidFill>
                </a:rPr>
                <a:t>call</a:t>
              </a:r>
              <a:endParaRPr lang="en-US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86220117-C5AE-E04E-91D4-24E302584BDC}"/>
              </a:ext>
            </a:extLst>
          </p:cNvPr>
          <p:cNvGrpSpPr/>
          <p:nvPr/>
        </p:nvGrpSpPr>
        <p:grpSpPr>
          <a:xfrm>
            <a:off x="1278915" y="4069675"/>
            <a:ext cx="1591992" cy="1838275"/>
            <a:chOff x="2537070" y="8121765"/>
            <a:chExt cx="3183983" cy="3676549"/>
          </a:xfrm>
        </p:grpSpPr>
        <p:sp>
          <p:nvSpPr>
            <p:cNvPr id="55" name="Shape 22">
              <a:extLst>
                <a:ext uri="{FF2B5EF4-FFF2-40B4-BE49-F238E27FC236}">
                  <a16:creationId xmlns:a16="http://schemas.microsoft.com/office/drawing/2014/main" id="{62ACAFF7-9632-824F-B75D-B809492E2A21}"/>
                </a:ext>
              </a:extLst>
            </p:cNvPr>
            <p:cNvSpPr/>
            <p:nvPr/>
          </p:nvSpPr>
          <p:spPr>
            <a:xfrm rot="9010508" flipH="1" flipV="1">
              <a:off x="2537070" y="8121765"/>
              <a:ext cx="3183983" cy="3676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>
                  <a:lumMod val="60000"/>
                  <a:lumOff val="40000"/>
                </a:schemeClr>
              </a:solidFill>
              <a:miter lim="400000"/>
            </a:ln>
          </p:spPr>
          <p:txBody>
            <a:bodyPr lIns="45707" rIns="45707" anchor="ctr"/>
            <a:lstStyle/>
            <a:p>
              <a:endParaRPr dirty="0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05273C03-5712-D74E-91FF-BB1798997EC4}"/>
                </a:ext>
              </a:extLst>
            </p:cNvPr>
            <p:cNvSpPr txBox="1"/>
            <p:nvPr/>
          </p:nvSpPr>
          <p:spPr>
            <a:xfrm flipH="1">
              <a:off x="2565540" y="9291993"/>
              <a:ext cx="3152145" cy="1169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Century Gothic" panose="020B0502020202020204" pitchFamily="34" charset="0"/>
                </a:rPr>
                <a:t>1</a:t>
              </a:r>
              <a:r>
                <a:rPr lang="en-US" sz="3200" b="1" baseline="30000" dirty="0" smtClean="0">
                  <a:solidFill>
                    <a:srgbClr val="002060"/>
                  </a:solidFill>
                  <a:latin typeface="Century Gothic" panose="020B0502020202020204" pitchFamily="34" charset="0"/>
                </a:rPr>
                <a:t>st</a:t>
              </a:r>
              <a:r>
                <a:rPr lang="en-US" sz="3200" b="1" dirty="0" smtClean="0">
                  <a:solidFill>
                    <a:srgbClr val="002060"/>
                  </a:solidFill>
                  <a:latin typeface="Century Gothic" panose="020B0502020202020204" pitchFamily="34" charset="0"/>
                </a:rPr>
                <a:t> call </a:t>
              </a:r>
              <a:endParaRPr lang="en-US" sz="3200" b="1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7F2428D-3ACC-904F-B3D2-E3AF618296E5}"/>
              </a:ext>
            </a:extLst>
          </p:cNvPr>
          <p:cNvGrpSpPr/>
          <p:nvPr/>
        </p:nvGrpSpPr>
        <p:grpSpPr>
          <a:xfrm flipH="1">
            <a:off x="1546870" y="3725083"/>
            <a:ext cx="1778747" cy="912444"/>
            <a:chOff x="17167971" y="8071958"/>
            <a:chExt cx="3557494" cy="1824888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A738AAEA-6AF1-B74E-912D-B908A613BB58}"/>
                </a:ext>
              </a:extLst>
            </p:cNvPr>
            <p:cNvCxnSpPr/>
            <p:nvPr/>
          </p:nvCxnSpPr>
          <p:spPr>
            <a:xfrm rot="12589492" flipV="1">
              <a:off x="17167971" y="8071958"/>
              <a:ext cx="3215079" cy="18248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Shape 22">
              <a:extLst>
                <a:ext uri="{FF2B5EF4-FFF2-40B4-BE49-F238E27FC236}">
                  <a16:creationId xmlns:a16="http://schemas.microsoft.com/office/drawing/2014/main" id="{03AABF69-C91D-7642-9FB1-3AD78F0C9DCB}"/>
                </a:ext>
              </a:extLst>
            </p:cNvPr>
            <p:cNvSpPr/>
            <p:nvPr/>
          </p:nvSpPr>
          <p:spPr>
            <a:xfrm rot="12589492" flipV="1">
              <a:off x="20515741" y="8877054"/>
              <a:ext cx="209724" cy="24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noFill/>
              <a:miter lim="400000"/>
            </a:ln>
          </p:spPr>
          <p:txBody>
            <a:bodyPr lIns="45707" rIns="45707" anchor="ctr"/>
            <a:lstStyle/>
            <a:p>
              <a:endParaRPr dirty="0"/>
            </a:p>
          </p:txBody>
        </p:sp>
      </p:grp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6920EC8-24E4-3C41-9CA7-355B29EA6A0A}"/>
              </a:ext>
            </a:extLst>
          </p:cNvPr>
          <p:cNvCxnSpPr>
            <a:cxnSpLocks/>
          </p:cNvCxnSpPr>
          <p:nvPr/>
        </p:nvCxnSpPr>
        <p:spPr>
          <a:xfrm flipH="1">
            <a:off x="1588" y="4181058"/>
            <a:ext cx="1605867" cy="2790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9B541D6-9549-764F-9FCB-AA4A056E992E}"/>
              </a:ext>
            </a:extLst>
          </p:cNvPr>
          <p:cNvGrpSpPr/>
          <p:nvPr/>
        </p:nvGrpSpPr>
        <p:grpSpPr>
          <a:xfrm flipH="1">
            <a:off x="4309067" y="2566535"/>
            <a:ext cx="975759" cy="121084"/>
            <a:chOff x="13249554" y="5754862"/>
            <a:chExt cx="1951518" cy="242168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2D69B394-53D7-B34E-B140-DD84439031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249554" y="5870131"/>
              <a:ext cx="1849989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Shape 22">
              <a:extLst>
                <a:ext uri="{FF2B5EF4-FFF2-40B4-BE49-F238E27FC236}">
                  <a16:creationId xmlns:a16="http://schemas.microsoft.com/office/drawing/2014/main" id="{592250CD-20F5-3D41-8431-A6E9AA561D6D}"/>
                </a:ext>
              </a:extLst>
            </p:cNvPr>
            <p:cNvSpPr/>
            <p:nvPr/>
          </p:nvSpPr>
          <p:spPr>
            <a:xfrm rot="12589492" flipV="1">
              <a:off x="14991348" y="5754862"/>
              <a:ext cx="209724" cy="24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noFill/>
              <a:miter lim="400000"/>
            </a:ln>
          </p:spPr>
          <p:txBody>
            <a:bodyPr lIns="45707" rIns="45707" anchor="ctr"/>
            <a:lstStyle/>
            <a:p>
              <a:endParaRPr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562A9A8-2617-C247-BFAA-EFAAA948D7E6}"/>
              </a:ext>
            </a:extLst>
          </p:cNvPr>
          <p:cNvGrpSpPr/>
          <p:nvPr/>
        </p:nvGrpSpPr>
        <p:grpSpPr>
          <a:xfrm flipH="1">
            <a:off x="3107009" y="2956219"/>
            <a:ext cx="1597879" cy="1281962"/>
            <a:chOff x="14409429" y="6534230"/>
            <a:chExt cx="3195758" cy="2563923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502C10D-749F-7E43-BDDD-A4E68A97E6CD}"/>
                </a:ext>
              </a:extLst>
            </p:cNvPr>
            <p:cNvCxnSpPr/>
            <p:nvPr/>
          </p:nvCxnSpPr>
          <p:spPr>
            <a:xfrm rot="12589492" flipH="1" flipV="1">
              <a:off x="14409429" y="6534230"/>
              <a:ext cx="3195758" cy="184511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Shape 22">
              <a:extLst>
                <a:ext uri="{FF2B5EF4-FFF2-40B4-BE49-F238E27FC236}">
                  <a16:creationId xmlns:a16="http://schemas.microsoft.com/office/drawing/2014/main" id="{4AF8A5CB-24C8-1E40-B848-99E518819717}"/>
                </a:ext>
              </a:extLst>
            </p:cNvPr>
            <p:cNvSpPr/>
            <p:nvPr/>
          </p:nvSpPr>
          <p:spPr>
            <a:xfrm rot="12589492" flipV="1">
              <a:off x="16809768" y="8855985"/>
              <a:ext cx="209724" cy="24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noFill/>
              <a:miter lim="400000"/>
            </a:ln>
          </p:spPr>
          <p:txBody>
            <a:bodyPr lIns="45707" rIns="45707" anchor="ctr"/>
            <a:lstStyle/>
            <a:p>
              <a:endParaRPr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FC055F8-4699-3C41-A3B7-C90C5D875E47}"/>
              </a:ext>
            </a:extLst>
          </p:cNvPr>
          <p:cNvGrpSpPr/>
          <p:nvPr/>
        </p:nvGrpSpPr>
        <p:grpSpPr>
          <a:xfrm flipH="1">
            <a:off x="5237274" y="2566535"/>
            <a:ext cx="982089" cy="1663080"/>
            <a:chOff x="11380479" y="5754861"/>
            <a:chExt cx="1964178" cy="3326159"/>
          </a:xfrm>
        </p:grpSpPr>
        <p:sp>
          <p:nvSpPr>
            <p:cNvPr id="53" name="Shape 22">
              <a:extLst>
                <a:ext uri="{FF2B5EF4-FFF2-40B4-BE49-F238E27FC236}">
                  <a16:creationId xmlns:a16="http://schemas.microsoft.com/office/drawing/2014/main" id="{A2C6A4B9-6092-784C-B557-63AEC3F07D98}"/>
                </a:ext>
              </a:extLst>
            </p:cNvPr>
            <p:cNvSpPr/>
            <p:nvPr/>
          </p:nvSpPr>
          <p:spPr>
            <a:xfrm rot="12589492" flipV="1">
              <a:off x="13134933" y="5754861"/>
              <a:ext cx="209724" cy="24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noFill/>
              <a:miter lim="400000"/>
            </a:ln>
          </p:spPr>
          <p:txBody>
            <a:bodyPr lIns="45707" rIns="45707" anchor="ctr"/>
            <a:lstStyle/>
            <a:p>
              <a:endParaRPr dirty="0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06540D15-A036-3644-AC98-BA09E7D0003F}"/>
                </a:ext>
              </a:extLst>
            </p:cNvPr>
            <p:cNvCxnSpPr>
              <a:cxnSpLocks/>
              <a:endCxn id="53" idx="0"/>
            </p:cNvCxnSpPr>
            <p:nvPr/>
          </p:nvCxnSpPr>
          <p:spPr>
            <a:xfrm flipV="1">
              <a:off x="11380479" y="5875945"/>
              <a:ext cx="1859316" cy="320507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F65DC4C-1F67-7540-A456-7BE19C1DB6B9}"/>
              </a:ext>
            </a:extLst>
          </p:cNvPr>
          <p:cNvGrpSpPr/>
          <p:nvPr/>
        </p:nvGrpSpPr>
        <p:grpSpPr>
          <a:xfrm flipH="1">
            <a:off x="7996887" y="2219164"/>
            <a:ext cx="1786642" cy="912444"/>
            <a:chOff x="4252148" y="5060120"/>
            <a:chExt cx="3573283" cy="1824888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0CFEF39-AE6D-F740-A8AD-B00DBD9E145F}"/>
                </a:ext>
              </a:extLst>
            </p:cNvPr>
            <p:cNvCxnSpPr/>
            <p:nvPr/>
          </p:nvCxnSpPr>
          <p:spPr>
            <a:xfrm rot="12589492" flipH="1">
              <a:off x="4252148" y="5060120"/>
              <a:ext cx="3215079" cy="18248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Shape 22">
              <a:extLst>
                <a:ext uri="{FF2B5EF4-FFF2-40B4-BE49-F238E27FC236}">
                  <a16:creationId xmlns:a16="http://schemas.microsoft.com/office/drawing/2014/main" id="{359EED4E-F59B-E445-B05C-83710B322073}"/>
                </a:ext>
              </a:extLst>
            </p:cNvPr>
            <p:cNvSpPr/>
            <p:nvPr/>
          </p:nvSpPr>
          <p:spPr>
            <a:xfrm rot="12589492" flipH="1">
              <a:off x="7615707" y="5858813"/>
              <a:ext cx="209724" cy="24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noFill/>
              <a:miter lim="400000"/>
            </a:ln>
          </p:spPr>
          <p:txBody>
            <a:bodyPr lIns="45707" rIns="45707" anchor="ctr"/>
            <a:lstStyle/>
            <a:p>
              <a:endParaRPr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A8F8FFA-DEB9-0A45-95F8-5909A9017241}"/>
              </a:ext>
            </a:extLst>
          </p:cNvPr>
          <p:cNvGrpSpPr/>
          <p:nvPr/>
        </p:nvGrpSpPr>
        <p:grpSpPr>
          <a:xfrm flipH="1">
            <a:off x="6796718" y="2977915"/>
            <a:ext cx="1597879" cy="1312241"/>
            <a:chOff x="7030011" y="6577622"/>
            <a:chExt cx="3195758" cy="2624482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9BCD60C-1FE2-1E42-85D0-A0E4047B42D4}"/>
                </a:ext>
              </a:extLst>
            </p:cNvPr>
            <p:cNvCxnSpPr/>
            <p:nvPr/>
          </p:nvCxnSpPr>
          <p:spPr>
            <a:xfrm rot="12589492">
              <a:off x="7030011" y="6577622"/>
              <a:ext cx="3195758" cy="184511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Shape 22">
              <a:extLst>
                <a:ext uri="{FF2B5EF4-FFF2-40B4-BE49-F238E27FC236}">
                  <a16:creationId xmlns:a16="http://schemas.microsoft.com/office/drawing/2014/main" id="{B392423E-BE91-FF42-89BA-EF87F615310C}"/>
                </a:ext>
              </a:extLst>
            </p:cNvPr>
            <p:cNvSpPr/>
            <p:nvPr/>
          </p:nvSpPr>
          <p:spPr>
            <a:xfrm rot="12589492" flipH="1">
              <a:off x="9434126" y="8959936"/>
              <a:ext cx="209724" cy="24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noFill/>
              <a:miter lim="400000"/>
            </a:ln>
          </p:spPr>
          <p:txBody>
            <a:bodyPr lIns="45707" rIns="45707" anchor="ctr"/>
            <a:lstStyle/>
            <a:p>
              <a:endParaRPr dirty="0"/>
            </a:p>
          </p:txBody>
        </p:sp>
      </p:grpSp>
      <p:sp>
        <p:nvSpPr>
          <p:cNvPr id="49" name="Titolo 7">
            <a:extLst>
              <a:ext uri="{FF2B5EF4-FFF2-40B4-BE49-F238E27FC236}">
                <a16:creationId xmlns:a16="http://schemas.microsoft.com/office/drawing/2014/main" id="{9896958C-1D89-45A0-92D4-545840AE54C0}"/>
              </a:ext>
            </a:extLst>
          </p:cNvPr>
          <p:cNvSpPr txBox="1">
            <a:spLocks/>
          </p:cNvSpPr>
          <p:nvPr/>
        </p:nvSpPr>
        <p:spPr>
          <a:xfrm>
            <a:off x="204020" y="274472"/>
            <a:ext cx="8229600" cy="92142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003399"/>
                </a:solidFill>
              </a:rPr>
              <a:t>OVERVIEW OF ADRION IMPLEMENTATION THROUGH CALLS FOR PROPOSALS </a:t>
            </a:r>
          </a:p>
          <a:p>
            <a:endParaRPr lang="it-IT" sz="3200" b="1" dirty="0">
              <a:solidFill>
                <a:srgbClr val="003399"/>
              </a:solidFill>
            </a:endParaRPr>
          </a:p>
        </p:txBody>
      </p:sp>
      <p:grpSp>
        <p:nvGrpSpPr>
          <p:cNvPr id="52" name="Gruppo 51"/>
          <p:cNvGrpSpPr/>
          <p:nvPr/>
        </p:nvGrpSpPr>
        <p:grpSpPr>
          <a:xfrm>
            <a:off x="9946106" y="240072"/>
            <a:ext cx="2245894" cy="955828"/>
            <a:chOff x="9917394" y="3529240"/>
            <a:chExt cx="2245894" cy="95582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54" name="Rettangolo arrotondato 53"/>
            <p:cNvSpPr/>
            <p:nvPr/>
          </p:nvSpPr>
          <p:spPr>
            <a:xfrm>
              <a:off x="9917394" y="3529240"/>
              <a:ext cx="2245894" cy="955828"/>
            </a:xfrm>
            <a:prstGeom prst="roundRect">
              <a:avLst/>
            </a:prstGeom>
            <a:grpFill/>
            <a:ln w="285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Rettangolo 61"/>
            <p:cNvSpPr/>
            <p:nvPr/>
          </p:nvSpPr>
          <p:spPr>
            <a:xfrm>
              <a:off x="9980765" y="3711702"/>
              <a:ext cx="2182523" cy="646331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r>
                <a:rPr lang="en-GB" b="1" dirty="0">
                  <a:solidFill>
                    <a:srgbClr val="002060"/>
                  </a:solidFill>
                </a:rPr>
                <a:t>Start new programming </a:t>
              </a:r>
            </a:p>
          </p:txBody>
        </p:sp>
      </p:grpSp>
      <p:sp>
        <p:nvSpPr>
          <p:cNvPr id="3" name="CasellaDiTesto 2"/>
          <p:cNvSpPr txBox="1"/>
          <p:nvPr/>
        </p:nvSpPr>
        <p:spPr>
          <a:xfrm>
            <a:off x="4828486" y="5239564"/>
            <a:ext cx="6468164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Programme rules on partnership structure to ensure fair and equal participation of all Partner States and territories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22834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4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00"/>
                            </p:stCondLst>
                            <p:childTnLst>
                              <p:par>
                                <p:cTn id="4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700"/>
                            </p:stCondLst>
                            <p:childTnLst>
                              <p:par>
                                <p:cTn id="46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700"/>
                            </p:stCondLst>
                            <p:childTnLst>
                              <p:par>
                                <p:cTn id="5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192 -0.00127 L -4.99609E-6 -5.55556E-7 " pathEditMode="relative" rAng="0" ptsTypes="AA">
                                      <p:cBhvr>
                                        <p:cTn id="6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45" y="-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1329</Words>
  <Application>Microsoft Office PowerPoint</Application>
  <PresentationFormat>Widescreen</PresentationFormat>
  <Paragraphs>188</Paragraphs>
  <Slides>15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Courier New</vt:lpstr>
      <vt:lpstr>Helvetica</vt:lpstr>
      <vt:lpstr>Lato Bold</vt:lpstr>
      <vt:lpstr>Lato Light</vt:lpstr>
      <vt:lpstr>Montserrat Bold</vt:lpstr>
      <vt:lpstr>Montserrat Light</vt:lpstr>
      <vt:lpstr>Segoe UI Light</vt:lpstr>
      <vt:lpstr>Symbol</vt:lpstr>
      <vt:lpstr>Times New Roman</vt:lpstr>
      <vt:lpstr>Tema di Office</vt:lpstr>
      <vt:lpstr>ADRION programme  past experience, lessons learnt, a reflection into the future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Regione Emilia-Romagna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 Piazza Barbara</dc:creator>
  <cp:lastModifiedBy>Di Piazza Barbara</cp:lastModifiedBy>
  <cp:revision>82</cp:revision>
  <dcterms:created xsi:type="dcterms:W3CDTF">2019-09-12T15:20:18Z</dcterms:created>
  <dcterms:modified xsi:type="dcterms:W3CDTF">2019-09-16T09:53:27Z</dcterms:modified>
</cp:coreProperties>
</file>