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74" r:id="rId4"/>
    <p:sldMasterId id="2147483686" r:id="rId5"/>
  </p:sldMasterIdLst>
  <p:notesMasterIdLst>
    <p:notesMasterId r:id="rId17"/>
  </p:notesMasterIdLst>
  <p:handoutMasterIdLst>
    <p:handoutMasterId r:id="rId18"/>
  </p:handoutMasterIdLst>
  <p:sldIdLst>
    <p:sldId id="256" r:id="rId6"/>
    <p:sldId id="258" r:id="rId7"/>
    <p:sldId id="4333" r:id="rId8"/>
    <p:sldId id="260" r:id="rId9"/>
    <p:sldId id="4345" r:id="rId10"/>
    <p:sldId id="4348" r:id="rId11"/>
    <p:sldId id="4351" r:id="rId12"/>
    <p:sldId id="4352" r:id="rId13"/>
    <p:sldId id="4353" r:id="rId14"/>
    <p:sldId id="4354" r:id="rId15"/>
    <p:sldId id="278" r:id="rId16"/>
  </p:sldIdLst>
  <p:sldSz cx="12192000" cy="6858000"/>
  <p:notesSz cx="6794500" cy="99314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563875-D274-9027-538D-5A98A5B931A9}" name="Facility Point" initials="FP" userId="Facility Point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cility Point" initials="FP" lastIdx="6" clrIdx="0">
    <p:extLst>
      <p:ext uri="{19B8F6BF-5375-455C-9EA6-DF929625EA0E}">
        <p15:presenceInfo xmlns:p15="http://schemas.microsoft.com/office/powerpoint/2012/main" userId="Facility Point" providerId="None"/>
      </p:ext>
    </p:extLst>
  </p:cmAuthor>
  <p:cmAuthor id="2" name="Kz Consult" initials="KC" lastIdx="1" clrIdx="1">
    <p:extLst>
      <p:ext uri="{19B8F6BF-5375-455C-9EA6-DF929625EA0E}">
        <p15:presenceInfo xmlns:p15="http://schemas.microsoft.com/office/powerpoint/2012/main" userId="bb72cff0850729f5" providerId="Windows Live"/>
      </p:ext>
    </p:extLst>
  </p:cmAuthor>
  <p:cmAuthor id="3" name="Michele Giovenali" initials="MG" lastIdx="2" clrIdx="3">
    <p:extLst>
      <p:ext uri="{19B8F6BF-5375-455C-9EA6-DF929625EA0E}">
        <p15:presenceInfo xmlns:p15="http://schemas.microsoft.com/office/powerpoint/2012/main" userId="S-1-5-21-415702238-133197458-2415786290-37303" providerId="AD"/>
      </p:ext>
    </p:extLst>
  </p:cmAuthor>
  <p:cmAuthor id="4" name="Italy" initials="NB" lastIdx="4" clrIdx="2">
    <p:extLst>
      <p:ext uri="{19B8F6BF-5375-455C-9EA6-DF929625EA0E}">
        <p15:presenceInfo xmlns:p15="http://schemas.microsoft.com/office/powerpoint/2012/main" userId="Ital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6DB6"/>
    <a:srgbClr val="00B393"/>
    <a:srgbClr val="C03100"/>
    <a:srgbClr val="B63935"/>
    <a:srgbClr val="FF6699"/>
    <a:srgbClr val="D2D3D4"/>
    <a:srgbClr val="FFCCCC"/>
    <a:srgbClr val="F99D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rednji slog 4 – poudarek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Srednji slog 3 – poudarek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3" autoAdjust="0"/>
  </p:normalViewPr>
  <p:slideViewPr>
    <p:cSldViewPr snapToGrid="0">
      <p:cViewPr varScale="1">
        <p:scale>
          <a:sx n="78" d="100"/>
          <a:sy n="78" d="100"/>
        </p:scale>
        <p:origin x="850" y="-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F100A-6EB7-4976-B3D6-6BC4E806A348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789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F339-E478-418C-9707-4DB859238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192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2E009-06F5-B54C-95E6-E60337C56277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87A08-D166-424A-BF08-22C96A10A0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507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87A08-D166-424A-BF08-22C96A10A0C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86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87A08-D166-424A-BF08-22C96A10A0C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183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87A08-D166-424A-BF08-22C96A10A0C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130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87A08-D166-424A-BF08-22C96A10A0C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28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08FDB-DCF6-CA8E-FF58-EE188EFF5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C8C768-2CC4-C5AA-3607-A419129B8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91A6-FEDA-B2B9-DACD-4E02A208A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690A-A2BB-DC49-AEBE-6161540E5C31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3CB9-0F92-B2A1-256C-F11913CCD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EA3B9-73FD-27B6-7005-27D4211D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1AE4-C672-3A4C-8C9F-05F68A080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04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BA0F5-AACA-9281-1688-86DE35620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7DE9B-CE76-ABF3-84F9-E68920020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E9D94-D1E3-F0C5-F18F-72CA5295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690A-A2BB-DC49-AEBE-6161540E5C31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6617B-68FC-E924-6864-4749A58A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F382C-D148-778B-E78C-CE10A2C8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1AE4-C672-3A4C-8C9F-05F68A080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43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8EBEA7-864B-5F94-0E4F-C3A00C2D9E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AC1E2D-B170-F9CC-A918-88AD37129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89CF2-27E7-C125-B181-BECA4BB9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690A-A2BB-DC49-AEBE-6161540E5C31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C5EF9-F98E-8F32-CBFD-EA4D16112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18990-B125-5331-5512-28A93BE42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1AE4-C672-3A4C-8C9F-05F68A080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83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90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9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80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78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24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27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53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EEF3-D0F9-162E-829C-AF1712E26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E310A-72DC-7F8B-C337-9E73037D1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A2D1D-D703-E6AD-41BB-C69D7E8D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690A-A2BB-DC49-AEBE-6161540E5C31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00583-D035-8A05-CC7E-6EC98BBB4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42186-50D4-FACB-7399-CDE6B34A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1AE4-C672-3A4C-8C9F-05F68A080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760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35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31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0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0BA88-DF78-9CA8-B3AE-19D531278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EB9B4-DBC4-65F6-390C-E2C18D3CA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B6A67-8F04-46DB-E41A-A3D231BCC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690A-A2BB-DC49-AEBE-6161540E5C31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F285E-002F-F494-7FAF-6CA9FEA4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48178-95D5-CE85-E632-FFE5F0C0B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1AE4-C672-3A4C-8C9F-05F68A080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71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E81AB-1E71-DF64-5B29-3D8BF3D88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46592-05AB-E31B-27A2-4BB1CAAE8B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10EBF-8876-8C7C-6DB6-CE5A12526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87B81C-D1B7-156F-177C-C91F5A457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690A-A2BB-DC49-AEBE-6161540E5C31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FDB38-B2DE-FF44-D284-B4741A5D8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64ABE-5D79-2DFF-890A-24689A4B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1AE4-C672-3A4C-8C9F-05F68A080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47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D86CC-DF52-B0F9-9D96-730023299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C2FCB-7E5E-952D-887A-A0D90350D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00950-6DA4-5245-C4CA-496937556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3A278B-9721-EAA5-6B6F-26D955AC78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0D374-4EA2-1523-FDA4-7C1C3491F2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1245DF-6A87-9404-72CF-AA1531FCD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690A-A2BB-DC49-AEBE-6161540E5C31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6A43C5-B924-F241-27D9-E74501095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1897C3-0C14-CD66-B1DB-9AA47C3D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1AE4-C672-3A4C-8C9F-05F68A080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2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EAA32-EC3D-5CE9-BF9F-2BDD1FD2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987FE-4BAD-4EC4-0458-42F2AD56F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690A-A2BB-DC49-AEBE-6161540E5C31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B0EBFC-E19C-90C2-E539-5CA86A9F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FDF540-6079-5132-C9ED-978B652F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1AE4-C672-3A4C-8C9F-05F68A080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80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98D64A-1E4E-F1FF-E109-535F9D36A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690A-A2BB-DC49-AEBE-6161540E5C31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6AAA61-F010-BB72-2321-9922D0EE5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EFDD4-039A-7BBB-F21D-17230C890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1AE4-C672-3A4C-8C9F-05F68A080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689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A418E-084D-F47C-5DB0-94BE0642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EC03F-332C-3700-B5C2-2F6806468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84459-C0A9-64A8-E729-0F7E8778F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2E875-E027-1ED1-5B7B-76AF8C7EA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690A-A2BB-DC49-AEBE-6161540E5C31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87568-94CD-6BDA-09F4-34EF87026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68886-130D-0ACB-D016-F71CCC2EA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1AE4-C672-3A4C-8C9F-05F68A080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17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1B9E1-0557-0E56-E4AC-66252FBC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CBE14-7748-4F58-896E-69F8AAF61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4F9C2-A09D-F693-0EF3-3E47BD878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8A3D1-E741-27C6-5E9E-9A618FD91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690A-A2BB-DC49-AEBE-6161540E5C31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B0D2C-C0BF-BDFF-C79C-B7C2DE221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BA366-BD27-3E76-1E4C-3D77DB3D3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1AE4-C672-3A4C-8C9F-05F68A080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53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935CC-4679-7639-80D9-EFA834F73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00737-C14F-623C-B5E3-E33C970CA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61230-1123-483F-8A60-E24C870D5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6690A-A2BB-DC49-AEBE-6161540E5C31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36C48-4C28-9F84-0F10-DAAD02170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06052-8C16-279E-96FA-9DE7EF251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E1AE4-C672-3A4C-8C9F-05F68A080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51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5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2.svg"/><Relationship Id="rId4" Type="http://schemas.openxmlformats.org/officeDocument/2006/relationships/image" Target="../media/image6.svg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2.svg"/><Relationship Id="rId4" Type="http://schemas.openxmlformats.org/officeDocument/2006/relationships/image" Target="../media/image6.sv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2.svg"/><Relationship Id="rId4" Type="http://schemas.openxmlformats.org/officeDocument/2006/relationships/image" Target="../media/image6.sv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2.svg"/><Relationship Id="rId4" Type="http://schemas.openxmlformats.org/officeDocument/2006/relationships/image" Target="../media/image6.sv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6351" y="4238904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22540" y="4257954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" y="498049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10800000">
            <a:off x="1" y="570303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5400000">
            <a:off x="722540" y="570303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10800000">
            <a:off x="722540" y="6415815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10800000">
            <a:off x="2214501" y="572208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214501" y="499954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5400000">
            <a:off x="2937040" y="572208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491961" y="6444622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2214501" y="6444622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5400000">
            <a:off x="1" y="6425572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9434776" y="4619223"/>
            <a:ext cx="2601902" cy="2122605"/>
          </a:xfrm>
          <a:custGeom>
            <a:avLst/>
            <a:gdLst/>
            <a:ahLst/>
            <a:cxnLst/>
            <a:rect l="l" t="t" r="r" b="b"/>
            <a:pathLst>
              <a:path w="3902853" h="3183907">
                <a:moveTo>
                  <a:pt x="0" y="0"/>
                </a:moveTo>
                <a:lnTo>
                  <a:pt x="3902854" y="0"/>
                </a:lnTo>
                <a:lnTo>
                  <a:pt x="3902854" y="3183907"/>
                </a:lnTo>
                <a:lnTo>
                  <a:pt x="0" y="31839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491961" y="3131020"/>
            <a:ext cx="9424157" cy="877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4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33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“Support to Development and Implementation of Strategic Implementation Formats – SP4EUSAIR”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81315" y="2362704"/>
            <a:ext cx="8029369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8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66" b="1" i="0" u="none" strike="noStrike" kern="1200" cap="none" spc="0" normalizeH="0" baseline="0" noProof="0">
                <a:ln>
                  <a:noFill/>
                </a:ln>
                <a:solidFill>
                  <a:srgbClr val="48CFAE"/>
                </a:solidFill>
                <a:effectLst/>
                <a:uLnTx/>
                <a:uFillTx/>
                <a:latin typeface="Kollektif Bold"/>
                <a:ea typeface="+mn-ea"/>
                <a:cs typeface="+mn-cs"/>
              </a:rPr>
              <a:t>EUSAIR STRATEGIC PROJECT</a:t>
            </a:r>
          </a:p>
        </p:txBody>
      </p:sp>
      <p:pic>
        <p:nvPicPr>
          <p:cNvPr id="21" name="Picture 20" descr="A screen shot of a computer&#10;&#10;Description automatically generated">
            <a:extLst>
              <a:ext uri="{FF2B5EF4-FFF2-40B4-BE49-F238E27FC236}">
                <a16:creationId xmlns:a16="http://schemas.microsoft.com/office/drawing/2014/main" id="{40D7103A-5894-2E81-2D33-586CA3D4155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287" y="4760685"/>
            <a:ext cx="3557300" cy="1884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3444" y="571868"/>
            <a:ext cx="1295938" cy="129593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6D73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59882" y="647701"/>
            <a:ext cx="7333279" cy="985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613"/>
              </a:lnSpc>
              <a:defRPr/>
            </a:pPr>
            <a:r>
              <a:rPr kumimoji="0" lang="en-US" sz="1866" b="0" i="0" u="none" strike="noStrike" kern="1200" cap="none" spc="0" normalizeH="0" baseline="0" noProof="0" dirty="0">
                <a:ln>
                  <a:noFill/>
                </a:ln>
                <a:solidFill>
                  <a:srgbClr val="48CFAE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COLLECTING KEY STRATEGIC IDEAS FROM FLAGSHIPS AND OTHER RELEVANT SOURCES </a:t>
            </a:r>
          </a:p>
          <a:p>
            <a:pPr marL="0" marR="0" lvl="0" indent="0" algn="l" defTabSz="609630" rtl="0" eaLnBrk="1" fontAlgn="auto" latinLnBrk="0" hangingPunct="1">
              <a:lnSpc>
                <a:spcPts val="26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66" b="0" i="0" u="none" strike="noStrike" kern="1200" cap="none" spc="0" normalizeH="0" baseline="0" noProof="0" dirty="0">
                <a:ln>
                  <a:noFill/>
                </a:ln>
                <a:solidFill>
                  <a:srgbClr val="FE6D73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 </a:t>
            </a:r>
            <a:endParaRPr kumimoji="0" lang="en-US" sz="1866" b="0" i="0" u="none" strike="noStrike" kern="1200" cap="none" spc="0" normalizeH="0" baseline="0" noProof="0" dirty="0">
              <a:ln>
                <a:noFill/>
              </a:ln>
              <a:solidFill>
                <a:srgbClr val="FE6D73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59882" y="1513582"/>
            <a:ext cx="8876944" cy="6343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1839"/>
              </a:lnSpc>
              <a:defRPr/>
            </a:pPr>
            <a:endParaRPr lang="en-GB" dirty="0">
              <a:solidFill>
                <a:srgbClr val="FE6D73"/>
              </a:solidFill>
              <a:latin typeface="DM Sans Bold"/>
            </a:endParaRPr>
          </a:p>
          <a:p>
            <a:pPr defTabSz="609630">
              <a:lnSpc>
                <a:spcPts val="1839"/>
              </a:lnSpc>
              <a:defRPr/>
            </a:pPr>
            <a:r>
              <a:rPr lang="en-GB" dirty="0">
                <a:solidFill>
                  <a:srgbClr val="FE6D73"/>
                </a:solidFill>
                <a:latin typeface="DM Sans Bold"/>
              </a:rPr>
              <a:t>Next steps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E6D73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: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E6D73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 </a:t>
            </a:r>
            <a:endParaRPr lang="en-GB" dirty="0">
              <a:solidFill>
                <a:srgbClr val="FE6D73"/>
              </a:solidFill>
              <a:latin typeface="DM Sans"/>
            </a:endParaRPr>
          </a:p>
          <a:p>
            <a:pPr marL="285750" indent="-285750" defTabSz="609630">
              <a:lnSpc>
                <a:spcPts val="1839"/>
              </a:lnSpc>
              <a:buFont typeface="Wingdings" panose="05000000000000000000" pitchFamily="2" charset="2"/>
              <a:buChar char="§"/>
              <a:defRPr/>
            </a:pPr>
            <a:endParaRPr lang="en-GB" dirty="0">
              <a:solidFill>
                <a:srgbClr val="FE6D73"/>
              </a:solidFill>
              <a:latin typeface="DM Sans"/>
            </a:endParaRPr>
          </a:p>
          <a:p>
            <a:pPr marL="285750" marR="0" lvl="0" indent="-285750" algn="l" defTabSz="609630" rtl="0" eaLnBrk="1" fontAlgn="auto" latinLnBrk="0" hangingPunct="1">
              <a:lnSpc>
                <a:spcPts val="21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799" b="0" i="0" u="none" strike="noStrike" kern="1200" cap="none" spc="0" normalizeH="0" baseline="0" noProof="0" dirty="0">
                <a:ln>
                  <a:noFill/>
                </a:ln>
                <a:solidFill>
                  <a:srgbClr val="48CFAE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Capacity building workshops with TSGs </a:t>
            </a:r>
            <a:r>
              <a:rPr lang="en-GB" dirty="0">
                <a:solidFill>
                  <a:srgbClr val="545454"/>
                </a:solidFill>
                <a:latin typeface="DM Sans"/>
              </a:rPr>
              <a:t>in late 2024, after the completion of the Report</a:t>
            </a:r>
          </a:p>
          <a:p>
            <a:pPr algn="l"/>
            <a:endParaRPr lang="en-GB" sz="1800" b="0" i="0" u="none" strike="noStrike" baseline="0" dirty="0">
              <a:solidFill>
                <a:srgbClr val="545454"/>
              </a:solidFill>
              <a:latin typeface="DM San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545454"/>
                </a:solidFill>
                <a:latin typeface="DM Sans"/>
              </a:rPr>
              <a:t>The goal of the workshops – to enable conditions for identifying key strategic ideas and sources of financing for future strategic implementation formats.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rgbClr val="545454"/>
              </a:solidFill>
              <a:latin typeface="DM San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799" dirty="0">
                <a:solidFill>
                  <a:srgbClr val="48CFAE"/>
                </a:solidFill>
                <a:latin typeface="DM Sans Bold"/>
              </a:rPr>
              <a:t>Thematic steering group working reports</a:t>
            </a:r>
            <a:r>
              <a:rPr lang="en-GB" dirty="0">
                <a:solidFill>
                  <a:srgbClr val="545454"/>
                </a:solidFill>
                <a:latin typeface="DM Sans"/>
              </a:rPr>
              <a:t> on key strategic ideas (based on the outcomes of the workshops) – 1Q 2025 </a:t>
            </a:r>
          </a:p>
          <a:p>
            <a:endParaRPr lang="en-GB" dirty="0">
              <a:solidFill>
                <a:srgbClr val="545454"/>
              </a:solidFill>
              <a:latin typeface="DM San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545454"/>
                </a:solidFill>
                <a:latin typeface="DM Sans"/>
              </a:rPr>
              <a:t>The Reports should highlight specific key strategic ideas in line with flagships and other EU policies.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rgbClr val="545454"/>
              </a:solidFill>
              <a:latin typeface="DM Sans"/>
            </a:endParaRPr>
          </a:p>
          <a:p>
            <a:pPr marL="285750" indent="-285750" defTabSz="609630">
              <a:lnSpc>
                <a:spcPts val="1839"/>
              </a:lnSpc>
              <a:buFont typeface="Wingdings" panose="05000000000000000000" pitchFamily="2" charset="2"/>
              <a:buChar char="§"/>
              <a:defRPr/>
            </a:pPr>
            <a:r>
              <a:rPr lang="en-GB" sz="1799" dirty="0">
                <a:solidFill>
                  <a:srgbClr val="48CFAE"/>
                </a:solidFill>
                <a:latin typeface="DM Sans Bold"/>
              </a:rPr>
              <a:t>Knowledge based report on established key strategic ideas</a:t>
            </a:r>
            <a:r>
              <a:rPr lang="en-GB" dirty="0">
                <a:solidFill>
                  <a:srgbClr val="545454"/>
                </a:solidFill>
                <a:latin typeface="DM Sans"/>
              </a:rPr>
              <a:t> – evidence-based development of future strategic implementation formats – 2Q 2025</a:t>
            </a:r>
          </a:p>
          <a:p>
            <a:pPr marL="285750" indent="-285750" defTabSz="609630">
              <a:lnSpc>
                <a:spcPts val="1839"/>
              </a:lnSpc>
              <a:buFont typeface="Wingdings" panose="05000000000000000000" pitchFamily="2" charset="2"/>
              <a:buChar char="§"/>
              <a:defRPr/>
            </a:pPr>
            <a:endParaRPr lang="hr-HR" dirty="0">
              <a:solidFill>
                <a:srgbClr val="545454"/>
              </a:solidFill>
              <a:latin typeface="DM Sans"/>
            </a:endParaRPr>
          </a:p>
          <a:p>
            <a:pPr marL="285750" indent="-285750" defTabSz="609630">
              <a:lnSpc>
                <a:spcPts val="1839"/>
              </a:lnSpc>
              <a:buFont typeface="Wingdings" panose="05000000000000000000" pitchFamily="2" charset="2"/>
              <a:buChar char="§"/>
              <a:defRPr/>
            </a:pPr>
            <a:endParaRPr lang="hr-HR" dirty="0">
              <a:solidFill>
                <a:srgbClr val="545454"/>
              </a:solidFill>
              <a:latin typeface="DM Sans"/>
            </a:endParaRPr>
          </a:p>
          <a:p>
            <a:pPr marL="285750" indent="-285750" defTabSz="609630">
              <a:lnSpc>
                <a:spcPts val="1839"/>
              </a:lnSpc>
              <a:buFont typeface="Wingdings" panose="05000000000000000000" pitchFamily="2" charset="2"/>
              <a:buChar char="§"/>
              <a:defRPr/>
            </a:pPr>
            <a:endParaRPr lang="hr-HR" dirty="0">
              <a:solidFill>
                <a:srgbClr val="545454"/>
              </a:solidFill>
              <a:latin typeface="DM Sans"/>
            </a:endParaRPr>
          </a:p>
          <a:p>
            <a:pPr marL="0" marR="0" lvl="0" indent="0" algn="l" defTabSz="609630" rtl="0" eaLnBrk="1" fontAlgn="auto" latinLnBrk="0" hangingPunct="1">
              <a:lnSpc>
                <a:spcPts val="1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FE6D73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1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>
              <a:solidFill>
                <a:srgbClr val="FE6D73"/>
              </a:solidFill>
              <a:latin typeface="DM Sans Bold"/>
            </a:endParaRPr>
          </a:p>
          <a:p>
            <a:pPr marL="0" marR="0" lvl="0" indent="0" algn="l" defTabSz="609630" rtl="0" eaLnBrk="1" fontAlgn="auto" latinLnBrk="0" hangingPunct="1">
              <a:lnSpc>
                <a:spcPts val="1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>
              <a:solidFill>
                <a:srgbClr val="545454"/>
              </a:solidFill>
              <a:latin typeface="DM Sans"/>
            </a:endParaRPr>
          </a:p>
          <a:p>
            <a:pPr marL="0" marR="0" lvl="0" indent="0" algn="l" defTabSz="609630" rtl="0" eaLnBrk="1" fontAlgn="auto" latinLnBrk="0" hangingPunct="1">
              <a:lnSpc>
                <a:spcPts val="1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>
              <a:solidFill>
                <a:srgbClr val="545454"/>
              </a:solidFill>
              <a:latin typeface="DM Sans"/>
            </a:endParaRPr>
          </a:p>
          <a:p>
            <a:pPr marL="0" marR="0" lvl="0" indent="0" algn="l" defTabSz="609630" rtl="0" eaLnBrk="1" fontAlgn="auto" latinLnBrk="0" hangingPunct="1">
              <a:lnSpc>
                <a:spcPts val="1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>
              <a:solidFill>
                <a:srgbClr val="FE6D73"/>
              </a:solidFill>
              <a:latin typeface="DM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302637" y="914050"/>
            <a:ext cx="1295938" cy="662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7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32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 Bold"/>
                <a:ea typeface="+mn-ea"/>
                <a:cs typeface="+mn-cs"/>
              </a:rPr>
              <a:t>ACTIVITY</a:t>
            </a:r>
          </a:p>
          <a:p>
            <a:pPr marL="0" marR="0" lvl="0" indent="0" algn="ctr" defTabSz="609630" rtl="0" eaLnBrk="1" fontAlgn="auto" latinLnBrk="0" hangingPunct="1">
              <a:lnSpc>
                <a:spcPts val="27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32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 Bold"/>
                <a:ea typeface="+mn-ea"/>
                <a:cs typeface="+mn-cs"/>
              </a:rPr>
              <a:t>1.2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8129" y="2145513"/>
            <a:ext cx="1366567" cy="98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6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66" dirty="0">
                <a:solidFill>
                  <a:srgbClr val="48CFAE"/>
                </a:solidFill>
                <a:latin typeface="DM Sans Bold"/>
              </a:rPr>
              <a:t>4Q</a:t>
            </a:r>
            <a:r>
              <a:rPr kumimoji="0" lang="en-US" sz="1866" b="0" i="0" u="none" strike="noStrike" kern="1200" cap="none" spc="0" normalizeH="0" baseline="0" noProof="0" dirty="0">
                <a:ln>
                  <a:noFill/>
                </a:ln>
                <a:solidFill>
                  <a:srgbClr val="48CFAE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 2024/</a:t>
            </a:r>
          </a:p>
          <a:p>
            <a:pPr marL="0" marR="0" lvl="0" indent="0" algn="ctr" defTabSz="609630" rtl="0" eaLnBrk="1" fontAlgn="auto" latinLnBrk="0" hangingPunct="1">
              <a:lnSpc>
                <a:spcPts val="26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6" b="0" i="0" u="none" strike="noStrike" kern="1200" cap="none" spc="0" normalizeH="0" baseline="0" noProof="0" dirty="0">
                <a:ln>
                  <a:noFill/>
                </a:ln>
                <a:solidFill>
                  <a:srgbClr val="48CFAE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1Q 2025</a:t>
            </a:r>
          </a:p>
          <a:p>
            <a:pPr marL="0" marR="0" lvl="0" indent="0" algn="ctr" defTabSz="609630" rtl="0" eaLnBrk="1" fontAlgn="auto" latinLnBrk="0" hangingPunct="1">
              <a:lnSpc>
                <a:spcPts val="26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 dirty="0">
              <a:ln>
                <a:noFill/>
              </a:ln>
              <a:solidFill>
                <a:srgbClr val="FE6D73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722540" y="6135461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1469461" y="5412922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" y="6135461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 rot="-10800000">
            <a:off x="11469461" y="6135461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722540" y="5412922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1" y="5412922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11469461" y="1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eeform 25"/>
          <p:cNvSpPr/>
          <p:nvPr/>
        </p:nvSpPr>
        <p:spPr>
          <a:xfrm rot="-10800000">
            <a:off x="11469461" y="722540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7E8AFDAA-061B-3CA0-AD03-C71F6D971469}"/>
              </a:ext>
            </a:extLst>
          </p:cNvPr>
          <p:cNvGrpSpPr/>
          <p:nvPr/>
        </p:nvGrpSpPr>
        <p:grpSpPr>
          <a:xfrm>
            <a:off x="373444" y="571868"/>
            <a:ext cx="1295938" cy="1295938"/>
            <a:chOff x="0" y="0"/>
            <a:chExt cx="6350000" cy="63500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2B7D93D-04FD-DAEC-2D70-1A003C1BBCE5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CFAE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0899B06-2436-DC0B-8FB2-A6ABB00A9D55}"/>
              </a:ext>
            </a:extLst>
          </p:cNvPr>
          <p:cNvSpPr txBox="1"/>
          <p:nvPr/>
        </p:nvSpPr>
        <p:spPr>
          <a:xfrm>
            <a:off x="338129" y="889650"/>
            <a:ext cx="1366567" cy="756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7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 Bold"/>
                <a:ea typeface="+mn-ea"/>
                <a:cs typeface="+mn-cs"/>
              </a:rPr>
              <a:t>ACTIVITY</a:t>
            </a:r>
          </a:p>
          <a:p>
            <a:pPr marL="0" marR="0" lvl="0" indent="0" algn="ctr" defTabSz="609630" rtl="0" eaLnBrk="1" fontAlgn="auto" latinLnBrk="0" hangingPunct="1">
              <a:lnSpc>
                <a:spcPts val="27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 Bold"/>
                <a:ea typeface="+mn-ea"/>
                <a:cs typeface="+mn-cs"/>
              </a:rPr>
              <a:t>1.2</a:t>
            </a:r>
          </a:p>
        </p:txBody>
      </p:sp>
    </p:spTree>
    <p:extLst>
      <p:ext uri="{BB962C8B-B14F-4D97-AF65-F5344CB8AC3E}">
        <p14:creationId xmlns:p14="http://schemas.microsoft.com/office/powerpoint/2010/main" val="951856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6351" y="4238904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22540" y="4257954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" y="498049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10800000">
            <a:off x="1" y="570303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5400000">
            <a:off x="722540" y="570303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10800000">
            <a:off x="722540" y="6415815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10800000">
            <a:off x="2214501" y="572208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214501" y="499954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491961" y="6444622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5400000">
            <a:off x="1" y="6425572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8806270" y="435921"/>
            <a:ext cx="2699930" cy="2202575"/>
          </a:xfrm>
          <a:custGeom>
            <a:avLst/>
            <a:gdLst/>
            <a:ahLst/>
            <a:cxnLst/>
            <a:rect l="l" t="t" r="r" b="b"/>
            <a:pathLst>
              <a:path w="4049895" h="3303862">
                <a:moveTo>
                  <a:pt x="0" y="0"/>
                </a:moveTo>
                <a:lnTo>
                  <a:pt x="4049895" y="0"/>
                </a:lnTo>
                <a:lnTo>
                  <a:pt x="4049895" y="3303862"/>
                </a:lnTo>
                <a:lnTo>
                  <a:pt x="0" y="33038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677556" y="3424500"/>
            <a:ext cx="8029369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>
                <a:ln>
                  <a:noFill/>
                </a:ln>
                <a:solidFill>
                  <a:srgbClr val="48CFAE"/>
                </a:solidFill>
                <a:effectLst/>
                <a:uLnTx/>
                <a:uFillTx/>
                <a:latin typeface="Kollektif Bold"/>
                <a:ea typeface="+mn-ea"/>
                <a:cs typeface="+mn-cs"/>
              </a:rPr>
              <a:t>THANK YOU FOR YOUR ATTENTION</a:t>
            </a:r>
          </a:p>
        </p:txBody>
      </p:sp>
      <p:sp>
        <p:nvSpPr>
          <p:cNvPr id="15" name="Freeform 15"/>
          <p:cNvSpPr/>
          <p:nvPr/>
        </p:nvSpPr>
        <p:spPr>
          <a:xfrm>
            <a:off x="3470913" y="6172200"/>
            <a:ext cx="12284571" cy="685800"/>
          </a:xfrm>
          <a:custGeom>
            <a:avLst/>
            <a:gdLst/>
            <a:ahLst/>
            <a:cxnLst/>
            <a:rect l="l" t="t" r="r" b="b"/>
            <a:pathLst>
              <a:path w="18426857" h="1028700">
                <a:moveTo>
                  <a:pt x="0" y="0"/>
                </a:moveTo>
                <a:lnTo>
                  <a:pt x="18426856" y="0"/>
                </a:lnTo>
                <a:lnTo>
                  <a:pt x="18426856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19769" b="-24428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2214501" y="6444622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 rot="5400000">
            <a:off x="2937040" y="5722083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 descr="A screen shot of a computer">
            <a:extLst>
              <a:ext uri="{FF2B5EF4-FFF2-40B4-BE49-F238E27FC236}">
                <a16:creationId xmlns:a16="http://schemas.microsoft.com/office/drawing/2014/main" id="{CB2E7539-4E14-F290-3BA8-36364C69D78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59" y="570772"/>
            <a:ext cx="4006934" cy="220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6478005" cy="6858000"/>
          </a:xfrm>
          <a:custGeom>
            <a:avLst/>
            <a:gdLst/>
            <a:ahLst/>
            <a:cxnLst/>
            <a:rect l="l" t="t" r="r" b="b"/>
            <a:pathLst>
              <a:path w="9717008" h="10287000">
                <a:moveTo>
                  <a:pt x="0" y="0"/>
                </a:moveTo>
                <a:lnTo>
                  <a:pt x="9717008" y="0"/>
                </a:lnTo>
                <a:lnTo>
                  <a:pt x="971700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46285" y="6172200"/>
            <a:ext cx="12284571" cy="685800"/>
          </a:xfrm>
          <a:custGeom>
            <a:avLst/>
            <a:gdLst/>
            <a:ahLst/>
            <a:cxnLst/>
            <a:rect l="l" t="t" r="r" b="b"/>
            <a:pathLst>
              <a:path w="18426857" h="1028700">
                <a:moveTo>
                  <a:pt x="0" y="0"/>
                </a:moveTo>
                <a:lnTo>
                  <a:pt x="18426856" y="0"/>
                </a:lnTo>
                <a:lnTo>
                  <a:pt x="18426856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9769" b="-24428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6593272" y="468187"/>
            <a:ext cx="5319154" cy="1519748"/>
            <a:chOff x="0" y="0"/>
            <a:chExt cx="2101394" cy="6003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01394" cy="600394"/>
            </a:xfrm>
            <a:custGeom>
              <a:avLst/>
              <a:gdLst/>
              <a:ahLst/>
              <a:cxnLst/>
              <a:rect l="l" t="t" r="r" b="b"/>
              <a:pathLst>
                <a:path w="2101394" h="600394">
                  <a:moveTo>
                    <a:pt x="49486" y="0"/>
                  </a:moveTo>
                  <a:lnTo>
                    <a:pt x="2051908" y="0"/>
                  </a:lnTo>
                  <a:cubicBezTo>
                    <a:pt x="2065032" y="0"/>
                    <a:pt x="2077620" y="5214"/>
                    <a:pt x="2086900" y="14494"/>
                  </a:cubicBezTo>
                  <a:cubicBezTo>
                    <a:pt x="2096181" y="23775"/>
                    <a:pt x="2101394" y="36362"/>
                    <a:pt x="2101394" y="49486"/>
                  </a:cubicBezTo>
                  <a:lnTo>
                    <a:pt x="2101394" y="550908"/>
                  </a:lnTo>
                  <a:cubicBezTo>
                    <a:pt x="2101394" y="578239"/>
                    <a:pt x="2079238" y="600394"/>
                    <a:pt x="2051908" y="600394"/>
                  </a:cubicBezTo>
                  <a:lnTo>
                    <a:pt x="49486" y="600394"/>
                  </a:lnTo>
                  <a:cubicBezTo>
                    <a:pt x="36362" y="600394"/>
                    <a:pt x="23775" y="595181"/>
                    <a:pt x="14494" y="585900"/>
                  </a:cubicBezTo>
                  <a:cubicBezTo>
                    <a:pt x="5214" y="576620"/>
                    <a:pt x="0" y="564033"/>
                    <a:pt x="0" y="550908"/>
                  </a:cubicBezTo>
                  <a:lnTo>
                    <a:pt x="0" y="49486"/>
                  </a:lnTo>
                  <a:cubicBezTo>
                    <a:pt x="0" y="36362"/>
                    <a:pt x="5214" y="23775"/>
                    <a:pt x="14494" y="14494"/>
                  </a:cubicBezTo>
                  <a:cubicBezTo>
                    <a:pt x="23775" y="5214"/>
                    <a:pt x="36362" y="0"/>
                    <a:pt x="49486" y="0"/>
                  </a:cubicBezTo>
                  <a:close/>
                </a:path>
              </a:pathLst>
            </a:custGeom>
            <a:solidFill>
              <a:srgbClr val="48CFAE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2101394" cy="581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0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609630" rtl="0" eaLnBrk="1" fontAlgn="auto" latinLnBrk="0" hangingPunct="1">
                <a:lnSpc>
                  <a:spcPts val="170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57895" y="1185551"/>
            <a:ext cx="3202451" cy="2608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SUPPORT TO THE DEVELOPMENT AND IMPLEMENTATION OF STRATEGIC IMPLEMENTATION FORMATS – SP4EUSAIR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57896" y="557088"/>
            <a:ext cx="3429459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CB77"/>
                </a:solidFill>
                <a:effectLst/>
                <a:uLnTx/>
                <a:uFillTx/>
                <a:latin typeface="Kollektif Bold"/>
                <a:ea typeface="+mn-ea"/>
                <a:cs typeface="+mn-cs"/>
              </a:rPr>
              <a:t>PROJECT 3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593272" y="2396767"/>
            <a:ext cx="2659577" cy="1256896"/>
            <a:chOff x="0" y="0"/>
            <a:chExt cx="1050697" cy="4965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50697" cy="496552"/>
            </a:xfrm>
            <a:custGeom>
              <a:avLst/>
              <a:gdLst/>
              <a:ahLst/>
              <a:cxnLst/>
              <a:rect l="l" t="t" r="r" b="b"/>
              <a:pathLst>
                <a:path w="1050697" h="496552">
                  <a:moveTo>
                    <a:pt x="98973" y="0"/>
                  </a:moveTo>
                  <a:lnTo>
                    <a:pt x="951724" y="0"/>
                  </a:lnTo>
                  <a:cubicBezTo>
                    <a:pt x="1006386" y="0"/>
                    <a:pt x="1050697" y="44312"/>
                    <a:pt x="1050697" y="98973"/>
                  </a:cubicBezTo>
                  <a:lnTo>
                    <a:pt x="1050697" y="397579"/>
                  </a:lnTo>
                  <a:cubicBezTo>
                    <a:pt x="1050697" y="423828"/>
                    <a:pt x="1040270" y="449002"/>
                    <a:pt x="1021709" y="467563"/>
                  </a:cubicBezTo>
                  <a:cubicBezTo>
                    <a:pt x="1003148" y="486124"/>
                    <a:pt x="977974" y="496552"/>
                    <a:pt x="951724" y="496552"/>
                  </a:cubicBezTo>
                  <a:lnTo>
                    <a:pt x="98973" y="496552"/>
                  </a:lnTo>
                  <a:cubicBezTo>
                    <a:pt x="72723" y="496552"/>
                    <a:pt x="47549" y="486124"/>
                    <a:pt x="28988" y="467563"/>
                  </a:cubicBezTo>
                  <a:cubicBezTo>
                    <a:pt x="10427" y="449002"/>
                    <a:pt x="0" y="423828"/>
                    <a:pt x="0" y="397579"/>
                  </a:cubicBezTo>
                  <a:lnTo>
                    <a:pt x="0" y="98973"/>
                  </a:lnTo>
                  <a:cubicBezTo>
                    <a:pt x="0" y="72723"/>
                    <a:pt x="10427" y="47549"/>
                    <a:pt x="28988" y="28988"/>
                  </a:cubicBezTo>
                  <a:cubicBezTo>
                    <a:pt x="47549" y="10427"/>
                    <a:pt x="72723" y="0"/>
                    <a:pt x="98973" y="0"/>
                  </a:cubicBezTo>
                  <a:close/>
                </a:path>
              </a:pathLst>
            </a:custGeom>
            <a:solidFill>
              <a:srgbClr val="FFCB77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9050"/>
              <a:ext cx="1050697" cy="4775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0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302382" y="3939236"/>
            <a:ext cx="1900934" cy="891765"/>
            <a:chOff x="0" y="0"/>
            <a:chExt cx="750986" cy="35230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50986" cy="352302"/>
            </a:xfrm>
            <a:custGeom>
              <a:avLst/>
              <a:gdLst/>
              <a:ahLst/>
              <a:cxnLst/>
              <a:rect l="l" t="t" r="r" b="b"/>
              <a:pathLst>
                <a:path w="750986" h="352302">
                  <a:moveTo>
                    <a:pt x="138472" y="0"/>
                  </a:moveTo>
                  <a:lnTo>
                    <a:pt x="612515" y="0"/>
                  </a:lnTo>
                  <a:cubicBezTo>
                    <a:pt x="688991" y="0"/>
                    <a:pt x="750986" y="61996"/>
                    <a:pt x="750986" y="138472"/>
                  </a:cubicBezTo>
                  <a:lnTo>
                    <a:pt x="750986" y="213831"/>
                  </a:lnTo>
                  <a:cubicBezTo>
                    <a:pt x="750986" y="250555"/>
                    <a:pt x="736397" y="285776"/>
                    <a:pt x="710429" y="311745"/>
                  </a:cubicBezTo>
                  <a:cubicBezTo>
                    <a:pt x="684460" y="337713"/>
                    <a:pt x="649240" y="352302"/>
                    <a:pt x="612515" y="352302"/>
                  </a:cubicBezTo>
                  <a:lnTo>
                    <a:pt x="138472" y="352302"/>
                  </a:lnTo>
                  <a:cubicBezTo>
                    <a:pt x="61996" y="352302"/>
                    <a:pt x="0" y="290306"/>
                    <a:pt x="0" y="213831"/>
                  </a:cubicBezTo>
                  <a:lnTo>
                    <a:pt x="0" y="138472"/>
                  </a:lnTo>
                  <a:cubicBezTo>
                    <a:pt x="0" y="61996"/>
                    <a:pt x="61996" y="0"/>
                    <a:pt x="138472" y="0"/>
                  </a:cubicBezTo>
                  <a:close/>
                </a:path>
              </a:pathLst>
            </a:custGeom>
            <a:solidFill>
              <a:srgbClr val="FE6D73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9050"/>
              <a:ext cx="750986" cy="33325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0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781812" y="744462"/>
            <a:ext cx="4942074" cy="1028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62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OVERALL OBJECTIVE</a:t>
            </a:r>
          </a:p>
          <a:p>
            <a:pPr marL="0" marR="0" lvl="0" indent="0" algn="ctr" defTabSz="609630" rtl="0" eaLnBrk="1" fontAlgn="auto" latinLnBrk="0" hangingPunct="1">
              <a:lnSpc>
                <a:spcPts val="162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facilitation and enhancement of strategic project development to support the cooperation and governance of the Adriatic and Ionian region and EUSAIR implementation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798991" y="2694507"/>
            <a:ext cx="2248139" cy="719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40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LEAD PARTNER</a:t>
            </a:r>
          </a:p>
          <a:p>
            <a:pPr marL="0" marR="0" lvl="0" indent="0" algn="ctr" defTabSz="609630" rtl="0" eaLnBrk="1" fontAlgn="auto" latinLnBrk="0" hangingPunct="1">
              <a:lnSpc>
                <a:spcPts val="140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Ministry of Regional Development and EU Funds of the Republic of Croatia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9475153" y="2396767"/>
            <a:ext cx="2437273" cy="1256896"/>
            <a:chOff x="0" y="0"/>
            <a:chExt cx="962873" cy="4965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62873" cy="496552"/>
            </a:xfrm>
            <a:custGeom>
              <a:avLst/>
              <a:gdLst/>
              <a:ahLst/>
              <a:cxnLst/>
              <a:rect l="l" t="t" r="r" b="b"/>
              <a:pathLst>
                <a:path w="962873" h="496552">
                  <a:moveTo>
                    <a:pt x="108000" y="0"/>
                  </a:moveTo>
                  <a:lnTo>
                    <a:pt x="854873" y="0"/>
                  </a:lnTo>
                  <a:cubicBezTo>
                    <a:pt x="883517" y="0"/>
                    <a:pt x="910987" y="11379"/>
                    <a:pt x="931241" y="31632"/>
                  </a:cubicBezTo>
                  <a:cubicBezTo>
                    <a:pt x="951495" y="51886"/>
                    <a:pt x="962873" y="79357"/>
                    <a:pt x="962873" y="108000"/>
                  </a:cubicBezTo>
                  <a:lnTo>
                    <a:pt x="962873" y="388552"/>
                  </a:lnTo>
                  <a:cubicBezTo>
                    <a:pt x="962873" y="448198"/>
                    <a:pt x="914520" y="496552"/>
                    <a:pt x="854873" y="496552"/>
                  </a:cubicBezTo>
                  <a:lnTo>
                    <a:pt x="108000" y="496552"/>
                  </a:lnTo>
                  <a:cubicBezTo>
                    <a:pt x="48353" y="496552"/>
                    <a:pt x="0" y="448198"/>
                    <a:pt x="0" y="388552"/>
                  </a:cubicBezTo>
                  <a:lnTo>
                    <a:pt x="0" y="108000"/>
                  </a:lnTo>
                  <a:cubicBezTo>
                    <a:pt x="0" y="48353"/>
                    <a:pt x="48353" y="0"/>
                    <a:pt x="108000" y="0"/>
                  </a:cubicBezTo>
                  <a:close/>
                </a:path>
              </a:pathLst>
            </a:custGeom>
            <a:solidFill>
              <a:srgbClr val="FFCB77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9050"/>
              <a:ext cx="962873" cy="4775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0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9569720" y="2694507"/>
            <a:ext cx="2248139" cy="719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4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PROJECT PARTNER</a:t>
            </a:r>
          </a:p>
          <a:p>
            <a:pPr marL="0" marR="0" lvl="0" indent="0" algn="ctr" defTabSz="609630" rtl="0" eaLnBrk="1" fontAlgn="auto" latinLnBrk="0" hangingPunct="1">
              <a:lnSpc>
                <a:spcPts val="140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Ministry of European Integration of the Republic of Serbia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437866" y="4193157"/>
            <a:ext cx="1629965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55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20508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DURATION</a:t>
            </a:r>
          </a:p>
          <a:p>
            <a:pPr marL="0" marR="0" lvl="0" indent="0" algn="ctr" defTabSz="609630" rtl="0" eaLnBrk="1" fontAlgn="auto" latinLnBrk="0" hangingPunct="1">
              <a:lnSpc>
                <a:spcPts val="155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4 years, 2024-2027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6593272" y="5033868"/>
            <a:ext cx="2524661" cy="790931"/>
            <a:chOff x="0" y="0"/>
            <a:chExt cx="997397" cy="31246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97397" cy="312467"/>
            </a:xfrm>
            <a:custGeom>
              <a:avLst/>
              <a:gdLst/>
              <a:ahLst/>
              <a:cxnLst/>
              <a:rect l="l" t="t" r="r" b="b"/>
              <a:pathLst>
                <a:path w="997397" h="312467">
                  <a:moveTo>
                    <a:pt x="104262" y="0"/>
                  </a:moveTo>
                  <a:lnTo>
                    <a:pt x="893135" y="0"/>
                  </a:lnTo>
                  <a:cubicBezTo>
                    <a:pt x="920787" y="0"/>
                    <a:pt x="947307" y="10985"/>
                    <a:pt x="966860" y="30538"/>
                  </a:cubicBezTo>
                  <a:cubicBezTo>
                    <a:pt x="986412" y="50090"/>
                    <a:pt x="997397" y="76610"/>
                    <a:pt x="997397" y="104262"/>
                  </a:cubicBezTo>
                  <a:lnTo>
                    <a:pt x="997397" y="208205"/>
                  </a:lnTo>
                  <a:cubicBezTo>
                    <a:pt x="997397" y="265787"/>
                    <a:pt x="950718" y="312467"/>
                    <a:pt x="893135" y="312467"/>
                  </a:cubicBezTo>
                  <a:lnTo>
                    <a:pt x="104262" y="312467"/>
                  </a:lnTo>
                  <a:cubicBezTo>
                    <a:pt x="76610" y="312467"/>
                    <a:pt x="50090" y="301482"/>
                    <a:pt x="30538" y="281929"/>
                  </a:cubicBezTo>
                  <a:cubicBezTo>
                    <a:pt x="10985" y="262376"/>
                    <a:pt x="0" y="235857"/>
                    <a:pt x="0" y="208205"/>
                  </a:cubicBezTo>
                  <a:lnTo>
                    <a:pt x="0" y="104262"/>
                  </a:lnTo>
                  <a:cubicBezTo>
                    <a:pt x="0" y="76610"/>
                    <a:pt x="10985" y="50090"/>
                    <a:pt x="30538" y="30538"/>
                  </a:cubicBezTo>
                  <a:cubicBezTo>
                    <a:pt x="50090" y="10985"/>
                    <a:pt x="76610" y="0"/>
                    <a:pt x="104262" y="0"/>
                  </a:cubicBezTo>
                  <a:close/>
                </a:path>
              </a:pathLst>
            </a:custGeom>
            <a:solidFill>
              <a:srgbClr val="227C9D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997397" cy="29341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0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6741624" y="5243914"/>
            <a:ext cx="2227957" cy="385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TOTAL BUDGET</a:t>
            </a:r>
          </a:p>
          <a:p>
            <a:pPr marL="0" marR="0" lvl="0" indent="0" algn="ctr" defTabSz="609630" rtl="0" eaLnBrk="1" fontAlgn="auto" latinLnBrk="0" hangingPunct="1">
              <a:lnSpc>
                <a:spcPts val="14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2,08milion EUR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9387765" y="5033868"/>
            <a:ext cx="2524661" cy="790931"/>
            <a:chOff x="0" y="0"/>
            <a:chExt cx="997397" cy="31246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97397" cy="312467"/>
            </a:xfrm>
            <a:custGeom>
              <a:avLst/>
              <a:gdLst/>
              <a:ahLst/>
              <a:cxnLst/>
              <a:rect l="l" t="t" r="r" b="b"/>
              <a:pathLst>
                <a:path w="997397" h="312467">
                  <a:moveTo>
                    <a:pt x="104262" y="0"/>
                  </a:moveTo>
                  <a:lnTo>
                    <a:pt x="893135" y="0"/>
                  </a:lnTo>
                  <a:cubicBezTo>
                    <a:pt x="920787" y="0"/>
                    <a:pt x="947307" y="10985"/>
                    <a:pt x="966860" y="30538"/>
                  </a:cubicBezTo>
                  <a:cubicBezTo>
                    <a:pt x="986412" y="50090"/>
                    <a:pt x="997397" y="76610"/>
                    <a:pt x="997397" y="104262"/>
                  </a:cubicBezTo>
                  <a:lnTo>
                    <a:pt x="997397" y="208205"/>
                  </a:lnTo>
                  <a:cubicBezTo>
                    <a:pt x="997397" y="265787"/>
                    <a:pt x="950718" y="312467"/>
                    <a:pt x="893135" y="312467"/>
                  </a:cubicBezTo>
                  <a:lnTo>
                    <a:pt x="104262" y="312467"/>
                  </a:lnTo>
                  <a:cubicBezTo>
                    <a:pt x="76610" y="312467"/>
                    <a:pt x="50090" y="301482"/>
                    <a:pt x="30538" y="281929"/>
                  </a:cubicBezTo>
                  <a:cubicBezTo>
                    <a:pt x="10985" y="262376"/>
                    <a:pt x="0" y="235857"/>
                    <a:pt x="0" y="208205"/>
                  </a:cubicBezTo>
                  <a:lnTo>
                    <a:pt x="0" y="104262"/>
                  </a:lnTo>
                  <a:cubicBezTo>
                    <a:pt x="0" y="76610"/>
                    <a:pt x="10985" y="50090"/>
                    <a:pt x="30538" y="30538"/>
                  </a:cubicBezTo>
                  <a:cubicBezTo>
                    <a:pt x="50090" y="10985"/>
                    <a:pt x="76610" y="0"/>
                    <a:pt x="104262" y="0"/>
                  </a:cubicBezTo>
                  <a:close/>
                </a:path>
              </a:pathLst>
            </a:custGeom>
            <a:solidFill>
              <a:srgbClr val="227C9D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9050"/>
              <a:ext cx="997397" cy="29341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0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0087327" y="5243914"/>
            <a:ext cx="1125537" cy="385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4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EU FUNDS</a:t>
            </a:r>
          </a:p>
          <a:p>
            <a:pPr marL="0" marR="0" lvl="0" indent="0" algn="ctr" defTabSz="609630" rtl="0" eaLnBrk="1" fontAlgn="auto" latinLnBrk="0" hangingPunct="1">
              <a:lnSpc>
                <a:spcPts val="14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1,77 milion EUR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CF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87415" y="2638833"/>
            <a:ext cx="1058788" cy="1062774"/>
          </a:xfrm>
          <a:custGeom>
            <a:avLst/>
            <a:gdLst/>
            <a:ahLst/>
            <a:cxnLst/>
            <a:rect l="l" t="t" r="r" b="b"/>
            <a:pathLst>
              <a:path w="1588182" h="1594161">
                <a:moveTo>
                  <a:pt x="0" y="0"/>
                </a:moveTo>
                <a:lnTo>
                  <a:pt x="1588183" y="0"/>
                </a:lnTo>
                <a:lnTo>
                  <a:pt x="1588183" y="1594161"/>
                </a:lnTo>
                <a:lnTo>
                  <a:pt x="0" y="15941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5742641" y="2319430"/>
            <a:ext cx="1136840" cy="1382177"/>
          </a:xfrm>
          <a:custGeom>
            <a:avLst/>
            <a:gdLst/>
            <a:ahLst/>
            <a:cxnLst/>
            <a:rect l="l" t="t" r="r" b="b"/>
            <a:pathLst>
              <a:path w="1705260" h="2073265">
                <a:moveTo>
                  <a:pt x="0" y="0"/>
                </a:moveTo>
                <a:lnTo>
                  <a:pt x="1705260" y="0"/>
                </a:lnTo>
                <a:lnTo>
                  <a:pt x="1705260" y="2073265"/>
                </a:lnTo>
                <a:lnTo>
                  <a:pt x="0" y="20732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268051" y="2574615"/>
            <a:ext cx="1184748" cy="1126992"/>
          </a:xfrm>
          <a:custGeom>
            <a:avLst/>
            <a:gdLst/>
            <a:ahLst/>
            <a:cxnLst/>
            <a:rect l="l" t="t" r="r" b="b"/>
            <a:pathLst>
              <a:path w="1777122" h="1690488">
                <a:moveTo>
                  <a:pt x="0" y="0"/>
                </a:moveTo>
                <a:lnTo>
                  <a:pt x="1777122" y="0"/>
                </a:lnTo>
                <a:lnTo>
                  <a:pt x="1777122" y="1690488"/>
                </a:lnTo>
                <a:lnTo>
                  <a:pt x="0" y="16904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6573548">
            <a:off x="3544950" y="3246947"/>
            <a:ext cx="1228811" cy="909320"/>
          </a:xfrm>
          <a:custGeom>
            <a:avLst/>
            <a:gdLst/>
            <a:ahLst/>
            <a:cxnLst/>
            <a:rect l="l" t="t" r="r" b="b"/>
            <a:pathLst>
              <a:path w="1843216" h="1363980">
                <a:moveTo>
                  <a:pt x="0" y="0"/>
                </a:moveTo>
                <a:lnTo>
                  <a:pt x="1843216" y="0"/>
                </a:lnTo>
                <a:lnTo>
                  <a:pt x="1843216" y="1363980"/>
                </a:lnTo>
                <a:lnTo>
                  <a:pt x="0" y="13639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57896" y="557088"/>
            <a:ext cx="3429459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ollektif Bold"/>
                <a:ea typeface="+mn-ea"/>
                <a:cs typeface="+mn-cs"/>
              </a:rPr>
              <a:t>PROJECT 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7895" y="1263639"/>
            <a:ext cx="6588444" cy="478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3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Implementation strategy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800" y="3980180"/>
            <a:ext cx="2605060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ollektif Bold"/>
                <a:ea typeface="+mn-ea"/>
                <a:cs typeface="+mn-cs"/>
              </a:rPr>
              <a:t>function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93470" y="3980180"/>
            <a:ext cx="2605060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ollektif Bold"/>
                <a:ea typeface="+mn-ea"/>
                <a:cs typeface="+mn-cs"/>
              </a:rPr>
              <a:t>how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814279" y="3980180"/>
            <a:ext cx="2605060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ollektif Bold"/>
                <a:ea typeface="+mn-ea"/>
                <a:cs typeface="+mn-cs"/>
              </a:rPr>
              <a:t>result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5800" y="4763351"/>
            <a:ext cx="2693456" cy="1284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Support to development and implementation of strategic implementation formats</a:t>
            </a:r>
          </a:p>
          <a:p>
            <a:pPr marL="0" marR="0" lvl="0" indent="0" algn="ctr" defTabSz="609630" rtl="0" eaLnBrk="1" fontAlgn="auto" latinLnBrk="0" hangingPunct="1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717022" y="4763351"/>
            <a:ext cx="3039943" cy="1540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Development of a coherent organizational and methodological framework for the selection of implementation formats</a:t>
            </a:r>
          </a:p>
          <a:p>
            <a:pPr marL="0" marR="0" lvl="0" indent="0" algn="ctr" defTabSz="609630" rtl="0" eaLnBrk="1" fontAlgn="auto" latinLnBrk="0" hangingPunct="1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814279" y="4763351"/>
            <a:ext cx="2693456" cy="1540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Developed project proposals for each selected implementation format and capitalization for the post 2027 period</a:t>
            </a:r>
          </a:p>
          <a:p>
            <a:pPr marL="0" marR="0" lvl="0" indent="0" algn="ctr" defTabSz="609630" rtl="0" eaLnBrk="1" fontAlgn="auto" latinLnBrk="0" hangingPunct="1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-6573548">
            <a:off x="7565759" y="3246947"/>
            <a:ext cx="1228811" cy="909320"/>
          </a:xfrm>
          <a:custGeom>
            <a:avLst/>
            <a:gdLst/>
            <a:ahLst/>
            <a:cxnLst/>
            <a:rect l="l" t="t" r="r" b="b"/>
            <a:pathLst>
              <a:path w="1843216" h="1363980">
                <a:moveTo>
                  <a:pt x="0" y="0"/>
                </a:moveTo>
                <a:lnTo>
                  <a:pt x="1843216" y="0"/>
                </a:lnTo>
                <a:lnTo>
                  <a:pt x="1843216" y="1363980"/>
                </a:lnTo>
                <a:lnTo>
                  <a:pt x="0" y="13639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5"/>
          <p:cNvGrpSpPr/>
          <p:nvPr/>
        </p:nvGrpSpPr>
        <p:grpSpPr>
          <a:xfrm rot="557719">
            <a:off x="9176411" y="-2073782"/>
            <a:ext cx="4887793" cy="4881304"/>
            <a:chOff x="0" y="0"/>
            <a:chExt cx="9775585" cy="9762608"/>
          </a:xfrm>
        </p:grpSpPr>
        <p:grpSp>
          <p:nvGrpSpPr>
            <p:cNvPr id="16" name="Group 16"/>
            <p:cNvGrpSpPr/>
            <p:nvPr/>
          </p:nvGrpSpPr>
          <p:grpSpPr>
            <a:xfrm rot="7550222">
              <a:off x="1645235" y="3288176"/>
              <a:ext cx="8232288" cy="3957831"/>
              <a:chOff x="0" y="0"/>
              <a:chExt cx="660400" cy="3175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0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" name="AutoShape 19"/>
            <p:cNvSpPr/>
            <p:nvPr/>
          </p:nvSpPr>
          <p:spPr>
            <a:xfrm flipH="1">
              <a:off x="1370825" y="526205"/>
              <a:ext cx="4708746" cy="6590358"/>
            </a:xfrm>
            <a:prstGeom prst="line">
              <a:avLst/>
            </a:prstGeom>
            <a:ln w="30939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AutoShape 20"/>
            <p:cNvSpPr/>
            <p:nvPr/>
          </p:nvSpPr>
          <p:spPr>
            <a:xfrm flipH="1">
              <a:off x="1067293" y="346997"/>
              <a:ext cx="4631763" cy="6413353"/>
            </a:xfrm>
            <a:prstGeom prst="line">
              <a:avLst/>
            </a:prstGeom>
            <a:ln w="30939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flipH="1">
              <a:off x="800500" y="213527"/>
              <a:ext cx="4473924" cy="6194802"/>
            </a:xfrm>
            <a:prstGeom prst="line">
              <a:avLst/>
            </a:prstGeom>
            <a:ln w="30939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AutoShape 22"/>
            <p:cNvSpPr/>
            <p:nvPr/>
          </p:nvSpPr>
          <p:spPr>
            <a:xfrm flipH="1">
              <a:off x="517118" y="143001"/>
              <a:ext cx="4311567" cy="5969996"/>
            </a:xfrm>
            <a:prstGeom prst="line">
              <a:avLst/>
            </a:prstGeom>
            <a:ln w="30939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AutoShape 23"/>
            <p:cNvSpPr/>
            <p:nvPr/>
          </p:nvSpPr>
          <p:spPr>
            <a:xfrm flipH="1">
              <a:off x="324946" y="63066"/>
              <a:ext cx="3996424" cy="5533634"/>
            </a:xfrm>
            <a:prstGeom prst="line">
              <a:avLst/>
            </a:prstGeom>
            <a:ln w="30939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AutoShape 24"/>
            <p:cNvSpPr/>
            <p:nvPr/>
          </p:nvSpPr>
          <p:spPr>
            <a:xfrm flipH="1">
              <a:off x="146207" y="9092"/>
              <a:ext cx="3667485" cy="5048679"/>
            </a:xfrm>
            <a:prstGeom prst="line">
              <a:avLst/>
            </a:prstGeom>
            <a:ln w="30939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AutoShape 25"/>
            <p:cNvSpPr/>
            <p:nvPr/>
          </p:nvSpPr>
          <p:spPr>
            <a:xfrm flipH="1">
              <a:off x="117183" y="136622"/>
              <a:ext cx="3085517" cy="4295716"/>
            </a:xfrm>
            <a:prstGeom prst="line">
              <a:avLst/>
            </a:prstGeom>
            <a:ln w="30939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AutoShape 26"/>
            <p:cNvSpPr/>
            <p:nvPr/>
          </p:nvSpPr>
          <p:spPr>
            <a:xfrm flipH="1">
              <a:off x="12466" y="353115"/>
              <a:ext cx="2463767" cy="3353295"/>
            </a:xfrm>
            <a:prstGeom prst="line">
              <a:avLst/>
            </a:prstGeom>
            <a:ln w="30939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54716" y="1003061"/>
            <a:ext cx="2119805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8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27C9D"/>
                </a:solidFill>
                <a:effectLst/>
                <a:uLnTx/>
                <a:uFillTx/>
                <a:latin typeface="Kollektif Bold"/>
                <a:ea typeface="+mn-ea"/>
                <a:cs typeface="+mn-cs"/>
              </a:rPr>
              <a:t>WP3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238432" y="2166017"/>
            <a:ext cx="3768090" cy="5104327"/>
            <a:chOff x="0" y="0"/>
            <a:chExt cx="1488628" cy="20165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88628" cy="2016525"/>
            </a:xfrm>
            <a:custGeom>
              <a:avLst/>
              <a:gdLst/>
              <a:ahLst/>
              <a:cxnLst/>
              <a:rect l="l" t="t" r="r" b="b"/>
              <a:pathLst>
                <a:path w="1488628" h="2016525">
                  <a:moveTo>
                    <a:pt x="69856" y="0"/>
                  </a:moveTo>
                  <a:lnTo>
                    <a:pt x="1418772" y="0"/>
                  </a:lnTo>
                  <a:cubicBezTo>
                    <a:pt x="1457352" y="0"/>
                    <a:pt x="1488628" y="31276"/>
                    <a:pt x="1488628" y="69856"/>
                  </a:cubicBezTo>
                  <a:lnTo>
                    <a:pt x="1488628" y="1946668"/>
                  </a:lnTo>
                  <a:cubicBezTo>
                    <a:pt x="1488628" y="1985249"/>
                    <a:pt x="1457352" y="2016525"/>
                    <a:pt x="1418772" y="2016525"/>
                  </a:cubicBezTo>
                  <a:lnTo>
                    <a:pt x="69856" y="2016525"/>
                  </a:lnTo>
                  <a:cubicBezTo>
                    <a:pt x="31276" y="2016525"/>
                    <a:pt x="0" y="1985249"/>
                    <a:pt x="0" y="1946668"/>
                  </a:cubicBezTo>
                  <a:lnTo>
                    <a:pt x="0" y="69856"/>
                  </a:lnTo>
                  <a:cubicBezTo>
                    <a:pt x="0" y="31276"/>
                    <a:pt x="31276" y="0"/>
                    <a:pt x="69856" y="0"/>
                  </a:cubicBezTo>
                  <a:close/>
                </a:path>
              </a:pathLst>
            </a:custGeom>
            <a:solidFill>
              <a:srgbClr val="227C9D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1488628" cy="199747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0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4686057">
            <a:off x="10360874" y="-2908615"/>
            <a:ext cx="5264533" cy="5269392"/>
            <a:chOff x="0" y="0"/>
            <a:chExt cx="10529067" cy="10538784"/>
          </a:xfrm>
        </p:grpSpPr>
        <p:grpSp>
          <p:nvGrpSpPr>
            <p:cNvPr id="7" name="Group 7"/>
            <p:cNvGrpSpPr/>
            <p:nvPr/>
          </p:nvGrpSpPr>
          <p:grpSpPr>
            <a:xfrm rot="2700000">
              <a:off x="1496644" y="2498701"/>
              <a:ext cx="8824767" cy="4242677"/>
              <a:chOff x="0" y="0"/>
              <a:chExt cx="660400" cy="3175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227C9D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0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AutoShape 10"/>
            <p:cNvSpPr/>
            <p:nvPr/>
          </p:nvSpPr>
          <p:spPr>
            <a:xfrm>
              <a:off x="946106" y="3474013"/>
              <a:ext cx="6170717" cy="6108222"/>
            </a:xfrm>
            <a:prstGeom prst="line">
              <a:avLst/>
            </a:prstGeom>
            <a:ln w="34006" cap="flat">
              <a:solidFill>
                <a:srgbClr val="227C9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691497" y="3846117"/>
              <a:ext cx="5996536" cy="5996536"/>
            </a:xfrm>
            <a:prstGeom prst="line">
              <a:avLst/>
            </a:prstGeom>
            <a:ln w="34006" cap="flat">
              <a:solidFill>
                <a:srgbClr val="227C9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477760" y="4272718"/>
              <a:ext cx="5792189" cy="5792189"/>
            </a:xfrm>
            <a:prstGeom prst="line">
              <a:avLst/>
            </a:prstGeom>
            <a:ln w="34006" cap="flat">
              <a:solidFill>
                <a:srgbClr val="227C9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AutoShape 13"/>
            <p:cNvSpPr/>
            <p:nvPr/>
          </p:nvSpPr>
          <p:spPr>
            <a:xfrm>
              <a:off x="327034" y="4732400"/>
              <a:ext cx="5581994" cy="5581994"/>
            </a:xfrm>
            <a:prstGeom prst="line">
              <a:avLst/>
            </a:prstGeom>
            <a:ln w="34006" cap="flat">
              <a:solidFill>
                <a:srgbClr val="227C9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AutoShape 14"/>
            <p:cNvSpPr/>
            <p:nvPr/>
          </p:nvSpPr>
          <p:spPr>
            <a:xfrm>
              <a:off x="155839" y="5255641"/>
              <a:ext cx="5173992" cy="5173992"/>
            </a:xfrm>
            <a:prstGeom prst="line">
              <a:avLst/>
            </a:prstGeom>
            <a:ln w="34006" cap="flat">
              <a:solidFill>
                <a:srgbClr val="227C9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AutoShape 15"/>
            <p:cNvSpPr/>
            <p:nvPr/>
          </p:nvSpPr>
          <p:spPr>
            <a:xfrm>
              <a:off x="12056" y="5783699"/>
              <a:ext cx="4716920" cy="4743095"/>
            </a:xfrm>
            <a:prstGeom prst="line">
              <a:avLst/>
            </a:prstGeom>
            <a:ln w="34006" cap="flat">
              <a:solidFill>
                <a:srgbClr val="227C9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42721" y="6452077"/>
              <a:ext cx="4019409" cy="3998670"/>
            </a:xfrm>
            <a:prstGeom prst="line">
              <a:avLst/>
            </a:prstGeom>
            <a:ln w="34006" cap="flat">
              <a:solidFill>
                <a:srgbClr val="227C9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AutoShape 17"/>
            <p:cNvSpPr/>
            <p:nvPr/>
          </p:nvSpPr>
          <p:spPr>
            <a:xfrm>
              <a:off x="147824" y="7257846"/>
              <a:ext cx="3128189" cy="3179803"/>
            </a:xfrm>
            <a:prstGeom prst="line">
              <a:avLst/>
            </a:prstGeom>
            <a:ln w="34006" cap="flat">
              <a:solidFill>
                <a:srgbClr val="227C9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1231" y="2108867"/>
            <a:ext cx="3768090" cy="5104327"/>
            <a:chOff x="0" y="0"/>
            <a:chExt cx="1488628" cy="201652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88628" cy="2016525"/>
            </a:xfrm>
            <a:custGeom>
              <a:avLst/>
              <a:gdLst/>
              <a:ahLst/>
              <a:cxnLst/>
              <a:rect l="l" t="t" r="r" b="b"/>
              <a:pathLst>
                <a:path w="1488628" h="2016525">
                  <a:moveTo>
                    <a:pt x="69856" y="0"/>
                  </a:moveTo>
                  <a:lnTo>
                    <a:pt x="1418772" y="0"/>
                  </a:lnTo>
                  <a:cubicBezTo>
                    <a:pt x="1457352" y="0"/>
                    <a:pt x="1488628" y="31276"/>
                    <a:pt x="1488628" y="69856"/>
                  </a:cubicBezTo>
                  <a:lnTo>
                    <a:pt x="1488628" y="1946668"/>
                  </a:lnTo>
                  <a:cubicBezTo>
                    <a:pt x="1488628" y="1985249"/>
                    <a:pt x="1457352" y="2016525"/>
                    <a:pt x="1418772" y="2016525"/>
                  </a:cubicBezTo>
                  <a:lnTo>
                    <a:pt x="69856" y="2016525"/>
                  </a:lnTo>
                  <a:cubicBezTo>
                    <a:pt x="31276" y="2016525"/>
                    <a:pt x="0" y="1985249"/>
                    <a:pt x="0" y="1946668"/>
                  </a:cubicBezTo>
                  <a:lnTo>
                    <a:pt x="0" y="69856"/>
                  </a:lnTo>
                  <a:cubicBezTo>
                    <a:pt x="0" y="31276"/>
                    <a:pt x="31276" y="0"/>
                    <a:pt x="69856" y="0"/>
                  </a:cubicBezTo>
                  <a:close/>
                </a:path>
              </a:pathLst>
            </a:custGeom>
            <a:solidFill>
              <a:srgbClr val="E6454C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9050"/>
              <a:ext cx="1488628" cy="199747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0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179832" y="2143170"/>
            <a:ext cx="3768090" cy="5127174"/>
            <a:chOff x="0" y="0"/>
            <a:chExt cx="1488628" cy="202555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88628" cy="2025550"/>
            </a:xfrm>
            <a:custGeom>
              <a:avLst/>
              <a:gdLst/>
              <a:ahLst/>
              <a:cxnLst/>
              <a:rect l="l" t="t" r="r" b="b"/>
              <a:pathLst>
                <a:path w="1488628" h="2025550">
                  <a:moveTo>
                    <a:pt x="69856" y="0"/>
                  </a:moveTo>
                  <a:lnTo>
                    <a:pt x="1418772" y="0"/>
                  </a:lnTo>
                  <a:cubicBezTo>
                    <a:pt x="1457352" y="0"/>
                    <a:pt x="1488628" y="31276"/>
                    <a:pt x="1488628" y="69856"/>
                  </a:cubicBezTo>
                  <a:lnTo>
                    <a:pt x="1488628" y="1955694"/>
                  </a:lnTo>
                  <a:cubicBezTo>
                    <a:pt x="1488628" y="1994274"/>
                    <a:pt x="1457352" y="2025550"/>
                    <a:pt x="1418772" y="2025550"/>
                  </a:cubicBezTo>
                  <a:lnTo>
                    <a:pt x="69856" y="2025550"/>
                  </a:lnTo>
                  <a:cubicBezTo>
                    <a:pt x="31276" y="2025550"/>
                    <a:pt x="0" y="1994274"/>
                    <a:pt x="0" y="1955694"/>
                  </a:cubicBezTo>
                  <a:lnTo>
                    <a:pt x="0" y="69856"/>
                  </a:lnTo>
                  <a:cubicBezTo>
                    <a:pt x="0" y="31276"/>
                    <a:pt x="31276" y="0"/>
                    <a:pt x="69856" y="0"/>
                  </a:cubicBezTo>
                  <a:close/>
                </a:path>
              </a:pathLst>
            </a:custGeom>
            <a:solidFill>
              <a:srgbClr val="F6BF1B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9050"/>
              <a:ext cx="1488628" cy="2006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0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762730" y="6343650"/>
            <a:ext cx="2465051" cy="514350"/>
            <a:chOff x="0" y="0"/>
            <a:chExt cx="973847" cy="2032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973847" cy="203200"/>
            </a:xfrm>
            <a:custGeom>
              <a:avLst/>
              <a:gdLst/>
              <a:ahLst/>
              <a:cxnLst/>
              <a:rect l="l" t="t" r="r" b="b"/>
              <a:pathLst>
                <a:path w="973847" h="203200">
                  <a:moveTo>
                    <a:pt x="0" y="0"/>
                  </a:moveTo>
                  <a:lnTo>
                    <a:pt x="770647" y="0"/>
                  </a:lnTo>
                  <a:lnTo>
                    <a:pt x="973847" y="101600"/>
                  </a:lnTo>
                  <a:lnTo>
                    <a:pt x="770647" y="203200"/>
                  </a:lnTo>
                  <a:lnTo>
                    <a:pt x="0" y="203200"/>
                  </a:lnTo>
                  <a:lnTo>
                    <a:pt x="203200" y="10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CFAE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77800" y="19050"/>
              <a:ext cx="719847" cy="1841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0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238432" y="6343650"/>
            <a:ext cx="2792833" cy="514350"/>
            <a:chOff x="0" y="0"/>
            <a:chExt cx="1103342" cy="2032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103342" cy="203200"/>
            </a:xfrm>
            <a:custGeom>
              <a:avLst/>
              <a:gdLst/>
              <a:ahLst/>
              <a:cxnLst/>
              <a:rect l="l" t="t" r="r" b="b"/>
              <a:pathLst>
                <a:path w="1103342" h="203200">
                  <a:moveTo>
                    <a:pt x="0" y="0"/>
                  </a:moveTo>
                  <a:lnTo>
                    <a:pt x="900142" y="0"/>
                  </a:lnTo>
                  <a:lnTo>
                    <a:pt x="1103342" y="101600"/>
                  </a:lnTo>
                  <a:lnTo>
                    <a:pt x="900142" y="203200"/>
                  </a:lnTo>
                  <a:lnTo>
                    <a:pt x="0" y="203200"/>
                  </a:lnTo>
                  <a:lnTo>
                    <a:pt x="203200" y="10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CFAE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77800" y="19050"/>
              <a:ext cx="849342" cy="1841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0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0" y="6343141"/>
            <a:ext cx="8483050" cy="514859"/>
            <a:chOff x="0" y="0"/>
            <a:chExt cx="3351328" cy="20340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3351328" cy="203401"/>
            </a:xfrm>
            <a:custGeom>
              <a:avLst/>
              <a:gdLst/>
              <a:ahLst/>
              <a:cxnLst/>
              <a:rect l="l" t="t" r="r" b="b"/>
              <a:pathLst>
                <a:path w="3351328" h="203401">
                  <a:moveTo>
                    <a:pt x="3148128" y="0"/>
                  </a:moveTo>
                  <a:lnTo>
                    <a:pt x="0" y="0"/>
                  </a:lnTo>
                  <a:lnTo>
                    <a:pt x="0" y="203401"/>
                  </a:lnTo>
                  <a:lnTo>
                    <a:pt x="3148128" y="203401"/>
                  </a:lnTo>
                  <a:lnTo>
                    <a:pt x="3351328" y="101701"/>
                  </a:lnTo>
                  <a:lnTo>
                    <a:pt x="3148128" y="0"/>
                  </a:lnTo>
                  <a:close/>
                </a:path>
              </a:pathLst>
            </a:custGeom>
            <a:solidFill>
              <a:srgbClr val="48CFAE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9050"/>
              <a:ext cx="3237028" cy="18435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0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Freeform 33"/>
          <p:cNvSpPr/>
          <p:nvPr/>
        </p:nvSpPr>
        <p:spPr>
          <a:xfrm>
            <a:off x="3220888" y="4706758"/>
            <a:ext cx="1336867" cy="1261669"/>
          </a:xfrm>
          <a:custGeom>
            <a:avLst/>
            <a:gdLst/>
            <a:ahLst/>
            <a:cxnLst/>
            <a:rect l="l" t="t" r="r" b="b"/>
            <a:pathLst>
              <a:path w="2005301" h="1892503">
                <a:moveTo>
                  <a:pt x="0" y="0"/>
                </a:moveTo>
                <a:lnTo>
                  <a:pt x="2005301" y="0"/>
                </a:lnTo>
                <a:lnTo>
                  <a:pt x="2005301" y="1892502"/>
                </a:lnTo>
                <a:lnTo>
                  <a:pt x="0" y="1892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7351744" y="3621326"/>
            <a:ext cx="1044077" cy="1116659"/>
          </a:xfrm>
          <a:custGeom>
            <a:avLst/>
            <a:gdLst/>
            <a:ahLst/>
            <a:cxnLst/>
            <a:rect l="l" t="t" r="r" b="b"/>
            <a:pathLst>
              <a:path w="1566115" h="1674989">
                <a:moveTo>
                  <a:pt x="0" y="0"/>
                </a:moveTo>
                <a:lnTo>
                  <a:pt x="1566115" y="0"/>
                </a:lnTo>
                <a:lnTo>
                  <a:pt x="1566115" y="1674989"/>
                </a:lnTo>
                <a:lnTo>
                  <a:pt x="0" y="16749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11129015" y="3341529"/>
            <a:ext cx="1066827" cy="1037489"/>
          </a:xfrm>
          <a:custGeom>
            <a:avLst/>
            <a:gdLst/>
            <a:ahLst/>
            <a:cxnLst/>
            <a:rect l="l" t="t" r="r" b="b"/>
            <a:pathLst>
              <a:path w="1600240" h="1556233">
                <a:moveTo>
                  <a:pt x="0" y="0"/>
                </a:moveTo>
                <a:lnTo>
                  <a:pt x="1600240" y="0"/>
                </a:lnTo>
                <a:lnTo>
                  <a:pt x="1600240" y="1556233"/>
                </a:lnTo>
                <a:lnTo>
                  <a:pt x="0" y="15562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701684" y="215233"/>
            <a:ext cx="9326934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48CFAE"/>
                </a:solidFill>
                <a:effectLst/>
                <a:uLnTx/>
                <a:uFillTx/>
                <a:latin typeface="Kollektif Bold"/>
                <a:ea typeface="+mn-ea"/>
                <a:cs typeface="+mn-cs"/>
              </a:rPr>
              <a:t>MAIN OBJECTIVES AND KEY DELIVERABLES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83462" y="1003061"/>
            <a:ext cx="2119805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8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E6D73"/>
                </a:solidFill>
                <a:effectLst/>
                <a:uLnTx/>
                <a:uFillTx/>
                <a:latin typeface="Kollektif Bold"/>
                <a:ea typeface="+mn-ea"/>
                <a:cs typeface="+mn-cs"/>
              </a:rPr>
              <a:t>WP1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85800" y="541201"/>
            <a:ext cx="8313544" cy="270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0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C644F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What we want to create?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003974" y="1003061"/>
            <a:ext cx="2119805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8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CB77"/>
                </a:solidFill>
                <a:effectLst/>
                <a:uLnTx/>
                <a:uFillTx/>
                <a:latin typeface="Kollektif Bold"/>
                <a:ea typeface="+mn-ea"/>
                <a:cs typeface="+mn-cs"/>
              </a:rPr>
              <a:t>WP2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39095" y="1611027"/>
            <a:ext cx="320854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6D73"/>
                </a:solidFill>
                <a:effectLst/>
                <a:uLnTx/>
                <a:uFillTx/>
                <a:latin typeface="Kollektif Bold"/>
                <a:ea typeface="+mn-ea"/>
                <a:cs typeface="+mn-cs"/>
              </a:rPr>
              <a:t>DEVELOPMENT OF STRATEGIC IMPLEMENTATION FORMATS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019730" y="1588181"/>
            <a:ext cx="4088293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CB77"/>
                </a:solidFill>
                <a:effectLst/>
                <a:uLnTx/>
                <a:uFillTx/>
                <a:latin typeface="Kollektif Bold"/>
                <a:ea typeface="+mn-ea"/>
                <a:cs typeface="+mn-cs"/>
              </a:rPr>
              <a:t>SUPPORT TO IMPLEMENTATION OF STRATEGIC IMPLEMENTATION FORMATS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610348" y="1611027"/>
            <a:ext cx="320854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27C9D"/>
                </a:solidFill>
                <a:effectLst/>
                <a:uLnTx/>
                <a:uFillTx/>
                <a:latin typeface="Kollektif Bold"/>
                <a:ea typeface="+mn-ea"/>
                <a:cs typeface="+mn-cs"/>
              </a:rPr>
              <a:t>CAPITALIZATION AND PERFORMANCE ASSESMENT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65849" y="2244156"/>
            <a:ext cx="3179378" cy="1842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78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76040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SO1: Providing a quality and efficient organizational and methodological framework for the selection of relevant key strategic ideas based on existing EUSAIR flagships and development of the framework for the implementation formats.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20293" y="4168138"/>
            <a:ext cx="3270489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300" marR="0" lvl="1" indent="-151150" algn="l" defTabSz="609630" rtl="0" eaLnBrk="1" fontAlgn="auto" latinLnBrk="0" hangingPunct="1">
              <a:lnSpc>
                <a:spcPts val="15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Report on existing flagships and developed implementation formats</a:t>
            </a:r>
          </a:p>
          <a:p>
            <a:pPr marL="0" marR="0" lvl="0" indent="0" algn="l" defTabSz="609630" rtl="0" eaLnBrk="1" fontAlgn="auto" latinLnBrk="0" hangingPunct="1">
              <a:lnSpc>
                <a:spcPts val="155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302300" marR="0" lvl="1" indent="-151150" algn="l" defTabSz="609630" rtl="0" eaLnBrk="1" fontAlgn="auto" latinLnBrk="0" hangingPunct="1">
              <a:lnSpc>
                <a:spcPts val="15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Knowledge based report on established key strategic ideas</a:t>
            </a:r>
          </a:p>
          <a:p>
            <a:pPr marL="0" marR="0" lvl="0" indent="0" algn="l" defTabSz="609630" rtl="0" eaLnBrk="1" fontAlgn="auto" latinLnBrk="0" hangingPunct="1">
              <a:lnSpc>
                <a:spcPts val="155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302300" marR="0" lvl="1" indent="-151150" algn="l" defTabSz="609630" rtl="0" eaLnBrk="1" fontAlgn="auto" latinLnBrk="0" hangingPunct="1">
              <a:lnSpc>
                <a:spcPts val="15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Manual - criteria for implementation formats </a:t>
            </a:r>
          </a:p>
          <a:p>
            <a:pPr marL="0" marR="0" lvl="0" indent="0" algn="l" defTabSz="609630" rtl="0" eaLnBrk="1" fontAlgn="auto" latinLnBrk="0" hangingPunct="1">
              <a:lnSpc>
                <a:spcPts val="155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302300" marR="0" lvl="1" indent="-151150" algn="l" defTabSz="609630" rtl="0" eaLnBrk="1" fontAlgn="auto" latinLnBrk="0" hangingPunct="1">
              <a:lnSpc>
                <a:spcPts val="15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Pipeline of selected implementation formats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96564" y="6497700"/>
            <a:ext cx="7536181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ollektif Bold"/>
                <a:ea typeface="+mn-ea"/>
                <a:cs typeface="+mn-cs"/>
              </a:rPr>
              <a:t>COORDINATION WITH OTHER TWO GOVERNANCE SUPPORT PROJECTS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424450" y="2420017"/>
            <a:ext cx="3179378" cy="1150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80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>
                <a:ln>
                  <a:noFill/>
                </a:ln>
                <a:solidFill>
                  <a:srgbClr val="AF6F0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SO2: Facilitating the preparation of project proposals for each strategic implementation format accompanied by facilitation of the mapping process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4378894" y="3971288"/>
            <a:ext cx="3270489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300" marR="0" lvl="1" indent="-151150" algn="l" defTabSz="609630" rtl="0" eaLnBrk="1" fontAlgn="auto" latinLnBrk="0" hangingPunct="1">
              <a:lnSpc>
                <a:spcPts val="15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Handbook for the preparation of project proposals</a:t>
            </a:r>
          </a:p>
          <a:p>
            <a:pPr marL="0" marR="0" lvl="0" indent="0" algn="l" defTabSz="609630" rtl="0" eaLnBrk="1" fontAlgn="auto" latinLnBrk="0" hangingPunct="1">
              <a:lnSpc>
                <a:spcPts val="15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302300" marR="0" lvl="1" indent="-151150" algn="l" defTabSz="609630" rtl="0" eaLnBrk="1" fontAlgn="auto" latinLnBrk="0" hangingPunct="1">
              <a:lnSpc>
                <a:spcPts val="15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Report on identified funding sources for each implementation format</a:t>
            </a:r>
          </a:p>
          <a:p>
            <a:pPr marL="0" marR="0" lvl="0" indent="0" algn="l" defTabSz="609630" rtl="0" eaLnBrk="1" fontAlgn="auto" latinLnBrk="0" hangingPunct="1">
              <a:lnSpc>
                <a:spcPts val="15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302300" marR="0" lvl="1" indent="-151150" algn="l" defTabSz="609630" rtl="0" eaLnBrk="1" fontAlgn="auto" latinLnBrk="0" hangingPunct="1">
              <a:lnSpc>
                <a:spcPts val="15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Developed project proposal for each implementation format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483050" y="2420017"/>
            <a:ext cx="3179378" cy="919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80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89B9E4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SO3: Enhancing the capitalization and performance assessment of project proposals’ development process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487232" y="3971287"/>
            <a:ext cx="3270489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300" marR="0" lvl="1" indent="-151150" algn="l" defTabSz="609630" rtl="0" eaLnBrk="1" fontAlgn="auto" latinLnBrk="0" hangingPunct="1">
              <a:lnSpc>
                <a:spcPts val="15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Methodology for labelling</a:t>
            </a:r>
          </a:p>
          <a:p>
            <a:pPr marL="0" marR="0" lvl="0" indent="0" algn="l" defTabSz="609630" rtl="0" eaLnBrk="1" fontAlgn="auto" latinLnBrk="0" hangingPunct="1">
              <a:lnSpc>
                <a:spcPts val="15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302300" marR="0" lvl="1" indent="-151150" algn="l" defTabSz="609630" rtl="0" eaLnBrk="1" fontAlgn="auto" latinLnBrk="0" hangingPunct="1">
              <a:lnSpc>
                <a:spcPts val="15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Labelled project proposals </a:t>
            </a:r>
          </a:p>
          <a:p>
            <a:pPr marL="0" marR="0" lvl="0" indent="0" algn="l" defTabSz="609630" rtl="0" eaLnBrk="1" fontAlgn="auto" latinLnBrk="0" hangingPunct="1">
              <a:lnSpc>
                <a:spcPts val="15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302300" marR="0" lvl="1" indent="-151150" algn="l" defTabSz="609630" rtl="0" eaLnBrk="1" fontAlgn="auto" latinLnBrk="0" hangingPunct="1">
              <a:lnSpc>
                <a:spcPts val="15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Strategic guidelines for the key priorities in the post-2027 period</a:t>
            </a:r>
          </a:p>
          <a:p>
            <a:pPr marL="302300" marR="0" lvl="1" indent="-151150" algn="l" defTabSz="609630" rtl="0" eaLnBrk="1" fontAlgn="auto" latinLnBrk="0" hangingPunct="1">
              <a:lnSpc>
                <a:spcPts val="15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302300" marR="0" lvl="1" indent="-151150" algn="l" defTabSz="609630" rtl="0" eaLnBrk="1" fontAlgn="auto" latinLnBrk="0" hangingPunct="1">
              <a:lnSpc>
                <a:spcPts val="15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Capitalization event</a:t>
            </a:r>
          </a:p>
          <a:p>
            <a:pPr marL="0" marR="0" lvl="0" indent="0" algn="l" defTabSz="609630" rtl="0" eaLnBrk="1" fontAlgn="auto" latinLnBrk="0" hangingPunct="1">
              <a:lnSpc>
                <a:spcPts val="15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302300" marR="0" lvl="1" indent="-151150" algn="l" defTabSz="609630" rtl="0" eaLnBrk="1" fontAlgn="auto" latinLnBrk="0" hangingPunct="1">
              <a:lnSpc>
                <a:spcPts val="15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Memorandum of Understanding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rot="4686057">
            <a:off x="10360874" y="-2908615"/>
            <a:ext cx="5264533" cy="5269392"/>
            <a:chOff x="0" y="0"/>
            <a:chExt cx="10529067" cy="10538784"/>
          </a:xfrm>
        </p:grpSpPr>
        <p:grpSp>
          <p:nvGrpSpPr>
            <p:cNvPr id="7" name="Group 7"/>
            <p:cNvGrpSpPr/>
            <p:nvPr/>
          </p:nvGrpSpPr>
          <p:grpSpPr>
            <a:xfrm rot="2700000">
              <a:off x="1496644" y="2498701"/>
              <a:ext cx="8824767" cy="4242677"/>
              <a:chOff x="0" y="0"/>
              <a:chExt cx="660400" cy="3175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227C9D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0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AutoShape 10"/>
            <p:cNvSpPr/>
            <p:nvPr/>
          </p:nvSpPr>
          <p:spPr>
            <a:xfrm>
              <a:off x="946106" y="3474013"/>
              <a:ext cx="6170717" cy="6108222"/>
            </a:xfrm>
            <a:prstGeom prst="line">
              <a:avLst/>
            </a:prstGeom>
            <a:ln w="34006" cap="flat">
              <a:solidFill>
                <a:srgbClr val="227C9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691497" y="3846117"/>
              <a:ext cx="5996536" cy="5996536"/>
            </a:xfrm>
            <a:prstGeom prst="line">
              <a:avLst/>
            </a:prstGeom>
            <a:ln w="34006" cap="flat">
              <a:solidFill>
                <a:srgbClr val="227C9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477760" y="4272718"/>
              <a:ext cx="5792189" cy="5792189"/>
            </a:xfrm>
            <a:prstGeom prst="line">
              <a:avLst/>
            </a:prstGeom>
            <a:ln w="34006" cap="flat">
              <a:solidFill>
                <a:srgbClr val="227C9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AutoShape 13"/>
            <p:cNvSpPr/>
            <p:nvPr/>
          </p:nvSpPr>
          <p:spPr>
            <a:xfrm>
              <a:off x="327034" y="4732400"/>
              <a:ext cx="5581994" cy="5581994"/>
            </a:xfrm>
            <a:prstGeom prst="line">
              <a:avLst/>
            </a:prstGeom>
            <a:ln w="34006" cap="flat">
              <a:solidFill>
                <a:srgbClr val="227C9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AutoShape 14"/>
            <p:cNvSpPr/>
            <p:nvPr/>
          </p:nvSpPr>
          <p:spPr>
            <a:xfrm>
              <a:off x="155839" y="5255641"/>
              <a:ext cx="5173992" cy="5173992"/>
            </a:xfrm>
            <a:prstGeom prst="line">
              <a:avLst/>
            </a:prstGeom>
            <a:ln w="34006" cap="flat">
              <a:solidFill>
                <a:srgbClr val="227C9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AutoShape 15"/>
            <p:cNvSpPr/>
            <p:nvPr/>
          </p:nvSpPr>
          <p:spPr>
            <a:xfrm>
              <a:off x="12056" y="5783699"/>
              <a:ext cx="4716920" cy="4743095"/>
            </a:xfrm>
            <a:prstGeom prst="line">
              <a:avLst/>
            </a:prstGeom>
            <a:ln w="34006" cap="flat">
              <a:solidFill>
                <a:srgbClr val="227C9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42721" y="6452077"/>
              <a:ext cx="4019409" cy="3998670"/>
            </a:xfrm>
            <a:prstGeom prst="line">
              <a:avLst/>
            </a:prstGeom>
            <a:ln w="34006" cap="flat">
              <a:solidFill>
                <a:srgbClr val="227C9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AutoShape 17"/>
            <p:cNvSpPr/>
            <p:nvPr/>
          </p:nvSpPr>
          <p:spPr>
            <a:xfrm>
              <a:off x="147824" y="7257846"/>
              <a:ext cx="3128189" cy="3179803"/>
            </a:xfrm>
            <a:prstGeom prst="line">
              <a:avLst/>
            </a:prstGeom>
            <a:ln w="34006" cap="flat">
              <a:solidFill>
                <a:srgbClr val="227C9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74464" y="1585782"/>
            <a:ext cx="11394599" cy="4425337"/>
            <a:chOff x="0" y="0"/>
            <a:chExt cx="1488628" cy="2016525"/>
          </a:xfrm>
          <a:solidFill>
            <a:srgbClr val="00B0F0"/>
          </a:solidFill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88628" cy="2016525"/>
            </a:xfrm>
            <a:custGeom>
              <a:avLst/>
              <a:gdLst/>
              <a:ahLst/>
              <a:cxnLst/>
              <a:rect l="l" t="t" r="r" b="b"/>
              <a:pathLst>
                <a:path w="1488628" h="2016525">
                  <a:moveTo>
                    <a:pt x="69856" y="0"/>
                  </a:moveTo>
                  <a:lnTo>
                    <a:pt x="1418772" y="0"/>
                  </a:lnTo>
                  <a:cubicBezTo>
                    <a:pt x="1457352" y="0"/>
                    <a:pt x="1488628" y="31276"/>
                    <a:pt x="1488628" y="69856"/>
                  </a:cubicBezTo>
                  <a:lnTo>
                    <a:pt x="1488628" y="1946668"/>
                  </a:lnTo>
                  <a:cubicBezTo>
                    <a:pt x="1488628" y="1985249"/>
                    <a:pt x="1457352" y="2016525"/>
                    <a:pt x="1418772" y="2016525"/>
                  </a:cubicBezTo>
                  <a:lnTo>
                    <a:pt x="69856" y="2016525"/>
                  </a:lnTo>
                  <a:cubicBezTo>
                    <a:pt x="31276" y="2016525"/>
                    <a:pt x="0" y="1985249"/>
                    <a:pt x="0" y="1946668"/>
                  </a:cubicBezTo>
                  <a:lnTo>
                    <a:pt x="0" y="69856"/>
                  </a:lnTo>
                  <a:cubicBezTo>
                    <a:pt x="0" y="31276"/>
                    <a:pt x="31276" y="0"/>
                    <a:pt x="69856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9050"/>
              <a:ext cx="1488628" cy="1997474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0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762730" y="6343650"/>
            <a:ext cx="2465051" cy="514350"/>
            <a:chOff x="0" y="0"/>
            <a:chExt cx="973847" cy="2032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973847" cy="203200"/>
            </a:xfrm>
            <a:custGeom>
              <a:avLst/>
              <a:gdLst/>
              <a:ahLst/>
              <a:cxnLst/>
              <a:rect l="l" t="t" r="r" b="b"/>
              <a:pathLst>
                <a:path w="973847" h="203200">
                  <a:moveTo>
                    <a:pt x="0" y="0"/>
                  </a:moveTo>
                  <a:lnTo>
                    <a:pt x="770647" y="0"/>
                  </a:lnTo>
                  <a:lnTo>
                    <a:pt x="973847" y="101600"/>
                  </a:lnTo>
                  <a:lnTo>
                    <a:pt x="770647" y="203200"/>
                  </a:lnTo>
                  <a:lnTo>
                    <a:pt x="0" y="203200"/>
                  </a:lnTo>
                  <a:lnTo>
                    <a:pt x="203200" y="10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CFAE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77800" y="19050"/>
              <a:ext cx="719847" cy="1841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0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238432" y="6343650"/>
            <a:ext cx="2792833" cy="514350"/>
            <a:chOff x="0" y="0"/>
            <a:chExt cx="1103342" cy="2032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103342" cy="203200"/>
            </a:xfrm>
            <a:custGeom>
              <a:avLst/>
              <a:gdLst/>
              <a:ahLst/>
              <a:cxnLst/>
              <a:rect l="l" t="t" r="r" b="b"/>
              <a:pathLst>
                <a:path w="1103342" h="203200">
                  <a:moveTo>
                    <a:pt x="0" y="0"/>
                  </a:moveTo>
                  <a:lnTo>
                    <a:pt x="900142" y="0"/>
                  </a:lnTo>
                  <a:lnTo>
                    <a:pt x="1103342" y="101600"/>
                  </a:lnTo>
                  <a:lnTo>
                    <a:pt x="900142" y="203200"/>
                  </a:lnTo>
                  <a:lnTo>
                    <a:pt x="0" y="203200"/>
                  </a:lnTo>
                  <a:lnTo>
                    <a:pt x="203200" y="10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CFAE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77800" y="19050"/>
              <a:ext cx="849342" cy="1841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0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556" y="6369666"/>
            <a:ext cx="8483050" cy="514859"/>
            <a:chOff x="0" y="0"/>
            <a:chExt cx="3351328" cy="20340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3351328" cy="203401"/>
            </a:xfrm>
            <a:custGeom>
              <a:avLst/>
              <a:gdLst/>
              <a:ahLst/>
              <a:cxnLst/>
              <a:rect l="l" t="t" r="r" b="b"/>
              <a:pathLst>
                <a:path w="3351328" h="203401">
                  <a:moveTo>
                    <a:pt x="3148128" y="0"/>
                  </a:moveTo>
                  <a:lnTo>
                    <a:pt x="0" y="0"/>
                  </a:lnTo>
                  <a:lnTo>
                    <a:pt x="0" y="203401"/>
                  </a:lnTo>
                  <a:lnTo>
                    <a:pt x="3148128" y="203401"/>
                  </a:lnTo>
                  <a:lnTo>
                    <a:pt x="3351328" y="101701"/>
                  </a:lnTo>
                  <a:lnTo>
                    <a:pt x="3148128" y="0"/>
                  </a:lnTo>
                  <a:close/>
                </a:path>
              </a:pathLst>
            </a:custGeom>
            <a:solidFill>
              <a:srgbClr val="48CFAE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9050"/>
              <a:ext cx="3237028" cy="18435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0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Freeform 33"/>
          <p:cNvSpPr/>
          <p:nvPr/>
        </p:nvSpPr>
        <p:spPr>
          <a:xfrm>
            <a:off x="3220888" y="4706758"/>
            <a:ext cx="1336867" cy="1261669"/>
          </a:xfrm>
          <a:custGeom>
            <a:avLst/>
            <a:gdLst/>
            <a:ahLst/>
            <a:cxnLst/>
            <a:rect l="l" t="t" r="r" b="b"/>
            <a:pathLst>
              <a:path w="2005301" h="1892503">
                <a:moveTo>
                  <a:pt x="0" y="0"/>
                </a:moveTo>
                <a:lnTo>
                  <a:pt x="2005301" y="0"/>
                </a:lnTo>
                <a:lnTo>
                  <a:pt x="2005301" y="1892502"/>
                </a:lnTo>
                <a:lnTo>
                  <a:pt x="0" y="1892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274464" y="215233"/>
            <a:ext cx="10192000" cy="1658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2667" b="1" dirty="0">
              <a:solidFill>
                <a:srgbClr val="48CFAE"/>
              </a:solidFill>
              <a:latin typeface="Kollektif Bold"/>
            </a:endParaRPr>
          </a:p>
          <a:p>
            <a:pPr marL="0" marR="0" lvl="0" indent="0" algn="l" defTabSz="609630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667" b="1" dirty="0">
                <a:solidFill>
                  <a:schemeClr val="accent5">
                    <a:lumMod val="50000"/>
                  </a:schemeClr>
                </a:solidFill>
              </a:rPr>
              <a:t>WP1 - </a:t>
            </a:r>
            <a:r>
              <a:rPr lang="en-US" sz="2667" b="1" dirty="0">
                <a:solidFill>
                  <a:schemeClr val="accent5">
                    <a:lumMod val="50000"/>
                  </a:schemeClr>
                </a:solidFill>
              </a:rPr>
              <a:t>DEVELOPMENT OF STRATEGIC IMPLEMENTATION FORMATS</a:t>
            </a:r>
            <a:endParaRPr lang="hr-HR" sz="2667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 algn="l" defTabSz="609630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2667" b="1" dirty="0">
              <a:solidFill>
                <a:srgbClr val="48CFAE"/>
              </a:solidFill>
            </a:endParaRPr>
          </a:p>
          <a:p>
            <a:pPr marR="0" lvl="0" indent="0" defTabSz="609630" fontAlgn="auto">
              <a:lnSpc>
                <a:spcPts val="20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What do we want to create?</a:t>
            </a:r>
          </a:p>
          <a:p>
            <a:pPr marL="0" marR="0" lvl="0" indent="0" algn="l" defTabSz="609630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48CFAE"/>
              </a:solidFill>
              <a:effectLst/>
              <a:uLnTx/>
              <a:uFillTx/>
              <a:latin typeface="Kollektif Bold"/>
              <a:ea typeface="+mn-ea"/>
              <a:cs typeface="+mn-cs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685800" y="541201"/>
            <a:ext cx="8313544" cy="539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0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67" b="0" i="0" u="none" strike="noStrike" kern="1200" cap="none" spc="0" normalizeH="0" baseline="0" noProof="0" dirty="0">
              <a:ln>
                <a:noFill/>
              </a:ln>
              <a:solidFill>
                <a:srgbClr val="0C644F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20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867" dirty="0">
              <a:solidFill>
                <a:srgbClr val="0C644F"/>
              </a:solidFill>
              <a:latin typeface="DM Sans Bold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396434" y="1921491"/>
            <a:ext cx="10366296" cy="7025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1804"/>
              </a:lnSpc>
              <a:defRPr/>
            </a:pPr>
            <a:r>
              <a:rPr lang="en-GB" sz="2000" dirty="0">
                <a:solidFill>
                  <a:schemeClr val="bg1"/>
                </a:solidFill>
              </a:rPr>
              <a:t>Main objective: Providing a quality and efficient organizational and methodological framework for the selection of relevant key strategic ideas based on existing EUSAIR flagships and development of the framework for the implementation formats.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70448" y="2956969"/>
            <a:ext cx="8970197" cy="2068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51150" marR="0" lvl="1" algn="l" defTabSz="609630" rtl="0" eaLnBrk="1" fontAlgn="auto" latinLnBrk="0" hangingPunct="1">
              <a:lnSpc>
                <a:spcPts val="1554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r-HR" sz="2000" dirty="0">
                <a:solidFill>
                  <a:srgbClr val="FFFFFF"/>
                </a:solidFill>
              </a:rPr>
              <a:t>KEY DELIVERABLES:</a:t>
            </a:r>
          </a:p>
          <a:p>
            <a:pPr marL="151150" marR="0" lvl="1" algn="l" defTabSz="609630" rtl="0" eaLnBrk="1" fontAlgn="auto" latinLnBrk="0" hangingPunct="1">
              <a:lnSpc>
                <a:spcPts val="1554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02300" marR="0" lvl="1" indent="-151150" algn="l" defTabSz="609630" rtl="0" eaLnBrk="1" fontAlgn="auto" latinLnBrk="0" hangingPunct="1">
              <a:lnSpc>
                <a:spcPts val="15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94050" marR="0" lvl="1" indent="-342900" algn="l" defTabSz="609630" rtl="0" eaLnBrk="1" fontAlgn="auto" latinLnBrk="0" hangingPunct="1">
              <a:lnSpc>
                <a:spcPts val="15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Report on existing flagships and developed implementation formats</a:t>
            </a:r>
          </a:p>
          <a:p>
            <a:pPr marL="342900" marR="0" lvl="0" indent="-342900" algn="l" defTabSz="609630" rtl="0" eaLnBrk="1" fontAlgn="auto" latinLnBrk="0" hangingPunct="1">
              <a:lnSpc>
                <a:spcPts val="155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94050" marR="0" lvl="1" indent="-342900" algn="l" defTabSz="609630" rtl="0" eaLnBrk="1" fontAlgn="auto" latinLnBrk="0" hangingPunct="1">
              <a:lnSpc>
                <a:spcPts val="15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Knowledge based report on established key strategic ideas</a:t>
            </a:r>
          </a:p>
          <a:p>
            <a:pPr marL="342900" marR="0" lvl="0" indent="-342900" algn="l" defTabSz="609630" rtl="0" eaLnBrk="1" fontAlgn="auto" latinLnBrk="0" hangingPunct="1">
              <a:lnSpc>
                <a:spcPts val="155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94050" marR="0" lvl="1" indent="-342900" algn="l" defTabSz="609630" rtl="0" eaLnBrk="1" fontAlgn="auto" latinLnBrk="0" hangingPunct="1">
              <a:lnSpc>
                <a:spcPts val="15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Manual - criteria for implementation formats </a:t>
            </a:r>
          </a:p>
          <a:p>
            <a:pPr marL="342900" marR="0" lvl="0" indent="-342900" algn="l" defTabSz="609630" rtl="0" eaLnBrk="1" fontAlgn="auto" latinLnBrk="0" hangingPunct="1">
              <a:lnSpc>
                <a:spcPts val="155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94050" marR="0" lvl="1" indent="-342900" algn="l" defTabSz="609630" rtl="0" eaLnBrk="1" fontAlgn="auto" latinLnBrk="0" hangingPunct="1">
              <a:lnSpc>
                <a:spcPts val="15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Pipeline of selected implementation formats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96564" y="6497700"/>
            <a:ext cx="7536181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ollektif Bold"/>
                <a:ea typeface="+mn-ea"/>
                <a:cs typeface="+mn-cs"/>
              </a:rPr>
              <a:t>COORDINATION WITH OTHER TWO GOVERNANCE SUPPORT PROJECTS</a:t>
            </a:r>
          </a:p>
        </p:txBody>
      </p:sp>
    </p:spTree>
    <p:extLst>
      <p:ext uri="{BB962C8B-B14F-4D97-AF65-F5344CB8AC3E}">
        <p14:creationId xmlns:p14="http://schemas.microsoft.com/office/powerpoint/2010/main" val="1049736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rot="4686057">
            <a:off x="10360874" y="-2908615"/>
            <a:ext cx="5264533" cy="5269392"/>
            <a:chOff x="0" y="0"/>
            <a:chExt cx="10529067" cy="10538784"/>
          </a:xfrm>
        </p:grpSpPr>
        <p:grpSp>
          <p:nvGrpSpPr>
            <p:cNvPr id="7" name="Group 7"/>
            <p:cNvGrpSpPr/>
            <p:nvPr/>
          </p:nvGrpSpPr>
          <p:grpSpPr>
            <a:xfrm rot="2700000">
              <a:off x="1496644" y="2498701"/>
              <a:ext cx="8824767" cy="4242677"/>
              <a:chOff x="0" y="0"/>
              <a:chExt cx="660400" cy="3175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227C9D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0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AutoShape 10"/>
            <p:cNvSpPr/>
            <p:nvPr/>
          </p:nvSpPr>
          <p:spPr>
            <a:xfrm>
              <a:off x="946106" y="3474013"/>
              <a:ext cx="6170717" cy="6108222"/>
            </a:xfrm>
            <a:prstGeom prst="line">
              <a:avLst/>
            </a:prstGeom>
            <a:ln w="34006" cap="flat">
              <a:solidFill>
                <a:srgbClr val="227C9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691497" y="3846117"/>
              <a:ext cx="5996536" cy="5996536"/>
            </a:xfrm>
            <a:prstGeom prst="line">
              <a:avLst/>
            </a:prstGeom>
            <a:ln w="34006" cap="flat">
              <a:solidFill>
                <a:srgbClr val="227C9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477760" y="4272718"/>
              <a:ext cx="5792189" cy="5792189"/>
            </a:xfrm>
            <a:prstGeom prst="line">
              <a:avLst/>
            </a:prstGeom>
            <a:ln w="34006" cap="flat">
              <a:solidFill>
                <a:srgbClr val="227C9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AutoShape 13"/>
            <p:cNvSpPr/>
            <p:nvPr/>
          </p:nvSpPr>
          <p:spPr>
            <a:xfrm>
              <a:off x="327034" y="4732400"/>
              <a:ext cx="5581994" cy="5581994"/>
            </a:xfrm>
            <a:prstGeom prst="line">
              <a:avLst/>
            </a:prstGeom>
            <a:ln w="34006" cap="flat">
              <a:solidFill>
                <a:srgbClr val="227C9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AutoShape 14"/>
            <p:cNvSpPr/>
            <p:nvPr/>
          </p:nvSpPr>
          <p:spPr>
            <a:xfrm>
              <a:off x="155839" y="5255641"/>
              <a:ext cx="5173992" cy="5173992"/>
            </a:xfrm>
            <a:prstGeom prst="line">
              <a:avLst/>
            </a:prstGeom>
            <a:ln w="34006" cap="flat">
              <a:solidFill>
                <a:srgbClr val="227C9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AutoShape 15"/>
            <p:cNvSpPr/>
            <p:nvPr/>
          </p:nvSpPr>
          <p:spPr>
            <a:xfrm>
              <a:off x="12056" y="5783699"/>
              <a:ext cx="4716920" cy="4743095"/>
            </a:xfrm>
            <a:prstGeom prst="line">
              <a:avLst/>
            </a:prstGeom>
            <a:ln w="34006" cap="flat">
              <a:solidFill>
                <a:srgbClr val="227C9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42721" y="6452077"/>
              <a:ext cx="4019409" cy="3998670"/>
            </a:xfrm>
            <a:prstGeom prst="line">
              <a:avLst/>
            </a:prstGeom>
            <a:ln w="34006" cap="flat">
              <a:solidFill>
                <a:srgbClr val="227C9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AutoShape 17"/>
            <p:cNvSpPr/>
            <p:nvPr/>
          </p:nvSpPr>
          <p:spPr>
            <a:xfrm>
              <a:off x="147824" y="7257846"/>
              <a:ext cx="3128189" cy="3179803"/>
            </a:xfrm>
            <a:prstGeom prst="line">
              <a:avLst/>
            </a:prstGeom>
            <a:ln w="34006" cap="flat">
              <a:solidFill>
                <a:srgbClr val="227C9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74464" y="1733543"/>
            <a:ext cx="11394599" cy="4340820"/>
            <a:chOff x="0" y="0"/>
            <a:chExt cx="1488628" cy="2016525"/>
          </a:xfrm>
          <a:solidFill>
            <a:srgbClr val="00B0F0"/>
          </a:solidFill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88628" cy="2016525"/>
            </a:xfrm>
            <a:custGeom>
              <a:avLst/>
              <a:gdLst/>
              <a:ahLst/>
              <a:cxnLst/>
              <a:rect l="l" t="t" r="r" b="b"/>
              <a:pathLst>
                <a:path w="1488628" h="2016525">
                  <a:moveTo>
                    <a:pt x="69856" y="0"/>
                  </a:moveTo>
                  <a:lnTo>
                    <a:pt x="1418772" y="0"/>
                  </a:lnTo>
                  <a:cubicBezTo>
                    <a:pt x="1457352" y="0"/>
                    <a:pt x="1488628" y="31276"/>
                    <a:pt x="1488628" y="69856"/>
                  </a:cubicBezTo>
                  <a:lnTo>
                    <a:pt x="1488628" y="1946668"/>
                  </a:lnTo>
                  <a:cubicBezTo>
                    <a:pt x="1488628" y="1985249"/>
                    <a:pt x="1457352" y="2016525"/>
                    <a:pt x="1418772" y="2016525"/>
                  </a:cubicBezTo>
                  <a:lnTo>
                    <a:pt x="69856" y="2016525"/>
                  </a:lnTo>
                  <a:cubicBezTo>
                    <a:pt x="31276" y="2016525"/>
                    <a:pt x="0" y="1985249"/>
                    <a:pt x="0" y="1946668"/>
                  </a:cubicBezTo>
                  <a:lnTo>
                    <a:pt x="0" y="69856"/>
                  </a:lnTo>
                  <a:cubicBezTo>
                    <a:pt x="0" y="31276"/>
                    <a:pt x="31276" y="0"/>
                    <a:pt x="69856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9050"/>
              <a:ext cx="1488628" cy="1997474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0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762730" y="6343650"/>
            <a:ext cx="2465051" cy="514350"/>
            <a:chOff x="0" y="0"/>
            <a:chExt cx="973847" cy="2032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973847" cy="203200"/>
            </a:xfrm>
            <a:custGeom>
              <a:avLst/>
              <a:gdLst/>
              <a:ahLst/>
              <a:cxnLst/>
              <a:rect l="l" t="t" r="r" b="b"/>
              <a:pathLst>
                <a:path w="973847" h="203200">
                  <a:moveTo>
                    <a:pt x="0" y="0"/>
                  </a:moveTo>
                  <a:lnTo>
                    <a:pt x="770647" y="0"/>
                  </a:lnTo>
                  <a:lnTo>
                    <a:pt x="973847" y="101600"/>
                  </a:lnTo>
                  <a:lnTo>
                    <a:pt x="770647" y="203200"/>
                  </a:lnTo>
                  <a:lnTo>
                    <a:pt x="0" y="203200"/>
                  </a:lnTo>
                  <a:lnTo>
                    <a:pt x="203200" y="10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CFAE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77800" y="19050"/>
              <a:ext cx="719847" cy="1841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0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238432" y="6343650"/>
            <a:ext cx="2792833" cy="514350"/>
            <a:chOff x="0" y="0"/>
            <a:chExt cx="1103342" cy="2032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103342" cy="203200"/>
            </a:xfrm>
            <a:custGeom>
              <a:avLst/>
              <a:gdLst/>
              <a:ahLst/>
              <a:cxnLst/>
              <a:rect l="l" t="t" r="r" b="b"/>
              <a:pathLst>
                <a:path w="1103342" h="203200">
                  <a:moveTo>
                    <a:pt x="0" y="0"/>
                  </a:moveTo>
                  <a:lnTo>
                    <a:pt x="900142" y="0"/>
                  </a:lnTo>
                  <a:lnTo>
                    <a:pt x="1103342" y="101600"/>
                  </a:lnTo>
                  <a:lnTo>
                    <a:pt x="900142" y="203200"/>
                  </a:lnTo>
                  <a:lnTo>
                    <a:pt x="0" y="203200"/>
                  </a:lnTo>
                  <a:lnTo>
                    <a:pt x="203200" y="10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CFAE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77800" y="19050"/>
              <a:ext cx="849342" cy="1841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0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556" y="6369666"/>
            <a:ext cx="8483050" cy="514859"/>
            <a:chOff x="0" y="0"/>
            <a:chExt cx="3351328" cy="20340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3351328" cy="203401"/>
            </a:xfrm>
            <a:custGeom>
              <a:avLst/>
              <a:gdLst/>
              <a:ahLst/>
              <a:cxnLst/>
              <a:rect l="l" t="t" r="r" b="b"/>
              <a:pathLst>
                <a:path w="3351328" h="203401">
                  <a:moveTo>
                    <a:pt x="3148128" y="0"/>
                  </a:moveTo>
                  <a:lnTo>
                    <a:pt x="0" y="0"/>
                  </a:lnTo>
                  <a:lnTo>
                    <a:pt x="0" y="203401"/>
                  </a:lnTo>
                  <a:lnTo>
                    <a:pt x="3148128" y="203401"/>
                  </a:lnTo>
                  <a:lnTo>
                    <a:pt x="3351328" y="101701"/>
                  </a:lnTo>
                  <a:lnTo>
                    <a:pt x="3148128" y="0"/>
                  </a:lnTo>
                  <a:close/>
                </a:path>
              </a:pathLst>
            </a:custGeom>
            <a:solidFill>
              <a:srgbClr val="48CFAE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9050"/>
              <a:ext cx="3237028" cy="18435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0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Freeform 33"/>
          <p:cNvSpPr/>
          <p:nvPr/>
        </p:nvSpPr>
        <p:spPr>
          <a:xfrm>
            <a:off x="3220888" y="4706758"/>
            <a:ext cx="1336867" cy="1261669"/>
          </a:xfrm>
          <a:custGeom>
            <a:avLst/>
            <a:gdLst/>
            <a:ahLst/>
            <a:cxnLst/>
            <a:rect l="l" t="t" r="r" b="b"/>
            <a:pathLst>
              <a:path w="2005301" h="1892503">
                <a:moveTo>
                  <a:pt x="0" y="0"/>
                </a:moveTo>
                <a:lnTo>
                  <a:pt x="2005301" y="0"/>
                </a:lnTo>
                <a:lnTo>
                  <a:pt x="2005301" y="1892502"/>
                </a:lnTo>
                <a:lnTo>
                  <a:pt x="0" y="1892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70449" y="215233"/>
            <a:ext cx="10322762" cy="1245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2667" b="1" dirty="0">
              <a:solidFill>
                <a:srgbClr val="48CFAE"/>
              </a:solidFill>
              <a:latin typeface="Kollektif Bold"/>
            </a:endParaRPr>
          </a:p>
          <a:p>
            <a:pPr defTabSz="609630">
              <a:lnSpc>
                <a:spcPts val="2667"/>
              </a:lnSpc>
              <a:defRPr/>
            </a:pPr>
            <a:r>
              <a:rPr lang="hr-HR" sz="2667" b="1" dirty="0">
                <a:solidFill>
                  <a:schemeClr val="accent5">
                    <a:lumMod val="50000"/>
                  </a:schemeClr>
                </a:solidFill>
              </a:rPr>
              <a:t>WP1 - </a:t>
            </a:r>
            <a:r>
              <a:rPr lang="en-US" sz="2667" b="1" dirty="0">
                <a:solidFill>
                  <a:schemeClr val="accent5">
                    <a:lumMod val="50000"/>
                  </a:schemeClr>
                </a:solidFill>
              </a:rPr>
              <a:t>DEVELOPMENT OF STRATEGIC IMPLEMENTATION FORMATS</a:t>
            </a:r>
            <a:endParaRPr lang="hr-HR" sz="2667" b="1" dirty="0">
              <a:solidFill>
                <a:schemeClr val="accent5">
                  <a:lumMod val="50000"/>
                </a:schemeClr>
              </a:solidFill>
            </a:endParaRPr>
          </a:p>
          <a:p>
            <a:pPr defTabSz="609630">
              <a:lnSpc>
                <a:spcPts val="2053"/>
              </a:lnSpc>
              <a:defRPr/>
            </a:pPr>
            <a:endParaRPr lang="hr-HR" sz="1867" dirty="0">
              <a:solidFill>
                <a:srgbClr val="0C644F"/>
              </a:solidFill>
            </a:endParaRPr>
          </a:p>
          <a:p>
            <a:pPr defTabSz="609630">
              <a:lnSpc>
                <a:spcPts val="2053"/>
              </a:lnSpc>
              <a:defRPr/>
            </a:pP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How to create it?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85800" y="541201"/>
            <a:ext cx="8313544" cy="809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0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67" b="0" i="0" u="none" strike="noStrike" kern="1200" cap="none" spc="0" normalizeH="0" baseline="0" noProof="0" dirty="0">
              <a:ln>
                <a:noFill/>
              </a:ln>
              <a:solidFill>
                <a:srgbClr val="0C644F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20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867" dirty="0">
              <a:solidFill>
                <a:srgbClr val="0C644F"/>
              </a:solidFill>
              <a:latin typeface="DM Sans Bold"/>
            </a:endParaRPr>
          </a:p>
          <a:p>
            <a:pPr marL="0" marR="0" lvl="0" indent="0" algn="l" defTabSz="609630" rtl="0" eaLnBrk="1" fontAlgn="auto" latinLnBrk="0" hangingPunct="1">
              <a:lnSpc>
                <a:spcPts val="20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rgbClr val="0C644F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370448" y="1966996"/>
            <a:ext cx="10067403" cy="41611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51150" marR="0" lvl="1" algn="l" defTabSz="609630" rtl="0" eaLnBrk="1" fontAlgn="auto" latinLnBrk="0" hangingPunct="1">
              <a:lnSpc>
                <a:spcPts val="1554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MAIN ACTIVITIES OF WP1:</a:t>
            </a:r>
          </a:p>
          <a:p>
            <a:pPr marL="151150" marR="0" lvl="1" algn="l" defTabSz="609630" rtl="0" eaLnBrk="1" fontAlgn="auto" latinLnBrk="0" hangingPunct="1">
              <a:lnSpc>
                <a:spcPts val="1554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02300" marR="0" lvl="1" indent="-151150" algn="l" defTabSz="609630" rtl="0" eaLnBrk="1" fontAlgn="auto" latinLnBrk="0" hangingPunct="1">
              <a:lnSpc>
                <a:spcPts val="15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94050" marR="0" lvl="1" indent="-342900" algn="l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A 1.1 Report on existing flagships and developed implementation formats</a:t>
            </a:r>
          </a:p>
          <a:p>
            <a:pPr marL="342900" marR="0" lvl="0" indent="-342900" algn="l" defTabSz="60963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94050" marR="0" lvl="1" indent="-342900" algn="l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A 1.2 Collecting key strategic ideas from flagships and other relevant sources at regional</a:t>
            </a:r>
            <a:r>
              <a:rPr lang="en-GB" dirty="0">
                <a:solidFill>
                  <a:srgbClr val="FFFFFF"/>
                </a:solidFill>
              </a:rPr>
              <a:t>, national, transnational and macro-regional levels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60963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94050" marR="0" lvl="1" indent="-342900" algn="l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>
                <a:solidFill>
                  <a:srgbClr val="FFFFFF"/>
                </a:solidFill>
              </a:rPr>
              <a:t>A 1.3 Advancement of key strategic ideas and development of the framework for the implementation formats </a:t>
            </a:r>
          </a:p>
          <a:p>
            <a:pPr marL="494050" marR="0" lvl="1" indent="-342900" algn="l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GB" dirty="0">
              <a:solidFill>
                <a:srgbClr val="FFFFFF"/>
              </a:solidFill>
            </a:endParaRPr>
          </a:p>
          <a:p>
            <a:pPr marL="494050" marR="0" lvl="1" indent="-342900" algn="l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A 1.4 Coordination between project partners and Joint coordination mechanism within the EUSAIR governance support projects</a:t>
            </a:r>
          </a:p>
          <a:p>
            <a:pPr marL="494050" marR="0" lvl="1" indent="-342900" algn="l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94050" marR="0" lvl="1" indent="-342900" algn="l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>
                <a:solidFill>
                  <a:srgbClr val="FFFFFF"/>
                </a:solidFill>
              </a:rPr>
              <a:t>A 1.5 Knowledge exchange and learning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609630" rtl="0" eaLnBrk="1" fontAlgn="auto" latinLnBrk="0" hangingPunct="1">
              <a:lnSpc>
                <a:spcPts val="155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96564" y="6497700"/>
            <a:ext cx="7536181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ollektif Bold"/>
                <a:ea typeface="+mn-ea"/>
                <a:cs typeface="+mn-cs"/>
              </a:rPr>
              <a:t>COORDINATION WITH OTHER TWO GOVERNANCE SUPPORT PROJECTS</a:t>
            </a:r>
          </a:p>
        </p:txBody>
      </p:sp>
    </p:spTree>
    <p:extLst>
      <p:ext uri="{BB962C8B-B14F-4D97-AF65-F5344CB8AC3E}">
        <p14:creationId xmlns:p14="http://schemas.microsoft.com/office/powerpoint/2010/main" val="726212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3444" y="571868"/>
            <a:ext cx="1295938" cy="129593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6D73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73444" y="914050"/>
            <a:ext cx="1295938" cy="662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7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32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 Bold"/>
                <a:ea typeface="+mn-ea"/>
                <a:cs typeface="+mn-cs"/>
              </a:rPr>
              <a:t>ACTIVITY</a:t>
            </a:r>
          </a:p>
          <a:p>
            <a:pPr marL="0" marR="0" lvl="0" indent="0" algn="ctr" defTabSz="609630" rtl="0" eaLnBrk="1" fontAlgn="auto" latinLnBrk="0" hangingPunct="1">
              <a:lnSpc>
                <a:spcPts val="27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32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 Bold"/>
                <a:ea typeface="+mn-ea"/>
                <a:cs typeface="+mn-cs"/>
              </a:rPr>
              <a:t>1.1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59882" y="647701"/>
            <a:ext cx="7333279" cy="651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6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6" b="0" i="0" u="none" strike="noStrike" kern="1200" cap="none" spc="0" normalizeH="0" baseline="0" noProof="0" dirty="0">
                <a:ln>
                  <a:noFill/>
                </a:ln>
                <a:solidFill>
                  <a:srgbClr val="FE6D73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REPORT ON EXISTING FLAGSHIPS AND DEVELOPED IMPLEMENTATION FORMATS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59882" y="1513582"/>
            <a:ext cx="8876944" cy="5548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FE6D73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  <a:p>
            <a:pPr marL="0" marR="0" lvl="0" indent="0" defTabSz="609630" rtl="0" eaLnBrk="1" fontAlgn="auto" latinLnBrk="0" hangingPunct="1">
              <a:lnSpc>
                <a:spcPts val="1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E6D73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The report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 </a:t>
            </a:r>
            <a:r>
              <a:rPr lang="en-GB" dirty="0">
                <a:solidFill>
                  <a:srgbClr val="545454"/>
                </a:solidFill>
                <a:latin typeface="DM Sans"/>
              </a:rPr>
              <a:t>will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 focus on the current flagships (including their status after revision of the Action plan) as well as other relevant sources.</a:t>
            </a:r>
          </a:p>
          <a:p>
            <a:pPr marL="0" marR="0" lvl="0" indent="0" defTabSz="609630" rtl="0" eaLnBrk="1" fontAlgn="auto" latinLnBrk="0" hangingPunct="1">
              <a:lnSpc>
                <a:spcPts val="1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defTabSz="609630">
              <a:lnSpc>
                <a:spcPts val="1839"/>
              </a:lnSpc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It will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examine the implementation status of the flagships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 as well as individual implementation formats that emerged out of flagships (considering their maturity level and readiness </a:t>
            </a:r>
            <a:r>
              <a:rPr lang="en-GB" sz="1800" dirty="0">
                <a:solidFill>
                  <a:srgbClr val="545454"/>
                </a:solidFill>
                <a:latin typeface="DM Sans"/>
              </a:rPr>
              <a:t>for implementation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).</a:t>
            </a:r>
          </a:p>
          <a:p>
            <a:pPr defTabSz="609630">
              <a:lnSpc>
                <a:spcPts val="1839"/>
              </a:lnSpc>
              <a:defRPr/>
            </a:pPr>
            <a:endParaRPr lang="en-GB" dirty="0">
              <a:solidFill>
                <a:srgbClr val="545454"/>
              </a:solidFill>
              <a:latin typeface="DM Sans"/>
            </a:endParaRPr>
          </a:p>
          <a:p>
            <a:pPr defTabSz="609630">
              <a:lnSpc>
                <a:spcPts val="1839"/>
              </a:lnSpc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E6D73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The goal: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to identify the main challenges regarding the current implementation of EUSAIR, identification of the existing implementation formats and policy models</a:t>
            </a:r>
          </a:p>
          <a:p>
            <a:pPr defTabSz="609630">
              <a:lnSpc>
                <a:spcPts val="1839"/>
              </a:lnSpc>
              <a:defRPr/>
            </a:pPr>
            <a:endParaRPr lang="en-GB" sz="18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DM Sans"/>
            </a:endParaRPr>
          </a:p>
          <a:p>
            <a:pPr marL="0" marR="0" lvl="0" indent="0" defTabSz="609630" rtl="0" eaLnBrk="1" fontAlgn="auto" latinLnBrk="0" hangingPunct="1">
              <a:lnSpc>
                <a:spcPts val="1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545454"/>
                </a:solidFill>
                <a:latin typeface="DM Sans"/>
              </a:rPr>
              <a:t>Workshop "Fostering Collaboration for Effective Development of Implementation Formats" was organized on 16th May 2024. </a:t>
            </a:r>
          </a:p>
          <a:p>
            <a:pPr marL="0" marR="0" lvl="0" indent="0" defTabSz="609630" rtl="0" eaLnBrk="1" fontAlgn="auto" latinLnBrk="0" hangingPunct="1">
              <a:lnSpc>
                <a:spcPts val="1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545454"/>
              </a:solidFill>
              <a:latin typeface="DM Sans"/>
            </a:endParaRPr>
          </a:p>
          <a:p>
            <a:pPr marL="0" marR="0" lvl="0" indent="0" defTabSz="609630" rtl="0" eaLnBrk="1" fontAlgn="auto" latinLnBrk="0" hangingPunct="1">
              <a:lnSpc>
                <a:spcPts val="1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545454"/>
                </a:solidFill>
                <a:latin typeface="DM Sans"/>
              </a:rPr>
              <a:t>The purpose was to strengthen cooperation, exchange ideas, and gather valuable feedback from Pillar Coordinators and TSGs to enhance the project development process. </a:t>
            </a:r>
          </a:p>
          <a:p>
            <a:pPr marL="0" marR="0" lvl="0" indent="0" defTabSz="609630" rtl="0" eaLnBrk="1" fontAlgn="auto" latinLnBrk="0" hangingPunct="1">
              <a:lnSpc>
                <a:spcPts val="1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545454"/>
              </a:solidFill>
              <a:latin typeface="DM Sans"/>
            </a:endParaRPr>
          </a:p>
          <a:p>
            <a:pPr marL="0" marR="0" lvl="0" indent="0" defTabSz="609630" rtl="0" eaLnBrk="1" fontAlgn="auto" latinLnBrk="0" hangingPunct="1">
              <a:lnSpc>
                <a:spcPts val="1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545454"/>
                </a:solidFill>
                <a:latin typeface="DM Sans"/>
              </a:rPr>
              <a:t>It represents the inception of the implementation of the Project's WP1 Activity 1.1 but also represents a quality base for all other project activities that follow. </a:t>
            </a:r>
          </a:p>
          <a:p>
            <a:pPr defTabSz="609630">
              <a:lnSpc>
                <a:spcPts val="1839"/>
              </a:lnSpc>
              <a:defRPr/>
            </a:pPr>
            <a:endParaRPr lang="en-GB" sz="18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DM Sans"/>
            </a:endParaRPr>
          </a:p>
          <a:p>
            <a:pPr marL="0" marR="0" lvl="0" indent="0" algn="l" defTabSz="609630" rtl="0" eaLnBrk="1" fontAlgn="auto" latinLnBrk="0" hangingPunct="1">
              <a:lnSpc>
                <a:spcPts val="1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>
              <a:solidFill>
                <a:srgbClr val="545454"/>
              </a:solidFill>
              <a:latin typeface="DM Sans"/>
            </a:endParaRPr>
          </a:p>
          <a:p>
            <a:pPr marL="0" marR="0" lvl="0" indent="0" algn="l" defTabSz="609630" rtl="0" eaLnBrk="1" fontAlgn="auto" latinLnBrk="0" hangingPunct="1">
              <a:lnSpc>
                <a:spcPts val="1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>
              <a:solidFill>
                <a:srgbClr val="545454"/>
              </a:solidFill>
              <a:latin typeface="DM Sans"/>
            </a:endParaRPr>
          </a:p>
          <a:p>
            <a:pPr marL="0" marR="0" lvl="0" indent="0" algn="l" defTabSz="609630" rtl="0" eaLnBrk="1" fontAlgn="auto" latinLnBrk="0" hangingPunct="1">
              <a:lnSpc>
                <a:spcPts val="1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>
              <a:solidFill>
                <a:srgbClr val="FE6D73"/>
              </a:solidFill>
              <a:latin typeface="DM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302637" y="914050"/>
            <a:ext cx="1295938" cy="662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7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32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 Bold"/>
                <a:ea typeface="+mn-ea"/>
                <a:cs typeface="+mn-cs"/>
              </a:rPr>
              <a:t>ACTIVITY</a:t>
            </a:r>
          </a:p>
          <a:p>
            <a:pPr marL="0" marR="0" lvl="0" indent="0" algn="ctr" defTabSz="609630" rtl="0" eaLnBrk="1" fontAlgn="auto" latinLnBrk="0" hangingPunct="1">
              <a:lnSpc>
                <a:spcPts val="27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32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 Bold"/>
                <a:ea typeface="+mn-ea"/>
                <a:cs typeface="+mn-cs"/>
              </a:rPr>
              <a:t>1.2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8129" y="2145513"/>
            <a:ext cx="1366567" cy="318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6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6" b="0" i="0" u="none" strike="noStrike" kern="1200" cap="none" spc="0" normalizeH="0" baseline="0" noProof="0" dirty="0">
                <a:ln>
                  <a:noFill/>
                </a:ln>
                <a:solidFill>
                  <a:srgbClr val="FE6D73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ONGOING</a:t>
            </a:r>
          </a:p>
        </p:txBody>
      </p:sp>
      <p:sp>
        <p:nvSpPr>
          <p:cNvPr id="18" name="Freeform 18"/>
          <p:cNvSpPr/>
          <p:nvPr/>
        </p:nvSpPr>
        <p:spPr>
          <a:xfrm>
            <a:off x="722540" y="6135461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1469461" y="5412922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" y="6135461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 rot="-10800000">
            <a:off x="11469461" y="6135461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722540" y="5412922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1" y="5412922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11469461" y="1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eeform 25"/>
          <p:cNvSpPr/>
          <p:nvPr/>
        </p:nvSpPr>
        <p:spPr>
          <a:xfrm rot="-10800000">
            <a:off x="11469461" y="722540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73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3444" y="571868"/>
            <a:ext cx="1295938" cy="129593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6D73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73444" y="914050"/>
            <a:ext cx="1295938" cy="662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7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32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 Bold"/>
                <a:ea typeface="+mn-ea"/>
                <a:cs typeface="+mn-cs"/>
              </a:rPr>
              <a:t>ACTIVITY</a:t>
            </a:r>
          </a:p>
          <a:p>
            <a:pPr marL="0" marR="0" lvl="0" indent="0" algn="ctr" defTabSz="609630" rtl="0" eaLnBrk="1" fontAlgn="auto" latinLnBrk="0" hangingPunct="1">
              <a:lnSpc>
                <a:spcPts val="27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32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 Bold"/>
                <a:ea typeface="+mn-ea"/>
                <a:cs typeface="+mn-cs"/>
              </a:rPr>
              <a:t>1.1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59882" y="647701"/>
            <a:ext cx="7333279" cy="651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6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6" b="0" i="0" u="none" strike="noStrike" kern="1200" cap="none" spc="0" normalizeH="0" baseline="0" noProof="0" dirty="0">
                <a:ln>
                  <a:noFill/>
                </a:ln>
                <a:solidFill>
                  <a:srgbClr val="FE6D73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REPORT ON EXISTING FLAGSHIPS AND DEVELOPED IMPLEMENTATION FORMATS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59882" y="1513582"/>
            <a:ext cx="8876944" cy="600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FE6D73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  <a:p>
            <a:pPr defTabSz="609630">
              <a:lnSpc>
                <a:spcPts val="1839"/>
              </a:lnSpc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E6D73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First phase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E6D73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(June – August 2024)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defTabSz="609630">
              <a:lnSpc>
                <a:spcPts val="1839"/>
              </a:lnSpc>
              <a:defRPr/>
            </a:pPr>
            <a:endParaRPr lang="hr-HR" dirty="0">
              <a:solidFill>
                <a:srgbClr val="FE6D73"/>
              </a:solidFill>
              <a:latin typeface="DM Sans"/>
            </a:endParaRPr>
          </a:p>
          <a:p>
            <a:pPr defTabSz="609630">
              <a:lnSpc>
                <a:spcPts val="1839"/>
              </a:lnSpc>
              <a:defRPr/>
            </a:pPr>
            <a:r>
              <a:rPr lang="en-GB" dirty="0">
                <a:solidFill>
                  <a:srgbClr val="545454"/>
                </a:solidFill>
                <a:latin typeface="DM Sans"/>
              </a:rPr>
              <a:t>Conduct the analysis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of the existing flagships and implementation formats in different preparatory phases within Pillars. 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defTabSz="609630">
              <a:lnSpc>
                <a:spcPts val="1839"/>
              </a:lnSpc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defTabSz="609630">
              <a:lnSpc>
                <a:spcPts val="1839"/>
              </a:lnSpc>
              <a:defRPr/>
            </a:pPr>
            <a:r>
              <a:rPr lang="en-GB" dirty="0">
                <a:solidFill>
                  <a:srgbClr val="545454"/>
                </a:solidFill>
                <a:latin typeface="DM Sans"/>
              </a:rPr>
              <a:t>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he main objective – to collect insights from Pillar coordinators using the mixed-methodology approach, which allows in-depth coverage of the topic – done by conducting </a:t>
            </a:r>
            <a:r>
              <a:rPr lang="en-GB" dirty="0">
                <a:solidFill>
                  <a:srgbClr val="FE6D73"/>
                </a:solidFill>
                <a:latin typeface="DM Sans Bold"/>
              </a:rPr>
              <a:t>an online survey and online in-depth interviews.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 </a:t>
            </a:r>
          </a:p>
          <a:p>
            <a:pPr defTabSz="609630">
              <a:lnSpc>
                <a:spcPts val="1839"/>
              </a:lnSpc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defTabSz="609630">
              <a:lnSpc>
                <a:spcPts val="1839"/>
              </a:lnSpc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All Pillar coordinators participated in an online survey aimed at collecting quantitative data regarding the flagships and implementation formats. </a:t>
            </a:r>
          </a:p>
          <a:p>
            <a:pPr defTabSz="609630">
              <a:lnSpc>
                <a:spcPts val="1839"/>
              </a:lnSpc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0" marR="0" lvl="0" indent="0" defTabSz="609630" rtl="0" eaLnBrk="1" fontAlgn="auto" latinLnBrk="0" hangingPunct="1">
              <a:lnSpc>
                <a:spcPts val="1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545454"/>
                </a:solidFill>
                <a:latin typeface="DM Sans"/>
              </a:rPr>
              <a:t>Online in-depth interviews (IDI) with Pillar coordinators were conducted in order to collect qualitative data and enable a deeper understanding of the work done. </a:t>
            </a:r>
          </a:p>
          <a:p>
            <a:pPr marL="0" marR="0" lvl="0" indent="0" defTabSz="609630" rtl="0" eaLnBrk="1" fontAlgn="auto" latinLnBrk="0" hangingPunct="1">
              <a:lnSpc>
                <a:spcPts val="1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545454"/>
              </a:solidFill>
              <a:latin typeface="DM Sans"/>
            </a:endParaRPr>
          </a:p>
          <a:p>
            <a:pPr marL="0" marR="0" lvl="0" indent="0" defTabSz="609630" rtl="0" eaLnBrk="1" fontAlgn="auto" latinLnBrk="0" hangingPunct="1">
              <a:lnSpc>
                <a:spcPts val="1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545454"/>
                </a:solidFill>
                <a:latin typeface="DM Sans"/>
              </a:rPr>
              <a:t>Based on all the information obtained from the online surveys and, more specifically, those obtained during the conduction of online in-depth interviews the key experts gained valuable knowledge and insight into the processes of creation of implementation formats in the previous period which is translated and presented in the Report.</a:t>
            </a:r>
          </a:p>
          <a:p>
            <a:pPr marL="0" marR="0" lvl="0" indent="0" algn="l" defTabSz="609630" rtl="0" eaLnBrk="1" fontAlgn="auto" latinLnBrk="0" hangingPunct="1">
              <a:lnSpc>
                <a:spcPts val="1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FE6D73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1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>
              <a:solidFill>
                <a:srgbClr val="FE6D73"/>
              </a:solidFill>
              <a:latin typeface="DM Sans Bold"/>
            </a:endParaRPr>
          </a:p>
          <a:p>
            <a:pPr marL="0" marR="0" lvl="0" indent="0" algn="l" defTabSz="609630" rtl="0" eaLnBrk="1" fontAlgn="auto" latinLnBrk="0" hangingPunct="1">
              <a:lnSpc>
                <a:spcPts val="1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>
              <a:solidFill>
                <a:srgbClr val="545454"/>
              </a:solidFill>
              <a:latin typeface="DM Sans"/>
            </a:endParaRPr>
          </a:p>
          <a:p>
            <a:pPr marL="0" marR="0" lvl="0" indent="0" algn="l" defTabSz="609630" rtl="0" eaLnBrk="1" fontAlgn="auto" latinLnBrk="0" hangingPunct="1">
              <a:lnSpc>
                <a:spcPts val="1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>
              <a:solidFill>
                <a:srgbClr val="545454"/>
              </a:solidFill>
              <a:latin typeface="DM Sans"/>
            </a:endParaRPr>
          </a:p>
          <a:p>
            <a:pPr marL="0" marR="0" lvl="0" indent="0" algn="l" defTabSz="609630" rtl="0" eaLnBrk="1" fontAlgn="auto" latinLnBrk="0" hangingPunct="1">
              <a:lnSpc>
                <a:spcPts val="1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>
              <a:solidFill>
                <a:srgbClr val="FE6D73"/>
              </a:solidFill>
              <a:latin typeface="DM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302637" y="914050"/>
            <a:ext cx="1295938" cy="662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7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32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 Bold"/>
                <a:ea typeface="+mn-ea"/>
                <a:cs typeface="+mn-cs"/>
              </a:rPr>
              <a:t>ACTIVITY</a:t>
            </a:r>
          </a:p>
          <a:p>
            <a:pPr marL="0" marR="0" lvl="0" indent="0" algn="ctr" defTabSz="609630" rtl="0" eaLnBrk="1" fontAlgn="auto" latinLnBrk="0" hangingPunct="1">
              <a:lnSpc>
                <a:spcPts val="27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32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 Bold"/>
                <a:ea typeface="+mn-ea"/>
                <a:cs typeface="+mn-cs"/>
              </a:rPr>
              <a:t>1.2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8129" y="2145513"/>
            <a:ext cx="1366567" cy="318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6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6" b="0" i="0" u="none" strike="noStrike" kern="1200" cap="none" spc="0" normalizeH="0" baseline="0" noProof="0" dirty="0">
                <a:ln>
                  <a:noFill/>
                </a:ln>
                <a:solidFill>
                  <a:srgbClr val="FE6D73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ONGOING</a:t>
            </a:r>
          </a:p>
        </p:txBody>
      </p:sp>
      <p:sp>
        <p:nvSpPr>
          <p:cNvPr id="18" name="Freeform 18"/>
          <p:cNvSpPr/>
          <p:nvPr/>
        </p:nvSpPr>
        <p:spPr>
          <a:xfrm>
            <a:off x="722540" y="6135461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1469461" y="5412922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" y="6135461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 rot="-10800000">
            <a:off x="11469461" y="6135461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722540" y="5412922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1" y="5412922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11469461" y="1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eeform 25"/>
          <p:cNvSpPr/>
          <p:nvPr/>
        </p:nvSpPr>
        <p:spPr>
          <a:xfrm rot="-10800000">
            <a:off x="11469461" y="722540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613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3444" y="571868"/>
            <a:ext cx="1295938" cy="129593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6D73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73444" y="914050"/>
            <a:ext cx="1295938" cy="662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7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32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 Bold"/>
                <a:ea typeface="+mn-ea"/>
                <a:cs typeface="+mn-cs"/>
              </a:rPr>
              <a:t>ACTIVITY</a:t>
            </a:r>
          </a:p>
          <a:p>
            <a:pPr marL="0" marR="0" lvl="0" indent="0" algn="ctr" defTabSz="609630" rtl="0" eaLnBrk="1" fontAlgn="auto" latinLnBrk="0" hangingPunct="1">
              <a:lnSpc>
                <a:spcPts val="27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32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 Bold"/>
                <a:ea typeface="+mn-ea"/>
                <a:cs typeface="+mn-cs"/>
              </a:rPr>
              <a:t>1.1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59882" y="647701"/>
            <a:ext cx="7333279" cy="651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6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6" b="0" i="0" u="none" strike="noStrike" kern="1200" cap="none" spc="0" normalizeH="0" baseline="0" noProof="0" dirty="0">
                <a:ln>
                  <a:noFill/>
                </a:ln>
                <a:solidFill>
                  <a:srgbClr val="FE6D73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REPORT ON EXISTING FLAGSHIPS AND DEVELOPED IMPLEMENTATION FORMATS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59882" y="1513582"/>
            <a:ext cx="8876944" cy="7441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E6D73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  <a:p>
            <a:pPr defTabSz="609630">
              <a:lnSpc>
                <a:spcPts val="1839"/>
              </a:lnSpc>
              <a:defRPr/>
            </a:pPr>
            <a:r>
              <a:rPr lang="en-GB" dirty="0">
                <a:solidFill>
                  <a:srgbClr val="545454"/>
                </a:solidFill>
                <a:latin typeface="DM Sans"/>
              </a:rPr>
              <a:t>The Report will identify for each pillar: </a:t>
            </a:r>
          </a:p>
          <a:p>
            <a:pPr defTabSz="609630">
              <a:lnSpc>
                <a:spcPts val="1839"/>
              </a:lnSpc>
              <a:defRPr/>
            </a:pPr>
            <a:endParaRPr lang="en-GB" dirty="0">
              <a:solidFill>
                <a:srgbClr val="545454"/>
              </a:solidFill>
              <a:latin typeface="DM Sans"/>
            </a:endParaRPr>
          </a:p>
          <a:p>
            <a:pPr marL="285750" indent="-285750" defTabSz="60963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rgbClr val="545454"/>
                </a:solidFill>
                <a:latin typeface="DM Sans"/>
              </a:rPr>
              <a:t>implementation formats development path, </a:t>
            </a:r>
          </a:p>
          <a:p>
            <a:pPr marL="285750" indent="-285750" defTabSz="60963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rgbClr val="545454"/>
                </a:solidFill>
                <a:latin typeface="DM Sans"/>
              </a:rPr>
              <a:t>current state and developed implementation formats,</a:t>
            </a:r>
          </a:p>
          <a:p>
            <a:pPr marL="285750" indent="-285750" defTabSz="60963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rgbClr val="545454"/>
                </a:solidFill>
                <a:latin typeface="DM Sans"/>
              </a:rPr>
              <a:t>specific needs of the pillar,</a:t>
            </a:r>
          </a:p>
          <a:p>
            <a:pPr marL="285750" indent="-285750" defTabSz="60963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rgbClr val="545454"/>
                </a:solidFill>
                <a:latin typeface="DM Sans"/>
              </a:rPr>
              <a:t>summarized list of implementation formats by pillars (annex)</a:t>
            </a:r>
          </a:p>
          <a:p>
            <a:pPr defTabSz="609630">
              <a:lnSpc>
                <a:spcPts val="1839"/>
              </a:lnSpc>
              <a:defRPr/>
            </a:pPr>
            <a:endParaRPr lang="en-GB" dirty="0">
              <a:solidFill>
                <a:srgbClr val="FE6D73"/>
              </a:solidFill>
              <a:latin typeface="DM Sans Bold"/>
            </a:endParaRPr>
          </a:p>
          <a:p>
            <a:pPr defTabSz="609630">
              <a:lnSpc>
                <a:spcPts val="1839"/>
              </a:lnSpc>
              <a:defRPr/>
            </a:pPr>
            <a:endParaRPr lang="en-GB" dirty="0">
              <a:solidFill>
                <a:srgbClr val="FE6D73"/>
              </a:solidFill>
              <a:latin typeface="DM Sans Bold"/>
            </a:endParaRPr>
          </a:p>
          <a:p>
            <a:pPr defTabSz="609630">
              <a:lnSpc>
                <a:spcPts val="1839"/>
              </a:lnSpc>
              <a:defRPr/>
            </a:pPr>
            <a:r>
              <a:rPr lang="en-GB" dirty="0">
                <a:solidFill>
                  <a:srgbClr val="FE6D73"/>
                </a:solidFill>
                <a:latin typeface="DM Sans Bold"/>
              </a:rPr>
              <a:t>Next steps – second phase </a:t>
            </a:r>
            <a:r>
              <a:rPr lang="en-GB" dirty="0">
                <a:solidFill>
                  <a:srgbClr val="545454"/>
                </a:solidFill>
                <a:latin typeface="DM Sans"/>
              </a:rPr>
              <a:t>(September – October 2024):</a:t>
            </a:r>
          </a:p>
          <a:p>
            <a:pPr defTabSz="609630">
              <a:lnSpc>
                <a:spcPts val="1839"/>
              </a:lnSpc>
              <a:defRPr/>
            </a:pPr>
            <a:endParaRPr lang="en-GB" dirty="0">
              <a:solidFill>
                <a:srgbClr val="FE6D73"/>
              </a:solidFill>
              <a:latin typeface="DM Sans"/>
            </a:endParaRPr>
          </a:p>
          <a:p>
            <a:pPr marL="285750" indent="-285750" defTabSz="609630">
              <a:lnSpc>
                <a:spcPts val="1839"/>
              </a:lnSpc>
              <a:buFont typeface="Wingdings" panose="05000000000000000000" pitchFamily="2" charset="2"/>
              <a:buChar char="§"/>
              <a:defRPr/>
            </a:pPr>
            <a:endParaRPr lang="en-GB" dirty="0">
              <a:solidFill>
                <a:srgbClr val="FE6D73"/>
              </a:solidFill>
              <a:latin typeface="DM Sans"/>
            </a:endParaRPr>
          </a:p>
          <a:p>
            <a:pPr marL="285750" indent="-285750" defTabSz="609630">
              <a:lnSpc>
                <a:spcPts val="1839"/>
              </a:lnSpc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rgbClr val="545454"/>
                </a:solidFill>
                <a:latin typeface="DM Sans"/>
              </a:rPr>
              <a:t>Feedback from the Pillar coordinators on the content of the report – until 13th September</a:t>
            </a:r>
          </a:p>
          <a:p>
            <a:pPr marL="285750" indent="-285750" defTabSz="609630">
              <a:lnSpc>
                <a:spcPts val="1839"/>
              </a:lnSpc>
              <a:buFont typeface="Wingdings" panose="05000000000000000000" pitchFamily="2" charset="2"/>
              <a:buChar char="§"/>
              <a:defRPr/>
            </a:pPr>
            <a:endParaRPr lang="en-GB" dirty="0">
              <a:solidFill>
                <a:srgbClr val="545454"/>
              </a:solidFill>
              <a:latin typeface="DM Sans"/>
            </a:endParaRPr>
          </a:p>
          <a:p>
            <a:pPr marL="285750" indent="-285750" defTabSz="609630">
              <a:lnSpc>
                <a:spcPts val="1839"/>
              </a:lnSpc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rgbClr val="545454"/>
                </a:solidFill>
                <a:latin typeface="DM Sans"/>
              </a:rPr>
              <a:t>Review of the content of the Report with the annex, integration and finalization  </a:t>
            </a:r>
          </a:p>
          <a:p>
            <a:pPr marL="285750" indent="-285750" defTabSz="609630">
              <a:lnSpc>
                <a:spcPts val="1839"/>
              </a:lnSpc>
              <a:buFont typeface="Wingdings" panose="05000000000000000000" pitchFamily="2" charset="2"/>
              <a:buChar char="§"/>
              <a:defRPr/>
            </a:pPr>
            <a:endParaRPr lang="en-GB" dirty="0">
              <a:solidFill>
                <a:srgbClr val="545454"/>
              </a:solidFill>
              <a:latin typeface="DM Sans"/>
            </a:endParaRPr>
          </a:p>
          <a:p>
            <a:pPr marL="285750" indent="-285750" defTabSz="609630">
              <a:lnSpc>
                <a:spcPts val="1839"/>
              </a:lnSpc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rgbClr val="545454"/>
                </a:solidFill>
                <a:latin typeface="DM Sans"/>
              </a:rPr>
              <a:t>Presentation and adoption of the integrated version on the Governing Bord meeting in October </a:t>
            </a:r>
          </a:p>
          <a:p>
            <a:pPr defTabSz="609630">
              <a:lnSpc>
                <a:spcPts val="1839"/>
              </a:lnSpc>
              <a:defRPr/>
            </a:pPr>
            <a:endParaRPr lang="en-GB" dirty="0">
              <a:solidFill>
                <a:srgbClr val="FE6D73"/>
              </a:solidFill>
              <a:latin typeface="DM Sans"/>
            </a:endParaRPr>
          </a:p>
          <a:p>
            <a:pPr defTabSz="609630">
              <a:lnSpc>
                <a:spcPts val="1839"/>
              </a:lnSpc>
              <a:defRPr/>
            </a:pPr>
            <a:endParaRPr lang="hr-HR" dirty="0">
              <a:solidFill>
                <a:srgbClr val="FE6D73"/>
              </a:solidFill>
              <a:latin typeface="DM Sans"/>
            </a:endParaRPr>
          </a:p>
          <a:p>
            <a:pPr defTabSz="609630">
              <a:lnSpc>
                <a:spcPts val="1839"/>
              </a:lnSpc>
              <a:defRPr/>
            </a:pPr>
            <a:endParaRPr lang="hr-HR" dirty="0">
              <a:solidFill>
                <a:srgbClr val="FE6D73"/>
              </a:solidFill>
              <a:latin typeface="DM Sans"/>
            </a:endParaRPr>
          </a:p>
          <a:p>
            <a:pPr defTabSz="609630">
              <a:lnSpc>
                <a:spcPts val="1839"/>
              </a:lnSpc>
              <a:defRPr/>
            </a:pPr>
            <a:endParaRPr lang="hr-HR" dirty="0">
              <a:solidFill>
                <a:srgbClr val="FE6D73"/>
              </a:solidFill>
              <a:latin typeface="DM Sans"/>
            </a:endParaRPr>
          </a:p>
          <a:p>
            <a:pPr defTabSz="609630">
              <a:lnSpc>
                <a:spcPts val="1839"/>
              </a:lnSpc>
              <a:defRPr/>
            </a:pPr>
            <a:endParaRPr lang="hr-HR" dirty="0">
              <a:solidFill>
                <a:srgbClr val="FE6D73"/>
              </a:solidFill>
              <a:latin typeface="DM Sans"/>
            </a:endParaRPr>
          </a:p>
          <a:p>
            <a:pPr marL="0" marR="0" lvl="0" indent="0" algn="l" defTabSz="609630" rtl="0" eaLnBrk="1" fontAlgn="auto" latinLnBrk="0" hangingPunct="1">
              <a:lnSpc>
                <a:spcPts val="1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FE6D73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1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>
              <a:solidFill>
                <a:srgbClr val="FE6D73"/>
              </a:solidFill>
              <a:latin typeface="DM Sans Bold"/>
            </a:endParaRPr>
          </a:p>
          <a:p>
            <a:pPr marL="0" marR="0" lvl="0" indent="0" algn="l" defTabSz="609630" rtl="0" eaLnBrk="1" fontAlgn="auto" latinLnBrk="0" hangingPunct="1">
              <a:lnSpc>
                <a:spcPts val="1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>
              <a:solidFill>
                <a:srgbClr val="545454"/>
              </a:solidFill>
              <a:latin typeface="DM Sans"/>
            </a:endParaRPr>
          </a:p>
          <a:p>
            <a:pPr marL="0" marR="0" lvl="0" indent="0" algn="l" defTabSz="609630" rtl="0" eaLnBrk="1" fontAlgn="auto" latinLnBrk="0" hangingPunct="1">
              <a:lnSpc>
                <a:spcPts val="1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>
              <a:solidFill>
                <a:srgbClr val="545454"/>
              </a:solidFill>
              <a:latin typeface="DM Sans"/>
            </a:endParaRPr>
          </a:p>
          <a:p>
            <a:pPr marL="0" marR="0" lvl="0" indent="0" algn="l" defTabSz="609630" rtl="0" eaLnBrk="1" fontAlgn="auto" latinLnBrk="0" hangingPunct="1">
              <a:lnSpc>
                <a:spcPts val="1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>
              <a:solidFill>
                <a:srgbClr val="FE6D73"/>
              </a:solidFill>
              <a:latin typeface="DM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302637" y="914050"/>
            <a:ext cx="1295938" cy="662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7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32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 Bold"/>
                <a:ea typeface="+mn-ea"/>
                <a:cs typeface="+mn-cs"/>
              </a:rPr>
              <a:t>ACTIVITY</a:t>
            </a:r>
          </a:p>
          <a:p>
            <a:pPr marL="0" marR="0" lvl="0" indent="0" algn="ctr" defTabSz="609630" rtl="0" eaLnBrk="1" fontAlgn="auto" latinLnBrk="0" hangingPunct="1">
              <a:lnSpc>
                <a:spcPts val="27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32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 Bold"/>
                <a:ea typeface="+mn-ea"/>
                <a:cs typeface="+mn-cs"/>
              </a:rPr>
              <a:t>1.2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8129" y="2145513"/>
            <a:ext cx="1366567" cy="318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6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6" b="0" i="0" u="none" strike="noStrike" kern="1200" cap="none" spc="0" normalizeH="0" baseline="0" noProof="0" dirty="0">
                <a:ln>
                  <a:noFill/>
                </a:ln>
                <a:solidFill>
                  <a:srgbClr val="FE6D73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ONGOING</a:t>
            </a:r>
          </a:p>
        </p:txBody>
      </p:sp>
      <p:sp>
        <p:nvSpPr>
          <p:cNvPr id="18" name="Freeform 18"/>
          <p:cNvSpPr/>
          <p:nvPr/>
        </p:nvSpPr>
        <p:spPr>
          <a:xfrm>
            <a:off x="722540" y="6135461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1469461" y="5412922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" y="6135461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 rot="-10800000">
            <a:off x="11469461" y="6135461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722540" y="5412922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1" y="5412922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11469461" y="1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eeform 25"/>
          <p:cNvSpPr/>
          <p:nvPr/>
        </p:nvSpPr>
        <p:spPr>
          <a:xfrm rot="-10800000">
            <a:off x="11469461" y="722540"/>
            <a:ext cx="722539" cy="72253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719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77C1DA633C5143B975C23A3BADBED8" ma:contentTypeVersion="9" ma:contentTypeDescription="Create a new document." ma:contentTypeScope="" ma:versionID="ef0ddec068be0a2610d5cc9332aaae4b">
  <xsd:schema xmlns:xsd="http://www.w3.org/2001/XMLSchema" xmlns:xs="http://www.w3.org/2001/XMLSchema" xmlns:p="http://schemas.microsoft.com/office/2006/metadata/properties" xmlns:ns2="c7dafb12-b00d-4ad6-a98f-ce3e23bf6438" xmlns:ns3="14ac32c1-0f76-4bab-b93b-f0d686e76b4d" targetNamespace="http://schemas.microsoft.com/office/2006/metadata/properties" ma:root="true" ma:fieldsID="3c9c251a008bb162489ab52f3369d0f8" ns2:_="" ns3:_="">
    <xsd:import namespace="c7dafb12-b00d-4ad6-a98f-ce3e23bf6438"/>
    <xsd:import namespace="14ac32c1-0f76-4bab-b93b-f0d686e76b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afb12-b00d-4ad6-a98f-ce3e23bf64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c32c1-0f76-4bab-b93b-f0d686e76b4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38DEED-BF7C-46D3-8E6D-2E15C6F25D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678A89-F314-462C-96F6-0B16155672D8}">
  <ds:schemaRefs>
    <ds:schemaRef ds:uri="14ac32c1-0f76-4bab-b93b-f0d686e76b4d"/>
    <ds:schemaRef ds:uri="c7dafb12-b00d-4ad6-a98f-ce3e23bf643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F1AA410-8D90-4EA2-BE4C-577B3D6A9595}">
  <ds:schemaRefs>
    <ds:schemaRef ds:uri="14ac32c1-0f76-4bab-b93b-f0d686e76b4d"/>
    <ds:schemaRef ds:uri="c7dafb12-b00d-4ad6-a98f-ce3e23bf643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{CD3F5EA7-E718-1447-9EB7-9E4C7806C478}tf10001060</Template>
  <TotalTime>394</TotalTime>
  <Words>1061</Words>
  <Application>Microsoft Office PowerPoint</Application>
  <PresentationFormat>Widescreen</PresentationFormat>
  <Paragraphs>194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DM Sans</vt:lpstr>
      <vt:lpstr>DM Sans Bold</vt:lpstr>
      <vt:lpstr>IBM Plex Sans Bold</vt:lpstr>
      <vt:lpstr>Kollektif Bold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Julija Marošek</dc:creator>
  <cp:lastModifiedBy>SP4EUSAIR</cp:lastModifiedBy>
  <cp:revision>10</cp:revision>
  <cp:lastPrinted>2024-02-20T14:04:38Z</cp:lastPrinted>
  <dcterms:created xsi:type="dcterms:W3CDTF">2023-01-25T08:29:03Z</dcterms:created>
  <dcterms:modified xsi:type="dcterms:W3CDTF">2024-09-11T13:54:17Z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0x0101000077C1DA633C5143B975C23A3BADBED8</vt:lpwstr>
  </property>
</Properties>
</file>