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77" r:id="rId2"/>
  </p:sldMasterIdLst>
  <p:notesMasterIdLst>
    <p:notesMasterId r:id="rId9"/>
  </p:notesMasterIdLst>
  <p:sldIdLst>
    <p:sldId id="257" r:id="rId3"/>
    <p:sldId id="388" r:id="rId4"/>
    <p:sldId id="436" r:id="rId5"/>
    <p:sldId id="437" r:id="rId6"/>
    <p:sldId id="427" r:id="rId7"/>
    <p:sldId id="425" r:id="rId8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BF91146-F1D0-4506-806F-2BCA7CFA730F}">
          <p14:sldIdLst>
            <p14:sldId id="257"/>
            <p14:sldId id="388"/>
            <p14:sldId id="436"/>
            <p14:sldId id="437"/>
            <p14:sldId id="427"/>
            <p14:sldId id="4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ija Pavlovčič" initials="MP" lastIdx="1" clrIdx="0">
    <p:extLst>
      <p:ext uri="{19B8F6BF-5375-455C-9EA6-DF929625EA0E}">
        <p15:presenceInfo xmlns:p15="http://schemas.microsoft.com/office/powerpoint/2012/main" userId="Matija Pavlovčič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A9A1"/>
    <a:srgbClr val="F2A16A"/>
    <a:srgbClr val="BA7F80"/>
    <a:srgbClr val="8FA2C3"/>
    <a:srgbClr val="FFFFFF"/>
    <a:srgbClr val="DCE2EC"/>
    <a:srgbClr val="C6CFE0"/>
    <a:srgbClr val="5D8981"/>
    <a:srgbClr val="4472C4"/>
    <a:srgbClr val="475D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5274" autoAdjust="0"/>
  </p:normalViewPr>
  <p:slideViewPr>
    <p:cSldViewPr snapToGrid="0">
      <p:cViewPr varScale="1">
        <p:scale>
          <a:sx n="114" d="100"/>
          <a:sy n="114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4005B0-B9E9-87D1-9380-F1BD3BAD92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8A857-F066-3EFB-2E05-8946025689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01A2134-9824-4EF8-916D-050C9233503C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0215EB1-9B8A-0E72-6519-C632A2A67B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C39474F-AA76-CF9B-8608-031760617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EC1F3-92B9-9FEB-FBE0-A02FBBFF72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B9664-CF9D-1ED6-D377-FDCF6F2BF3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21671D-7B37-4620-9518-7B7DC06BD24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7991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7DC6520-B1C0-9670-F6DE-3B8BCB77A0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3595DEC3-5104-4F20-8F61-9C992497B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EB45AD5-AC43-1DDB-0F83-7CEC7E75F2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7F6CF8E-81B2-483E-8B9A-E5502B8627C6}" type="slidenum">
              <a:rPr lang="en-US" altLang="sl-SI" smtClean="0"/>
              <a:pPr/>
              <a:t>1</a:t>
            </a:fld>
            <a:endParaRPr lang="en-US" altLang="sl-SI"/>
          </a:p>
        </p:txBody>
      </p:sp>
    </p:spTree>
    <p:extLst>
      <p:ext uri="{BB962C8B-B14F-4D97-AF65-F5344CB8AC3E}">
        <p14:creationId xmlns:p14="http://schemas.microsoft.com/office/powerpoint/2010/main" val="714092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A8AF9A-0149-B096-6BA7-0BE0DB59F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25DA948-2BCF-9B72-9C27-357C5AFF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AF530D8-6628-1B9A-5CAB-DD0A0DED08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39146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A8AF9A-0149-B096-6BA7-0BE0DB59F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25DA948-2BCF-9B72-9C27-357C5AFF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AF530D8-6628-1B9A-5CAB-DD0A0DED08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375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A8AF9A-0149-B096-6BA7-0BE0DB59F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25DA948-2BCF-9B72-9C27-357C5AFF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AF530D8-6628-1B9A-5CAB-DD0A0DED08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3628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3B71D-51B4-6892-6794-8AC93D77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0CC71-BB57-4548-957D-8AD1FD1E7C2F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2372-4A3E-079B-A08A-E960F62E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6BF37-B794-4F86-66EA-E1749933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F224A-298E-4CB2-BFF2-AD70376E0DC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081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27546-AF76-2774-9C78-49068C59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8B8B3-E219-4DD1-9DA8-ACAF52BE22C8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8D8C3-1B96-1A2A-9FD0-86E292CC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38F6A-1081-6CFE-C37A-730BFD74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3F26-5717-4FAD-AA09-61939A1026E0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4582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07A58-EDCB-7D7A-A658-D87B5D2B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8BC0-7FF7-4E5B-9CCD-21048D6C0F14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17F4D-1E56-985A-71B6-DA0BFB74C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E329-4F11-B2E0-6E20-64D25F6A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156C-7E33-4E16-BD5B-1BDEE7D9BCFE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299150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AA810-4EEC-4D0F-B163-DFC96381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B6233-FC4F-4628-BA1D-2782F6494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1D367-A9C7-46F9-B78E-724D1BEC06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ADE164-D45A-44D8-82C5-2E0962BB70DA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70459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>
            <a:extLst>
              <a:ext uri="{FF2B5EF4-FFF2-40B4-BE49-F238E27FC236}">
                <a16:creationId xmlns:a16="http://schemas.microsoft.com/office/drawing/2014/main" id="{4CC66AE8-36F6-415C-B1CB-BC30D4157A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>
            <a:extLst>
              <a:ext uri="{FF2B5EF4-FFF2-40B4-BE49-F238E27FC236}">
                <a16:creationId xmlns:a16="http://schemas.microsoft.com/office/drawing/2014/main" id="{16521365-C9F9-43E0-B0B1-DAA2976B9EE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78045-A087-46C8-8DF9-DDA823C2616F}" type="datetimeFigureOut">
              <a:rPr lang="en-US"/>
              <a:pPr>
                <a:defRPr/>
              </a:pPr>
              <a:t>10/2/2023</a:t>
            </a:fld>
            <a:endParaRPr lang="en-US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FB6B12A1-2843-4A46-9BEE-84B110758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21DC9-9A38-4A61-A563-3FC19B42C20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27768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FC907-2A23-9C46-1881-AE02E270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016F2-8B15-4952-A6AE-14C341DF1ED5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72A51-962D-5FF9-AEA6-E43539848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A964-4F04-C6CE-9B32-3C06CCC9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8CB0D-675F-446F-BA8A-C7F7120FBE9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4497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4F438-586A-AB8C-1641-0090A893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2D4A4-77AD-416E-AB15-B83AEDA808B0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9D5C9-93A8-5E64-7257-27E86B59D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AAF68-FE07-3022-BBBB-2967AB7A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2B90-B5A9-4321-9541-FACF6BAD394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5268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342E6C-4CC1-E390-4095-D5E2C714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8AF5D-FFDF-44F1-A5A9-E13B5FE9688A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BE7098-0972-D0FF-57CD-078A684A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DB737D-D832-51E7-F02A-2BB746C3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82DFC-B908-4D2E-87AB-32766666A07F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30516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D81FD43-338E-BEEF-15A1-9258BA03B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1D58-CAFB-4ADD-809E-31E2B37FB645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EC5CF6-7E7F-B912-FF2E-D4CC6F92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FB1C55-F241-4B5C-62EA-060C184CC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040C3-97D2-4327-8129-D24F9D580B4A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2750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5F4669-218A-7CAD-4D30-7E8CDFD2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BF506-0B72-4B4C-A9CF-5963FB7994D5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98DDD2-3065-B66E-E488-686B7998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2DDB37-13D0-EEFB-F5DC-E118B96C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F2B41-F574-480D-BCB9-4DFE99C64E9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4263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DE05DA5-576E-CDB2-8B3F-763B3C711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27713-719D-427A-8123-0777EA97AAD3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76DBA5-9F00-B080-30F6-CF1F253B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656173-C356-F9C6-C022-E5C3CA4A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490CB-D37F-4C0E-BCF6-F247DDFDD9E7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35990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220DCB-9423-8A64-3588-2F97173B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9E8B2-6DA6-43AA-8784-402F36D4A8CF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0733A6-406D-5ADF-2929-2E68E993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008920-5A9B-7AF5-C809-BB0CB33F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BE4AD-0ECA-4AC2-BD57-808A2320CD04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0086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44EBDB-E06E-E721-D108-599C8B901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6FE90-CD42-46E6-A98A-81B230BFA3D2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230D82-CA8E-EBBA-77A8-9FF2C2B1A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EC2CBC-12E6-69A4-1BA5-5F8F9A396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80246-58A7-4171-8ED0-2207889046B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6235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AEBCEB1-FE22-5391-CCE4-86BA2D7AB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en-GB" altLang="fr-F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CFC110-5CAE-89D4-D85C-509FE4E9A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GB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4D1F9-2437-9B26-557C-4C69AEC3D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D2FAA7-970A-4E45-87BC-F55FD3E37C2C}" type="datetimeFigureOut">
              <a:rPr lang="en-GB"/>
              <a:pPr>
                <a:defRPr/>
              </a:pPr>
              <a:t>02/10/2023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AECA3-51F3-5E92-EA4E-C98BDCE43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C532E-877B-E9A9-CBA5-B49784D67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4C6D45-9732-4852-9EDD-0642DE5B9DE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B02131-22DB-4754-A433-C2056EBF5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40000" cy="540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50D3D-41CA-4DC7-907E-3C00ACD28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999" y="1224000"/>
            <a:ext cx="11339999" cy="4858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6C7A0-E91C-4A95-B866-B5D3FEE09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999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1BA1-B199-498E-8F99-F7D1F5869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2879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DE164-D45A-44D8-82C5-2E0962BB70DA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30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E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bject 2">
            <a:extLst>
              <a:ext uri="{FF2B5EF4-FFF2-40B4-BE49-F238E27FC236}">
                <a16:creationId xmlns:a16="http://schemas.microsoft.com/office/drawing/2014/main" id="{19285DFE-65EF-CB20-6A5E-79C70C7B2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6850"/>
            <a:ext cx="9144000" cy="64643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sl-SI" sz="1800">
              <a:cs typeface="Arial" panose="020B0604020202020204" pitchFamily="34" charset="0"/>
            </a:endParaRPr>
          </a:p>
        </p:txBody>
      </p:sp>
      <p:sp>
        <p:nvSpPr>
          <p:cNvPr id="5123" name="object 5">
            <a:extLst>
              <a:ext uri="{FF2B5EF4-FFF2-40B4-BE49-F238E27FC236}">
                <a16:creationId xmlns:a16="http://schemas.microsoft.com/office/drawing/2014/main" id="{D295D4EF-5550-6C8B-5435-C52733DF1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075" y="3436938"/>
            <a:ext cx="549275" cy="7889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sl-SI" sz="1800">
              <a:cs typeface="Arial" panose="020B0604020202020204" pitchFamily="34" charset="0"/>
            </a:endParaRPr>
          </a:p>
        </p:txBody>
      </p:sp>
      <p:sp>
        <p:nvSpPr>
          <p:cNvPr id="5124" name="object 6">
            <a:extLst>
              <a:ext uri="{FF2B5EF4-FFF2-40B4-BE49-F238E27FC236}">
                <a16:creationId xmlns:a16="http://schemas.microsoft.com/office/drawing/2014/main" id="{6D4DB25B-9C77-C61C-07AD-18D18D20A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3" y="4960938"/>
            <a:ext cx="550862" cy="788987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sl-SI" sz="1800">
              <a:cs typeface="Arial" panose="020B0604020202020204" pitchFamily="34" charset="0"/>
            </a:endParaRPr>
          </a:p>
        </p:txBody>
      </p:sp>
      <p:sp>
        <p:nvSpPr>
          <p:cNvPr id="5125" name="object 7">
            <a:extLst>
              <a:ext uri="{FF2B5EF4-FFF2-40B4-BE49-F238E27FC236}">
                <a16:creationId xmlns:a16="http://schemas.microsoft.com/office/drawing/2014/main" id="{0DA615FF-8006-60C1-C3B1-2A84D46FD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3" y="5387975"/>
            <a:ext cx="550862" cy="788988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sl-SI" sz="1800">
              <a:cs typeface="Arial" panose="020B0604020202020204" pitchFamily="34" charset="0"/>
            </a:endParaRPr>
          </a:p>
        </p:txBody>
      </p:sp>
      <p:sp>
        <p:nvSpPr>
          <p:cNvPr id="5126" name="object 8">
            <a:extLst>
              <a:ext uri="{FF2B5EF4-FFF2-40B4-BE49-F238E27FC236}">
                <a16:creationId xmlns:a16="http://schemas.microsoft.com/office/drawing/2014/main" id="{C2A5A600-8C96-27FF-1EDB-9B8C3B6C7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0863" y="5813425"/>
            <a:ext cx="550862" cy="790575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GB" altLang="sl-SI" sz="1800">
              <a:cs typeface="Arial" panose="020B0604020202020204" pitchFamily="34" charset="0"/>
            </a:endParaRPr>
          </a:p>
        </p:txBody>
      </p:sp>
      <p:sp>
        <p:nvSpPr>
          <p:cNvPr id="9" name="Naslov 1">
            <a:extLst>
              <a:ext uri="{FF2B5EF4-FFF2-40B4-BE49-F238E27FC236}">
                <a16:creationId xmlns:a16="http://schemas.microsoft.com/office/drawing/2014/main" id="{625FBC32-F609-C292-D0F8-13D7976039AC}"/>
              </a:ext>
            </a:extLst>
          </p:cNvPr>
          <p:cNvSpPr txBox="1">
            <a:spLocks/>
          </p:cNvSpPr>
          <p:nvPr/>
        </p:nvSpPr>
        <p:spPr bwMode="auto">
          <a:xfrm>
            <a:off x="1801504" y="1801813"/>
            <a:ext cx="8639033" cy="2565471"/>
          </a:xfrm>
          <a:prstGeom prst="rect">
            <a:avLst/>
          </a:prstGeom>
          <a:noFill/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sl-SI" altLang="fr-FR" sz="3200" kern="0" dirty="0"/>
          </a:p>
          <a:p>
            <a:pPr>
              <a:defRPr/>
            </a:pPr>
            <a:endParaRPr lang="sl-SI" altLang="fr-FR" sz="3200" kern="0" dirty="0"/>
          </a:p>
          <a:p>
            <a:pPr>
              <a:defRPr/>
            </a:pPr>
            <a:r>
              <a:rPr lang="sl-SI" altLang="fr-FR" sz="3200" b="1" kern="0" dirty="0" err="1"/>
              <a:t>Item</a:t>
            </a:r>
            <a:r>
              <a:rPr lang="sl-SI" altLang="fr-FR" sz="3200" b="1" kern="0" dirty="0"/>
              <a:t> 2 - </a:t>
            </a:r>
            <a:r>
              <a:rPr lang="en-US" altLang="fr-FR" sz="3200" b="1" kern="0" dirty="0"/>
              <a:t>Overview of commenting the 1st Drafts</a:t>
            </a:r>
            <a:endParaRPr lang="en-GB" sz="3200" b="1" i="1" kern="0" dirty="0"/>
          </a:p>
        </p:txBody>
      </p:sp>
      <p:sp>
        <p:nvSpPr>
          <p:cNvPr id="5128" name="Podnaslov 2">
            <a:extLst>
              <a:ext uri="{FF2B5EF4-FFF2-40B4-BE49-F238E27FC236}">
                <a16:creationId xmlns:a16="http://schemas.microsoft.com/office/drawing/2014/main" id="{A4A7E8E8-11F8-48A9-D3D7-7A41AD0286D1}"/>
              </a:ext>
            </a:extLst>
          </p:cNvPr>
          <p:cNvSpPr txBox="1">
            <a:spLocks/>
          </p:cNvSpPr>
          <p:nvPr/>
        </p:nvSpPr>
        <p:spPr bwMode="auto">
          <a:xfrm>
            <a:off x="2152269" y="4143979"/>
            <a:ext cx="8058912" cy="145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sl-SI" altLang="sl-SI" sz="2000" b="1" u="sng" dirty="0">
                <a:solidFill>
                  <a:schemeClr val="tx2"/>
                </a:solidFill>
              </a:rPr>
              <a:t>5th </a:t>
            </a:r>
            <a:r>
              <a:rPr lang="sl-SI" altLang="sl-SI" sz="2000" b="1" u="sng" dirty="0" err="1">
                <a:solidFill>
                  <a:schemeClr val="tx2"/>
                </a:solidFill>
              </a:rPr>
              <a:t>Revision</a:t>
            </a:r>
            <a:r>
              <a:rPr lang="sl-SI" altLang="sl-SI" sz="2000" b="1" u="sng" dirty="0">
                <a:solidFill>
                  <a:schemeClr val="tx2"/>
                </a:solidFill>
              </a:rPr>
              <a:t> </a:t>
            </a:r>
            <a:r>
              <a:rPr lang="sl-SI" altLang="sl-SI" sz="2000" b="1" u="sng" dirty="0" err="1">
                <a:solidFill>
                  <a:schemeClr val="tx2"/>
                </a:solidFill>
              </a:rPr>
              <a:t>Working</a:t>
            </a:r>
            <a:r>
              <a:rPr lang="sl-SI" altLang="sl-SI" sz="2000" b="1" u="sng" dirty="0">
                <a:solidFill>
                  <a:schemeClr val="tx2"/>
                </a:solidFill>
              </a:rPr>
              <a:t> </a:t>
            </a:r>
            <a:r>
              <a:rPr lang="sl-SI" altLang="sl-SI" sz="2000" b="1" u="sng" dirty="0" err="1">
                <a:solidFill>
                  <a:schemeClr val="tx2"/>
                </a:solidFill>
              </a:rPr>
              <a:t>Group</a:t>
            </a:r>
            <a:r>
              <a:rPr lang="sl-SI" altLang="sl-SI" sz="2000" b="1" u="sng" dirty="0">
                <a:solidFill>
                  <a:schemeClr val="tx2"/>
                </a:solidFill>
              </a:rPr>
              <a:t> meeting </a:t>
            </a: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endParaRPr lang="sl-SI" altLang="sl-SI" sz="2000" b="1" dirty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sl-SI" altLang="sl-SI" sz="2000" b="1" dirty="0" err="1">
                <a:solidFill>
                  <a:schemeClr val="tx2"/>
                </a:solidFill>
              </a:rPr>
              <a:t>online</a:t>
            </a:r>
            <a:r>
              <a:rPr lang="en-GB" altLang="sl-SI" sz="2000" b="1" dirty="0">
                <a:solidFill>
                  <a:schemeClr val="tx2"/>
                </a:solidFill>
              </a:rPr>
              <a:t>,</a:t>
            </a:r>
            <a:r>
              <a:rPr lang="sl-SI" altLang="sl-SI" sz="2000" b="1" dirty="0">
                <a:solidFill>
                  <a:schemeClr val="tx2"/>
                </a:solidFill>
              </a:rPr>
              <a:t> 2 </a:t>
            </a:r>
            <a:r>
              <a:rPr lang="sl-SI" altLang="sl-SI" sz="2000" b="1" dirty="0" err="1">
                <a:solidFill>
                  <a:schemeClr val="tx2"/>
                </a:solidFill>
              </a:rPr>
              <a:t>October</a:t>
            </a:r>
            <a:r>
              <a:rPr lang="en-GB" altLang="sl-SI" sz="2000" b="1" dirty="0">
                <a:solidFill>
                  <a:schemeClr val="tx2"/>
                </a:solidFill>
              </a:rPr>
              <a:t> 2023</a:t>
            </a:r>
            <a:endParaRPr lang="en-GB" altLang="sl-SI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 descr="&quot;&quot;">
            <a:extLst>
              <a:ext uri="{FF2B5EF4-FFF2-40B4-BE49-F238E27FC236}">
                <a16:creationId xmlns:a16="http://schemas.microsoft.com/office/drawing/2014/main" id="{72219596-D452-97BC-C26F-67B557D76836}"/>
              </a:ext>
            </a:extLst>
          </p:cNvPr>
          <p:cNvSpPr>
            <a:spLocks noChangeAspec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0" name="Title 1">
            <a:extLst>
              <a:ext uri="{FF2B5EF4-FFF2-40B4-BE49-F238E27FC236}">
                <a16:creationId xmlns:a16="http://schemas.microsoft.com/office/drawing/2014/main" id="{7FA4F932-09DD-99D9-EE2D-0AEF0A44E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b="1" i="1" dirty="0">
                <a:latin typeface="Georgia" panose="02040502050405020303" pitchFamily="18" charset="0"/>
              </a:rPr>
              <a:t>1st </a:t>
            </a:r>
            <a:r>
              <a:rPr lang="sl-SI" sz="4000" b="1" i="1" dirty="0" err="1">
                <a:latin typeface="Georgia" panose="02040502050405020303" pitchFamily="18" charset="0"/>
              </a:rPr>
              <a:t>Draft</a:t>
            </a:r>
            <a:r>
              <a:rPr lang="sl-SI" sz="4000" b="1" i="1" dirty="0">
                <a:latin typeface="Georgia" panose="02040502050405020303" pitchFamily="18" charset="0"/>
              </a:rPr>
              <a:t> </a:t>
            </a:r>
            <a:r>
              <a:rPr lang="sl-SI" sz="4000" b="1" i="1" dirty="0" err="1">
                <a:latin typeface="Georgia" panose="02040502050405020303" pitchFamily="18" charset="0"/>
              </a:rPr>
              <a:t>Action</a:t>
            </a:r>
            <a:r>
              <a:rPr lang="sl-SI" sz="4000" b="1" i="1" dirty="0">
                <a:latin typeface="Georgia" panose="02040502050405020303" pitchFamily="18" charset="0"/>
              </a:rPr>
              <a:t> Plan &amp; </a:t>
            </a:r>
            <a:r>
              <a:rPr lang="sl-SI" sz="4000" b="1" i="1" dirty="0" err="1">
                <a:latin typeface="Georgia" panose="02040502050405020303" pitchFamily="18" charset="0"/>
              </a:rPr>
              <a:t>Comm</a:t>
            </a:r>
            <a:endParaRPr lang="en-GB" altLang="fr-FR" sz="4000" b="1" i="1" dirty="0">
              <a:latin typeface="Georgia" panose="02040502050405020303" pitchFamily="18" charset="0"/>
            </a:endParaRPr>
          </a:p>
        </p:txBody>
      </p:sp>
      <p:grpSp>
        <p:nvGrpSpPr>
          <p:cNvPr id="9223" name="Group 3">
            <a:extLst>
              <a:ext uri="{FF2B5EF4-FFF2-40B4-BE49-F238E27FC236}">
                <a16:creationId xmlns:a16="http://schemas.microsoft.com/office/drawing/2014/main" id="{96B3CBA9-A634-17BD-55B6-355FA0A13D4E}"/>
              </a:ext>
            </a:extLst>
          </p:cNvPr>
          <p:cNvGrpSpPr>
            <a:grpSpLocks/>
          </p:cNvGrpSpPr>
          <p:nvPr/>
        </p:nvGrpSpPr>
        <p:grpSpPr bwMode="auto">
          <a:xfrm>
            <a:off x="0" y="5895975"/>
            <a:ext cx="12192000" cy="962025"/>
            <a:chOff x="0" y="5895975"/>
            <a:chExt cx="12192000" cy="962025"/>
          </a:xfrm>
        </p:grpSpPr>
        <p:pic>
          <p:nvPicPr>
            <p:cNvPr id="9224" name="Picture 4">
              <a:extLst>
                <a:ext uri="{FF2B5EF4-FFF2-40B4-BE49-F238E27FC236}">
                  <a16:creationId xmlns:a16="http://schemas.microsoft.com/office/drawing/2014/main" id="{BD010965-97DE-B6EC-0A5A-F125584D10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75" y="5972175"/>
              <a:ext cx="7058025" cy="88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5">
              <a:extLst>
                <a:ext uri="{FF2B5EF4-FFF2-40B4-BE49-F238E27FC236}">
                  <a16:creationId xmlns:a16="http://schemas.microsoft.com/office/drawing/2014/main" id="{096654A8-09F5-6F12-191B-552A597D4E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355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6">
              <a:extLst>
                <a:ext uri="{FF2B5EF4-FFF2-40B4-BE49-F238E27FC236}">
                  <a16:creationId xmlns:a16="http://schemas.microsoft.com/office/drawing/2014/main" id="{8C2C1796-FAB7-DAA9-E857-D846A8564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689A9-F8A8-A14E-8023-C778FE66E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825" y="2055813"/>
            <a:ext cx="10515600" cy="4042569"/>
          </a:xfrm>
        </p:spPr>
        <p:txBody>
          <a:bodyPr/>
          <a:lstStyle/>
          <a:p>
            <a:pPr marL="273050" indent="0">
              <a:buNone/>
            </a:pPr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4th Revision Working Group, online 11 July 2023</a:t>
            </a:r>
          </a:p>
          <a:p>
            <a:pPr marL="615950" indent="-342900"/>
            <a:r>
              <a:rPr lang="en-US" sz="2200" b="1" dirty="0">
                <a:latin typeface="Avenir Next LT Pro"/>
              </a:rPr>
              <a:t>18 July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dirty="0">
                <a:latin typeface="Avenir Next LT Pro"/>
              </a:rPr>
              <a:t>advanced versions of Drafts to be sent to NCs, PCs, EC</a:t>
            </a:r>
          </a:p>
          <a:p>
            <a:pPr marL="615950" indent="-342900"/>
            <a:r>
              <a:rPr lang="en-US" sz="2200" dirty="0">
                <a:latin typeface="Avenir Next LT Pro"/>
              </a:rPr>
              <a:t>EC timeline presented to have AP &amp; Comm adopted by May 2024</a:t>
            </a:r>
          </a:p>
          <a:p>
            <a:pPr marL="615950" indent="-342900"/>
            <a:r>
              <a:rPr lang="en-US" sz="2200" b="1" dirty="0">
                <a:latin typeface="Avenir Next LT Pro"/>
              </a:rPr>
              <a:t>End of July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Letter to Council </a:t>
            </a:r>
            <a:r>
              <a:rPr lang="en-US" sz="2200" dirty="0">
                <a:latin typeface="Avenir Next LT Pro"/>
              </a:rPr>
              <a:t>needed to be sent before end of July </a:t>
            </a:r>
          </a:p>
          <a:p>
            <a:pPr marL="615950" indent="-342900"/>
            <a:r>
              <a:rPr lang="en-US" sz="2200" b="1" dirty="0">
                <a:latin typeface="Avenir Next LT Pro"/>
              </a:rPr>
              <a:t>16 October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Input documents </a:t>
            </a:r>
            <a:r>
              <a:rPr lang="en-US" sz="2200" dirty="0">
                <a:latin typeface="Avenir Next LT Pro"/>
              </a:rPr>
              <a:t>needed to be submitted </a:t>
            </a:r>
          </a:p>
          <a:p>
            <a:pPr marL="615950" indent="-342900"/>
            <a:r>
              <a:rPr lang="en-US" sz="2200" b="1" dirty="0">
                <a:latin typeface="Avenir Next LT Pro"/>
              </a:rPr>
              <a:t>15 September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</a:t>
            </a:r>
            <a:r>
              <a:rPr lang="en-US" sz="2200" dirty="0">
                <a:latin typeface="Avenir Next LT Pro"/>
              </a:rPr>
              <a:t>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deadline for sending comments</a:t>
            </a:r>
            <a:r>
              <a:rPr lang="en-US" sz="2200" dirty="0">
                <a:latin typeface="Avenir Next LT Pro"/>
              </a:rPr>
              <a:t>, silent rule applied</a:t>
            </a:r>
          </a:p>
          <a:p>
            <a:pPr marL="615950" indent="-342900"/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Identified </a:t>
            </a:r>
            <a:r>
              <a:rPr lang="en-US" sz="2200" b="1" dirty="0" err="1">
                <a:solidFill>
                  <a:srgbClr val="BA7F80"/>
                </a:solidFill>
                <a:latin typeface="Avenir Next LT Pro"/>
              </a:rPr>
              <a:t>weakpoints</a:t>
            </a:r>
            <a:r>
              <a:rPr lang="en-US" sz="2200" dirty="0">
                <a:latin typeface="Avenir Next LT Pro"/>
              </a:rPr>
              <a:t>:  too vaguely addressed horizontal and cross-cutting topics, more focus needed in actions and more </a:t>
            </a:r>
            <a:r>
              <a:rPr lang="en-US" sz="2200" dirty="0" err="1">
                <a:latin typeface="Avenir Next LT Pro"/>
              </a:rPr>
              <a:t>ambitous</a:t>
            </a:r>
            <a:r>
              <a:rPr lang="en-US" sz="2200" dirty="0">
                <a:latin typeface="Avenir Next LT Pro"/>
              </a:rPr>
              <a:t> and specific indicators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dirty="0">
                <a:latin typeface="Avenir Next LT Pro"/>
              </a:rPr>
              <a:t>the a task for TSGs under each Pillar on the necessity to precise the Action Plan elements </a:t>
            </a:r>
            <a:r>
              <a:rPr lang="en-US" sz="2200" b="1" dirty="0">
                <a:latin typeface="Avenir Next LT Pro"/>
              </a:rPr>
              <a:t>by spring 2024</a:t>
            </a:r>
            <a:r>
              <a:rPr lang="en-US" sz="2200" dirty="0">
                <a:latin typeface="Avenir Next LT Pro"/>
              </a:rPr>
              <a:t>, as appropriate</a:t>
            </a:r>
          </a:p>
          <a:p>
            <a:pPr marL="273050" indent="0">
              <a:buNone/>
            </a:pPr>
            <a:endParaRPr lang="en-US" sz="2200" b="1" dirty="0">
              <a:solidFill>
                <a:srgbClr val="962304"/>
              </a:solidFill>
              <a:latin typeface="Avenir Next LT Pro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1918F4A-B246-2AE4-3006-F5FB8F0A29EC}"/>
              </a:ext>
            </a:extLst>
          </p:cNvPr>
          <p:cNvCxnSpPr/>
          <p:nvPr/>
        </p:nvCxnSpPr>
        <p:spPr>
          <a:xfrm>
            <a:off x="847725" y="1862931"/>
            <a:ext cx="1266825" cy="0"/>
          </a:xfrm>
          <a:prstGeom prst="line">
            <a:avLst/>
          </a:prstGeom>
          <a:ln w="38100">
            <a:solidFill>
              <a:srgbClr val="80A9A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334378A-BA9E-779A-9BBD-9E35FC1C3C35}"/>
              </a:ext>
            </a:extLst>
          </p:cNvPr>
          <p:cNvSpPr txBox="1"/>
          <p:nvPr/>
        </p:nvSpPr>
        <p:spPr>
          <a:xfrm>
            <a:off x="10082502" y="2182386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191077-487D-D073-51BB-18D253D0598A}"/>
              </a:ext>
            </a:extLst>
          </p:cNvPr>
          <p:cNvSpPr txBox="1"/>
          <p:nvPr/>
        </p:nvSpPr>
        <p:spPr>
          <a:xfrm>
            <a:off x="10691524" y="3089701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66F6CE-CB97-5332-3C58-9FBB43951F05}"/>
              </a:ext>
            </a:extLst>
          </p:cNvPr>
          <p:cNvSpPr txBox="1"/>
          <p:nvPr/>
        </p:nvSpPr>
        <p:spPr>
          <a:xfrm>
            <a:off x="10856264" y="3949392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90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 descr="&quot;&quot;">
            <a:extLst>
              <a:ext uri="{FF2B5EF4-FFF2-40B4-BE49-F238E27FC236}">
                <a16:creationId xmlns:a16="http://schemas.microsoft.com/office/drawing/2014/main" id="{72219596-D452-97BC-C26F-67B557D7683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0" name="Title 1">
            <a:extLst>
              <a:ext uri="{FF2B5EF4-FFF2-40B4-BE49-F238E27FC236}">
                <a16:creationId xmlns:a16="http://schemas.microsoft.com/office/drawing/2014/main" id="{7FA4F932-09DD-99D9-EE2D-0AEF0A44E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b="1" i="1" dirty="0">
                <a:latin typeface="Georgia" panose="02040502050405020303" pitchFamily="18" charset="0"/>
              </a:rPr>
              <a:t>1st </a:t>
            </a:r>
            <a:r>
              <a:rPr lang="sl-SI" sz="4000" b="1" i="1" dirty="0" err="1">
                <a:latin typeface="Georgia" panose="02040502050405020303" pitchFamily="18" charset="0"/>
              </a:rPr>
              <a:t>Draft</a:t>
            </a:r>
            <a:r>
              <a:rPr lang="sl-SI" sz="4000" b="1" i="1" dirty="0">
                <a:latin typeface="Georgia" panose="02040502050405020303" pitchFamily="18" charset="0"/>
              </a:rPr>
              <a:t> </a:t>
            </a:r>
            <a:r>
              <a:rPr lang="sl-SI" sz="4000" b="1" i="1" dirty="0" err="1">
                <a:latin typeface="Georgia" panose="02040502050405020303" pitchFamily="18" charset="0"/>
              </a:rPr>
              <a:t>Action</a:t>
            </a:r>
            <a:r>
              <a:rPr lang="sl-SI" sz="4000" b="1" i="1" dirty="0">
                <a:latin typeface="Georgia" panose="02040502050405020303" pitchFamily="18" charset="0"/>
              </a:rPr>
              <a:t> Plan &amp; </a:t>
            </a:r>
            <a:r>
              <a:rPr lang="sl-SI" sz="4000" b="1" i="1" dirty="0" err="1">
                <a:latin typeface="Georgia" panose="02040502050405020303" pitchFamily="18" charset="0"/>
              </a:rPr>
              <a:t>Comm</a:t>
            </a:r>
            <a:endParaRPr lang="en-GB" altLang="fr-FR" sz="4000" b="1" i="1" dirty="0">
              <a:latin typeface="Georgia" panose="02040502050405020303" pitchFamily="18" charset="0"/>
            </a:endParaRPr>
          </a:p>
        </p:txBody>
      </p:sp>
      <p:grpSp>
        <p:nvGrpSpPr>
          <p:cNvPr id="9223" name="Group 3">
            <a:extLst>
              <a:ext uri="{FF2B5EF4-FFF2-40B4-BE49-F238E27FC236}">
                <a16:creationId xmlns:a16="http://schemas.microsoft.com/office/drawing/2014/main" id="{96B3CBA9-A634-17BD-55B6-355FA0A13D4E}"/>
              </a:ext>
            </a:extLst>
          </p:cNvPr>
          <p:cNvGrpSpPr>
            <a:grpSpLocks/>
          </p:cNvGrpSpPr>
          <p:nvPr/>
        </p:nvGrpSpPr>
        <p:grpSpPr bwMode="auto">
          <a:xfrm>
            <a:off x="0" y="5895975"/>
            <a:ext cx="12192000" cy="962025"/>
            <a:chOff x="0" y="5895975"/>
            <a:chExt cx="12192000" cy="962025"/>
          </a:xfrm>
        </p:grpSpPr>
        <p:pic>
          <p:nvPicPr>
            <p:cNvPr id="9224" name="Picture 4">
              <a:extLst>
                <a:ext uri="{FF2B5EF4-FFF2-40B4-BE49-F238E27FC236}">
                  <a16:creationId xmlns:a16="http://schemas.microsoft.com/office/drawing/2014/main" id="{BD010965-97DE-B6EC-0A5A-F125584D10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75" y="5972175"/>
              <a:ext cx="7058025" cy="88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5">
              <a:extLst>
                <a:ext uri="{FF2B5EF4-FFF2-40B4-BE49-F238E27FC236}">
                  <a16:creationId xmlns:a16="http://schemas.microsoft.com/office/drawing/2014/main" id="{096654A8-09F5-6F12-191B-552A597D4E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355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6">
              <a:extLst>
                <a:ext uri="{FF2B5EF4-FFF2-40B4-BE49-F238E27FC236}">
                  <a16:creationId xmlns:a16="http://schemas.microsoft.com/office/drawing/2014/main" id="{8C2C1796-FAB7-DAA9-E857-D846A8564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689A9-F8A8-A14E-8023-C778FE66E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647" y="2025648"/>
            <a:ext cx="10515600" cy="4042569"/>
          </a:xfrm>
        </p:spPr>
        <p:txBody>
          <a:bodyPr/>
          <a:lstStyle/>
          <a:p>
            <a:pPr marL="273050" indent="0">
              <a:buNone/>
            </a:pPr>
            <a:r>
              <a:rPr lang="en-US" sz="2200" b="1" dirty="0">
                <a:solidFill>
                  <a:srgbClr val="BA7F80"/>
                </a:solidFill>
                <a:latin typeface="Avenir Next LT Pro"/>
              </a:rPr>
              <a:t>Commenting</a:t>
            </a:r>
          </a:p>
          <a:p>
            <a:pPr marL="615950" indent="-342900"/>
            <a:r>
              <a:rPr lang="en-US" sz="2200" b="1" dirty="0">
                <a:latin typeface="Avenir Next LT Pro"/>
              </a:rPr>
              <a:t>Instructions on 18 July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</a:t>
            </a:r>
            <a:r>
              <a:rPr lang="en-US" sz="2200" dirty="0">
                <a:latin typeface="Avenir Next LT Pro"/>
              </a:rPr>
              <a:t> - comments to be collected on national level and sent to FP on 15 September</a:t>
            </a:r>
          </a:p>
          <a:p>
            <a:pPr marL="615950" indent="-342900"/>
            <a:r>
              <a:rPr lang="en-US" sz="2200" dirty="0">
                <a:latin typeface="Avenir Next LT Pro"/>
                <a:sym typeface="Wingdings" panose="05000000000000000000" pitchFamily="2" charset="2"/>
              </a:rPr>
              <a:t>Some PCs sent additional deadlines to TSG members </a:t>
            </a:r>
          </a:p>
          <a:p>
            <a:pPr marL="615950" indent="-342900"/>
            <a:r>
              <a:rPr lang="en-US" sz="2200" b="1" dirty="0">
                <a:latin typeface="Avenir Next LT Pro"/>
                <a:sym typeface="Wingdings" panose="05000000000000000000" pitchFamily="2" charset="2"/>
              </a:rPr>
              <a:t>15 September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  <a:sym typeface="Wingdings" panose="05000000000000000000" pitchFamily="2" charset="2"/>
              </a:rPr>
              <a:t>FP received comments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from national level from EL, HR, IT, ME and revised texts of Pillars 2 – Energy and Pillar 4 </a:t>
            </a:r>
          </a:p>
          <a:p>
            <a:pPr marL="615950" indent="-342900"/>
            <a:r>
              <a:rPr lang="en-US" sz="2200" b="1" dirty="0">
                <a:latin typeface="Avenir Next LT Pro"/>
                <a:sym typeface="Wingdings" panose="05000000000000000000" pitchFamily="2" charset="2"/>
              </a:rPr>
              <a:t>18 September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FP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  <a:sym typeface="Wingdings" panose="05000000000000000000" pitchFamily="2" charset="2"/>
              </a:rPr>
              <a:t>merges the comments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, sends them to PCs, special request to Pillar 2 and 4 (to check for additional national comments and integrate them in their revised AP texts)</a:t>
            </a:r>
          </a:p>
          <a:p>
            <a:pPr marL="615950" indent="-342900"/>
            <a:r>
              <a:rPr lang="en-US" sz="2200" b="1" dirty="0">
                <a:latin typeface="Avenir Next LT Pro"/>
                <a:sym typeface="Wingdings" panose="05000000000000000000" pitchFamily="2" charset="2"/>
              </a:rPr>
              <a:t>22 September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PC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  <a:sym typeface="Wingdings" panose="05000000000000000000" pitchFamily="2" charset="2"/>
              </a:rPr>
              <a:t>integrate comments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for their Pillars, FP for general part of AP and Comm</a:t>
            </a:r>
            <a:endParaRPr lang="en-US" sz="2200" dirty="0">
              <a:latin typeface="Avenir Next LT Pro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1918F4A-B246-2AE4-3006-F5FB8F0A29EC}"/>
              </a:ext>
            </a:extLst>
          </p:cNvPr>
          <p:cNvCxnSpPr/>
          <p:nvPr/>
        </p:nvCxnSpPr>
        <p:spPr>
          <a:xfrm>
            <a:off x="847725" y="1862931"/>
            <a:ext cx="1266825" cy="0"/>
          </a:xfrm>
          <a:prstGeom prst="line">
            <a:avLst/>
          </a:prstGeom>
          <a:ln w="38100">
            <a:solidFill>
              <a:srgbClr val="80A9A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008737D-D23E-895F-BCF1-C78B4EC7C64F}"/>
              </a:ext>
            </a:extLst>
          </p:cNvPr>
          <p:cNvSpPr txBox="1"/>
          <p:nvPr/>
        </p:nvSpPr>
        <p:spPr>
          <a:xfrm>
            <a:off x="10634952" y="2448469"/>
            <a:ext cx="2252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2A16A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r>
              <a:rPr lang="sl-SI" sz="2400" b="1" dirty="0" err="1">
                <a:solidFill>
                  <a:srgbClr val="F2A16A"/>
                </a:solidFill>
                <a:latin typeface="Avenir Next LT Pro"/>
                <a:sym typeface="Wingdings" panose="05000000000000000000" pitchFamily="2" charset="2"/>
              </a:rPr>
              <a:t>partly</a:t>
            </a:r>
            <a:endParaRPr lang="en-US" sz="2400" dirty="0">
              <a:solidFill>
                <a:srgbClr val="F2A16A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705C6D-DFAC-030A-B009-576BD2B92B9B}"/>
              </a:ext>
            </a:extLst>
          </p:cNvPr>
          <p:cNvSpPr txBox="1"/>
          <p:nvPr/>
        </p:nvSpPr>
        <p:spPr>
          <a:xfrm>
            <a:off x="10996034" y="3702287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078D5E-FE7E-50F1-F0F6-3208EBD92C36}"/>
              </a:ext>
            </a:extLst>
          </p:cNvPr>
          <p:cNvSpPr txBox="1"/>
          <p:nvPr/>
        </p:nvSpPr>
        <p:spPr>
          <a:xfrm>
            <a:off x="6753803" y="4806218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978E4F-25E4-2F9F-66A8-A4C90CB008EA}"/>
              </a:ext>
            </a:extLst>
          </p:cNvPr>
          <p:cNvSpPr txBox="1"/>
          <p:nvPr/>
        </p:nvSpPr>
        <p:spPr>
          <a:xfrm>
            <a:off x="4501430" y="5562655"/>
            <a:ext cx="288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2A16A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r>
              <a:rPr lang="en-US" sz="2400" b="1" dirty="0">
                <a:solidFill>
                  <a:srgbClr val="F2A16A"/>
                </a:solidFill>
                <a:latin typeface="Avenir Next LT Pro"/>
                <a:sym typeface="Wingdings" panose="05000000000000000000" pitchFamily="2" charset="2"/>
              </a:rPr>
              <a:t>except Pillar 1</a:t>
            </a:r>
            <a:endParaRPr lang="en-US" sz="2400" dirty="0">
              <a:solidFill>
                <a:srgbClr val="F2A1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84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 descr="&quot;&quot;">
            <a:extLst>
              <a:ext uri="{FF2B5EF4-FFF2-40B4-BE49-F238E27FC236}">
                <a16:creationId xmlns:a16="http://schemas.microsoft.com/office/drawing/2014/main" id="{72219596-D452-97BC-C26F-67B557D7683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20" name="Title 1">
            <a:extLst>
              <a:ext uri="{FF2B5EF4-FFF2-40B4-BE49-F238E27FC236}">
                <a16:creationId xmlns:a16="http://schemas.microsoft.com/office/drawing/2014/main" id="{7FA4F932-09DD-99D9-EE2D-0AEF0A44E3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z="4000" b="1" i="1" dirty="0">
                <a:latin typeface="Georgia" panose="02040502050405020303" pitchFamily="18" charset="0"/>
              </a:rPr>
              <a:t>2nd </a:t>
            </a:r>
            <a:r>
              <a:rPr lang="sl-SI" sz="4000" b="1" i="1" dirty="0" err="1">
                <a:latin typeface="Georgia" panose="02040502050405020303" pitchFamily="18" charset="0"/>
              </a:rPr>
              <a:t>Draft</a:t>
            </a:r>
            <a:r>
              <a:rPr lang="sl-SI" sz="4000" b="1" i="1" dirty="0">
                <a:latin typeface="Georgia" panose="02040502050405020303" pitchFamily="18" charset="0"/>
              </a:rPr>
              <a:t> </a:t>
            </a:r>
            <a:r>
              <a:rPr lang="sl-SI" sz="4000" b="1" i="1" dirty="0" err="1">
                <a:latin typeface="Georgia" panose="02040502050405020303" pitchFamily="18" charset="0"/>
              </a:rPr>
              <a:t>Action</a:t>
            </a:r>
            <a:r>
              <a:rPr lang="sl-SI" sz="4000" b="1" i="1" dirty="0">
                <a:latin typeface="Georgia" panose="02040502050405020303" pitchFamily="18" charset="0"/>
              </a:rPr>
              <a:t> Plan &amp; </a:t>
            </a:r>
            <a:r>
              <a:rPr lang="sl-SI" sz="4000" b="1" i="1" dirty="0" err="1">
                <a:latin typeface="Georgia" panose="02040502050405020303" pitchFamily="18" charset="0"/>
              </a:rPr>
              <a:t>Comm</a:t>
            </a:r>
            <a:endParaRPr lang="en-GB" altLang="fr-FR" sz="4000" b="1" i="1" dirty="0">
              <a:latin typeface="Georgia" panose="02040502050405020303" pitchFamily="18" charset="0"/>
            </a:endParaRPr>
          </a:p>
        </p:txBody>
      </p:sp>
      <p:grpSp>
        <p:nvGrpSpPr>
          <p:cNvPr id="9223" name="Group 3">
            <a:extLst>
              <a:ext uri="{FF2B5EF4-FFF2-40B4-BE49-F238E27FC236}">
                <a16:creationId xmlns:a16="http://schemas.microsoft.com/office/drawing/2014/main" id="{96B3CBA9-A634-17BD-55B6-355FA0A13D4E}"/>
              </a:ext>
            </a:extLst>
          </p:cNvPr>
          <p:cNvGrpSpPr>
            <a:grpSpLocks/>
          </p:cNvGrpSpPr>
          <p:nvPr/>
        </p:nvGrpSpPr>
        <p:grpSpPr bwMode="auto">
          <a:xfrm>
            <a:off x="0" y="5895975"/>
            <a:ext cx="12192000" cy="962025"/>
            <a:chOff x="0" y="5895975"/>
            <a:chExt cx="12192000" cy="962025"/>
          </a:xfrm>
        </p:grpSpPr>
        <p:pic>
          <p:nvPicPr>
            <p:cNvPr id="9224" name="Picture 4">
              <a:extLst>
                <a:ext uri="{FF2B5EF4-FFF2-40B4-BE49-F238E27FC236}">
                  <a16:creationId xmlns:a16="http://schemas.microsoft.com/office/drawing/2014/main" id="{BD010965-97DE-B6EC-0A5A-F125584D10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3975" y="5972175"/>
              <a:ext cx="7058025" cy="885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5">
              <a:extLst>
                <a:ext uri="{FF2B5EF4-FFF2-40B4-BE49-F238E27FC236}">
                  <a16:creationId xmlns:a16="http://schemas.microsoft.com/office/drawing/2014/main" id="{096654A8-09F5-6F12-191B-552A597D4E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355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6">
              <a:extLst>
                <a:ext uri="{FF2B5EF4-FFF2-40B4-BE49-F238E27FC236}">
                  <a16:creationId xmlns:a16="http://schemas.microsoft.com/office/drawing/2014/main" id="{8C2C1796-FAB7-DAA9-E857-D846A85649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95975"/>
              <a:ext cx="4229100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689A9-F8A8-A14E-8023-C778FE66E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647" y="2025648"/>
            <a:ext cx="10515600" cy="4042569"/>
          </a:xfrm>
        </p:spPr>
        <p:txBody>
          <a:bodyPr/>
          <a:lstStyle/>
          <a:p>
            <a:pPr marL="615950" indent="-342900"/>
            <a:r>
              <a:rPr lang="en-US" sz="2200" b="1" dirty="0">
                <a:latin typeface="Avenir Next LT Pro"/>
              </a:rPr>
              <a:t>25 September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 </a:t>
            </a:r>
            <a:r>
              <a:rPr lang="en-US" sz="2200" b="1" dirty="0">
                <a:solidFill>
                  <a:srgbClr val="BA7F80"/>
                </a:solidFill>
                <a:latin typeface="Avenir Next LT Pro"/>
                <a:sym typeface="Wingdings" panose="05000000000000000000" pitchFamily="2" charset="2"/>
              </a:rPr>
              <a:t>2nd Drafts sent </a:t>
            </a:r>
            <a:r>
              <a:rPr lang="en-US" sz="2200" dirty="0">
                <a:latin typeface="Avenir Next LT Pro"/>
                <a:sym typeface="Wingdings" panose="05000000000000000000" pitchFamily="2" charset="2"/>
              </a:rPr>
              <a:t>to NCs, PCs, EC in revision mode</a:t>
            </a:r>
          </a:p>
          <a:p>
            <a:pPr marL="273050" indent="0">
              <a:buNone/>
            </a:pPr>
            <a:endParaRPr lang="sl-SI" sz="2200" dirty="0">
              <a:latin typeface="Avenir Next LT Pro"/>
              <a:sym typeface="Wingdings" panose="05000000000000000000" pitchFamily="2" charset="2"/>
            </a:endParaRPr>
          </a:p>
          <a:p>
            <a:pPr marL="273050" indent="0">
              <a:buNone/>
            </a:pPr>
            <a:r>
              <a:rPr lang="en-US" sz="2200" b="1" dirty="0">
                <a:latin typeface="Avenir Next LT Pro"/>
                <a:sym typeface="Wingdings" panose="05000000000000000000" pitchFamily="2" charset="2"/>
              </a:rPr>
              <a:t>Issues:</a:t>
            </a:r>
          </a:p>
          <a:p>
            <a:pPr marL="615950" indent="-342900">
              <a:buClr>
                <a:srgbClr val="BA7F80"/>
              </a:buClr>
              <a:buFont typeface="Wingdings 3" panose="05040102010807070707" pitchFamily="18" charset="2"/>
              <a:buChar char=""/>
            </a:pPr>
            <a:r>
              <a:rPr lang="en-US" sz="2200" dirty="0">
                <a:latin typeface="Avenir Next LT Pro"/>
                <a:sym typeface="Wingdings" panose="05000000000000000000" pitchFamily="2" charset="2"/>
              </a:rPr>
              <a:t>Pillar 1 – decision needed</a:t>
            </a:r>
          </a:p>
          <a:p>
            <a:pPr marL="615950" indent="-342900">
              <a:buClr>
                <a:srgbClr val="BA7F80"/>
              </a:buClr>
              <a:buFont typeface="Wingdings 3" panose="05040102010807070707" pitchFamily="18" charset="2"/>
              <a:buChar char=""/>
            </a:pPr>
            <a:r>
              <a:rPr lang="en-US" sz="2200" dirty="0">
                <a:latin typeface="Avenir Next LT Pro"/>
                <a:sym typeface="Wingdings" panose="05000000000000000000" pitchFamily="2" charset="2"/>
              </a:rPr>
              <a:t>EC comments</a:t>
            </a:r>
          </a:p>
          <a:p>
            <a:pPr marL="615950" indent="-342900">
              <a:buClr>
                <a:srgbClr val="BA7F80"/>
              </a:buClr>
              <a:buFont typeface="Wingdings 3" panose="05040102010807070707" pitchFamily="18" charset="2"/>
              <a:buChar char=""/>
            </a:pPr>
            <a:r>
              <a:rPr lang="en-US" sz="2200" dirty="0">
                <a:latin typeface="Avenir Next LT Pro"/>
                <a:sym typeface="Wingdings" panose="05000000000000000000" pitchFamily="2" charset="2"/>
              </a:rPr>
              <a:t>Italy – comments not considered </a:t>
            </a:r>
          </a:p>
          <a:p>
            <a:pPr marL="615950" indent="-342900">
              <a:buClr>
                <a:srgbClr val="BA7F80"/>
              </a:buClr>
              <a:buFont typeface="Wingdings 3" panose="05040102010807070707" pitchFamily="18" charset="2"/>
              <a:buChar char=""/>
            </a:pPr>
            <a:r>
              <a:rPr lang="en-US" sz="2200" dirty="0">
                <a:latin typeface="Avenir Next LT Pro"/>
                <a:sym typeface="Wingdings" panose="05000000000000000000" pitchFamily="2" charset="2"/>
              </a:rPr>
              <a:t>Any other concerns?</a:t>
            </a:r>
          </a:p>
          <a:p>
            <a:pPr marL="615950" indent="-342900">
              <a:buFontTx/>
              <a:buChar char="-"/>
            </a:pPr>
            <a:endParaRPr lang="sl-SI" sz="2200" dirty="0">
              <a:latin typeface="Avenir Next LT Pro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1918F4A-B246-2AE4-3006-F5FB8F0A29EC}"/>
              </a:ext>
            </a:extLst>
          </p:cNvPr>
          <p:cNvCxnSpPr/>
          <p:nvPr/>
        </p:nvCxnSpPr>
        <p:spPr>
          <a:xfrm>
            <a:off x="847725" y="1862931"/>
            <a:ext cx="1266825" cy="0"/>
          </a:xfrm>
          <a:prstGeom prst="line">
            <a:avLst/>
          </a:prstGeom>
          <a:ln w="38100">
            <a:solidFill>
              <a:srgbClr val="80A9A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C078D5E-FE7E-50F1-F0F6-3208EBD92C36}"/>
              </a:ext>
            </a:extLst>
          </p:cNvPr>
          <p:cNvSpPr txBox="1"/>
          <p:nvPr/>
        </p:nvSpPr>
        <p:spPr>
          <a:xfrm>
            <a:off x="10369766" y="1940434"/>
            <a:ext cx="904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80A9A1"/>
                </a:solidFill>
                <a:latin typeface="Avenir Next LT Pro"/>
                <a:sym typeface="Wingdings" panose="05000000000000000000" pitchFamily="2" charset="2"/>
              </a:rPr>
              <a:t></a:t>
            </a:r>
            <a:endParaRPr lang="en-US" sz="4800" dirty="0">
              <a:solidFill>
                <a:srgbClr val="80A9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09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Milestone Text">
            <a:extLst>
              <a:ext uri="{FF2B5EF4-FFF2-40B4-BE49-F238E27FC236}">
                <a16:creationId xmlns:a16="http://schemas.microsoft.com/office/drawing/2014/main" id="{115A178B-57C4-4B9D-B684-21A92431913E}"/>
              </a:ext>
            </a:extLst>
          </p:cNvPr>
          <p:cNvGrpSpPr/>
          <p:nvPr/>
        </p:nvGrpSpPr>
        <p:grpSpPr>
          <a:xfrm>
            <a:off x="3433711" y="1990663"/>
            <a:ext cx="1294782" cy="832008"/>
            <a:chOff x="1510892" y="3741332"/>
            <a:chExt cx="1294782" cy="832008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DD2C9D1-5E8D-4ED2-989C-330D6753B965}"/>
                </a:ext>
              </a:extLst>
            </p:cNvPr>
            <p:cNvSpPr txBox="1"/>
            <p:nvPr/>
          </p:nvSpPr>
          <p:spPr>
            <a:xfrm>
              <a:off x="1510892" y="3741332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Process approved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6E6E519-8D5B-4E7C-9E35-2BB710F5C3A8}"/>
                </a:ext>
              </a:extLst>
            </p:cNvPr>
            <p:cNvSpPr txBox="1"/>
            <p:nvPr/>
          </p:nvSpPr>
          <p:spPr>
            <a:xfrm>
              <a:off x="1510893" y="4337603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October 2022</a:t>
              </a:r>
            </a:p>
          </p:txBody>
        </p:sp>
      </p:grpSp>
      <p:sp>
        <p:nvSpPr>
          <p:cNvPr id="113" name="Rectangle: Rounded Corners 112" title="Milestone Graphic">
            <a:extLst>
              <a:ext uri="{FF2B5EF4-FFF2-40B4-BE49-F238E27FC236}">
                <a16:creationId xmlns:a16="http://schemas.microsoft.com/office/drawing/2014/main" id="{3BC77ADA-7AD2-4DFC-9408-57E93582FC52}"/>
              </a:ext>
            </a:extLst>
          </p:cNvPr>
          <p:cNvSpPr/>
          <p:nvPr/>
        </p:nvSpPr>
        <p:spPr>
          <a:xfrm>
            <a:off x="3418035" y="2768236"/>
            <a:ext cx="873222" cy="151121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6" name="Graphic 5" title="Milestone Flag">
            <a:extLst>
              <a:ext uri="{FF2B5EF4-FFF2-40B4-BE49-F238E27FC236}">
                <a16:creationId xmlns:a16="http://schemas.microsoft.com/office/drawing/2014/main" id="{CA3F94A4-2D7F-4B6C-83F0-52217E90B26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3525" t="18748" r="17129" b="44918"/>
          <a:stretch/>
        </p:blipFill>
        <p:spPr>
          <a:xfrm flipH="1">
            <a:off x="2801276" y="1924799"/>
            <a:ext cx="573660" cy="42238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CA9D4D8-9AC5-4EE6-B531-3E887152BA89}"/>
              </a:ext>
            </a:extLst>
          </p:cNvPr>
          <p:cNvSpPr/>
          <p:nvPr/>
        </p:nvSpPr>
        <p:spPr>
          <a:xfrm>
            <a:off x="3025068" y="2017135"/>
            <a:ext cx="3738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M1</a:t>
            </a:r>
          </a:p>
        </p:txBody>
      </p:sp>
      <p:cxnSp>
        <p:nvCxnSpPr>
          <p:cNvPr id="186" name="Straight Connector 185" title="callout lines">
            <a:extLst>
              <a:ext uri="{FF2B5EF4-FFF2-40B4-BE49-F238E27FC236}">
                <a16:creationId xmlns:a16="http://schemas.microsoft.com/office/drawing/2014/main" id="{58C06FCD-B8D5-441F-8E12-DDC26E69D281}"/>
              </a:ext>
            </a:extLst>
          </p:cNvPr>
          <p:cNvCxnSpPr>
            <a:cxnSpLocks/>
          </p:cNvCxnSpPr>
          <p:nvPr/>
        </p:nvCxnSpPr>
        <p:spPr>
          <a:xfrm>
            <a:off x="4356994" y="2768236"/>
            <a:ext cx="0" cy="1163375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 title="q lines">
            <a:extLst>
              <a:ext uri="{FF2B5EF4-FFF2-40B4-BE49-F238E27FC236}">
                <a16:creationId xmlns:a16="http://schemas.microsoft.com/office/drawing/2014/main" id="{4B8B0E64-F638-410E-B55B-23FF670F97FA}"/>
              </a:ext>
            </a:extLst>
          </p:cNvPr>
          <p:cNvCxnSpPr>
            <a:cxnSpLocks/>
          </p:cNvCxnSpPr>
          <p:nvPr/>
        </p:nvCxnSpPr>
        <p:spPr>
          <a:xfrm>
            <a:off x="4341541" y="3391850"/>
            <a:ext cx="0" cy="21730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TextBox 194">
            <a:extLst>
              <a:ext uri="{FF2B5EF4-FFF2-40B4-BE49-F238E27FC236}">
                <a16:creationId xmlns:a16="http://schemas.microsoft.com/office/drawing/2014/main" id="{2BD778E6-D334-4389-B4C0-6C793B6E1E82}"/>
              </a:ext>
            </a:extLst>
          </p:cNvPr>
          <p:cNvSpPr txBox="1"/>
          <p:nvPr/>
        </p:nvSpPr>
        <p:spPr>
          <a:xfrm>
            <a:off x="981303" y="4297020"/>
            <a:ext cx="3360238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Agreement on the process of the revision</a:t>
            </a:r>
          </a:p>
        </p:txBody>
      </p:sp>
      <p:sp>
        <p:nvSpPr>
          <p:cNvPr id="2" name="Rectangle: Rounded Corners 1" title="Year Bar">
            <a:extLst>
              <a:ext uri="{FF2B5EF4-FFF2-40B4-BE49-F238E27FC236}">
                <a16:creationId xmlns:a16="http://schemas.microsoft.com/office/drawing/2014/main" id="{64E02AE9-6B6C-4B9C-ABBB-1E374B6CA82E}"/>
              </a:ext>
            </a:extLst>
          </p:cNvPr>
          <p:cNvSpPr/>
          <p:nvPr/>
        </p:nvSpPr>
        <p:spPr>
          <a:xfrm>
            <a:off x="953029" y="4110816"/>
            <a:ext cx="3403965" cy="129055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pSp>
        <p:nvGrpSpPr>
          <p:cNvPr id="120" name="Group 119" title="Milestone Text">
            <a:extLst>
              <a:ext uri="{FF2B5EF4-FFF2-40B4-BE49-F238E27FC236}">
                <a16:creationId xmlns:a16="http://schemas.microsoft.com/office/drawing/2014/main" id="{B15CF98A-C041-4C54-83E0-D6B1A0165558}"/>
              </a:ext>
            </a:extLst>
          </p:cNvPr>
          <p:cNvGrpSpPr/>
          <p:nvPr/>
        </p:nvGrpSpPr>
        <p:grpSpPr>
          <a:xfrm>
            <a:off x="5157325" y="2187734"/>
            <a:ext cx="1441089" cy="789196"/>
            <a:chOff x="2110555" y="2162177"/>
            <a:chExt cx="1441089" cy="789196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364C8657-37CD-432B-AD71-7255D32855F5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207607D-0B96-4C68-979E-099560520B82}"/>
                </a:ext>
              </a:extLst>
            </p:cNvPr>
            <p:cNvSpPr txBox="1"/>
            <p:nvPr/>
          </p:nvSpPr>
          <p:spPr>
            <a:xfrm>
              <a:off x="2256863" y="2715636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March</a:t>
              </a:r>
              <a:r>
                <a:rPr kumimoji="0" lang="sl-SI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-</a:t>
              </a:r>
              <a:r>
                <a:rPr kumimoji="0" lang="sl-SI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May</a:t>
              </a:r>
              <a:r>
                <a:rPr kumimoji="0" lang="sl-SI" sz="1200" b="0" i="0" u="none" strike="noStrike" kern="1200" cap="none" spc="0" normalizeH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 </a:t>
              </a: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2023</a:t>
              </a:r>
            </a:p>
          </p:txBody>
        </p:sp>
      </p:grpSp>
      <p:sp>
        <p:nvSpPr>
          <p:cNvPr id="139" name="Rectangle: Rounded Corners 138" title="Milestone Graphic">
            <a:extLst>
              <a:ext uri="{FF2B5EF4-FFF2-40B4-BE49-F238E27FC236}">
                <a16:creationId xmlns:a16="http://schemas.microsoft.com/office/drawing/2014/main" id="{96CB11CB-601A-42B3-A020-CB1A4A10F2CD}"/>
              </a:ext>
            </a:extLst>
          </p:cNvPr>
          <p:cNvSpPr/>
          <p:nvPr/>
        </p:nvSpPr>
        <p:spPr>
          <a:xfrm>
            <a:off x="5303633" y="2935665"/>
            <a:ext cx="1519546" cy="166587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146" name="Graphic 145" title="Milestone Flag">
            <a:extLst>
              <a:ext uri="{FF2B5EF4-FFF2-40B4-BE49-F238E27FC236}">
                <a16:creationId xmlns:a16="http://schemas.microsoft.com/office/drawing/2014/main" id="{DA0FB088-A89A-4C96-A231-80240F537E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3525" t="18748" r="17129" b="44918"/>
          <a:stretch/>
        </p:blipFill>
        <p:spPr>
          <a:xfrm flipH="1">
            <a:off x="4706711" y="1278459"/>
            <a:ext cx="573660" cy="422383"/>
          </a:xfrm>
          <a:prstGeom prst="rect">
            <a:avLst/>
          </a:prstGeom>
        </p:spPr>
      </p:pic>
      <p:sp>
        <p:nvSpPr>
          <p:cNvPr id="152" name="Rectangle 151">
            <a:extLst>
              <a:ext uri="{FF2B5EF4-FFF2-40B4-BE49-F238E27FC236}">
                <a16:creationId xmlns:a16="http://schemas.microsoft.com/office/drawing/2014/main" id="{99FC0FD8-D770-40A8-8D3E-98968E17FD65}"/>
              </a:ext>
            </a:extLst>
          </p:cNvPr>
          <p:cNvSpPr/>
          <p:nvPr/>
        </p:nvSpPr>
        <p:spPr>
          <a:xfrm>
            <a:off x="4909803" y="1380171"/>
            <a:ext cx="3738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M2</a:t>
            </a:r>
          </a:p>
        </p:txBody>
      </p:sp>
      <p:cxnSp>
        <p:nvCxnSpPr>
          <p:cNvPr id="154" name="Straight Connector 153" title="callout lines">
            <a:extLst>
              <a:ext uri="{FF2B5EF4-FFF2-40B4-BE49-F238E27FC236}">
                <a16:creationId xmlns:a16="http://schemas.microsoft.com/office/drawing/2014/main" id="{BDE716C9-4F7D-4C14-9DD7-E104B8688070}"/>
              </a:ext>
            </a:extLst>
          </p:cNvPr>
          <p:cNvCxnSpPr>
            <a:cxnSpLocks/>
          </p:cNvCxnSpPr>
          <p:nvPr/>
        </p:nvCxnSpPr>
        <p:spPr>
          <a:xfrm>
            <a:off x="6235588" y="3125808"/>
            <a:ext cx="0" cy="682779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9E24B3E5-9E8A-4B3A-ADB6-4481250B3F2A}"/>
              </a:ext>
            </a:extLst>
          </p:cNvPr>
          <p:cNvSpPr txBox="1"/>
          <p:nvPr/>
        </p:nvSpPr>
        <p:spPr>
          <a:xfrm>
            <a:off x="2535942" y="4820236"/>
            <a:ext cx="230626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Strategic and thematic consultation </a:t>
            </a:r>
          </a:p>
        </p:txBody>
      </p:sp>
      <p:sp>
        <p:nvSpPr>
          <p:cNvPr id="189" name="Rectangle: Rounded Corners 188" title="Year Bar">
            <a:extLst>
              <a:ext uri="{FF2B5EF4-FFF2-40B4-BE49-F238E27FC236}">
                <a16:creationId xmlns:a16="http://schemas.microsoft.com/office/drawing/2014/main" id="{4216F653-445A-48AE-9E7F-2BCB19F1649E}"/>
              </a:ext>
            </a:extLst>
          </p:cNvPr>
          <p:cNvSpPr/>
          <p:nvPr/>
        </p:nvSpPr>
        <p:spPr>
          <a:xfrm>
            <a:off x="2508068" y="4627328"/>
            <a:ext cx="4878153" cy="1166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grpSp>
        <p:nvGrpSpPr>
          <p:cNvPr id="126" name="Group 125" title="Milestone Text">
            <a:extLst>
              <a:ext uri="{FF2B5EF4-FFF2-40B4-BE49-F238E27FC236}">
                <a16:creationId xmlns:a16="http://schemas.microsoft.com/office/drawing/2014/main" id="{30D4AD55-D74E-4057-8205-0BB7AF65D59C}"/>
              </a:ext>
            </a:extLst>
          </p:cNvPr>
          <p:cNvGrpSpPr/>
          <p:nvPr/>
        </p:nvGrpSpPr>
        <p:grpSpPr>
          <a:xfrm>
            <a:off x="7138047" y="1013415"/>
            <a:ext cx="1301410" cy="1117956"/>
            <a:chOff x="2090548" y="2031916"/>
            <a:chExt cx="1301410" cy="1117956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6B7D43BB-DF0D-41B0-9DCD-3549C3FB8A5F}"/>
                </a:ext>
              </a:extLst>
            </p:cNvPr>
            <p:cNvSpPr txBox="1"/>
            <p:nvPr/>
          </p:nvSpPr>
          <p:spPr>
            <a:xfrm>
              <a:off x="2090548" y="2031916"/>
              <a:ext cx="1294782" cy="110799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First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draft of EC input doc</a:t>
              </a:r>
              <a:r>
                <a:rPr kumimoji="0" lang="sl-SI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s</a:t>
              </a: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6D927FF9-1D2E-45C4-8E56-48722A1734B3}"/>
                </a:ext>
              </a:extLst>
            </p:cNvPr>
            <p:cNvSpPr txBox="1"/>
            <p:nvPr/>
          </p:nvSpPr>
          <p:spPr>
            <a:xfrm>
              <a:off x="2097177" y="2914135"/>
              <a:ext cx="1294781" cy="2357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June</a:t>
              </a:r>
              <a:r>
                <a:rPr kumimoji="0" lang="sl-SI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/</a:t>
              </a:r>
              <a:r>
                <a:rPr kumimoji="0" lang="sl-SI" sz="12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July</a:t>
              </a: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 2023</a:t>
              </a:r>
            </a:p>
          </p:txBody>
        </p:sp>
      </p:grpSp>
      <p:sp>
        <p:nvSpPr>
          <p:cNvPr id="153" name="Rectangle: Rounded Corners 152" title="Milestone Graphic">
            <a:extLst>
              <a:ext uri="{FF2B5EF4-FFF2-40B4-BE49-F238E27FC236}">
                <a16:creationId xmlns:a16="http://schemas.microsoft.com/office/drawing/2014/main" id="{38F3D86E-C14B-426C-A1C2-F617DCE710E0}"/>
              </a:ext>
            </a:extLst>
          </p:cNvPr>
          <p:cNvSpPr/>
          <p:nvPr/>
        </p:nvSpPr>
        <p:spPr>
          <a:xfrm>
            <a:off x="7104015" y="2142179"/>
            <a:ext cx="1046316" cy="14255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204" name="Graphic 203" title="Milestone Flag">
            <a:extLst>
              <a:ext uri="{FF2B5EF4-FFF2-40B4-BE49-F238E27FC236}">
                <a16:creationId xmlns:a16="http://schemas.microsoft.com/office/drawing/2014/main" id="{96E72D1D-BF19-49A2-88AC-95D475558F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3525" t="18748" r="17129" b="44918"/>
          <a:stretch/>
        </p:blipFill>
        <p:spPr>
          <a:xfrm flipH="1">
            <a:off x="6478965" y="943917"/>
            <a:ext cx="573660" cy="422383"/>
          </a:xfrm>
          <a:prstGeom prst="rect">
            <a:avLst/>
          </a:prstGeom>
        </p:spPr>
      </p:pic>
      <p:sp>
        <p:nvSpPr>
          <p:cNvPr id="205" name="Rectangle 204">
            <a:extLst>
              <a:ext uri="{FF2B5EF4-FFF2-40B4-BE49-F238E27FC236}">
                <a16:creationId xmlns:a16="http://schemas.microsoft.com/office/drawing/2014/main" id="{45C72C09-009E-41F7-9614-1F904BA501A6}"/>
              </a:ext>
            </a:extLst>
          </p:cNvPr>
          <p:cNvSpPr/>
          <p:nvPr/>
        </p:nvSpPr>
        <p:spPr>
          <a:xfrm>
            <a:off x="6711899" y="1053967"/>
            <a:ext cx="3712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M3</a:t>
            </a:r>
          </a:p>
        </p:txBody>
      </p:sp>
      <p:cxnSp>
        <p:nvCxnSpPr>
          <p:cNvPr id="52" name="Straight Connector 51" title="callout lines">
            <a:extLst>
              <a:ext uri="{FF2B5EF4-FFF2-40B4-BE49-F238E27FC236}">
                <a16:creationId xmlns:a16="http://schemas.microsoft.com/office/drawing/2014/main" id="{F54047B2-9C08-4A8C-A924-AA676C29FB41}"/>
              </a:ext>
            </a:extLst>
          </p:cNvPr>
          <p:cNvCxnSpPr>
            <a:cxnSpLocks/>
          </p:cNvCxnSpPr>
          <p:nvPr/>
        </p:nvCxnSpPr>
        <p:spPr>
          <a:xfrm>
            <a:off x="7724386" y="2308766"/>
            <a:ext cx="0" cy="14926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3984115C-22F4-41EB-BF04-E71D3503F2B5}"/>
              </a:ext>
            </a:extLst>
          </p:cNvPr>
          <p:cNvSpPr txBox="1"/>
          <p:nvPr/>
        </p:nvSpPr>
        <p:spPr>
          <a:xfrm>
            <a:off x="7268060" y="6002767"/>
            <a:ext cx="569010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Drafting</a:t>
            </a:r>
          </a:p>
        </p:txBody>
      </p:sp>
      <p:sp>
        <p:nvSpPr>
          <p:cNvPr id="190" name="Rectangle: Rounded Corners 189" title="Year Bar">
            <a:extLst>
              <a:ext uri="{FF2B5EF4-FFF2-40B4-BE49-F238E27FC236}">
                <a16:creationId xmlns:a16="http://schemas.microsoft.com/office/drawing/2014/main" id="{A39C3188-7311-466A-8363-02881CE1722D}"/>
              </a:ext>
            </a:extLst>
          </p:cNvPr>
          <p:cNvSpPr/>
          <p:nvPr/>
        </p:nvSpPr>
        <p:spPr>
          <a:xfrm>
            <a:off x="7244179" y="5779363"/>
            <a:ext cx="1935332" cy="16867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6EAD50A-0933-4C9C-95E6-08A076B32041}"/>
              </a:ext>
            </a:extLst>
          </p:cNvPr>
          <p:cNvSpPr txBox="1"/>
          <p:nvPr/>
        </p:nvSpPr>
        <p:spPr>
          <a:xfrm>
            <a:off x="8405003" y="3707491"/>
            <a:ext cx="216000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Sep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A5CBF37-8585-4DC5-9107-7C048ACE4F6B}"/>
              </a:ext>
            </a:extLst>
          </p:cNvPr>
          <p:cNvSpPr txBox="1"/>
          <p:nvPr/>
        </p:nvSpPr>
        <p:spPr>
          <a:xfrm>
            <a:off x="9305002" y="3707491"/>
            <a:ext cx="216000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Oct</a:t>
            </a:r>
            <a:endParaRPr kumimoji="0" lang="en-GB" sz="1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56C61BF-4889-44FB-9251-6B314A0F79CE}"/>
              </a:ext>
            </a:extLst>
          </p:cNvPr>
          <p:cNvSpPr txBox="1"/>
          <p:nvPr/>
        </p:nvSpPr>
        <p:spPr>
          <a:xfrm>
            <a:off x="11078508" y="3698762"/>
            <a:ext cx="216000" cy="14400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Dec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92D8E6-F0DE-960D-4286-B996627FDCF6}"/>
              </a:ext>
            </a:extLst>
          </p:cNvPr>
          <p:cNvSpPr txBox="1"/>
          <p:nvPr/>
        </p:nvSpPr>
        <p:spPr>
          <a:xfrm>
            <a:off x="652196" y="457745"/>
            <a:ext cx="52020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EUSAIR revision timeline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2022/2023</a:t>
            </a:r>
          </a:p>
        </p:txBody>
      </p:sp>
      <p:cxnSp>
        <p:nvCxnSpPr>
          <p:cNvPr id="124" name="Straight Connector 123" descr="Time line">
            <a:extLst>
              <a:ext uri="{FF2B5EF4-FFF2-40B4-BE49-F238E27FC236}">
                <a16:creationId xmlns:a16="http://schemas.microsoft.com/office/drawing/2014/main" id="{0ECD7D0F-80D1-4D75-A17F-3E2E46570DE4}"/>
              </a:ext>
            </a:extLst>
          </p:cNvPr>
          <p:cNvCxnSpPr>
            <a:cxnSpLocks/>
            <a:endCxn id="26" idx="6"/>
          </p:cNvCxnSpPr>
          <p:nvPr/>
        </p:nvCxnSpPr>
        <p:spPr>
          <a:xfrm flipH="1" flipV="1">
            <a:off x="1248933" y="3872259"/>
            <a:ext cx="10480991" cy="20232"/>
          </a:xfrm>
          <a:prstGeom prst="line">
            <a:avLst/>
          </a:prstGeom>
          <a:ln w="15875" cmpd="sng">
            <a:solidFill>
              <a:schemeClr val="tx1">
                <a:lumMod val="75000"/>
                <a:lumOff val="25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Oval 157">
            <a:extLst>
              <a:ext uri="{FF2B5EF4-FFF2-40B4-BE49-F238E27FC236}">
                <a16:creationId xmlns:a16="http://schemas.microsoft.com/office/drawing/2014/main" id="{74AE39C1-CE7F-4294-BA9F-DE5050CFDD2F}"/>
              </a:ext>
            </a:extLst>
          </p:cNvPr>
          <p:cNvSpPr/>
          <p:nvPr/>
        </p:nvSpPr>
        <p:spPr>
          <a:xfrm>
            <a:off x="4213119" y="3714791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4EC46266-F9A2-46D0-9AAB-09889D0F8267}"/>
              </a:ext>
            </a:extLst>
          </p:cNvPr>
          <p:cNvSpPr/>
          <p:nvPr/>
        </p:nvSpPr>
        <p:spPr>
          <a:xfrm>
            <a:off x="3096079" y="3714791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90488C51-8860-4A29-A9FF-840EEF3025C6}"/>
              </a:ext>
            </a:extLst>
          </p:cNvPr>
          <p:cNvSpPr/>
          <p:nvPr/>
        </p:nvSpPr>
        <p:spPr>
          <a:xfrm>
            <a:off x="1994732" y="3695665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816A943-3130-484E-97D1-6C7917F3DD30}"/>
              </a:ext>
            </a:extLst>
          </p:cNvPr>
          <p:cNvSpPr/>
          <p:nvPr/>
        </p:nvSpPr>
        <p:spPr>
          <a:xfrm>
            <a:off x="934656" y="3714791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cxnSp>
        <p:nvCxnSpPr>
          <p:cNvPr id="118" name="Straight Connector 117" title="q lines">
            <a:extLst>
              <a:ext uri="{FF2B5EF4-FFF2-40B4-BE49-F238E27FC236}">
                <a16:creationId xmlns:a16="http://schemas.microsoft.com/office/drawing/2014/main" id="{35C4D3D7-7424-4459-8D25-38F63FBA31EE}"/>
              </a:ext>
            </a:extLst>
          </p:cNvPr>
          <p:cNvCxnSpPr>
            <a:cxnSpLocks/>
          </p:cNvCxnSpPr>
          <p:nvPr/>
        </p:nvCxnSpPr>
        <p:spPr>
          <a:xfrm>
            <a:off x="2168464" y="3376301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E8CE979-A9B5-418A-BC22-CF6E42776816}"/>
              </a:ext>
            </a:extLst>
          </p:cNvPr>
          <p:cNvSpPr txBox="1"/>
          <p:nvPr/>
        </p:nvSpPr>
        <p:spPr>
          <a:xfrm>
            <a:off x="957209" y="3795392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jan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DF41A29-164B-42EC-9F68-19D2E3AEC527}"/>
              </a:ext>
            </a:extLst>
          </p:cNvPr>
          <p:cNvSpPr txBox="1"/>
          <p:nvPr/>
        </p:nvSpPr>
        <p:spPr>
          <a:xfrm>
            <a:off x="2020223" y="3772975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apr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162BA43-FD37-4686-8437-28F117A90A25}"/>
              </a:ext>
            </a:extLst>
          </p:cNvPr>
          <p:cNvSpPr txBox="1"/>
          <p:nvPr/>
        </p:nvSpPr>
        <p:spPr>
          <a:xfrm>
            <a:off x="3112701" y="3808041"/>
            <a:ext cx="286371" cy="16352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jul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717FE78-5079-4505-AEB2-D90CAE956F0A}"/>
              </a:ext>
            </a:extLst>
          </p:cNvPr>
          <p:cNvSpPr txBox="1"/>
          <p:nvPr/>
        </p:nvSpPr>
        <p:spPr>
          <a:xfrm>
            <a:off x="4228204" y="3794426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oct</a:t>
            </a:r>
          </a:p>
        </p:txBody>
      </p:sp>
      <p:cxnSp>
        <p:nvCxnSpPr>
          <p:cNvPr id="114" name="Straight Connector 113" title="q lines">
            <a:extLst>
              <a:ext uri="{FF2B5EF4-FFF2-40B4-BE49-F238E27FC236}">
                <a16:creationId xmlns:a16="http://schemas.microsoft.com/office/drawing/2014/main" id="{6016E7CE-6835-4BB0-AABB-1CAEE51E870C}"/>
              </a:ext>
            </a:extLst>
          </p:cNvPr>
          <p:cNvCxnSpPr>
            <a:cxnSpLocks/>
          </p:cNvCxnSpPr>
          <p:nvPr/>
        </p:nvCxnSpPr>
        <p:spPr>
          <a:xfrm>
            <a:off x="1086764" y="3395427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Oval 161">
            <a:extLst>
              <a:ext uri="{FF2B5EF4-FFF2-40B4-BE49-F238E27FC236}">
                <a16:creationId xmlns:a16="http://schemas.microsoft.com/office/drawing/2014/main" id="{DDADAC53-FEC9-400E-B7FC-72F25EF0FE21}"/>
              </a:ext>
            </a:extLst>
          </p:cNvPr>
          <p:cNvSpPr/>
          <p:nvPr/>
        </p:nvSpPr>
        <p:spPr>
          <a:xfrm>
            <a:off x="8846411" y="3704078"/>
            <a:ext cx="314277" cy="31493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EC0BAC80-DECA-4286-9763-E1B32B824792}"/>
              </a:ext>
            </a:extLst>
          </p:cNvPr>
          <p:cNvSpPr/>
          <p:nvPr/>
        </p:nvSpPr>
        <p:spPr>
          <a:xfrm>
            <a:off x="7696886" y="3704078"/>
            <a:ext cx="314277" cy="31493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83C4B4F8-27D7-41DD-896D-A1B91FF462FD}"/>
              </a:ext>
            </a:extLst>
          </p:cNvPr>
          <p:cNvSpPr/>
          <p:nvPr/>
        </p:nvSpPr>
        <p:spPr>
          <a:xfrm>
            <a:off x="6498579" y="3704078"/>
            <a:ext cx="314277" cy="31493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AE29C92D-0A5A-405A-B0B6-9115A90C3CB7}"/>
              </a:ext>
            </a:extLst>
          </p:cNvPr>
          <p:cNvSpPr/>
          <p:nvPr/>
        </p:nvSpPr>
        <p:spPr>
          <a:xfrm>
            <a:off x="5296298" y="3704078"/>
            <a:ext cx="314277" cy="31493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cxnSp>
        <p:nvCxnSpPr>
          <p:cNvPr id="39" name="Straight Connector 38" title="q lines">
            <a:extLst>
              <a:ext uri="{FF2B5EF4-FFF2-40B4-BE49-F238E27FC236}">
                <a16:creationId xmlns:a16="http://schemas.microsoft.com/office/drawing/2014/main" id="{8CEE23F6-603B-4DB5-A968-8F086AA2AF53}"/>
              </a:ext>
            </a:extLst>
          </p:cNvPr>
          <p:cNvCxnSpPr>
            <a:cxnSpLocks/>
          </p:cNvCxnSpPr>
          <p:nvPr/>
        </p:nvCxnSpPr>
        <p:spPr>
          <a:xfrm>
            <a:off x="6641892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 title="q lines">
            <a:extLst>
              <a:ext uri="{FF2B5EF4-FFF2-40B4-BE49-F238E27FC236}">
                <a16:creationId xmlns:a16="http://schemas.microsoft.com/office/drawing/2014/main" id="{B0EC7A32-A13D-40FD-8FCB-9A2616556D19}"/>
              </a:ext>
            </a:extLst>
          </p:cNvPr>
          <p:cNvCxnSpPr>
            <a:cxnSpLocks/>
          </p:cNvCxnSpPr>
          <p:nvPr/>
        </p:nvCxnSpPr>
        <p:spPr>
          <a:xfrm>
            <a:off x="7853408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 title="q lines">
            <a:extLst>
              <a:ext uri="{FF2B5EF4-FFF2-40B4-BE49-F238E27FC236}">
                <a16:creationId xmlns:a16="http://schemas.microsoft.com/office/drawing/2014/main" id="{662638A0-3098-431F-BE5E-612EF4623E02}"/>
              </a:ext>
            </a:extLst>
          </p:cNvPr>
          <p:cNvCxnSpPr>
            <a:cxnSpLocks/>
          </p:cNvCxnSpPr>
          <p:nvPr/>
        </p:nvCxnSpPr>
        <p:spPr>
          <a:xfrm>
            <a:off x="9000793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316E8E00-CDAC-4884-B354-EEC46B99951A}"/>
              </a:ext>
            </a:extLst>
          </p:cNvPr>
          <p:cNvSpPr txBox="1"/>
          <p:nvPr/>
        </p:nvSpPr>
        <p:spPr>
          <a:xfrm>
            <a:off x="5300963" y="3797329"/>
            <a:ext cx="295490" cy="174238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jan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99123C15-08DD-4459-98C8-FB1D88A48434}"/>
              </a:ext>
            </a:extLst>
          </p:cNvPr>
          <p:cNvSpPr txBox="1"/>
          <p:nvPr/>
        </p:nvSpPr>
        <p:spPr>
          <a:xfrm>
            <a:off x="6534041" y="3783712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apr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02C22D6-E9B8-49C2-813B-3220EF5976F5}"/>
              </a:ext>
            </a:extLst>
          </p:cNvPr>
          <p:cNvSpPr txBox="1"/>
          <p:nvPr/>
        </p:nvSpPr>
        <p:spPr>
          <a:xfrm>
            <a:off x="7724386" y="3783712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jul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1DFD606-8479-465C-B5A5-ACC2FD6A05AD}"/>
              </a:ext>
            </a:extLst>
          </p:cNvPr>
          <p:cNvSpPr txBox="1"/>
          <p:nvPr/>
        </p:nvSpPr>
        <p:spPr>
          <a:xfrm>
            <a:off x="8871985" y="3794426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oct</a:t>
            </a:r>
          </a:p>
        </p:txBody>
      </p:sp>
      <p:cxnSp>
        <p:nvCxnSpPr>
          <p:cNvPr id="115" name="Straight Connector 114" title="q lines">
            <a:extLst>
              <a:ext uri="{FF2B5EF4-FFF2-40B4-BE49-F238E27FC236}">
                <a16:creationId xmlns:a16="http://schemas.microsoft.com/office/drawing/2014/main" id="{5C8E95F6-C78E-4027-9F74-5B2D4ABF6B49}"/>
              </a:ext>
            </a:extLst>
          </p:cNvPr>
          <p:cNvCxnSpPr>
            <a:cxnSpLocks/>
          </p:cNvCxnSpPr>
          <p:nvPr/>
        </p:nvCxnSpPr>
        <p:spPr>
          <a:xfrm>
            <a:off x="5451774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 title="q lines">
            <a:extLst>
              <a:ext uri="{FF2B5EF4-FFF2-40B4-BE49-F238E27FC236}">
                <a16:creationId xmlns:a16="http://schemas.microsoft.com/office/drawing/2014/main" id="{AB0F6D18-7A1E-4D91-B120-E2079E0DA1A7}"/>
              </a:ext>
            </a:extLst>
          </p:cNvPr>
          <p:cNvCxnSpPr>
            <a:cxnSpLocks/>
          </p:cNvCxnSpPr>
          <p:nvPr/>
        </p:nvCxnSpPr>
        <p:spPr>
          <a:xfrm>
            <a:off x="11338307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 title="q lines">
            <a:extLst>
              <a:ext uri="{FF2B5EF4-FFF2-40B4-BE49-F238E27FC236}">
                <a16:creationId xmlns:a16="http://schemas.microsoft.com/office/drawing/2014/main" id="{4DA2396D-B4BC-4F88-8123-D131FA8D902B}"/>
              </a:ext>
            </a:extLst>
          </p:cNvPr>
          <p:cNvCxnSpPr>
            <a:cxnSpLocks/>
          </p:cNvCxnSpPr>
          <p:nvPr/>
        </p:nvCxnSpPr>
        <p:spPr>
          <a:xfrm>
            <a:off x="10222995" y="3384714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39835B9C-C739-12DD-10E5-87AB5017C56E}"/>
              </a:ext>
            </a:extLst>
          </p:cNvPr>
          <p:cNvSpPr/>
          <p:nvPr/>
        </p:nvSpPr>
        <p:spPr>
          <a:xfrm>
            <a:off x="10059682" y="3729639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5BFF4-E889-C622-687D-8916AB57DAE3}"/>
              </a:ext>
            </a:extLst>
          </p:cNvPr>
          <p:cNvSpPr txBox="1"/>
          <p:nvPr/>
        </p:nvSpPr>
        <p:spPr>
          <a:xfrm>
            <a:off x="10082235" y="3810239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jan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B4492B2-3E46-9509-33D0-5CCE836ED85D}"/>
              </a:ext>
            </a:extLst>
          </p:cNvPr>
          <p:cNvSpPr/>
          <p:nvPr/>
        </p:nvSpPr>
        <p:spPr>
          <a:xfrm>
            <a:off x="11207045" y="3724111"/>
            <a:ext cx="314277" cy="31493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02A432-F87A-059B-9CD2-C982AA87CFFD}"/>
              </a:ext>
            </a:extLst>
          </p:cNvPr>
          <p:cNvSpPr txBox="1"/>
          <p:nvPr/>
        </p:nvSpPr>
        <p:spPr>
          <a:xfrm>
            <a:off x="11232536" y="3801420"/>
            <a:ext cx="265157" cy="177141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apr</a:t>
            </a:r>
          </a:p>
        </p:txBody>
      </p:sp>
      <p:cxnSp>
        <p:nvCxnSpPr>
          <p:cNvPr id="34" name="Straight Connector 33" title="q lines">
            <a:extLst>
              <a:ext uri="{FF2B5EF4-FFF2-40B4-BE49-F238E27FC236}">
                <a16:creationId xmlns:a16="http://schemas.microsoft.com/office/drawing/2014/main" id="{5BAE46EE-3376-5D52-659F-8E795CCF7699}"/>
              </a:ext>
            </a:extLst>
          </p:cNvPr>
          <p:cNvCxnSpPr>
            <a:cxnSpLocks/>
          </p:cNvCxnSpPr>
          <p:nvPr/>
        </p:nvCxnSpPr>
        <p:spPr>
          <a:xfrm>
            <a:off x="3255847" y="3405600"/>
            <a:ext cx="0" cy="203554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A085326-C11B-6B84-BCBE-264D1E9650AC}"/>
              </a:ext>
            </a:extLst>
          </p:cNvPr>
          <p:cNvSpPr txBox="1"/>
          <p:nvPr/>
        </p:nvSpPr>
        <p:spPr>
          <a:xfrm>
            <a:off x="5249259" y="1315717"/>
            <a:ext cx="157392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AP pillars, topics/AP structure/ governance agreed</a:t>
            </a:r>
          </a:p>
        </p:txBody>
      </p:sp>
      <p:grpSp>
        <p:nvGrpSpPr>
          <p:cNvPr id="48" name="Group 47" title="Milestone">
            <a:extLst>
              <a:ext uri="{FF2B5EF4-FFF2-40B4-BE49-F238E27FC236}">
                <a16:creationId xmlns:a16="http://schemas.microsoft.com/office/drawing/2014/main" id="{4B55424A-8F02-ABCC-59F9-1236EDD877D6}"/>
              </a:ext>
            </a:extLst>
          </p:cNvPr>
          <p:cNvGrpSpPr/>
          <p:nvPr/>
        </p:nvGrpSpPr>
        <p:grpSpPr>
          <a:xfrm>
            <a:off x="7616755" y="2255571"/>
            <a:ext cx="2937965" cy="1075283"/>
            <a:chOff x="6873434" y="2643541"/>
            <a:chExt cx="1913696" cy="1075283"/>
          </a:xfrm>
        </p:grpSpPr>
        <p:grpSp>
          <p:nvGrpSpPr>
            <p:cNvPr id="49" name="Group 48" title="Milestone Text">
              <a:extLst>
                <a:ext uri="{FF2B5EF4-FFF2-40B4-BE49-F238E27FC236}">
                  <a16:creationId xmlns:a16="http://schemas.microsoft.com/office/drawing/2014/main" id="{354610C6-A745-2397-046D-17AEA2B50FEB}"/>
                </a:ext>
              </a:extLst>
            </p:cNvPr>
            <p:cNvGrpSpPr/>
            <p:nvPr/>
          </p:nvGrpSpPr>
          <p:grpSpPr>
            <a:xfrm>
              <a:off x="7491422" y="2715094"/>
              <a:ext cx="1295708" cy="855582"/>
              <a:chOff x="2012619" y="2294290"/>
              <a:chExt cx="1295708" cy="855582"/>
            </a:xfrm>
          </p:grpSpPr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61D18753-6AC4-1C69-24B3-2E526E3D916D}"/>
                  </a:ext>
                </a:extLst>
              </p:cNvPr>
              <p:cNvSpPr txBox="1"/>
              <p:nvPr/>
            </p:nvSpPr>
            <p:spPr>
              <a:xfrm>
                <a:off x="2013545" y="2294290"/>
                <a:ext cx="1294782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Final EC input doc</a:t>
                </a:r>
                <a:r>
                  <a:rPr kumimoji="0" lang="sl-S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s</a:t>
                </a:r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 - AP SWD</a:t>
                </a:r>
                <a:r>
                  <a:rPr kumimoji="0" lang="sl-SI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/COM</a:t>
                </a: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37B97183-2988-F14F-6F38-E6D0F7D4344E}"/>
                  </a:ext>
                </a:extLst>
              </p:cNvPr>
              <p:cNvSpPr txBox="1"/>
              <p:nvPr/>
            </p:nvSpPr>
            <p:spPr>
              <a:xfrm>
                <a:off x="2012619" y="2914135"/>
                <a:ext cx="1294781" cy="2357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sl-SI" sz="1200" dirty="0" err="1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rebuchet MS"/>
                  </a:rPr>
                  <a:t>October</a:t>
                </a:r>
                <a:r>
                  <a:rPr kumimoji="0" lang="en-GB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/>
                    <a:uLnTx/>
                    <a:uFillTx/>
                    <a:latin typeface="Trebuchet MS"/>
                    <a:ea typeface="+mn-ea"/>
                    <a:cs typeface="+mn-cs"/>
                  </a:rPr>
                  <a:t> 2023</a:t>
                </a:r>
              </a:p>
            </p:txBody>
          </p:sp>
        </p:grpSp>
        <p:sp>
          <p:nvSpPr>
            <p:cNvPr id="50" name="Rectangle: Rounded Corners 49" title="Milestone Graphic">
              <a:extLst>
                <a:ext uri="{FF2B5EF4-FFF2-40B4-BE49-F238E27FC236}">
                  <a16:creationId xmlns:a16="http://schemas.microsoft.com/office/drawing/2014/main" id="{72EDFCF7-511B-9C6D-5C7E-ADF42F1798B2}"/>
                </a:ext>
              </a:extLst>
            </p:cNvPr>
            <p:cNvSpPr/>
            <p:nvPr/>
          </p:nvSpPr>
          <p:spPr>
            <a:xfrm>
              <a:off x="7478300" y="3570676"/>
              <a:ext cx="383482" cy="148148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pic>
          <p:nvPicPr>
            <p:cNvPr id="51" name="Graphic 50" title="Milestone Flag">
              <a:extLst>
                <a:ext uri="{FF2B5EF4-FFF2-40B4-BE49-F238E27FC236}">
                  <a16:creationId xmlns:a16="http://schemas.microsoft.com/office/drawing/2014/main" id="{A6528AAF-37FE-F9FF-F516-21EB22E6AE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33525" t="18748" r="17129" b="44918"/>
            <a:stretch/>
          </p:blipFill>
          <p:spPr>
            <a:xfrm flipH="1">
              <a:off x="6873434" y="2643541"/>
              <a:ext cx="573660" cy="422383"/>
            </a:xfrm>
            <a:prstGeom prst="rect">
              <a:avLst/>
            </a:prstGeom>
          </p:spPr>
        </p:pic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7DC58F2-FEDC-588D-93CB-3E9859788C78}"/>
                </a:ext>
              </a:extLst>
            </p:cNvPr>
            <p:cNvSpPr/>
            <p:nvPr/>
          </p:nvSpPr>
          <p:spPr>
            <a:xfrm>
              <a:off x="7137118" y="2734824"/>
              <a:ext cx="3449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rPr>
                <a:t>M4</a:t>
              </a:r>
            </a:p>
          </p:txBody>
        </p:sp>
      </p:grpSp>
      <p:cxnSp>
        <p:nvCxnSpPr>
          <p:cNvPr id="57" name="Straight Connector 56" title="callout lines">
            <a:extLst>
              <a:ext uri="{FF2B5EF4-FFF2-40B4-BE49-F238E27FC236}">
                <a16:creationId xmlns:a16="http://schemas.microsoft.com/office/drawing/2014/main" id="{07DA30B3-0361-0683-BF48-B5CCF90DCDD9}"/>
              </a:ext>
            </a:extLst>
          </p:cNvPr>
          <p:cNvCxnSpPr>
            <a:cxnSpLocks/>
          </p:cNvCxnSpPr>
          <p:nvPr/>
        </p:nvCxnSpPr>
        <p:spPr>
          <a:xfrm>
            <a:off x="9033896" y="3284727"/>
            <a:ext cx="3053" cy="638993"/>
          </a:xfrm>
          <a:prstGeom prst="line">
            <a:avLst/>
          </a:prstGeom>
          <a:ln cmpd="sng">
            <a:solidFill>
              <a:schemeClr val="bg1">
                <a:lumMod val="85000"/>
              </a:schemeClr>
            </a:solidFill>
            <a:prstDash val="sysDash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B5D76268-69EB-06DA-585E-C478758DF38C}"/>
              </a:ext>
            </a:extLst>
          </p:cNvPr>
          <p:cNvSpPr txBox="1"/>
          <p:nvPr/>
        </p:nvSpPr>
        <p:spPr>
          <a:xfrm>
            <a:off x="9857062" y="6270187"/>
            <a:ext cx="2247534" cy="2768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EC drafts SWD</a:t>
            </a:r>
            <a:r>
              <a:rPr kumimoji="0" lang="sl-SI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/</a:t>
            </a:r>
            <a:r>
              <a:rPr kumimoji="0" lang="sl-SI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Com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64" name="Rectangle: Rounded Corners 63" title="Year Bar">
            <a:extLst>
              <a:ext uri="{FF2B5EF4-FFF2-40B4-BE49-F238E27FC236}">
                <a16:creationId xmlns:a16="http://schemas.microsoft.com/office/drawing/2014/main" id="{3B1E3EAA-3A3E-9C7C-701C-FECDC4C5A0A0}"/>
              </a:ext>
            </a:extLst>
          </p:cNvPr>
          <p:cNvSpPr/>
          <p:nvPr/>
        </p:nvSpPr>
        <p:spPr>
          <a:xfrm>
            <a:off x="9134094" y="6063908"/>
            <a:ext cx="1088901" cy="145472"/>
          </a:xfrm>
          <a:prstGeom prst="roundRect">
            <a:avLst>
              <a:gd name="adj" fmla="val 50000"/>
            </a:avLst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BABD3E-A029-9FAA-2943-C3728821E473}"/>
              </a:ext>
            </a:extLst>
          </p:cNvPr>
          <p:cNvSpPr txBox="1"/>
          <p:nvPr/>
        </p:nvSpPr>
        <p:spPr>
          <a:xfrm>
            <a:off x="2630727" y="5470366"/>
            <a:ext cx="230626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Public consultation </a:t>
            </a:r>
          </a:p>
        </p:txBody>
      </p:sp>
      <p:sp>
        <p:nvSpPr>
          <p:cNvPr id="11" name="Rectangle: Rounded Corners 10" title="Year Bar">
            <a:extLst>
              <a:ext uri="{FF2B5EF4-FFF2-40B4-BE49-F238E27FC236}">
                <a16:creationId xmlns:a16="http://schemas.microsoft.com/office/drawing/2014/main" id="{3E7F4186-00FE-F816-4EC4-4468293EF8F8}"/>
              </a:ext>
            </a:extLst>
          </p:cNvPr>
          <p:cNvSpPr/>
          <p:nvPr/>
        </p:nvSpPr>
        <p:spPr>
          <a:xfrm>
            <a:off x="2623628" y="5275479"/>
            <a:ext cx="319869" cy="13624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02A47B1-2ADC-9F7E-FECE-2AD645101A9C}"/>
              </a:ext>
            </a:extLst>
          </p:cNvPr>
          <p:cNvSpPr txBox="1"/>
          <p:nvPr/>
        </p:nvSpPr>
        <p:spPr>
          <a:xfrm>
            <a:off x="7270790" y="5467106"/>
            <a:ext cx="2306264" cy="23573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Public consultation </a:t>
            </a:r>
          </a:p>
        </p:txBody>
      </p:sp>
      <p:sp>
        <p:nvSpPr>
          <p:cNvPr id="13" name="Rectangle: Rounded Corners 12" title="Year Bar">
            <a:extLst>
              <a:ext uri="{FF2B5EF4-FFF2-40B4-BE49-F238E27FC236}">
                <a16:creationId xmlns:a16="http://schemas.microsoft.com/office/drawing/2014/main" id="{9686503F-5082-78CB-29FB-C5C24CE5CA15}"/>
              </a:ext>
            </a:extLst>
          </p:cNvPr>
          <p:cNvSpPr/>
          <p:nvPr/>
        </p:nvSpPr>
        <p:spPr>
          <a:xfrm>
            <a:off x="7263691" y="5272219"/>
            <a:ext cx="319869" cy="13624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783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 descr="&quot;&quot;">
            <a:extLst>
              <a:ext uri="{FF2B5EF4-FFF2-40B4-BE49-F238E27FC236}">
                <a16:creationId xmlns:a16="http://schemas.microsoft.com/office/drawing/2014/main" id="{7D553544-5AEF-C6FE-A44E-6BB9B3480C2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175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 descr="&quot;&quot;">
            <a:extLst>
              <a:ext uri="{FF2B5EF4-FFF2-40B4-BE49-F238E27FC236}">
                <a16:creationId xmlns:a16="http://schemas.microsoft.com/office/drawing/2014/main" id="{BC984A7A-7742-0759-AD30-78F1EE0A48F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 descr="&quot;&quot;">
            <a:extLst>
              <a:ext uri="{FF2B5EF4-FFF2-40B4-BE49-F238E27FC236}">
                <a16:creationId xmlns:a16="http://schemas.microsoft.com/office/drawing/2014/main" id="{172D2733-6AC0-79CA-2306-BD89D0455C1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 descr="&quot;&quot;">
            <a:extLst>
              <a:ext uri="{FF2B5EF4-FFF2-40B4-BE49-F238E27FC236}">
                <a16:creationId xmlns:a16="http://schemas.microsoft.com/office/drawing/2014/main" id="{9513BF39-8C48-0249-02EA-B9CB9C4FBF2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2816225" y="149225"/>
            <a:ext cx="6559550" cy="65595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70C4A2-A8C7-F7B4-9B0F-7B624C7BE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14700" y="2085975"/>
            <a:ext cx="5562600" cy="2513013"/>
          </a:xfrm>
        </p:spPr>
        <p:txBody>
          <a:bodyPr anchor="b"/>
          <a:lstStyle/>
          <a:p>
            <a:pPr algn="ctr" eaLnBrk="1" hangingPunct="1"/>
            <a:r>
              <a:rPr lang="en-US" altLang="sl-SI" sz="5600" dirty="0"/>
              <a:t>Thank you!</a:t>
            </a:r>
            <a:br>
              <a:rPr lang="en-US" altLang="sl-SI" sz="5600" dirty="0"/>
            </a:br>
            <a:endParaRPr lang="en-US" altLang="sl-SI" sz="5600" dirty="0"/>
          </a:p>
        </p:txBody>
      </p:sp>
      <p:sp>
        <p:nvSpPr>
          <p:cNvPr id="15" name="Arc 14" descr="&quot;&quot;">
            <a:extLst>
              <a:ext uri="{FF2B5EF4-FFF2-40B4-BE49-F238E27FC236}">
                <a16:creationId xmlns:a16="http://schemas.microsoft.com/office/drawing/2014/main" id="{B98E05EB-92B7-5855-41F0-777AE0E420C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9222429" flipV="1">
            <a:off x="2493963" y="6350"/>
            <a:ext cx="6816725" cy="6816725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 descr="&quot;&quot;">
            <a:extLst>
              <a:ext uri="{FF2B5EF4-FFF2-40B4-BE49-F238E27FC236}">
                <a16:creationId xmlns:a16="http://schemas.microsoft.com/office/drawing/2014/main" id="{6F5FA6AE-8E74-6BF1-C853-3CA344336AC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201025" y="5310188"/>
            <a:ext cx="706438" cy="68738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2588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Custom 15">
      <a:dk1>
        <a:sysClr val="windowText" lastClr="000000"/>
      </a:dk1>
      <a:lt1>
        <a:sysClr val="window" lastClr="FFFFFF"/>
      </a:lt1>
      <a:dk2>
        <a:srgbClr val="12121E"/>
      </a:dk2>
      <a:lt2>
        <a:srgbClr val="F2F2F2"/>
      </a:lt2>
      <a:accent1>
        <a:srgbClr val="12A0B2"/>
      </a:accent1>
      <a:accent2>
        <a:srgbClr val="CF2D86"/>
      </a:accent2>
      <a:accent3>
        <a:srgbClr val="2B5181"/>
      </a:accent3>
      <a:accent4>
        <a:srgbClr val="CF2D86"/>
      </a:accent4>
      <a:accent5>
        <a:srgbClr val="48106A"/>
      </a:accent5>
      <a:accent6>
        <a:srgbClr val="12A0B2"/>
      </a:accent6>
      <a:hlink>
        <a:srgbClr val="CF2D86"/>
      </a:hlink>
      <a:folHlink>
        <a:srgbClr val="7F7F7F"/>
      </a:folHlink>
    </a:clrScheme>
    <a:fontScheme name="Custom 14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6411196_Roadmap timeline light_AAS_v4" id="{33FC5EA5-FE77-46E7-BA31-ED409B7B02DD}" vid="{AD8A9DCF-59B2-4155-8D14-12E15B67169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13226</TotalTime>
  <Words>401</Words>
  <Application>Microsoft Office PowerPoint</Application>
  <PresentationFormat>Widescreen</PresentationFormat>
  <Paragraphs>76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Avenir Next LT Pro</vt:lpstr>
      <vt:lpstr>Calibri</vt:lpstr>
      <vt:lpstr>Calibri Light</vt:lpstr>
      <vt:lpstr>Georgia</vt:lpstr>
      <vt:lpstr>Trebuchet MS</vt:lpstr>
      <vt:lpstr>Wingdings 3</vt:lpstr>
      <vt:lpstr>Office Theme</vt:lpstr>
      <vt:lpstr>3_Office Theme</vt:lpstr>
      <vt:lpstr>PowerPoint Presentation</vt:lpstr>
      <vt:lpstr>1st Draft Action Plan &amp; Comm</vt:lpstr>
      <vt:lpstr>1st Draft Action Plan &amp; Comm</vt:lpstr>
      <vt:lpstr>2nd Draft Action Plan &amp; Comm</vt:lpstr>
      <vt:lpstr>PowerPoint Presentation</vt:lpstr>
      <vt:lpstr>Thank you!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 Kos</dc:creator>
  <cp:lastModifiedBy>Eva Kos</cp:lastModifiedBy>
  <cp:revision>225</cp:revision>
  <cp:lastPrinted>2022-09-12T20:31:39Z</cp:lastPrinted>
  <dcterms:created xsi:type="dcterms:W3CDTF">2022-09-07T09:31:29Z</dcterms:created>
  <dcterms:modified xsi:type="dcterms:W3CDTF">2023-10-02T07:09:34Z</dcterms:modified>
</cp:coreProperties>
</file>