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7" r:id="rId2"/>
  </p:sldMasterIdLst>
  <p:notesMasterIdLst>
    <p:notesMasterId r:id="rId10"/>
  </p:notesMasterIdLst>
  <p:sldIdLst>
    <p:sldId id="257" r:id="rId3"/>
    <p:sldId id="432" r:id="rId4"/>
    <p:sldId id="435" r:id="rId5"/>
    <p:sldId id="436" r:id="rId6"/>
    <p:sldId id="427" r:id="rId7"/>
    <p:sldId id="434" r:id="rId8"/>
    <p:sldId id="425" r:id="rId9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257"/>
            <p14:sldId id="432"/>
            <p14:sldId id="435"/>
            <p14:sldId id="436"/>
            <p14:sldId id="427"/>
            <p14:sldId id="434"/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ija Pavlovčič" initials="MP" lastIdx="1" clrIdx="0">
    <p:extLst>
      <p:ext uri="{19B8F6BF-5375-455C-9EA6-DF929625EA0E}">
        <p15:presenceInfo xmlns:p15="http://schemas.microsoft.com/office/powerpoint/2012/main" userId="Matija Pavlovči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7F80"/>
    <a:srgbClr val="F2A16A"/>
    <a:srgbClr val="80A9A1"/>
    <a:srgbClr val="8FA2C3"/>
    <a:srgbClr val="FFFFFF"/>
    <a:srgbClr val="DCE2EC"/>
    <a:srgbClr val="C6CFE0"/>
    <a:srgbClr val="5D8981"/>
    <a:srgbClr val="4472C4"/>
    <a:srgbClr val="475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274" autoAdjust="0"/>
  </p:normalViewPr>
  <p:slideViewPr>
    <p:cSldViewPr snapToGrid="0">
      <p:cViewPr varScale="1">
        <p:scale>
          <a:sx n="91" d="100"/>
          <a:sy n="91" d="100"/>
        </p:scale>
        <p:origin x="3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7DC6520-B1C0-9670-F6DE-3B8BCB77A0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595DEC3-5104-4F20-8F61-9C992497B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EB45AD5-AC43-1DDB-0F83-7CEC7E75F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F6CF8E-81B2-483E-8B9A-E5502B8627C6}" type="slidenum">
              <a:rPr lang="en-US" altLang="sl-SI" smtClean="0"/>
              <a:pPr/>
              <a:t>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1409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40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60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42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29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045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4CC66AE8-36F6-415C-B1CB-BC30D4157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16521365-C9F9-43E0-B0B1-DAA2976B9E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78045-A087-46C8-8DF9-DDA823C2616F}" type="datetimeFigureOut">
              <a:rPr lang="en-US"/>
              <a:pPr>
                <a:defRPr/>
              </a:pPr>
              <a:t>7/11/2023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FB6B12A1-2843-4A46-9BEE-84B11075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21DC9-9A38-4A61-A563-3FC19B42C20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768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2368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3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>
            <a:extLst>
              <a:ext uri="{FF2B5EF4-FFF2-40B4-BE49-F238E27FC236}">
                <a16:creationId xmlns:a16="http://schemas.microsoft.com/office/drawing/2014/main" id="{19285DFE-65EF-CB20-6A5E-79C70C7B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6850"/>
            <a:ext cx="9144000" cy="64643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3" name="object 5">
            <a:extLst>
              <a:ext uri="{FF2B5EF4-FFF2-40B4-BE49-F238E27FC236}">
                <a16:creationId xmlns:a16="http://schemas.microsoft.com/office/drawing/2014/main" id="{D295D4EF-5550-6C8B-5435-C52733DF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75" y="3436938"/>
            <a:ext cx="549275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4" name="object 6">
            <a:extLst>
              <a:ext uri="{FF2B5EF4-FFF2-40B4-BE49-F238E27FC236}">
                <a16:creationId xmlns:a16="http://schemas.microsoft.com/office/drawing/2014/main" id="{6D4DB25B-9C77-C61C-07AD-18D18D20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38"/>
            <a:ext cx="550862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5" name="object 7">
            <a:extLst>
              <a:ext uri="{FF2B5EF4-FFF2-40B4-BE49-F238E27FC236}">
                <a16:creationId xmlns:a16="http://schemas.microsoft.com/office/drawing/2014/main" id="{0DA615FF-8006-60C1-C3B1-2A84D46F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6" name="object 8">
            <a:extLst>
              <a:ext uri="{FF2B5EF4-FFF2-40B4-BE49-F238E27FC236}">
                <a16:creationId xmlns:a16="http://schemas.microsoft.com/office/drawing/2014/main" id="{C2A5A600-8C96-27FF-1EDB-9B8C3B6C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25"/>
            <a:ext cx="550862" cy="7905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625FBC32-F609-C292-D0F8-13D7976039AC}"/>
              </a:ext>
            </a:extLst>
          </p:cNvPr>
          <p:cNvSpPr txBox="1">
            <a:spLocks/>
          </p:cNvSpPr>
          <p:nvPr/>
        </p:nvSpPr>
        <p:spPr bwMode="auto">
          <a:xfrm>
            <a:off x="1801504" y="1801813"/>
            <a:ext cx="8639033" cy="2565471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altLang="fr-FR" sz="3200" kern="0" dirty="0"/>
          </a:p>
          <a:p>
            <a:pPr>
              <a:defRPr/>
            </a:pPr>
            <a:endParaRPr lang="sl-SI" altLang="fr-FR" sz="3200" kern="0" dirty="0" smtClean="0"/>
          </a:p>
          <a:p>
            <a:pPr>
              <a:defRPr/>
            </a:pPr>
            <a:r>
              <a:rPr lang="sl-SI" altLang="fr-FR" sz="3200" b="1" kern="0" dirty="0" err="1" smtClean="0"/>
              <a:t>Item</a:t>
            </a:r>
            <a:r>
              <a:rPr lang="sl-SI" altLang="fr-FR" sz="3200" b="1" kern="0" dirty="0" smtClean="0"/>
              <a:t> 2 - </a:t>
            </a:r>
            <a:r>
              <a:rPr lang="en-GB" altLang="fr-FR" sz="3200" b="1" kern="0" dirty="0" smtClean="0"/>
              <a:t>Overview </a:t>
            </a:r>
            <a:r>
              <a:rPr lang="en-GB" altLang="fr-FR" sz="3200" b="1" kern="0" dirty="0"/>
              <a:t>of the Action Plan revision process </a:t>
            </a:r>
            <a:endParaRPr lang="en-GB" sz="3200" b="1" i="1" kern="0" dirty="0"/>
          </a:p>
        </p:txBody>
      </p:sp>
      <p:sp>
        <p:nvSpPr>
          <p:cNvPr id="5128" name="Podnaslov 2">
            <a:extLst>
              <a:ext uri="{FF2B5EF4-FFF2-40B4-BE49-F238E27FC236}">
                <a16:creationId xmlns:a16="http://schemas.microsoft.com/office/drawing/2014/main" id="{A4A7E8E8-11F8-48A9-D3D7-7A41AD0286D1}"/>
              </a:ext>
            </a:extLst>
          </p:cNvPr>
          <p:cNvSpPr txBox="1">
            <a:spLocks/>
          </p:cNvSpPr>
          <p:nvPr/>
        </p:nvSpPr>
        <p:spPr bwMode="auto">
          <a:xfrm>
            <a:off x="2152269" y="4143979"/>
            <a:ext cx="8058912" cy="145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u="sng" dirty="0" smtClean="0">
                <a:solidFill>
                  <a:schemeClr val="tx2"/>
                </a:solidFill>
              </a:rPr>
              <a:t>4</a:t>
            </a:r>
            <a:r>
              <a:rPr lang="sl-SI" altLang="sl-SI" sz="2000" b="1" u="sng" baseline="30000" dirty="0" smtClean="0">
                <a:solidFill>
                  <a:schemeClr val="tx2"/>
                </a:solidFill>
              </a:rPr>
              <a:t>th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Revision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Working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Group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meeting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sl-SI" altLang="sl-SI" sz="20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 smtClean="0">
                <a:solidFill>
                  <a:schemeClr val="tx2"/>
                </a:solidFill>
              </a:rPr>
              <a:t>online</a:t>
            </a:r>
            <a:r>
              <a:rPr lang="en-GB" altLang="sl-SI" sz="2000" b="1" dirty="0" smtClean="0">
                <a:solidFill>
                  <a:schemeClr val="tx2"/>
                </a:solidFill>
              </a:rPr>
              <a:t>,</a:t>
            </a:r>
            <a:r>
              <a:rPr lang="sl-SI" altLang="sl-SI" sz="2000" b="1" dirty="0" smtClean="0">
                <a:solidFill>
                  <a:schemeClr val="tx2"/>
                </a:solidFill>
              </a:rPr>
              <a:t> 11 </a:t>
            </a:r>
            <a:r>
              <a:rPr lang="sl-SI" altLang="sl-SI" sz="2000" b="1" dirty="0" err="1" smtClean="0">
                <a:solidFill>
                  <a:schemeClr val="tx2"/>
                </a:solidFill>
              </a:rPr>
              <a:t>July</a:t>
            </a:r>
            <a:r>
              <a:rPr lang="en-GB" altLang="sl-SI" sz="2000" b="1" dirty="0" smtClean="0">
                <a:solidFill>
                  <a:schemeClr val="tx2"/>
                </a:solidFill>
              </a:rPr>
              <a:t> 2023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/>
          <a:lstStyle/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Preliminary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draft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prepared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for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online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Public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consultation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session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at Zagreb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Croatian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Presidency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Kick-Off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on 20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June</a:t>
            </a:r>
            <a:endParaRPr lang="sl-SI" sz="2000" dirty="0" smtClean="0">
              <a:latin typeface="Avenir Next LT Pro"/>
              <a:sym typeface="Wingdings 3" panose="05040102010807070707" pitchFamily="18" charset="2"/>
            </a:endParaRPr>
          </a:p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Sent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to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Pillar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Coordinators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</a:p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27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June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meeting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with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TSG 3</a:t>
            </a:r>
          </a:p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1st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Draft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included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all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comments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received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until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27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June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 </a:t>
            </a:r>
            <a:endParaRPr lang="sl-SI" sz="2000" dirty="0">
              <a:latin typeface="Avenir Next LT Pro"/>
              <a:sym typeface="Wingdings 3" panose="05040102010807070707" pitchFamily="18" charset="2"/>
            </a:endParaRPr>
          </a:p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1st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Draft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sent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to RWG on 30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June</a:t>
            </a:r>
            <a:endParaRPr lang="sl-SI" sz="2000" dirty="0">
              <a:latin typeface="Avenir Next LT Pro"/>
              <a:sym typeface="Wingdings 3" panose="05040102010807070707" pitchFamily="18" charset="2"/>
            </a:endParaRPr>
          </a:p>
          <a:p>
            <a:pPr marL="723900" indent="-450850">
              <a:buFont typeface="Wingdings 3" panose="05040102010807070707" pitchFamily="18" charset="2"/>
              <a:buChar char=""/>
            </a:pP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Comments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on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Preliminary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draft</a:t>
            </a:r>
            <a:r>
              <a:rPr lang="sl-SI" sz="20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received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from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Pillar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2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Energy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subgroup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000" dirty="0" err="1">
                <a:latin typeface="Avenir Next LT Pro"/>
                <a:sym typeface="Wingdings 3" panose="05040102010807070707" pitchFamily="18" charset="2"/>
              </a:rPr>
              <a:t>and</a:t>
            </a:r>
            <a:r>
              <a:rPr lang="sl-SI" sz="2000" dirty="0">
                <a:latin typeface="Avenir Next LT Pro"/>
                <a:sym typeface="Wingdings 3" panose="05040102010807070707" pitchFamily="18" charset="2"/>
              </a:rPr>
              <a:t> Social </a:t>
            </a:r>
            <a:r>
              <a:rPr lang="sl-SI" sz="2000" dirty="0" err="1" smtClean="0">
                <a:latin typeface="Avenir Next LT Pro"/>
                <a:sym typeface="Wingdings 3" panose="05040102010807070707" pitchFamily="18" charset="2"/>
              </a:rPr>
              <a:t>Pillar</a:t>
            </a:r>
            <a:endParaRPr lang="sl-SI" sz="2000" dirty="0" smtClean="0">
              <a:latin typeface="Avenir Next LT Pro"/>
              <a:sym typeface="Wingdings 3" panose="05040102010807070707" pitchFamily="18" charset="2"/>
            </a:endParaRPr>
          </a:p>
          <a:p>
            <a:pPr marL="723900" indent="-450850">
              <a:buClr>
                <a:srgbClr val="BA7F80"/>
              </a:buClr>
              <a:buFont typeface="Wingdings 3" panose="05040102010807070707" pitchFamily="18" charset="2"/>
              <a:buChar char="u"/>
            </a:pP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Today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to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discuss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any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final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corrections</a:t>
            </a:r>
            <a:endParaRPr lang="sl-SI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723900" indent="-450850">
              <a:buClr>
                <a:srgbClr val="BA7F80"/>
              </a:buClr>
              <a:buFont typeface="Wingdings 3" panose="05040102010807070707" pitchFamily="18" charset="2"/>
              <a:buChar char="u"/>
            </a:pP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Sending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to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NCs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PCs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TSGs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EC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and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line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DGs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on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Friday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14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July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? </a:t>
            </a:r>
            <a:endParaRPr lang="sl-SI" sz="2400" dirty="0">
              <a:latin typeface="Avenir Next LT Pro"/>
              <a:sym typeface="Wingdings 3" panose="05040102010807070707" pitchFamily="18" charset="2"/>
            </a:endParaRPr>
          </a:p>
          <a:p>
            <a:pPr marL="273050" indent="0">
              <a:buNone/>
            </a:pPr>
            <a:endParaRPr lang="sl-SI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273050" indent="0">
              <a:buNone/>
            </a:pPr>
            <a:endParaRPr lang="en-US" sz="2200" b="1" dirty="0" smtClean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sl-SI" sz="4000" b="1" i="1" dirty="0" smtClean="0">
                <a:latin typeface="Georgia" panose="02040502050405020303" pitchFamily="18" charset="0"/>
              </a:rPr>
              <a:t>1st </a:t>
            </a:r>
            <a:r>
              <a:rPr lang="sl-SI" sz="4000" b="1" i="1" dirty="0" err="1" smtClean="0">
                <a:latin typeface="Georgia" panose="02040502050405020303" pitchFamily="18" charset="0"/>
              </a:rPr>
              <a:t>Draft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b="1" i="1" dirty="0" err="1" smtClean="0">
                <a:latin typeface="Georgia" panose="02040502050405020303" pitchFamily="18" charset="0"/>
              </a:rPr>
              <a:t>Strategic</a:t>
            </a:r>
            <a:r>
              <a:rPr lang="sl-SI" sz="4000" b="1" i="1" dirty="0" smtClean="0">
                <a:latin typeface="Georgia" panose="02040502050405020303" pitchFamily="18" charset="0"/>
              </a:rPr>
              <a:t> </a:t>
            </a:r>
            <a:r>
              <a:rPr lang="sl-SI" sz="4000" b="1" i="1" dirty="0" err="1" smtClean="0">
                <a:latin typeface="Georgia" panose="02040502050405020303" pitchFamily="18" charset="0"/>
              </a:rPr>
              <a:t>consultation</a:t>
            </a:r>
            <a:r>
              <a:rPr lang="sl-SI" sz="4000" b="1" i="1" dirty="0" smtClean="0">
                <a:latin typeface="Georgia" panose="02040502050405020303" pitchFamily="18" charset="0"/>
              </a:rPr>
              <a:t> – </a:t>
            </a:r>
            <a:r>
              <a:rPr lang="sl-SI" sz="4000" b="1" i="1" dirty="0" err="1" smtClean="0">
                <a:solidFill>
                  <a:srgbClr val="BA7F80"/>
                </a:solidFill>
                <a:latin typeface="Georgia" panose="02040502050405020303" pitchFamily="18" charset="0"/>
              </a:rPr>
              <a:t>revision</a:t>
            </a:r>
            <a:r>
              <a:rPr lang="sl-SI" sz="4000" b="1" i="1" dirty="0" smtClean="0">
                <a:solidFill>
                  <a:srgbClr val="BA7F80"/>
                </a:solidFill>
                <a:latin typeface="Georgia" panose="02040502050405020303" pitchFamily="18" charset="0"/>
              </a:rPr>
              <a:t> </a:t>
            </a:r>
            <a:r>
              <a:rPr lang="sl-SI" sz="4000" b="1" i="1" dirty="0" err="1" smtClean="0">
                <a:solidFill>
                  <a:srgbClr val="BA7F80"/>
                </a:solidFill>
                <a:latin typeface="Georgia" panose="02040502050405020303" pitchFamily="18" charset="0"/>
              </a:rPr>
              <a:t>of</a:t>
            </a:r>
            <a:r>
              <a:rPr lang="sl-SI" sz="4000" b="1" i="1" dirty="0" smtClean="0">
                <a:solidFill>
                  <a:srgbClr val="BA7F80"/>
                </a:solidFill>
                <a:latin typeface="Georgia" panose="02040502050405020303" pitchFamily="18" charset="0"/>
              </a:rPr>
              <a:t> EC </a:t>
            </a:r>
            <a:r>
              <a:rPr lang="sl-SI" sz="4000" b="1" i="1" dirty="0" err="1" smtClean="0">
                <a:solidFill>
                  <a:srgbClr val="BA7F80"/>
                </a:solidFill>
                <a:latin typeface="Georgia" panose="02040502050405020303" pitchFamily="18" charset="0"/>
              </a:rPr>
              <a:t>Communication</a:t>
            </a:r>
            <a:endParaRPr lang="en-GB" altLang="fr-FR" sz="4000" b="1" i="1" dirty="0">
              <a:solidFill>
                <a:srgbClr val="BA7F80"/>
              </a:solidFill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/>
          <a:lstStyle/>
          <a:p>
            <a:pPr marL="615950" indent="-342900">
              <a:lnSpc>
                <a:spcPct val="150000"/>
              </a:lnSpc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Agreed at GB on 27 April</a:t>
            </a:r>
          </a:p>
          <a:p>
            <a:pPr marL="615950" indent="-342900">
              <a:lnSpc>
                <a:spcPct val="150000"/>
              </a:lnSpc>
              <a:buFont typeface="Wingdings 3" panose="05040102010807070707" pitchFamily="18" charset="2"/>
              <a:buChar char=""/>
            </a:pPr>
            <a:r>
              <a:rPr lang="en-US" sz="2400" b="1" dirty="0" smtClean="0">
                <a:latin typeface="Avenir Next LT Pro"/>
                <a:sym typeface="Wingdings 3" panose="05040102010807070707" pitchFamily="18" charset="2"/>
              </a:rPr>
              <a:t>Request from MS to be sent to EC </a:t>
            </a:r>
            <a:r>
              <a:rPr lang="sl-SI" sz="2400" dirty="0" smtClean="0">
                <a:latin typeface="Avenir Next LT Pro"/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en-US" sz="2400" dirty="0">
                <a:latin typeface="Avenir Next LT Pro"/>
                <a:sym typeface="Wingdings 3" panose="05040102010807070707" pitchFamily="18" charset="2"/>
              </a:rPr>
              <a:t>to receive approval before final 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EC input paper is submitted to EC</a:t>
            </a:r>
          </a:p>
          <a:p>
            <a:pPr marL="615950" indent="-342900">
              <a:lnSpc>
                <a:spcPct val="150000"/>
              </a:lnSpc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EC sent timeline and letter example</a:t>
            </a:r>
          </a:p>
          <a:p>
            <a:pPr marL="615950" indent="-342900">
              <a:lnSpc>
                <a:spcPct val="150000"/>
              </a:lnSpc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Letter to be discussed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,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agree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today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final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version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by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Friday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, to be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signed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by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end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of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July</a:t>
            </a:r>
            <a:endParaRPr lang="en-US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615950" indent="-342900">
              <a:lnSpc>
                <a:spcPct val="150000"/>
              </a:lnSpc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Who signs the letter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? </a:t>
            </a:r>
            <a:endParaRPr lang="en-US" sz="2400" dirty="0" smtClean="0">
              <a:latin typeface="Avenir Next LT Pro"/>
            </a:endParaRPr>
          </a:p>
          <a:p>
            <a:pPr marL="273050" indent="0">
              <a:buNone/>
            </a:pPr>
            <a:endParaRPr lang="en-US" sz="2200" b="1" dirty="0" smtClean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6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000" b="1" i="1" dirty="0" smtClean="0">
                <a:latin typeface="Georgia" panose="02040502050405020303" pitchFamily="18" charset="0"/>
              </a:rPr>
              <a:t>EC – </a:t>
            </a:r>
            <a:r>
              <a:rPr lang="sl-SI" sz="4000" b="1" i="1" dirty="0" err="1" smtClean="0">
                <a:latin typeface="Georgia" panose="02040502050405020303" pitchFamily="18" charset="0"/>
              </a:rPr>
              <a:t>Indicative</a:t>
            </a:r>
            <a:r>
              <a:rPr lang="sl-SI" sz="4000" b="1" i="1" dirty="0" smtClean="0">
                <a:latin typeface="Georgia" panose="02040502050405020303" pitchFamily="18" charset="0"/>
              </a:rPr>
              <a:t> </a:t>
            </a:r>
            <a:r>
              <a:rPr lang="sl-SI" sz="4000" b="1" i="1" dirty="0" err="1" smtClean="0">
                <a:latin typeface="Georgia" panose="02040502050405020303" pitchFamily="18" charset="0"/>
              </a:rPr>
              <a:t>timeline</a:t>
            </a:r>
            <a:endParaRPr lang="en-GB" altLang="fr-FR" sz="4000" b="1" i="1" dirty="0">
              <a:solidFill>
                <a:srgbClr val="BA7F80"/>
              </a:solidFill>
              <a:latin typeface="Georgia" panose="02040502050405020303" pitchFamily="18" charset="0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64538"/>
              </p:ext>
            </p:extLst>
          </p:nvPr>
        </p:nvGraphicFramePr>
        <p:xfrm>
          <a:off x="757989" y="2055813"/>
          <a:ext cx="10676022" cy="3688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7917">
                  <a:extLst>
                    <a:ext uri="{9D8B030D-6E8A-4147-A177-3AD203B41FA5}">
                      <a16:colId xmlns:a16="http://schemas.microsoft.com/office/drawing/2014/main" val="1565321400"/>
                    </a:ext>
                  </a:extLst>
                </a:gridCol>
                <a:gridCol w="2197760">
                  <a:extLst>
                    <a:ext uri="{9D8B030D-6E8A-4147-A177-3AD203B41FA5}">
                      <a16:colId xmlns:a16="http://schemas.microsoft.com/office/drawing/2014/main" val="3280461289"/>
                    </a:ext>
                  </a:extLst>
                </a:gridCol>
                <a:gridCol w="1997962">
                  <a:extLst>
                    <a:ext uri="{9D8B030D-6E8A-4147-A177-3AD203B41FA5}">
                      <a16:colId xmlns:a16="http://schemas.microsoft.com/office/drawing/2014/main" val="3878191766"/>
                    </a:ext>
                  </a:extLst>
                </a:gridCol>
                <a:gridCol w="932383">
                  <a:extLst>
                    <a:ext uri="{9D8B030D-6E8A-4147-A177-3AD203B41FA5}">
                      <a16:colId xmlns:a16="http://schemas.microsoft.com/office/drawing/2014/main" val="2866706726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weeks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months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185960233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BA7F80"/>
                          </a:solidFill>
                          <a:effectLst/>
                        </a:rPr>
                        <a:t>MS letter to Council</a:t>
                      </a:r>
                      <a:endParaRPr lang="en-GB" sz="1800" b="1" i="0" u="none" strike="noStrike" dirty="0">
                        <a:solidFill>
                          <a:srgbClr val="BA7F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A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961614709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Council conclusions &amp; request to 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Y = A + 24 weeks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413934190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1149495822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solidFill>
                            <a:srgbClr val="BA7F80"/>
                          </a:solidFill>
                          <a:effectLst/>
                        </a:rPr>
                        <a:t>Input paper to EC</a:t>
                      </a:r>
                      <a:endParaRPr lang="en-GB" sz="1800" b="1" i="0" u="none" strike="noStrike" dirty="0">
                        <a:solidFill>
                          <a:srgbClr val="BA7F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B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B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58846801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Analysis by 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C = B + 4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r>
                        <a:rPr lang="en-GB" sz="1800" u="none" strike="noStrike" dirty="0" smtClean="0">
                          <a:effectLst/>
                        </a:rPr>
                        <a:t>7,5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74874891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Discussion with EUSAIR stakeholders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D = C + 2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3232464454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Drafting the new communication and the action plan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 = D + 8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 &gt; 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3255318876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First intra and </a:t>
                      </a:r>
                      <a:r>
                        <a:rPr lang="en-GB" sz="1800" u="none" strike="noStrike" dirty="0" err="1">
                          <a:effectLst/>
                        </a:rPr>
                        <a:t>interconsultations</a:t>
                      </a:r>
                      <a:r>
                        <a:rPr lang="en-GB" sz="1800" u="none" strike="noStrike" dirty="0">
                          <a:effectLst/>
                        </a:rPr>
                        <a:t> within 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F = E + 3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2802505777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Revised draft Communication + Action Plan modified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G = F + 3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2247780708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Formal EC consultations, including cabinets and senior </a:t>
                      </a:r>
                      <a:r>
                        <a:rPr lang="en-GB" sz="1800" u="none" strike="noStrike" dirty="0" err="1">
                          <a:effectLst/>
                        </a:rPr>
                        <a:t>mgt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H = G + 6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168028805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Adoption procedure (including translations)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I = H + 4 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I = B + 30weeks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3749575635"/>
                  </a:ext>
                </a:extLst>
              </a:tr>
              <a:tr h="181306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total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13,5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43" marR="9443" marT="9443" marB="0" anchor="b"/>
                </a:tc>
                <a:extLst>
                  <a:ext uri="{0D108BD9-81ED-4DB2-BD59-A6C34878D82A}">
                    <a16:rowId xmlns:a16="http://schemas.microsoft.com/office/drawing/2014/main" val="108721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Milestone Text">
            <a:extLst>
              <a:ext uri="{FF2B5EF4-FFF2-40B4-BE49-F238E27FC236}">
                <a16:creationId xmlns:a16="http://schemas.microsoft.com/office/drawing/2014/main" id="{115A178B-57C4-4B9D-B684-21A92431913E}"/>
              </a:ext>
            </a:extLst>
          </p:cNvPr>
          <p:cNvGrpSpPr/>
          <p:nvPr/>
        </p:nvGrpSpPr>
        <p:grpSpPr>
          <a:xfrm>
            <a:off x="3433711" y="1990663"/>
            <a:ext cx="1294782" cy="832008"/>
            <a:chOff x="1510892" y="3741332"/>
            <a:chExt cx="1294782" cy="8320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D2C9D1-5E8D-4ED2-989C-330D6753B965}"/>
                </a:ext>
              </a:extLst>
            </p:cNvPr>
            <p:cNvSpPr txBox="1"/>
            <p:nvPr/>
          </p:nvSpPr>
          <p:spPr>
            <a:xfrm>
              <a:off x="1510892" y="3741332"/>
              <a:ext cx="12947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Process approved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6E6E519-8D5B-4E7C-9E35-2BB710F5C3A8}"/>
                </a:ext>
              </a:extLst>
            </p:cNvPr>
            <p:cNvSpPr txBox="1"/>
            <p:nvPr/>
          </p:nvSpPr>
          <p:spPr>
            <a:xfrm>
              <a:off x="1510893" y="4337603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October 2022</a:t>
              </a:r>
            </a:p>
          </p:txBody>
        </p:sp>
      </p:grpSp>
      <p:sp>
        <p:nvSpPr>
          <p:cNvPr id="113" name="Rectangle: Rounded Corners 112" title="Milestone Graphic">
            <a:extLst>
              <a:ext uri="{FF2B5EF4-FFF2-40B4-BE49-F238E27FC236}">
                <a16:creationId xmlns:a16="http://schemas.microsoft.com/office/drawing/2014/main" id="{3BC77ADA-7AD2-4DFC-9408-57E93582FC52}"/>
              </a:ext>
            </a:extLst>
          </p:cNvPr>
          <p:cNvSpPr/>
          <p:nvPr/>
        </p:nvSpPr>
        <p:spPr>
          <a:xfrm>
            <a:off x="3418035" y="2768236"/>
            <a:ext cx="873222" cy="15112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6" name="Graphic 5" title="Milestone Flag">
            <a:extLst>
              <a:ext uri="{FF2B5EF4-FFF2-40B4-BE49-F238E27FC236}">
                <a16:creationId xmlns:a16="http://schemas.microsoft.com/office/drawing/2014/main" id="{CA3F94A4-2D7F-4B6C-83F0-52217E90B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2801276" y="1924799"/>
            <a:ext cx="573660" cy="4223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A9D4D8-9AC5-4EE6-B531-3E887152BA89}"/>
              </a:ext>
            </a:extLst>
          </p:cNvPr>
          <p:cNvSpPr/>
          <p:nvPr/>
        </p:nvSpPr>
        <p:spPr>
          <a:xfrm>
            <a:off x="3025068" y="2017135"/>
            <a:ext cx="373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M1</a:t>
            </a:r>
          </a:p>
        </p:txBody>
      </p:sp>
      <p:cxnSp>
        <p:nvCxnSpPr>
          <p:cNvPr id="186" name="Straight Connector 185" title="callout lines">
            <a:extLst>
              <a:ext uri="{FF2B5EF4-FFF2-40B4-BE49-F238E27FC236}">
                <a16:creationId xmlns:a16="http://schemas.microsoft.com/office/drawing/2014/main" id="{58C06FCD-B8D5-441F-8E12-DDC26E69D281}"/>
              </a:ext>
            </a:extLst>
          </p:cNvPr>
          <p:cNvCxnSpPr>
            <a:cxnSpLocks/>
          </p:cNvCxnSpPr>
          <p:nvPr/>
        </p:nvCxnSpPr>
        <p:spPr>
          <a:xfrm>
            <a:off x="4356994" y="2768236"/>
            <a:ext cx="0" cy="1163375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title="q lines">
            <a:extLst>
              <a:ext uri="{FF2B5EF4-FFF2-40B4-BE49-F238E27FC236}">
                <a16:creationId xmlns:a16="http://schemas.microsoft.com/office/drawing/2014/main" id="{4B8B0E64-F638-410E-B55B-23FF670F97FA}"/>
              </a:ext>
            </a:extLst>
          </p:cNvPr>
          <p:cNvCxnSpPr>
            <a:cxnSpLocks/>
          </p:cNvCxnSpPr>
          <p:nvPr/>
        </p:nvCxnSpPr>
        <p:spPr>
          <a:xfrm>
            <a:off x="4341541" y="3391850"/>
            <a:ext cx="0" cy="21730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981303" y="4297020"/>
            <a:ext cx="3360238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Agreement on the process of the revision</a:t>
            </a:r>
          </a:p>
        </p:txBody>
      </p:sp>
      <p:sp>
        <p:nvSpPr>
          <p:cNvPr id="2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953029" y="4110816"/>
            <a:ext cx="3403965" cy="12905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0" name="Group 119" title="Milestone Text">
            <a:extLst>
              <a:ext uri="{FF2B5EF4-FFF2-40B4-BE49-F238E27FC236}">
                <a16:creationId xmlns:a16="http://schemas.microsoft.com/office/drawing/2014/main" id="{B15CF98A-C041-4C54-83E0-D6B1A0165558}"/>
              </a:ext>
            </a:extLst>
          </p:cNvPr>
          <p:cNvGrpSpPr/>
          <p:nvPr/>
        </p:nvGrpSpPr>
        <p:grpSpPr>
          <a:xfrm>
            <a:off x="5157325" y="2187734"/>
            <a:ext cx="1441089" cy="789196"/>
            <a:chOff x="2110555" y="2162177"/>
            <a:chExt cx="1441089" cy="78919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4C8657-37CD-432B-AD71-7255D32855F5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207607D-0B96-4C68-979E-099560520B82}"/>
                </a:ext>
              </a:extLst>
            </p:cNvPr>
            <p:cNvSpPr txBox="1"/>
            <p:nvPr/>
          </p:nvSpPr>
          <p:spPr>
            <a:xfrm>
              <a:off x="2256863" y="271563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March</a:t>
              </a:r>
              <a:r>
                <a:rPr kumimoji="0" lang="sl-SI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-</a:t>
              </a:r>
              <a:r>
                <a:rPr kumimoji="0" lang="sl-SI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May</a:t>
              </a:r>
              <a:r>
                <a:rPr kumimoji="0" lang="sl-SI" sz="1200" b="0" i="0" u="none" strike="noStrike" kern="1200" cap="none" spc="0" normalizeH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2023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sp>
        <p:nvSpPr>
          <p:cNvPr id="139" name="Rectangle: Rounded Corners 138" title="Milestone Graphic">
            <a:extLst>
              <a:ext uri="{FF2B5EF4-FFF2-40B4-BE49-F238E27FC236}">
                <a16:creationId xmlns:a16="http://schemas.microsoft.com/office/drawing/2014/main" id="{96CB11CB-601A-42B3-A020-CB1A4A10F2CD}"/>
              </a:ext>
            </a:extLst>
          </p:cNvPr>
          <p:cNvSpPr/>
          <p:nvPr/>
        </p:nvSpPr>
        <p:spPr>
          <a:xfrm>
            <a:off x="5303633" y="2935665"/>
            <a:ext cx="1519546" cy="16658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46" name="Graphic 145" title="Milestone Flag">
            <a:extLst>
              <a:ext uri="{FF2B5EF4-FFF2-40B4-BE49-F238E27FC236}">
                <a16:creationId xmlns:a16="http://schemas.microsoft.com/office/drawing/2014/main" id="{DA0FB088-A89A-4C96-A231-80240F537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4706711" y="1278459"/>
            <a:ext cx="573660" cy="422383"/>
          </a:xfrm>
          <a:prstGeom prst="rect">
            <a:avLst/>
          </a:prstGeom>
        </p:spPr>
      </p:pic>
      <p:sp>
        <p:nvSpPr>
          <p:cNvPr id="152" name="Rectangle 151">
            <a:extLst>
              <a:ext uri="{FF2B5EF4-FFF2-40B4-BE49-F238E27FC236}">
                <a16:creationId xmlns:a16="http://schemas.microsoft.com/office/drawing/2014/main" id="{99FC0FD8-D770-40A8-8D3E-98968E17FD65}"/>
              </a:ext>
            </a:extLst>
          </p:cNvPr>
          <p:cNvSpPr/>
          <p:nvPr/>
        </p:nvSpPr>
        <p:spPr>
          <a:xfrm>
            <a:off x="4909803" y="1380171"/>
            <a:ext cx="373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M2</a:t>
            </a:r>
          </a:p>
        </p:txBody>
      </p:sp>
      <p:cxnSp>
        <p:nvCxnSpPr>
          <p:cNvPr id="154" name="Straight Connector 153" title="callout lines">
            <a:extLst>
              <a:ext uri="{FF2B5EF4-FFF2-40B4-BE49-F238E27FC236}">
                <a16:creationId xmlns:a16="http://schemas.microsoft.com/office/drawing/2014/main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6235588" y="3125808"/>
            <a:ext cx="0" cy="682779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2535942" y="482023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Strategic and thematic consultation </a:t>
            </a:r>
          </a:p>
        </p:txBody>
      </p:sp>
      <p:sp>
        <p:nvSpPr>
          <p:cNvPr id="189" name="Rectangle: Rounded Corners 188" title="Year Bar">
            <a:extLst>
              <a:ext uri="{FF2B5EF4-FFF2-40B4-BE49-F238E27FC236}">
                <a16:creationId xmlns:a16="http://schemas.microsoft.com/office/drawing/2014/main" id="{4216F653-445A-48AE-9E7F-2BCB19F1649E}"/>
              </a:ext>
            </a:extLst>
          </p:cNvPr>
          <p:cNvSpPr/>
          <p:nvPr/>
        </p:nvSpPr>
        <p:spPr>
          <a:xfrm>
            <a:off x="2508068" y="4627328"/>
            <a:ext cx="4878153" cy="1166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26" name="Group 125" title="Milestone Text">
            <a:extLst>
              <a:ext uri="{FF2B5EF4-FFF2-40B4-BE49-F238E27FC236}">
                <a16:creationId xmlns:a16="http://schemas.microsoft.com/office/drawing/2014/main" id="{30D4AD55-D74E-4057-8205-0BB7AF65D59C}"/>
              </a:ext>
            </a:extLst>
          </p:cNvPr>
          <p:cNvGrpSpPr/>
          <p:nvPr/>
        </p:nvGrpSpPr>
        <p:grpSpPr>
          <a:xfrm>
            <a:off x="7138047" y="1013415"/>
            <a:ext cx="1301410" cy="1117956"/>
            <a:chOff x="2090548" y="2031916"/>
            <a:chExt cx="1301410" cy="1117956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B7D43BB-DF0D-41B0-9DCD-3549C3FB8A5F}"/>
                </a:ext>
              </a:extLst>
            </p:cNvPr>
            <p:cNvSpPr txBox="1"/>
            <p:nvPr/>
          </p:nvSpPr>
          <p:spPr>
            <a:xfrm>
              <a:off x="2090548" y="2031916"/>
              <a:ext cx="129478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First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draft of EC input </a:t>
              </a:r>
              <a:r>
                <a:rPr kumimoji="0" lang="en-GB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doc</a:t>
              </a:r>
              <a:r>
                <a:rPr kumimoji="0" lang="sl-SI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s</a:t>
              </a:r>
              <a:r>
                <a:rPr kumimoji="0" lang="en-GB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6D927FF9-1D2E-45C4-8E56-48722A1734B3}"/>
                </a:ext>
              </a:extLst>
            </p:cNvPr>
            <p:cNvSpPr txBox="1"/>
            <p:nvPr/>
          </p:nvSpPr>
          <p:spPr>
            <a:xfrm>
              <a:off x="2097177" y="2914135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June</a:t>
              </a:r>
              <a:r>
                <a:rPr kumimoji="0" lang="sl-SI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/</a:t>
              </a:r>
              <a:r>
                <a:rPr kumimoji="0" lang="sl-SI" sz="1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July</a:t>
              </a:r>
              <a:r>
                <a:rPr kumimoji="0" lang="en-GB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2023</a:t>
              </a:r>
            </a:p>
          </p:txBody>
        </p:sp>
      </p:grpSp>
      <p:sp>
        <p:nvSpPr>
          <p:cNvPr id="153" name="Rectangle: Rounded Corners 152" title="Milestone Graphic">
            <a:extLst>
              <a:ext uri="{FF2B5EF4-FFF2-40B4-BE49-F238E27FC236}">
                <a16:creationId xmlns:a16="http://schemas.microsoft.com/office/drawing/2014/main" id="{38F3D86E-C14B-426C-A1C2-F617DCE710E0}"/>
              </a:ext>
            </a:extLst>
          </p:cNvPr>
          <p:cNvSpPr/>
          <p:nvPr/>
        </p:nvSpPr>
        <p:spPr>
          <a:xfrm>
            <a:off x="7104015" y="2142179"/>
            <a:ext cx="1046316" cy="1425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204" name="Graphic 203" title="Milestone Flag">
            <a:extLst>
              <a:ext uri="{FF2B5EF4-FFF2-40B4-BE49-F238E27FC236}">
                <a16:creationId xmlns:a16="http://schemas.microsoft.com/office/drawing/2014/main" id="{96E72D1D-BF19-49A2-88AC-95D475558F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3525" t="18748" r="17129" b="44918"/>
          <a:stretch/>
        </p:blipFill>
        <p:spPr>
          <a:xfrm flipH="1">
            <a:off x="6478965" y="943917"/>
            <a:ext cx="573660" cy="422383"/>
          </a:xfrm>
          <a:prstGeom prst="rect">
            <a:avLst/>
          </a:prstGeom>
        </p:spPr>
      </p:pic>
      <p:sp>
        <p:nvSpPr>
          <p:cNvPr id="205" name="Rectangle 204">
            <a:extLst>
              <a:ext uri="{FF2B5EF4-FFF2-40B4-BE49-F238E27FC236}">
                <a16:creationId xmlns:a16="http://schemas.microsoft.com/office/drawing/2014/main" id="{45C72C09-009E-41F7-9614-1F904BA501A6}"/>
              </a:ext>
            </a:extLst>
          </p:cNvPr>
          <p:cNvSpPr/>
          <p:nvPr/>
        </p:nvSpPr>
        <p:spPr>
          <a:xfrm>
            <a:off x="6711899" y="1053967"/>
            <a:ext cx="3712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M3</a:t>
            </a:r>
          </a:p>
        </p:txBody>
      </p:sp>
      <p:cxnSp>
        <p:nvCxnSpPr>
          <p:cNvPr id="52" name="Straight Connector 51" title="callout lines">
            <a:extLst>
              <a:ext uri="{FF2B5EF4-FFF2-40B4-BE49-F238E27FC236}">
                <a16:creationId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7724386" y="2308766"/>
            <a:ext cx="0" cy="14926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3984115C-22F4-41EB-BF04-E71D3503F2B5}"/>
              </a:ext>
            </a:extLst>
          </p:cNvPr>
          <p:cNvSpPr txBox="1"/>
          <p:nvPr/>
        </p:nvSpPr>
        <p:spPr>
          <a:xfrm>
            <a:off x="7268060" y="6002767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Drafting</a:t>
            </a:r>
          </a:p>
        </p:txBody>
      </p:sp>
      <p:sp>
        <p:nvSpPr>
          <p:cNvPr id="190" name="Rectangle: Rounded Corners 189" title="Year Bar">
            <a:extLst>
              <a:ext uri="{FF2B5EF4-FFF2-40B4-BE49-F238E27FC236}">
                <a16:creationId xmlns:a16="http://schemas.microsoft.com/office/drawing/2014/main" id="{A39C3188-7311-466A-8363-02881CE1722D}"/>
              </a:ext>
            </a:extLst>
          </p:cNvPr>
          <p:cNvSpPr/>
          <p:nvPr/>
        </p:nvSpPr>
        <p:spPr>
          <a:xfrm>
            <a:off x="7244179" y="5779363"/>
            <a:ext cx="1935332" cy="16867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6EAD50A-0933-4C9C-95E6-08A076B32041}"/>
              </a:ext>
            </a:extLst>
          </p:cNvPr>
          <p:cNvSpPr txBox="1"/>
          <p:nvPr/>
        </p:nvSpPr>
        <p:spPr>
          <a:xfrm>
            <a:off x="8405003" y="3707491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Sep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A5CBF37-8585-4DC5-9107-7C048ACE4F6B}"/>
              </a:ext>
            </a:extLst>
          </p:cNvPr>
          <p:cNvSpPr txBox="1"/>
          <p:nvPr/>
        </p:nvSpPr>
        <p:spPr>
          <a:xfrm>
            <a:off x="9305002" y="3707491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56C61BF-4889-44FB-9251-6B314A0F79CE}"/>
              </a:ext>
            </a:extLst>
          </p:cNvPr>
          <p:cNvSpPr txBox="1"/>
          <p:nvPr/>
        </p:nvSpPr>
        <p:spPr>
          <a:xfrm>
            <a:off x="11078508" y="3698762"/>
            <a:ext cx="216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92D8E6-F0DE-960D-4286-B996627FDCF6}"/>
              </a:ext>
            </a:extLst>
          </p:cNvPr>
          <p:cNvSpPr txBox="1"/>
          <p:nvPr/>
        </p:nvSpPr>
        <p:spPr>
          <a:xfrm>
            <a:off x="652196" y="457745"/>
            <a:ext cx="5202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EUSAIR revision timeline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2022/2023</a:t>
            </a:r>
          </a:p>
        </p:txBody>
      </p:sp>
      <p:cxnSp>
        <p:nvCxnSpPr>
          <p:cNvPr id="124" name="Straight Connector 123" descr="Time line">
            <a:extLst>
              <a:ext uri="{FF2B5EF4-FFF2-40B4-BE49-F238E27FC236}">
                <a16:creationId xmlns:a16="http://schemas.microsoft.com/office/drawing/2014/main" id="{0ECD7D0F-80D1-4D75-A17F-3E2E46570DE4}"/>
              </a:ext>
            </a:extLst>
          </p:cNvPr>
          <p:cNvCxnSpPr>
            <a:cxnSpLocks/>
            <a:endCxn id="26" idx="6"/>
          </p:cNvCxnSpPr>
          <p:nvPr/>
        </p:nvCxnSpPr>
        <p:spPr>
          <a:xfrm flipH="1" flipV="1">
            <a:off x="1248933" y="3872259"/>
            <a:ext cx="10480991" cy="20232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>
            <a:extLst>
              <a:ext uri="{FF2B5EF4-FFF2-40B4-BE49-F238E27FC236}">
                <a16:creationId xmlns:a16="http://schemas.microsoft.com/office/drawing/2014/main" id="{74AE39C1-CE7F-4294-BA9F-DE5050CFDD2F}"/>
              </a:ext>
            </a:extLst>
          </p:cNvPr>
          <p:cNvSpPr/>
          <p:nvPr/>
        </p:nvSpPr>
        <p:spPr>
          <a:xfrm>
            <a:off x="4213119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EC46266-F9A2-46D0-9AAB-09889D0F8267}"/>
              </a:ext>
            </a:extLst>
          </p:cNvPr>
          <p:cNvSpPr/>
          <p:nvPr/>
        </p:nvSpPr>
        <p:spPr>
          <a:xfrm>
            <a:off x="3096079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0488C51-8860-4A29-A9FF-840EEF3025C6}"/>
              </a:ext>
            </a:extLst>
          </p:cNvPr>
          <p:cNvSpPr/>
          <p:nvPr/>
        </p:nvSpPr>
        <p:spPr>
          <a:xfrm>
            <a:off x="1994732" y="3695665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934656" y="371479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118" name="Straight Connector 117" title="q lines">
            <a:extLst>
              <a:ext uri="{FF2B5EF4-FFF2-40B4-BE49-F238E27FC236}">
                <a16:creationId xmlns:a16="http://schemas.microsoft.com/office/drawing/2014/main" id="{35C4D3D7-7424-4459-8D25-38F63FBA31EE}"/>
              </a:ext>
            </a:extLst>
          </p:cNvPr>
          <p:cNvCxnSpPr>
            <a:cxnSpLocks/>
          </p:cNvCxnSpPr>
          <p:nvPr/>
        </p:nvCxnSpPr>
        <p:spPr>
          <a:xfrm>
            <a:off x="2168464" y="3376301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957209" y="379539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F41A29-164B-42EC-9F68-19D2E3AEC527}"/>
              </a:ext>
            </a:extLst>
          </p:cNvPr>
          <p:cNvSpPr txBox="1"/>
          <p:nvPr/>
        </p:nvSpPr>
        <p:spPr>
          <a:xfrm>
            <a:off x="2020223" y="3772975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162BA43-FD37-4686-8437-28F117A90A25}"/>
              </a:ext>
            </a:extLst>
          </p:cNvPr>
          <p:cNvSpPr txBox="1"/>
          <p:nvPr/>
        </p:nvSpPr>
        <p:spPr>
          <a:xfrm>
            <a:off x="3112701" y="3808041"/>
            <a:ext cx="286371" cy="16352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717FE78-5079-4505-AEB2-D90CAE956F0A}"/>
              </a:ext>
            </a:extLst>
          </p:cNvPr>
          <p:cNvSpPr txBox="1"/>
          <p:nvPr/>
        </p:nvSpPr>
        <p:spPr>
          <a:xfrm>
            <a:off x="4228204" y="3794426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</a:p>
        </p:txBody>
      </p:sp>
      <p:cxnSp>
        <p:nvCxnSpPr>
          <p:cNvPr id="114" name="Straight Connector 113" title="q lines">
            <a:extLst>
              <a:ext uri="{FF2B5EF4-FFF2-40B4-BE49-F238E27FC236}">
                <a16:creationId xmlns:a16="http://schemas.microsoft.com/office/drawing/2014/main" id="{6016E7CE-6835-4BB0-AABB-1CAEE51E870C}"/>
              </a:ext>
            </a:extLst>
          </p:cNvPr>
          <p:cNvCxnSpPr>
            <a:cxnSpLocks/>
          </p:cNvCxnSpPr>
          <p:nvPr/>
        </p:nvCxnSpPr>
        <p:spPr>
          <a:xfrm>
            <a:off x="1086764" y="3395427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DDADAC53-FEC9-400E-B7FC-72F25EF0FE21}"/>
              </a:ext>
            </a:extLst>
          </p:cNvPr>
          <p:cNvSpPr/>
          <p:nvPr/>
        </p:nvSpPr>
        <p:spPr>
          <a:xfrm>
            <a:off x="8846411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EC0BAC80-DECA-4286-9763-E1B32B824792}"/>
              </a:ext>
            </a:extLst>
          </p:cNvPr>
          <p:cNvSpPr/>
          <p:nvPr/>
        </p:nvSpPr>
        <p:spPr>
          <a:xfrm>
            <a:off x="7696886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6498579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AE29C92D-0A5A-405A-B0B6-9115A90C3CB7}"/>
              </a:ext>
            </a:extLst>
          </p:cNvPr>
          <p:cNvSpPr/>
          <p:nvPr/>
        </p:nvSpPr>
        <p:spPr>
          <a:xfrm>
            <a:off x="5296298" y="3704078"/>
            <a:ext cx="314277" cy="314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cxnSp>
        <p:nvCxnSpPr>
          <p:cNvPr id="39" name="Straight Connector 38" title="q lines">
            <a:extLst>
              <a:ext uri="{FF2B5EF4-FFF2-40B4-BE49-F238E27FC236}">
                <a16:creationId xmlns:a16="http://schemas.microsoft.com/office/drawing/2014/main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6641892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7853408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 title="q lines">
            <a:extLst>
              <a:ext uri="{FF2B5EF4-FFF2-40B4-BE49-F238E27FC236}">
                <a16:creationId xmlns:a16="http://schemas.microsoft.com/office/drawing/2014/main" id="{662638A0-3098-431F-BE5E-612EF4623E02}"/>
              </a:ext>
            </a:extLst>
          </p:cNvPr>
          <p:cNvCxnSpPr>
            <a:cxnSpLocks/>
          </p:cNvCxnSpPr>
          <p:nvPr/>
        </p:nvCxnSpPr>
        <p:spPr>
          <a:xfrm>
            <a:off x="9000793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/>
          <p:nvPr/>
        </p:nvSpPr>
        <p:spPr>
          <a:xfrm>
            <a:off x="5300963" y="3797329"/>
            <a:ext cx="295490" cy="1742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9123C15-08DD-4459-98C8-FB1D88A48434}"/>
              </a:ext>
            </a:extLst>
          </p:cNvPr>
          <p:cNvSpPr txBox="1"/>
          <p:nvPr/>
        </p:nvSpPr>
        <p:spPr>
          <a:xfrm>
            <a:off x="6534041" y="378371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02C22D6-E9B8-49C2-813B-3220EF5976F5}"/>
              </a:ext>
            </a:extLst>
          </p:cNvPr>
          <p:cNvSpPr txBox="1"/>
          <p:nvPr/>
        </p:nvSpPr>
        <p:spPr>
          <a:xfrm>
            <a:off x="7724386" y="3783712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jul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1DFD606-8479-465C-B5A5-ACC2FD6A05AD}"/>
              </a:ext>
            </a:extLst>
          </p:cNvPr>
          <p:cNvSpPr txBox="1"/>
          <p:nvPr/>
        </p:nvSpPr>
        <p:spPr>
          <a:xfrm>
            <a:off x="8871985" y="3794426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oct</a:t>
            </a:r>
          </a:p>
        </p:txBody>
      </p:sp>
      <p:cxnSp>
        <p:nvCxnSpPr>
          <p:cNvPr id="115" name="Straight Connector 114" title="q lines">
            <a:extLst>
              <a:ext uri="{FF2B5EF4-FFF2-40B4-BE49-F238E27FC236}">
                <a16:creationId xmlns:a16="http://schemas.microsoft.com/office/drawing/2014/main" id="{5C8E95F6-C78E-4027-9F74-5B2D4ABF6B49}"/>
              </a:ext>
            </a:extLst>
          </p:cNvPr>
          <p:cNvCxnSpPr>
            <a:cxnSpLocks/>
          </p:cNvCxnSpPr>
          <p:nvPr/>
        </p:nvCxnSpPr>
        <p:spPr>
          <a:xfrm>
            <a:off x="5451774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 title="q lines">
            <a:extLst>
              <a:ext uri="{FF2B5EF4-FFF2-40B4-BE49-F238E27FC236}">
                <a16:creationId xmlns:a16="http://schemas.microsoft.com/office/drawing/2014/main" id="{AB0F6D18-7A1E-4D91-B120-E2079E0DA1A7}"/>
              </a:ext>
            </a:extLst>
          </p:cNvPr>
          <p:cNvCxnSpPr>
            <a:cxnSpLocks/>
          </p:cNvCxnSpPr>
          <p:nvPr/>
        </p:nvCxnSpPr>
        <p:spPr>
          <a:xfrm>
            <a:off x="11338307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 title="q lines">
            <a:extLst>
              <a:ext uri="{FF2B5EF4-FFF2-40B4-BE49-F238E27FC236}">
                <a16:creationId xmlns:a16="http://schemas.microsoft.com/office/drawing/2014/main" id="{4DA2396D-B4BC-4F88-8123-D131FA8D902B}"/>
              </a:ext>
            </a:extLst>
          </p:cNvPr>
          <p:cNvCxnSpPr>
            <a:cxnSpLocks/>
          </p:cNvCxnSpPr>
          <p:nvPr/>
        </p:nvCxnSpPr>
        <p:spPr>
          <a:xfrm>
            <a:off x="10222995" y="3384714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9835B9C-C739-12DD-10E5-87AB5017C56E}"/>
              </a:ext>
            </a:extLst>
          </p:cNvPr>
          <p:cNvSpPr/>
          <p:nvPr/>
        </p:nvSpPr>
        <p:spPr>
          <a:xfrm>
            <a:off x="10059682" y="3729639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5BFF4-E889-C622-687D-8916AB57DAE3}"/>
              </a:ext>
            </a:extLst>
          </p:cNvPr>
          <p:cNvSpPr txBox="1"/>
          <p:nvPr/>
        </p:nvSpPr>
        <p:spPr>
          <a:xfrm>
            <a:off x="10082235" y="3810239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4492B2-3E46-9509-33D0-5CCE836ED85D}"/>
              </a:ext>
            </a:extLst>
          </p:cNvPr>
          <p:cNvSpPr/>
          <p:nvPr/>
        </p:nvSpPr>
        <p:spPr>
          <a:xfrm>
            <a:off x="11207045" y="3724111"/>
            <a:ext cx="314277" cy="31493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02A432-F87A-059B-9CD2-C982AA87CFFD}"/>
              </a:ext>
            </a:extLst>
          </p:cNvPr>
          <p:cNvSpPr txBox="1"/>
          <p:nvPr/>
        </p:nvSpPr>
        <p:spPr>
          <a:xfrm>
            <a:off x="11232536" y="3801420"/>
            <a:ext cx="265157" cy="17714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apr</a:t>
            </a:r>
          </a:p>
        </p:txBody>
      </p:sp>
      <p:cxnSp>
        <p:nvCxnSpPr>
          <p:cNvPr id="34" name="Straight Connector 33" title="q lines">
            <a:extLst>
              <a:ext uri="{FF2B5EF4-FFF2-40B4-BE49-F238E27FC236}">
                <a16:creationId xmlns:a16="http://schemas.microsoft.com/office/drawing/2014/main" id="{5BAE46EE-3376-5D52-659F-8E795CCF7699}"/>
              </a:ext>
            </a:extLst>
          </p:cNvPr>
          <p:cNvCxnSpPr>
            <a:cxnSpLocks/>
          </p:cNvCxnSpPr>
          <p:nvPr/>
        </p:nvCxnSpPr>
        <p:spPr>
          <a:xfrm>
            <a:off x="3255847" y="3405600"/>
            <a:ext cx="0" cy="203554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A085326-C11B-6B84-BCBE-264D1E9650AC}"/>
              </a:ext>
            </a:extLst>
          </p:cNvPr>
          <p:cNvSpPr txBox="1"/>
          <p:nvPr/>
        </p:nvSpPr>
        <p:spPr>
          <a:xfrm>
            <a:off x="5249259" y="1315717"/>
            <a:ext cx="15739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AP pillars, topics/AP structure/ governance agreed</a:t>
            </a:r>
          </a:p>
        </p:txBody>
      </p:sp>
      <p:grpSp>
        <p:nvGrpSpPr>
          <p:cNvPr id="48" name="Group 47" title="Milestone">
            <a:extLst>
              <a:ext uri="{FF2B5EF4-FFF2-40B4-BE49-F238E27FC236}">
                <a16:creationId xmlns:a16="http://schemas.microsoft.com/office/drawing/2014/main" id="{4B55424A-8F02-ABCC-59F9-1236EDD877D6}"/>
              </a:ext>
            </a:extLst>
          </p:cNvPr>
          <p:cNvGrpSpPr/>
          <p:nvPr/>
        </p:nvGrpSpPr>
        <p:grpSpPr>
          <a:xfrm>
            <a:off x="7616755" y="2255571"/>
            <a:ext cx="2937965" cy="1075283"/>
            <a:chOff x="6873434" y="2643541"/>
            <a:chExt cx="1913696" cy="1075283"/>
          </a:xfrm>
        </p:grpSpPr>
        <p:grpSp>
          <p:nvGrpSpPr>
            <p:cNvPr id="49" name="Group 48" title="Milestone Text">
              <a:extLst>
                <a:ext uri="{FF2B5EF4-FFF2-40B4-BE49-F238E27FC236}">
                  <a16:creationId xmlns:a16="http://schemas.microsoft.com/office/drawing/2014/main" id="{354610C6-A745-2397-046D-17AEA2B50FEB}"/>
                </a:ext>
              </a:extLst>
            </p:cNvPr>
            <p:cNvGrpSpPr/>
            <p:nvPr/>
          </p:nvGrpSpPr>
          <p:grpSpPr>
            <a:xfrm>
              <a:off x="7491422" y="2715094"/>
              <a:ext cx="1295708" cy="855582"/>
              <a:chOff x="2012619" y="2294290"/>
              <a:chExt cx="1295708" cy="855582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1D18753-6AC4-1C69-24B3-2E526E3D916D}"/>
                  </a:ext>
                </a:extLst>
              </p:cNvPr>
              <p:cNvSpPr txBox="1"/>
              <p:nvPr/>
            </p:nvSpPr>
            <p:spPr>
              <a:xfrm>
                <a:off x="2013545" y="2294290"/>
                <a:ext cx="12947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Final EC input </a:t>
                </a:r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doc</a:t>
                </a:r>
                <a:r>
                  <a:rPr kumimoji="0" lang="sl-SI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s</a:t>
                </a:r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- AP </a:t>
                </a:r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SWD</a:t>
                </a:r>
                <a:r>
                  <a:rPr kumimoji="0" lang="sl-SI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/COM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7B97183-2988-F14F-6F38-E6D0F7D4344E}"/>
                  </a:ext>
                </a:extLst>
              </p:cNvPr>
              <p:cNvSpPr txBox="1"/>
              <p:nvPr/>
            </p:nvSpPr>
            <p:spPr>
              <a:xfrm>
                <a:off x="2012619" y="2914135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sl-SI" sz="1200" dirty="0" err="1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rebuchet MS"/>
                  </a:rPr>
                  <a:t>October</a:t>
                </a:r>
                <a:r>
                  <a:rPr kumimoji="0" lang="en-GB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 </a:t>
                </a: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2023</a:t>
                </a:r>
              </a:p>
            </p:txBody>
          </p:sp>
        </p:grpSp>
        <p:sp>
          <p:nvSpPr>
            <p:cNvPr id="50" name="Rectangle: Rounded Corners 49" title="Milestone Graphic">
              <a:extLst>
                <a:ext uri="{FF2B5EF4-FFF2-40B4-BE49-F238E27FC236}">
                  <a16:creationId xmlns:a16="http://schemas.microsoft.com/office/drawing/2014/main" id="{72EDFCF7-511B-9C6D-5C7E-ADF42F1798B2}"/>
                </a:ext>
              </a:extLst>
            </p:cNvPr>
            <p:cNvSpPr/>
            <p:nvPr/>
          </p:nvSpPr>
          <p:spPr>
            <a:xfrm>
              <a:off x="7478300" y="3570676"/>
              <a:ext cx="383482" cy="14814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pic>
          <p:nvPicPr>
            <p:cNvPr id="51" name="Graphic 50" title="Milestone Flag">
              <a:extLst>
                <a:ext uri="{FF2B5EF4-FFF2-40B4-BE49-F238E27FC236}">
                  <a16:creationId xmlns:a16="http://schemas.microsoft.com/office/drawing/2014/main" id="{A6528AAF-37FE-F9FF-F516-21EB22E6AE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rcRect l="33525" t="18748" r="17129" b="44918"/>
            <a:stretch/>
          </p:blipFill>
          <p:spPr>
            <a:xfrm flipH="1">
              <a:off x="6873434" y="2643541"/>
              <a:ext cx="573660" cy="422383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7DC58F2-FEDC-588D-93CB-3E9859788C78}"/>
                </a:ext>
              </a:extLst>
            </p:cNvPr>
            <p:cNvSpPr/>
            <p:nvPr/>
          </p:nvSpPr>
          <p:spPr>
            <a:xfrm>
              <a:off x="7137118" y="2734824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M4</a:t>
              </a:r>
            </a:p>
          </p:txBody>
        </p:sp>
      </p:grpSp>
      <p:cxnSp>
        <p:nvCxnSpPr>
          <p:cNvPr id="57" name="Straight Connector 56" title="callout lines">
            <a:extLst>
              <a:ext uri="{FF2B5EF4-FFF2-40B4-BE49-F238E27FC236}">
                <a16:creationId xmlns:a16="http://schemas.microsoft.com/office/drawing/2014/main" id="{07DA30B3-0361-0683-BF48-B5CCF90DCDD9}"/>
              </a:ext>
            </a:extLst>
          </p:cNvPr>
          <p:cNvCxnSpPr>
            <a:cxnSpLocks/>
          </p:cNvCxnSpPr>
          <p:nvPr/>
        </p:nvCxnSpPr>
        <p:spPr>
          <a:xfrm>
            <a:off x="9033896" y="3284727"/>
            <a:ext cx="3053" cy="638993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5D76268-69EB-06DA-585E-C478758DF38C}"/>
              </a:ext>
            </a:extLst>
          </p:cNvPr>
          <p:cNvSpPr txBox="1"/>
          <p:nvPr/>
        </p:nvSpPr>
        <p:spPr>
          <a:xfrm>
            <a:off x="9857062" y="6270187"/>
            <a:ext cx="2247534" cy="2768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EC drafts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SWD</a:t>
            </a:r>
            <a:r>
              <a:rPr kumimoji="0" lang="sl-SI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/</a:t>
            </a:r>
            <a:r>
              <a:rPr kumimoji="0" lang="sl-SI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4" name="Rectangle: Rounded Corners 63" title="Year Bar">
            <a:extLst>
              <a:ext uri="{FF2B5EF4-FFF2-40B4-BE49-F238E27FC236}">
                <a16:creationId xmlns:a16="http://schemas.microsoft.com/office/drawing/2014/main" id="{3B1E3EAA-3A3E-9C7C-701C-FECDC4C5A0A0}"/>
              </a:ext>
            </a:extLst>
          </p:cNvPr>
          <p:cNvSpPr/>
          <p:nvPr/>
        </p:nvSpPr>
        <p:spPr>
          <a:xfrm>
            <a:off x="9134094" y="6063908"/>
            <a:ext cx="1088901" cy="145472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BABD3E-A029-9FAA-2943-C3728821E473}"/>
              </a:ext>
            </a:extLst>
          </p:cNvPr>
          <p:cNvSpPr txBox="1"/>
          <p:nvPr/>
        </p:nvSpPr>
        <p:spPr>
          <a:xfrm>
            <a:off x="2630727" y="547036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Public consultation </a:t>
            </a:r>
          </a:p>
        </p:txBody>
      </p:sp>
      <p:sp>
        <p:nvSpPr>
          <p:cNvPr id="11" name="Rectangle: Rounded Corners 10" title="Year Bar">
            <a:extLst>
              <a:ext uri="{FF2B5EF4-FFF2-40B4-BE49-F238E27FC236}">
                <a16:creationId xmlns:a16="http://schemas.microsoft.com/office/drawing/2014/main" id="{3E7F4186-00FE-F816-4EC4-4468293EF8F8}"/>
              </a:ext>
            </a:extLst>
          </p:cNvPr>
          <p:cNvSpPr/>
          <p:nvPr/>
        </p:nvSpPr>
        <p:spPr>
          <a:xfrm>
            <a:off x="2623628" y="5275479"/>
            <a:ext cx="319869" cy="1362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A47B1-2ADC-9F7E-FECE-2AD645101A9C}"/>
              </a:ext>
            </a:extLst>
          </p:cNvPr>
          <p:cNvSpPr txBox="1"/>
          <p:nvPr/>
        </p:nvSpPr>
        <p:spPr>
          <a:xfrm>
            <a:off x="7270790" y="5467106"/>
            <a:ext cx="2306264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Public consultation </a:t>
            </a:r>
          </a:p>
        </p:txBody>
      </p:sp>
      <p:sp>
        <p:nvSpPr>
          <p:cNvPr id="13" name="Rectangle: Rounded Corners 12" title="Year Bar">
            <a:extLst>
              <a:ext uri="{FF2B5EF4-FFF2-40B4-BE49-F238E27FC236}">
                <a16:creationId xmlns:a16="http://schemas.microsoft.com/office/drawing/2014/main" id="{9686503F-5082-78CB-29FB-C5C24CE5CA15}"/>
              </a:ext>
            </a:extLst>
          </p:cNvPr>
          <p:cNvSpPr/>
          <p:nvPr/>
        </p:nvSpPr>
        <p:spPr>
          <a:xfrm>
            <a:off x="7263691" y="5272219"/>
            <a:ext cx="319869" cy="1362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83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>
            <a:normAutofit/>
          </a:bodyPr>
          <a:lstStyle/>
          <a:p>
            <a:pPr marL="615950" indent="-342900">
              <a:buFont typeface="Wingdings 3" panose="05040102010807070707" pitchFamily="18" charset="2"/>
              <a:buChar char=""/>
            </a:pP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1st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Draft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to be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sent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to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NCs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,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PCs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,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TSGs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, EC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and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line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DGs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on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Friday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, 14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July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? </a:t>
            </a:r>
          </a:p>
          <a:p>
            <a:pPr marL="615950" indent="-342900"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EC inputs, national consultations, feedbacks – Summer 2023 and first half </a:t>
            </a:r>
            <a:r>
              <a:rPr lang="en-US" sz="2400" smtClean="0">
                <a:latin typeface="Avenir Next LT Pro"/>
                <a:sym typeface="Wingdings 3" panose="05040102010807070707" pitchFamily="18" charset="2"/>
              </a:rPr>
              <a:t>of </a:t>
            </a:r>
            <a:r>
              <a:rPr lang="en-US" sz="2400" smtClean="0">
                <a:latin typeface="Avenir Next LT Pro"/>
                <a:sym typeface="Wingdings 3" panose="05040102010807070707" pitchFamily="18" charset="2"/>
              </a:rPr>
              <a:t>September</a:t>
            </a:r>
            <a:endParaRPr lang="sl-SI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615950" indent="-342900">
              <a:buFont typeface="Wingdings 3" panose="05040102010807070707" pitchFamily="18" charset="2"/>
              <a:buChar char=""/>
            </a:pP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Letter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to EC 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–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end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of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July</a:t>
            </a:r>
            <a:endParaRPr lang="en-US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615950" indent="-342900">
              <a:buFont typeface="Wingdings 3" panose="05040102010807070707" pitchFamily="18" charset="2"/>
              <a:buChar char=""/>
            </a:pP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Countries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continue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sending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nominations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for</a:t>
            </a:r>
            <a:r>
              <a:rPr lang="sl-SI" sz="2400" dirty="0">
                <a:latin typeface="Avenir Next LT Pro"/>
                <a:sym typeface="Wingdings 3" panose="05040102010807070707" pitchFamily="18" charset="2"/>
              </a:rPr>
              <a:t> Social </a:t>
            </a:r>
            <a:r>
              <a:rPr lang="sl-SI" sz="2400" dirty="0" err="1">
                <a:latin typeface="Avenir Next LT Pro"/>
                <a:sym typeface="Wingdings 3" panose="05040102010807070707" pitchFamily="18" charset="2"/>
              </a:rPr>
              <a:t>Pillar</a:t>
            </a:r>
            <a:endParaRPr lang="sl-SI" sz="2400" dirty="0">
              <a:latin typeface="Avenir Next LT Pro"/>
              <a:sym typeface="Wingdings 3" panose="05040102010807070707" pitchFamily="18" charset="2"/>
            </a:endParaRPr>
          </a:p>
          <a:p>
            <a:pPr marL="615950" indent="-342900"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2nd draft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s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, fine-tuning </a:t>
            </a:r>
          </a:p>
          <a:p>
            <a:pPr marL="615950" indent="-342900">
              <a:buFont typeface="Wingdings 3" panose="05040102010807070707" pitchFamily="18" charset="2"/>
              <a:buChar char=""/>
            </a:pP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Final EC 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AP/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Com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input paper (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approved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at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March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GB</a:t>
            </a:r>
            <a:r>
              <a:rPr lang="en-US" sz="2400" dirty="0" smtClean="0">
                <a:latin typeface="Avenir Next LT Pro"/>
                <a:sym typeface="Wingdings 3" panose="05040102010807070707" pitchFamily="18" charset="2"/>
              </a:rPr>
              <a:t>)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and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</a:t>
            </a:r>
            <a:r>
              <a:rPr lang="sl-SI" sz="2400" dirty="0" err="1" smtClean="0">
                <a:latin typeface="Avenir Next LT Pro"/>
                <a:sym typeface="Wingdings 3" panose="05040102010807070707" pitchFamily="18" charset="2"/>
              </a:rPr>
              <a:t>sent</a:t>
            </a:r>
            <a:r>
              <a:rPr lang="sl-SI" sz="2400" dirty="0" smtClean="0">
                <a:latin typeface="Avenir Next LT Pro"/>
                <a:sym typeface="Wingdings 3" panose="05040102010807070707" pitchFamily="18" charset="2"/>
              </a:rPr>
              <a:t> to EC?</a:t>
            </a:r>
            <a:endParaRPr lang="en-US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615950" indent="-342900">
              <a:buFont typeface="Wingdings 3" panose="05040102010807070707" pitchFamily="18" charset="2"/>
              <a:buChar char=""/>
            </a:pPr>
            <a:endParaRPr lang="sl-SI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273050" indent="0">
              <a:buNone/>
            </a:pPr>
            <a:endParaRPr lang="en-US" sz="2200" b="1" dirty="0" smtClean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sl-SI" sz="4000" b="1" i="1" dirty="0" err="1" smtClean="0">
                <a:latin typeface="Georgia" panose="02040502050405020303" pitchFamily="18" charset="0"/>
              </a:rPr>
              <a:t>Next</a:t>
            </a:r>
            <a:r>
              <a:rPr lang="sl-SI" sz="4000" b="1" i="1" dirty="0" smtClean="0">
                <a:latin typeface="Georgia" panose="02040502050405020303" pitchFamily="18" charset="0"/>
              </a:rPr>
              <a:t> </a:t>
            </a:r>
            <a:r>
              <a:rPr lang="sl-SI" sz="4000" b="1" i="1" dirty="0" err="1" smtClean="0">
                <a:latin typeface="Georgia" panose="02040502050405020303" pitchFamily="18" charset="0"/>
              </a:rPr>
              <a:t>steps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you!</a:t>
            </a:r>
            <a:br>
              <a:rPr lang="en-US" altLang="sl-SI" sz="5600" dirty="0"/>
            </a:br>
            <a:endParaRPr lang="en-US" altLang="sl-SI" sz="5600" dirty="0"/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15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12A0B2"/>
      </a:accent1>
      <a:accent2>
        <a:srgbClr val="CF2D86"/>
      </a:accent2>
      <a:accent3>
        <a:srgbClr val="2B5181"/>
      </a:accent3>
      <a:accent4>
        <a:srgbClr val="CF2D86"/>
      </a:accent4>
      <a:accent5>
        <a:srgbClr val="48106A"/>
      </a:accent5>
      <a:accent6>
        <a:srgbClr val="12A0B2"/>
      </a:accent6>
      <a:hlink>
        <a:srgbClr val="CF2D86"/>
      </a:hlink>
      <a:folHlink>
        <a:srgbClr val="7F7F7F"/>
      </a:folHlink>
    </a:clrScheme>
    <a:fontScheme name="Custom 14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11196_Roadmap timeline light_AAS_v4" id="{33FC5EA5-FE77-46E7-BA31-ED409B7B02DD}" vid="{AD8A9DCF-59B2-4155-8D14-12E15B67169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13187</TotalTime>
  <Words>467</Words>
  <Application>Microsoft Office PowerPoint</Application>
  <PresentationFormat>Širokozaslonsko</PresentationFormat>
  <Paragraphs>110</Paragraphs>
  <Slides>7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Georgia</vt:lpstr>
      <vt:lpstr>Trebuchet MS</vt:lpstr>
      <vt:lpstr>Wingdings</vt:lpstr>
      <vt:lpstr>Wingdings 3</vt:lpstr>
      <vt:lpstr>Office Theme</vt:lpstr>
      <vt:lpstr>3_Office Theme</vt:lpstr>
      <vt:lpstr>PowerPointova predstavitev</vt:lpstr>
      <vt:lpstr>PowerPointova predstavitev</vt:lpstr>
      <vt:lpstr>Strategic consultation – revision of EC Communication</vt:lpstr>
      <vt:lpstr>EC – Indicative timeline</vt:lpstr>
      <vt:lpstr>PowerPointova predstavitev</vt:lpstr>
      <vt:lpstr>PowerPointova predstavitev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Facility Point</cp:lastModifiedBy>
  <cp:revision>227</cp:revision>
  <cp:lastPrinted>2022-09-12T20:31:39Z</cp:lastPrinted>
  <dcterms:created xsi:type="dcterms:W3CDTF">2022-09-07T09:31:29Z</dcterms:created>
  <dcterms:modified xsi:type="dcterms:W3CDTF">2023-07-11T06:47:22Z</dcterms:modified>
</cp:coreProperties>
</file>