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4267" r:id="rId2"/>
    <p:sldId id="4153" r:id="rId3"/>
    <p:sldId id="4274" r:id="rId4"/>
    <p:sldId id="283" r:id="rId5"/>
  </p:sldIdLst>
  <p:sldSz cx="12192000" cy="6858000"/>
  <p:notesSz cx="7104063" cy="10234613"/>
  <p:defaultTextStyle>
    <a:defPPr>
      <a:defRPr lang="en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72C053B-0F9B-49B5-A128-76DE1D8217B9}">
          <p14:sldIdLst>
            <p14:sldId id="4267"/>
            <p14:sldId id="4153"/>
            <p14:sldId id="4274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2563875-D274-9027-538D-5A98A5B931A9}" name="Facility Point" initials="FP" userId="Facility Point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cility Point" initials="FP" lastIdx="6" clrIdx="0">
    <p:extLst>
      <p:ext uri="{19B8F6BF-5375-455C-9EA6-DF929625EA0E}">
        <p15:presenceInfo xmlns:p15="http://schemas.microsoft.com/office/powerpoint/2012/main" userId="Facility Point" providerId="None"/>
      </p:ext>
    </p:extLst>
  </p:cmAuthor>
  <p:cmAuthor id="2" name="Kz Consult" initials="KC" lastIdx="1" clrIdx="1">
    <p:extLst>
      <p:ext uri="{19B8F6BF-5375-455C-9EA6-DF929625EA0E}">
        <p15:presenceInfo xmlns:p15="http://schemas.microsoft.com/office/powerpoint/2012/main" userId="bb72cff0850729f5" providerId="Windows Live"/>
      </p:ext>
    </p:extLst>
  </p:cmAuthor>
  <p:cmAuthor id="3" name="Michele Giovenali" initials="MG" lastIdx="2" clrIdx="3">
    <p:extLst>
      <p:ext uri="{19B8F6BF-5375-455C-9EA6-DF929625EA0E}">
        <p15:presenceInfo xmlns:p15="http://schemas.microsoft.com/office/powerpoint/2012/main" userId="S-1-5-21-415702238-133197458-2415786290-37303" providerId="AD"/>
      </p:ext>
    </p:extLst>
  </p:cmAuthor>
  <p:cmAuthor id="4" name="Italy" initials="NB" lastIdx="4" clrIdx="2">
    <p:extLst>
      <p:ext uri="{19B8F6BF-5375-455C-9EA6-DF929625EA0E}">
        <p15:presenceInfo xmlns:p15="http://schemas.microsoft.com/office/powerpoint/2012/main" userId="Ital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D3D4"/>
    <a:srgbClr val="00B393"/>
    <a:srgbClr val="B63935"/>
    <a:srgbClr val="FF6699"/>
    <a:srgbClr val="FFCCCC"/>
    <a:srgbClr val="306DB6"/>
    <a:srgbClr val="F99D38"/>
    <a:srgbClr val="C03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Srednji slog 4 – poudarek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E25E649-3F16-4E02-A733-19D2CDBF48F0}" styleName="Srednji slog 3 – poudarek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556" autoAdjust="0"/>
    <p:restoredTop sz="93061"/>
  </p:normalViewPr>
  <p:slideViewPr>
    <p:cSldViewPr snapToGrid="0">
      <p:cViewPr varScale="1">
        <p:scale>
          <a:sx n="113" d="100"/>
          <a:sy n="113" d="100"/>
        </p:scale>
        <p:origin x="18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9202" cy="512304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4023203" y="0"/>
            <a:ext cx="3079202" cy="512304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7C6F100A-6EB7-4976-B3D6-6BC4E806A348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9722309"/>
            <a:ext cx="3079202" cy="512304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4023203" y="9722309"/>
            <a:ext cx="3079202" cy="512304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7558F339-E478-418C-9707-4DB8592387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192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>
              <a:defRPr sz="1200"/>
            </a:lvl1pPr>
          </a:lstStyle>
          <a:p>
            <a:fld id="{D642E009-06F5-B54C-95E6-E60337C56277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r">
              <a:defRPr sz="1200"/>
            </a:lvl1pPr>
          </a:lstStyle>
          <a:p>
            <a:fld id="{35F87A08-D166-424A-BF08-22C96A10A0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5507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41A8AF9A-0149-B096-6BA7-0BE0DB59F3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325DA948-2BCF-9B72-9C27-357C5AFF18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Avenir Next LT Pro"/>
            </a:endParaRPr>
          </a:p>
          <a:p>
            <a:pPr eaLnBrk="1" hangingPunct="1">
              <a:spcBef>
                <a:spcPct val="0"/>
              </a:spcBef>
            </a:pPr>
            <a:endParaRPr lang="fr-FR" altLang="fr-FR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BAF530D8-6628-1B9A-5CAB-DD0A0DED08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EA9271-0E4D-40FF-A4AD-3E0E5DD218D8}" type="slidenum">
              <a:rPr kumimoji="0" lang="en-GB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1901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41A8AF9A-0149-B096-6BA7-0BE0DB59F3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325DA948-2BCF-9B72-9C27-357C5AFF18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Avenir Next LT Pro"/>
            </a:endParaRPr>
          </a:p>
          <a:p>
            <a:pPr eaLnBrk="1" hangingPunct="1">
              <a:spcBef>
                <a:spcPct val="0"/>
              </a:spcBef>
            </a:pPr>
            <a:endParaRPr lang="fr-FR" altLang="fr-FR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BAF530D8-6628-1B9A-5CAB-DD0A0DED08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EEA9271-0E4D-40FF-A4AD-3E0E5DD218D8}" type="slidenum">
              <a:rPr kumimoji="0" lang="en-GB" alt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alt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752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08FDB-DCF6-CA8E-FF58-EE188EFF52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C8C768-2CC4-C5AA-3607-A419129B87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691A6-FEDA-B2B9-DACD-4E02A208A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90A-A2BB-DC49-AEBE-6161540E5C3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A3CB9-0F92-B2A1-256C-F11913CCD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EA3B9-73FD-27B6-7005-27D4211D1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AE4-C672-3A4C-8C9F-05F68A080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043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BA0F5-AACA-9281-1688-86DE35620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87DE9B-CE76-ABF3-84F9-E689200208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9E9D94-D1E3-F0C5-F18F-72CA5295E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90A-A2BB-DC49-AEBE-6161540E5C3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56617B-68FC-E924-6864-4749A58AA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F382C-D148-778B-E78C-CE10A2C88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AE4-C672-3A4C-8C9F-05F68A080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437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8EBEA7-864B-5F94-0E4F-C3A00C2D9E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AC1E2D-B170-F9CC-A918-88AD371291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89CF2-27E7-C125-B181-BECA4BB99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90A-A2BB-DC49-AEBE-6161540E5C3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1C5EF9-F98E-8F32-CBFD-EA4D16112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18990-B125-5331-5512-28A93BE42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AE4-C672-3A4C-8C9F-05F68A080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48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5EEF3-D0F9-162E-829C-AF1712E26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E310A-72DC-7F8B-C337-9E73037D13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A2D1D-D703-E6AD-41BB-C69D7E8D8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90A-A2BB-DC49-AEBE-6161540E5C3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D00583-D035-8A05-CC7E-6EC98BBB4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42186-50D4-FACB-7399-CDE6B34A8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AE4-C672-3A4C-8C9F-05F68A080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76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A0BA88-DF78-9CA8-B3AE-19D531278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8EB9B4-DBC4-65F6-390C-E2C18D3CA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5B6A67-8F04-46DB-E41A-A3D231BCC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90A-A2BB-DC49-AEBE-6161540E5C3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F285E-002F-F494-7FAF-6CA9FEA4D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48178-95D5-CE85-E632-FFE5F0C0B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AE4-C672-3A4C-8C9F-05F68A080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5713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E81AB-1E71-DF64-5B29-3D8BF3D88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46592-05AB-E31B-27A2-4BB1CAAE8B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410EBF-8876-8C7C-6DB6-CE5A12526E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87B81C-D1B7-156F-177C-C91F5A457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90A-A2BB-DC49-AEBE-6161540E5C3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4FDB38-B2DE-FF44-D284-B4741A5D8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E64ABE-5D79-2DFF-890A-24689A4B2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AE4-C672-3A4C-8C9F-05F68A080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477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D86CC-DF52-B0F9-9D96-730023299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6C2FCB-7E5E-952D-887A-A0D90350D7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F00950-6DA4-5245-C4CA-496937556C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3A278B-9721-EAA5-6B6F-26D955AC78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30D374-4EA2-1523-FDA4-7C1C3491F2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1245DF-6A87-9404-72CF-AA1531FCD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90A-A2BB-DC49-AEBE-6161540E5C3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16A43C5-B924-F241-27D9-E74501095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1897C3-0C14-CD66-B1DB-9AA47C3D1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AE4-C672-3A4C-8C9F-05F68A080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322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EAA32-EC3D-5CE9-BF9F-2BDD1FD23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3987FE-4BAD-4EC4-0458-42F2AD56F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90A-A2BB-DC49-AEBE-6161540E5C3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B0EBFC-E19C-90C2-E539-5CA86A9F0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FDF540-6079-5132-C9ED-978B652F4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AE4-C672-3A4C-8C9F-05F68A080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801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98D64A-1E4E-F1FF-E109-535F9D36A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90A-A2BB-DC49-AEBE-6161540E5C3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6AAA61-F010-BB72-2321-9922D0EE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FEFDD4-039A-7BBB-F21D-17230C890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AE4-C672-3A4C-8C9F-05F68A080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8689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A418E-084D-F47C-5DB0-94BE0642C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EC03F-332C-3700-B5C2-2F6806468C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A84459-C0A9-64A8-E729-0F7E8778F0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F2E875-E027-1ED1-5B7B-76AF8C7EA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90A-A2BB-DC49-AEBE-6161540E5C3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887568-94CD-6BDA-09F4-34EF87026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A68886-130D-0ACB-D016-F71CCC2EA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AE4-C672-3A4C-8C9F-05F68A080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175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1B9E1-0557-0E56-E4AC-66252FBCD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54CBE14-7748-4F58-896E-69F8AAF61B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04F9C2-A09D-F693-0EF3-3E47BD8780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58A3D1-E741-27C6-5E9E-9A618FD91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690A-A2BB-DC49-AEBE-6161540E5C3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DB0D2C-C0BF-BDFF-C79C-B7C2DE221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4BA366-BD27-3E76-1E4C-3D77DB3D3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1AE4-C672-3A4C-8C9F-05F68A080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535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3935CC-4679-7639-80D9-EFA834F73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E00737-C14F-623C-B5E3-E33C970CA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261230-1123-483F-8A60-E24C870D5B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690A-A2BB-DC49-AEBE-6161540E5C3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36C48-4C28-9F84-0F10-DAAD02170A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06052-8C16-279E-96FA-9DE7EF251E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E1AE4-C672-3A4C-8C9F-05F68A0805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751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2">
            <a:extLst>
              <a:ext uri="{FF2B5EF4-FFF2-40B4-BE49-F238E27FC236}">
                <a16:creationId xmlns:a16="http://schemas.microsoft.com/office/drawing/2014/main" id="{AA228D4E-A081-2DA9-E750-694C8DB0C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573" y="150395"/>
            <a:ext cx="10626811" cy="6692361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sl-SI" altLang="sl-SI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016319-6BC7-3AB9-38DA-C36131EFFB1C}"/>
              </a:ext>
            </a:extLst>
          </p:cNvPr>
          <p:cNvSpPr/>
          <p:nvPr/>
        </p:nvSpPr>
        <p:spPr>
          <a:xfrm>
            <a:off x="770021" y="150395"/>
            <a:ext cx="10635916" cy="19036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99" name="object 5">
            <a:extLst>
              <a:ext uri="{FF2B5EF4-FFF2-40B4-BE49-F238E27FC236}">
                <a16:creationId xmlns:a16="http://schemas.microsoft.com/office/drawing/2014/main" id="{ECBD533E-25FE-190B-E7EF-A50FF9370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6080" y="3436943"/>
            <a:ext cx="549275" cy="7889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0" name="object 6">
            <a:extLst>
              <a:ext uri="{FF2B5EF4-FFF2-40B4-BE49-F238E27FC236}">
                <a16:creationId xmlns:a16="http://schemas.microsoft.com/office/drawing/2014/main" id="{AEA4E67F-5CB2-DAF1-1AB9-CDAA83B40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4960943"/>
            <a:ext cx="550862" cy="7889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1" name="object 7">
            <a:extLst>
              <a:ext uri="{FF2B5EF4-FFF2-40B4-BE49-F238E27FC236}">
                <a16:creationId xmlns:a16="http://schemas.microsoft.com/office/drawing/2014/main" id="{0CEB7367-71EC-2308-6038-8299F74A8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387975"/>
            <a:ext cx="550862" cy="78898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2" name="object 8">
            <a:extLst>
              <a:ext uri="{FF2B5EF4-FFF2-40B4-BE49-F238E27FC236}">
                <a16:creationId xmlns:a16="http://schemas.microsoft.com/office/drawing/2014/main" id="{021707C3-B1AC-6D8E-BD69-D92AE4F7D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813430"/>
            <a:ext cx="550862" cy="79057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E2F9F185-E804-5145-CD28-6FB4A71545C7}"/>
              </a:ext>
            </a:extLst>
          </p:cNvPr>
          <p:cNvSpPr txBox="1">
            <a:spLocks/>
          </p:cNvSpPr>
          <p:nvPr/>
        </p:nvSpPr>
        <p:spPr bwMode="auto">
          <a:xfrm>
            <a:off x="1502568" y="2701568"/>
            <a:ext cx="9358313" cy="2259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sl-SI" altLang="fr-FR" sz="2800" b="1" i="1" kern="0" dirty="0"/>
          </a:p>
          <a:p>
            <a:pPr>
              <a:defRPr/>
            </a:pPr>
            <a:r>
              <a:rPr lang="sl-SI" altLang="fr-FR" sz="2800" b="1" i="1" kern="0" dirty="0" err="1">
                <a:latin typeface="Georgia" panose="02040502050405020303" pitchFamily="18" charset="0"/>
              </a:rPr>
              <a:t>Latest</a:t>
            </a:r>
            <a:r>
              <a:rPr lang="sl-SI" altLang="fr-FR" sz="2800" b="1" i="1" kern="0" dirty="0">
                <a:latin typeface="Georgia" panose="02040502050405020303" pitchFamily="18" charset="0"/>
              </a:rPr>
              <a:t> </a:t>
            </a:r>
            <a:r>
              <a:rPr lang="sl-SI" altLang="fr-FR" sz="2800" b="1" i="1" kern="0" dirty="0" err="1">
                <a:latin typeface="Georgia" panose="02040502050405020303" pitchFamily="18" charset="0"/>
              </a:rPr>
              <a:t>achievements</a:t>
            </a:r>
            <a:endParaRPr lang="sl-SI" altLang="fr-FR" sz="2800" b="1" i="1" kern="0" dirty="0">
              <a:latin typeface="Georgia" panose="02040502050405020303" pitchFamily="18" charset="0"/>
            </a:endParaRPr>
          </a:p>
          <a:p>
            <a:pPr>
              <a:defRPr/>
            </a:pPr>
            <a:r>
              <a:rPr lang="sl-SI" altLang="fr-FR" sz="2800" b="1" i="1" kern="0" dirty="0">
                <a:latin typeface="Georgia" panose="02040502050405020303" pitchFamily="18" charset="0"/>
              </a:rPr>
              <a:t>Pillar/TSG</a:t>
            </a:r>
          </a:p>
        </p:txBody>
      </p:sp>
      <p:pic>
        <p:nvPicPr>
          <p:cNvPr id="3" name="Picture 2" descr="https://www.adriatic-ionian.eu/wp-content/uploads/2018/03/EUSAIR_Logotype_RGB.jpg">
            <a:extLst>
              <a:ext uri="{FF2B5EF4-FFF2-40B4-BE49-F238E27FC236}">
                <a16:creationId xmlns:a16="http://schemas.microsoft.com/office/drawing/2014/main" id="{87326F1B-17DD-C3C9-BBA8-223269544E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7" r="7640"/>
          <a:stretch/>
        </p:blipFill>
        <p:spPr bwMode="auto">
          <a:xfrm>
            <a:off x="8852452" y="32675"/>
            <a:ext cx="2121000" cy="173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dnaslov 2">
            <a:extLst>
              <a:ext uri="{FF2B5EF4-FFF2-40B4-BE49-F238E27FC236}">
                <a16:creationId xmlns:a16="http://schemas.microsoft.com/office/drawing/2014/main" id="{AB961EB5-469D-18B4-909C-A850A19CC46B}"/>
              </a:ext>
            </a:extLst>
          </p:cNvPr>
          <p:cNvSpPr txBox="1">
            <a:spLocks/>
          </p:cNvSpPr>
          <p:nvPr/>
        </p:nvSpPr>
        <p:spPr bwMode="auto">
          <a:xfrm>
            <a:off x="2028825" y="4630673"/>
            <a:ext cx="8305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None/>
            </a:pPr>
            <a:r>
              <a:rPr lang="sl-SI" altLang="fr-FR" sz="2000" dirty="0" err="1">
                <a:solidFill>
                  <a:schemeClr val="tx2"/>
                </a:solidFill>
                <a:latin typeface="Avenir Next LT Pro" panose="020B0504020202020204" pitchFamily="34" charset="-18"/>
              </a:rPr>
              <a:t>Technical</a:t>
            </a:r>
            <a:r>
              <a:rPr lang="sl-SI" altLang="fr-FR" sz="2000" dirty="0">
                <a:solidFill>
                  <a:schemeClr val="tx2"/>
                </a:solidFill>
                <a:latin typeface="Avenir Next LT Pro" panose="020B0504020202020204" pitchFamily="34" charset="-18"/>
              </a:rPr>
              <a:t> meeting of Pillar </a:t>
            </a:r>
            <a:r>
              <a:rPr lang="sl-SI" altLang="fr-FR" sz="2000" dirty="0" err="1">
                <a:solidFill>
                  <a:schemeClr val="tx2"/>
                </a:solidFill>
                <a:latin typeface="Avenir Next LT Pro" panose="020B0504020202020204" pitchFamily="34" charset="-18"/>
              </a:rPr>
              <a:t>Coordinators</a:t>
            </a:r>
            <a:endParaRPr lang="sl-SI" altLang="fr-FR" sz="2000" dirty="0">
              <a:solidFill>
                <a:schemeClr val="tx2"/>
              </a:solidFill>
              <a:latin typeface="Avenir Next LT Pro" panose="020B0504020202020204" pitchFamily="34" charset="-18"/>
            </a:endParaRPr>
          </a:p>
          <a:p>
            <a:pPr algn="ctr" eaLnBrk="1" hangingPunct="1">
              <a:lnSpc>
                <a:spcPct val="100000"/>
              </a:lnSpc>
              <a:spcBef>
                <a:spcPct val="20000"/>
              </a:spcBef>
              <a:buNone/>
            </a:pPr>
            <a:r>
              <a:rPr lang="sl-SI" altLang="sl-SI" sz="2000" dirty="0" err="1">
                <a:solidFill>
                  <a:schemeClr val="tx2"/>
                </a:solidFill>
                <a:latin typeface="Avenir Next LT Pro" panose="020B0504020202020204" pitchFamily="34" charset="-18"/>
              </a:rPr>
              <a:t>Patras</a:t>
            </a:r>
            <a:r>
              <a:rPr lang="en-GB" altLang="sl-SI" sz="2000" dirty="0">
                <a:solidFill>
                  <a:schemeClr val="tx2"/>
                </a:solidFill>
                <a:latin typeface="Avenir Next LT Pro" panose="020B0504020202020204" pitchFamily="34" charset="-18"/>
              </a:rPr>
              <a:t>, </a:t>
            </a:r>
            <a:r>
              <a:rPr lang="sl-SI" altLang="sl-SI" sz="2000" dirty="0">
                <a:solidFill>
                  <a:schemeClr val="tx2"/>
                </a:solidFill>
                <a:latin typeface="Avenir Next LT Pro" panose="020B0504020202020204" pitchFamily="34" charset="-18"/>
              </a:rPr>
              <a:t>12 </a:t>
            </a:r>
            <a:r>
              <a:rPr lang="sl-SI" altLang="sl-SI" sz="2000" dirty="0" err="1">
                <a:solidFill>
                  <a:schemeClr val="tx2"/>
                </a:solidFill>
                <a:latin typeface="Avenir Next LT Pro" panose="020B0504020202020204" pitchFamily="34" charset="-18"/>
              </a:rPr>
              <a:t>February</a:t>
            </a:r>
            <a:r>
              <a:rPr lang="sl-SI" altLang="sl-SI" sz="2000" dirty="0">
                <a:solidFill>
                  <a:schemeClr val="tx2"/>
                </a:solidFill>
                <a:latin typeface="Avenir Next LT Pro" panose="020B0504020202020204" pitchFamily="34" charset="-18"/>
              </a:rPr>
              <a:t> 2025</a:t>
            </a:r>
            <a:endParaRPr lang="en-GB" altLang="sl-SI" sz="2000" dirty="0">
              <a:solidFill>
                <a:schemeClr val="tx2"/>
              </a:solidFill>
              <a:latin typeface="Avenir Next LT Pro" panose="020B0504020202020204" pitchFamily="34" charset="-18"/>
            </a:endParaRPr>
          </a:p>
        </p:txBody>
      </p:sp>
      <p:pic>
        <p:nvPicPr>
          <p:cNvPr id="7" name="Picture 6" descr="A screen shot of a computer&#10;&#10;Description automatically generated">
            <a:extLst>
              <a:ext uri="{FF2B5EF4-FFF2-40B4-BE49-F238E27FC236}">
                <a16:creationId xmlns:a16="http://schemas.microsoft.com/office/drawing/2014/main" id="{60E2FA96-5BC3-FD85-CFAE-5F77F35EF1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468" y="282120"/>
            <a:ext cx="3391714" cy="1766915"/>
          </a:xfrm>
          <a:prstGeom prst="rect">
            <a:avLst/>
          </a:prstGeom>
        </p:spPr>
      </p:pic>
      <p:pic>
        <p:nvPicPr>
          <p:cNvPr id="6" name="Picture 5" descr="A logo with numbers and a paper airplane&#10;&#10;Description automatically generated with medium confidence">
            <a:extLst>
              <a:ext uri="{FF2B5EF4-FFF2-40B4-BE49-F238E27FC236}">
                <a16:creationId xmlns:a16="http://schemas.microsoft.com/office/drawing/2014/main" id="{558837B6-7ED5-1050-59FB-E005C9E112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307143" y="86895"/>
            <a:ext cx="1749164" cy="16341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72219596-D452-97BC-C26F-67B557D76836}"/>
              </a:ext>
            </a:extLst>
          </p:cNvPr>
          <p:cNvSpPr>
            <a:spLocks noChangeAspec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20" name="Title 1">
            <a:extLst>
              <a:ext uri="{FF2B5EF4-FFF2-40B4-BE49-F238E27FC236}">
                <a16:creationId xmlns:a16="http://schemas.microsoft.com/office/drawing/2014/main" id="{7FA4F932-09DD-99D9-EE2D-0AEF0A44E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sz="3200" b="1" i="1" dirty="0">
                <a:latin typeface="Georgia" panose="02040502050405020303" pitchFamily="18" charset="0"/>
              </a:rPr>
              <a:t>Main TSG activities </a:t>
            </a:r>
          </a:p>
        </p:txBody>
      </p:sp>
      <p:grpSp>
        <p:nvGrpSpPr>
          <p:cNvPr id="9223" name="Group 3">
            <a:extLst>
              <a:ext uri="{FF2B5EF4-FFF2-40B4-BE49-F238E27FC236}">
                <a16:creationId xmlns:a16="http://schemas.microsoft.com/office/drawing/2014/main" id="{96B3CBA9-A634-17BD-55B6-355FA0A13D4E}"/>
              </a:ext>
            </a:extLst>
          </p:cNvPr>
          <p:cNvGrpSpPr>
            <a:grpSpLocks/>
          </p:cNvGrpSpPr>
          <p:nvPr/>
        </p:nvGrpSpPr>
        <p:grpSpPr bwMode="auto">
          <a:xfrm>
            <a:off x="0" y="5895975"/>
            <a:ext cx="12192000" cy="962025"/>
            <a:chOff x="0" y="5895975"/>
            <a:chExt cx="12192000" cy="962025"/>
          </a:xfrm>
        </p:grpSpPr>
        <p:pic>
          <p:nvPicPr>
            <p:cNvPr id="9224" name="Picture 4">
              <a:extLst>
                <a:ext uri="{FF2B5EF4-FFF2-40B4-BE49-F238E27FC236}">
                  <a16:creationId xmlns:a16="http://schemas.microsoft.com/office/drawing/2014/main" id="{BD010965-97DE-B6EC-0A5A-F125584D10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5" name="Picture 5">
              <a:extLst>
                <a:ext uri="{FF2B5EF4-FFF2-40B4-BE49-F238E27FC236}">
                  <a16:creationId xmlns:a16="http://schemas.microsoft.com/office/drawing/2014/main" id="{096654A8-09F5-6F12-191B-552A597D4E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6">
              <a:extLst>
                <a:ext uri="{FF2B5EF4-FFF2-40B4-BE49-F238E27FC236}">
                  <a16:creationId xmlns:a16="http://schemas.microsoft.com/office/drawing/2014/main" id="{8C2C1796-FAB7-DAA9-E857-D846A85649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F689A9-F8A8-A14E-8023-C778FE66E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240" y="2101850"/>
            <a:ext cx="5661200" cy="4042569"/>
          </a:xfrm>
        </p:spPr>
        <p:txBody>
          <a:bodyPr/>
          <a:lstStyle/>
          <a:p>
            <a:pPr marL="273050" indent="0">
              <a:buClr>
                <a:srgbClr val="80A9A1"/>
              </a:buClr>
              <a:buNone/>
            </a:pPr>
            <a:endParaRPr lang="sl-SI" sz="2200" dirty="0">
              <a:latin typeface="Avenir Next LT Pro"/>
            </a:endParaRPr>
          </a:p>
          <a:p>
            <a:pPr marL="273050" indent="0">
              <a:buNone/>
            </a:pPr>
            <a:endParaRPr lang="en-US" sz="2200" b="1" dirty="0">
              <a:solidFill>
                <a:srgbClr val="962304"/>
              </a:solidFill>
              <a:latin typeface="Avenir Next LT Pro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1918F4A-B246-2AE4-3006-F5FB8F0A29EC}"/>
              </a:ext>
            </a:extLst>
          </p:cNvPr>
          <p:cNvCxnSpPr/>
          <p:nvPr/>
        </p:nvCxnSpPr>
        <p:spPr>
          <a:xfrm>
            <a:off x="850446" y="1601674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B460DFD6-5E5D-4034-00A5-2BF2BD7D1F63}"/>
              </a:ext>
            </a:extLst>
          </p:cNvPr>
          <p:cNvSpPr txBox="1">
            <a:spLocks/>
          </p:cNvSpPr>
          <p:nvPr/>
        </p:nvSpPr>
        <p:spPr bwMode="auto">
          <a:xfrm>
            <a:off x="820457" y="2053828"/>
            <a:ext cx="10287635" cy="4042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lvl="1" indent="-263525">
              <a:buClr>
                <a:srgbClr val="80A9A1"/>
              </a:buClr>
              <a:buFont typeface="Wingdings 3" panose="05040102010807070707" pitchFamily="18" charset="2"/>
              <a:buChar char=""/>
            </a:pPr>
            <a:r>
              <a:rPr lang="en-US" sz="2000" dirty="0">
                <a:solidFill>
                  <a:srgbClr val="000000"/>
                </a:solidFill>
                <a:latin typeface="Avenir Next LT Pro" panose="020B0504020202020204" pitchFamily="34" charset="-18"/>
              </a:rPr>
              <a:t>(Please add here any highlights of TSG activities since the last PC Technical meeting or any special future activity. You are kindly asked to keep only 1 slide format for this topic – 5 minutes)</a:t>
            </a:r>
          </a:p>
          <a:p>
            <a:pPr marL="263525" lvl="1" indent="-263525">
              <a:buClr>
                <a:srgbClr val="80A9A1"/>
              </a:buClr>
              <a:buFont typeface="Wingdings 3" panose="05040102010807070707" pitchFamily="18" charset="2"/>
              <a:buChar char=""/>
            </a:pPr>
            <a:endParaRPr lang="en-US" sz="1600" dirty="0">
              <a:solidFill>
                <a:srgbClr val="000000"/>
              </a:solidFill>
              <a:latin typeface="Avenir Next LT Pro" panose="020B0504020202020204" pitchFamily="34" charset="-18"/>
            </a:endParaRPr>
          </a:p>
          <a:p>
            <a:pPr marL="263525" lvl="1" indent="-263525">
              <a:buClr>
                <a:srgbClr val="80A9A1"/>
              </a:buClr>
              <a:buFont typeface="Wingdings 3" panose="05040102010807070707" pitchFamily="18" charset="2"/>
              <a:buChar char=""/>
            </a:pPr>
            <a:endParaRPr lang="en-US" sz="18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8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200" b="1" dirty="0">
              <a:solidFill>
                <a:srgbClr val="962304"/>
              </a:solidFill>
              <a:latin typeface="Avenir Next LT Pro"/>
            </a:endParaRPr>
          </a:p>
        </p:txBody>
      </p:sp>
    </p:spTree>
    <p:extLst>
      <p:ext uri="{BB962C8B-B14F-4D97-AF65-F5344CB8AC3E}">
        <p14:creationId xmlns:p14="http://schemas.microsoft.com/office/powerpoint/2010/main" val="3138213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72219596-D452-97BC-C26F-67B557D76836}"/>
              </a:ext>
            </a:extLst>
          </p:cNvPr>
          <p:cNvSpPr>
            <a:spLocks noChangeAspec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220" name="Title 1">
            <a:extLst>
              <a:ext uri="{FF2B5EF4-FFF2-40B4-BE49-F238E27FC236}">
                <a16:creationId xmlns:a16="http://schemas.microsoft.com/office/drawing/2014/main" id="{7FA4F932-09DD-99D9-EE2D-0AEF0A44E3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GB" sz="3200" b="1" i="1" dirty="0">
                <a:latin typeface="Georgia" panose="02040502050405020303" pitchFamily="18" charset="0"/>
              </a:rPr>
              <a:t>Main issues and needs for new AP implementation</a:t>
            </a:r>
            <a:endParaRPr lang="en-US" sz="3200" b="1" i="1" dirty="0">
              <a:latin typeface="Georgia" panose="02040502050405020303" pitchFamily="18" charset="0"/>
            </a:endParaRPr>
          </a:p>
        </p:txBody>
      </p:sp>
      <p:grpSp>
        <p:nvGrpSpPr>
          <p:cNvPr id="9223" name="Group 3">
            <a:extLst>
              <a:ext uri="{FF2B5EF4-FFF2-40B4-BE49-F238E27FC236}">
                <a16:creationId xmlns:a16="http://schemas.microsoft.com/office/drawing/2014/main" id="{96B3CBA9-A634-17BD-55B6-355FA0A13D4E}"/>
              </a:ext>
            </a:extLst>
          </p:cNvPr>
          <p:cNvGrpSpPr>
            <a:grpSpLocks/>
          </p:cNvGrpSpPr>
          <p:nvPr/>
        </p:nvGrpSpPr>
        <p:grpSpPr bwMode="auto">
          <a:xfrm>
            <a:off x="0" y="5895975"/>
            <a:ext cx="12192000" cy="962025"/>
            <a:chOff x="0" y="5895975"/>
            <a:chExt cx="12192000" cy="962025"/>
          </a:xfrm>
        </p:grpSpPr>
        <p:pic>
          <p:nvPicPr>
            <p:cNvPr id="9224" name="Picture 4">
              <a:extLst>
                <a:ext uri="{FF2B5EF4-FFF2-40B4-BE49-F238E27FC236}">
                  <a16:creationId xmlns:a16="http://schemas.microsoft.com/office/drawing/2014/main" id="{BD010965-97DE-B6EC-0A5A-F125584D10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5" name="Picture 5">
              <a:extLst>
                <a:ext uri="{FF2B5EF4-FFF2-40B4-BE49-F238E27FC236}">
                  <a16:creationId xmlns:a16="http://schemas.microsoft.com/office/drawing/2014/main" id="{096654A8-09F5-6F12-191B-552A597D4E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6">
              <a:extLst>
                <a:ext uri="{FF2B5EF4-FFF2-40B4-BE49-F238E27FC236}">
                  <a16:creationId xmlns:a16="http://schemas.microsoft.com/office/drawing/2014/main" id="{8C2C1796-FAB7-DAA9-E857-D846A85649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F689A9-F8A8-A14E-8023-C778FE66E9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240" y="2101850"/>
            <a:ext cx="5661200" cy="4042569"/>
          </a:xfrm>
        </p:spPr>
        <p:txBody>
          <a:bodyPr/>
          <a:lstStyle/>
          <a:p>
            <a:pPr marL="273050" indent="0">
              <a:buClr>
                <a:srgbClr val="80A9A1"/>
              </a:buClr>
              <a:buNone/>
            </a:pPr>
            <a:endParaRPr lang="sl-SI" sz="2200" dirty="0">
              <a:latin typeface="Avenir Next LT Pro"/>
            </a:endParaRPr>
          </a:p>
          <a:p>
            <a:pPr marL="273050" indent="0">
              <a:buNone/>
            </a:pPr>
            <a:endParaRPr lang="en-US" sz="2200" b="1" dirty="0">
              <a:solidFill>
                <a:srgbClr val="962304"/>
              </a:solidFill>
              <a:latin typeface="Avenir Next LT Pro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F1918F4A-B246-2AE4-3006-F5FB8F0A29EC}"/>
              </a:ext>
            </a:extLst>
          </p:cNvPr>
          <p:cNvCxnSpPr/>
          <p:nvPr/>
        </p:nvCxnSpPr>
        <p:spPr>
          <a:xfrm>
            <a:off x="850446" y="1601674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" name="Content Placeholder 1">
            <a:extLst>
              <a:ext uri="{FF2B5EF4-FFF2-40B4-BE49-F238E27FC236}">
                <a16:creationId xmlns:a16="http://schemas.microsoft.com/office/drawing/2014/main" id="{B460DFD6-5E5D-4034-00A5-2BF2BD7D1F63}"/>
              </a:ext>
            </a:extLst>
          </p:cNvPr>
          <p:cNvSpPr txBox="1">
            <a:spLocks/>
          </p:cNvSpPr>
          <p:nvPr/>
        </p:nvSpPr>
        <p:spPr bwMode="auto">
          <a:xfrm>
            <a:off x="820457" y="2053828"/>
            <a:ext cx="10287635" cy="4042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lvl="1" indent="-263525">
              <a:buClr>
                <a:srgbClr val="80A9A1"/>
              </a:buClr>
              <a:buFont typeface="Wingdings 3" panose="05040102010807070707" pitchFamily="18" charset="2"/>
              <a:buChar char=""/>
            </a:pPr>
            <a:r>
              <a:rPr lang="sl-SI" sz="2000" dirty="0">
                <a:solidFill>
                  <a:srgbClr val="000000"/>
                </a:solidFill>
                <a:latin typeface="Avenir Next LT Pro" panose="020B0504020202020204" pitchFamily="34" charset="-18"/>
              </a:rPr>
              <a:t>(</a:t>
            </a:r>
            <a:r>
              <a:rPr lang="en-US" sz="2000" dirty="0">
                <a:solidFill>
                  <a:srgbClr val="000000"/>
                </a:solidFill>
                <a:latin typeface="Avenir Next LT Pro" panose="020B0504020202020204" pitchFamily="34" charset="-18"/>
              </a:rPr>
              <a:t>You are kindly asked to keep only 1 slide format for this topic – 5 minutes)</a:t>
            </a:r>
          </a:p>
          <a:p>
            <a:pPr marL="263525" lvl="1" indent="-263525">
              <a:buClr>
                <a:srgbClr val="80A9A1"/>
              </a:buClr>
              <a:buFont typeface="Wingdings 3" panose="05040102010807070707" pitchFamily="18" charset="2"/>
              <a:buChar char=""/>
            </a:pPr>
            <a:endParaRPr lang="sl-SI" sz="1600" dirty="0">
              <a:solidFill>
                <a:srgbClr val="000000"/>
              </a:solidFill>
              <a:latin typeface="Avenir Next LT Pro" panose="020B0504020202020204" pitchFamily="34" charset="-18"/>
            </a:endParaRPr>
          </a:p>
          <a:p>
            <a:pPr marL="263525" lvl="1" indent="-263525">
              <a:buClr>
                <a:srgbClr val="80A9A1"/>
              </a:buClr>
              <a:buFont typeface="Wingdings 3" panose="05040102010807070707" pitchFamily="18" charset="2"/>
              <a:buChar char=""/>
            </a:pPr>
            <a:endParaRPr lang="sl-SI" sz="18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l-SI" sz="18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sl-SI" sz="1800" dirty="0">
              <a:solidFill>
                <a:srgbClr val="000000"/>
              </a:solidFill>
              <a:latin typeface="Trebuchet MS" panose="020B0603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200" b="1" dirty="0">
              <a:solidFill>
                <a:srgbClr val="962304"/>
              </a:solidFill>
              <a:latin typeface="Avenir Next LT Pro"/>
            </a:endParaRPr>
          </a:p>
        </p:txBody>
      </p:sp>
    </p:spTree>
    <p:extLst>
      <p:ext uri="{BB962C8B-B14F-4D97-AF65-F5344CB8AC3E}">
        <p14:creationId xmlns:p14="http://schemas.microsoft.com/office/powerpoint/2010/main" val="3063274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 descr="&quot;&quot;">
            <a:extLst>
              <a:ext uri="{FF2B5EF4-FFF2-40B4-BE49-F238E27FC236}">
                <a16:creationId xmlns:a16="http://schemas.microsoft.com/office/drawing/2014/main" id="{7D553544-5AEF-C6FE-A44E-6BB9B3480C2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 descr="&quot;&quot;">
            <a:extLst>
              <a:ext uri="{FF2B5EF4-FFF2-40B4-BE49-F238E27FC236}">
                <a16:creationId xmlns:a16="http://schemas.microsoft.com/office/drawing/2014/main" id="{BC984A7A-7742-0759-AD30-78F1EE0A48F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 descr="&quot;&quot;">
            <a:extLst>
              <a:ext uri="{FF2B5EF4-FFF2-40B4-BE49-F238E27FC236}">
                <a16:creationId xmlns:a16="http://schemas.microsoft.com/office/drawing/2014/main" id="{172D2733-6AC0-79CA-2306-BD89D0455C1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 descr="&quot;&quot;">
            <a:extLst>
              <a:ext uri="{FF2B5EF4-FFF2-40B4-BE49-F238E27FC236}">
                <a16:creationId xmlns:a16="http://schemas.microsoft.com/office/drawing/2014/main" id="{9513BF39-8C48-0249-02EA-B9CB9C4FBF21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2816225" y="149225"/>
            <a:ext cx="6559550" cy="65595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C70C4A2-A8C7-F7B4-9B0F-7B624C7BE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27614" y="1217459"/>
            <a:ext cx="5562600" cy="2513013"/>
          </a:xfrm>
        </p:spPr>
        <p:txBody>
          <a:bodyPr anchor="b">
            <a:normAutofit fontScale="90000"/>
          </a:bodyPr>
          <a:lstStyle/>
          <a:p>
            <a:pPr algn="ctr" eaLnBrk="1" hangingPunct="1"/>
            <a:r>
              <a:rPr lang="en-US" altLang="sl-SI" sz="6000" dirty="0"/>
              <a:t>Thank you </a:t>
            </a:r>
            <a:br>
              <a:rPr lang="sl-SI" altLang="sl-SI" sz="6000" dirty="0"/>
            </a:br>
            <a:r>
              <a:rPr lang="en-US" altLang="sl-SI" sz="6000" dirty="0"/>
              <a:t>for</a:t>
            </a:r>
            <a:r>
              <a:rPr lang="sl-SI" altLang="sl-SI" sz="6000" dirty="0"/>
              <a:t> </a:t>
            </a:r>
            <a:r>
              <a:rPr lang="sl-SI" altLang="sl-SI" sz="6000" dirty="0" err="1"/>
              <a:t>your</a:t>
            </a:r>
            <a:r>
              <a:rPr lang="sl-SI" altLang="sl-SI" sz="6000" dirty="0"/>
              <a:t> </a:t>
            </a:r>
            <a:br>
              <a:rPr lang="sl-SI" altLang="sl-SI" sz="6000" dirty="0"/>
            </a:br>
            <a:r>
              <a:rPr lang="sl-SI" altLang="sl-SI" sz="6000" dirty="0" err="1"/>
              <a:t>attention</a:t>
            </a:r>
            <a:r>
              <a:rPr lang="en-US" altLang="sl-SI" sz="6000" dirty="0"/>
              <a:t>!</a:t>
            </a:r>
          </a:p>
        </p:txBody>
      </p:sp>
      <p:sp>
        <p:nvSpPr>
          <p:cNvPr id="15" name="Arc 14" descr="&quot;&quot;">
            <a:extLst>
              <a:ext uri="{FF2B5EF4-FFF2-40B4-BE49-F238E27FC236}">
                <a16:creationId xmlns:a16="http://schemas.microsoft.com/office/drawing/2014/main" id="{B98E05EB-92B7-5855-41F0-777AE0E420C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 rot="9222429" flipV="1">
            <a:off x="2493963" y="6350"/>
            <a:ext cx="6816725" cy="6816725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7" name="Oval 16" descr="&quot;&quot;">
            <a:extLst>
              <a:ext uri="{FF2B5EF4-FFF2-40B4-BE49-F238E27FC236}">
                <a16:creationId xmlns:a16="http://schemas.microsoft.com/office/drawing/2014/main" id="{6F5FA6AE-8E74-6BF1-C853-3CA344336AC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8201025" y="5310188"/>
            <a:ext cx="706438" cy="68738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200CA4-9FCE-0E19-4A91-D82126B4A800}"/>
              </a:ext>
            </a:extLst>
          </p:cNvPr>
          <p:cNvSpPr txBox="1"/>
          <p:nvPr/>
        </p:nvSpPr>
        <p:spPr>
          <a:xfrm>
            <a:off x="3019877" y="4156044"/>
            <a:ext cx="6559551" cy="1157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65755" algn="ctr"/>
                <a:tab pos="5731510" algn="r"/>
              </a:tabLst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Strategic project EUSAIR FACILITY POINT</a:t>
            </a:r>
            <a:r>
              <a:rPr lang="sl-SI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co-funded by the European Union</a:t>
            </a:r>
            <a:r>
              <a:rPr lang="sl-SI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through the </a:t>
            </a:r>
            <a:endParaRPr lang="sl-SI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  <a:tabLst>
                <a:tab pos="2865755" algn="ctr"/>
                <a:tab pos="5731510" algn="r"/>
              </a:tabLst>
            </a:pP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Interreg IPA ADRION </a:t>
            </a:r>
            <a:r>
              <a:rPr lang="en-US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2021-2027</a:t>
            </a:r>
            <a:endParaRPr lang="en-GB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{CD3F5EA7-E718-1447-9EB7-9E4C7806C478}tf10001060</Template>
  <TotalTime>8345</TotalTime>
  <Words>110</Words>
  <Application>Microsoft Office PowerPoint</Application>
  <PresentationFormat>Widescreen</PresentationFormat>
  <Paragraphs>20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Avenir Next LT Pro</vt:lpstr>
      <vt:lpstr>Calibri</vt:lpstr>
      <vt:lpstr>Calibri Light</vt:lpstr>
      <vt:lpstr>Georgia</vt:lpstr>
      <vt:lpstr>Trebuchet MS</vt:lpstr>
      <vt:lpstr>Wingdings 3</vt:lpstr>
      <vt:lpstr>Office Theme</vt:lpstr>
      <vt:lpstr>PowerPoint Presentation</vt:lpstr>
      <vt:lpstr>Main TSG activities </vt:lpstr>
      <vt:lpstr>Main issues and needs for new AP implementation</vt:lpstr>
      <vt:lpstr>Thank you  for your  attention!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Julija Marošek</dc:creator>
  <cp:lastModifiedBy>FP-LP</cp:lastModifiedBy>
  <cp:revision>115</cp:revision>
  <cp:lastPrinted>2023-02-15T15:12:02Z</cp:lastPrinted>
  <dcterms:created xsi:type="dcterms:W3CDTF">2023-01-25T08:29:03Z</dcterms:created>
  <dcterms:modified xsi:type="dcterms:W3CDTF">2025-01-14T15:21:01Z</dcterms:modified>
</cp:coreProperties>
</file>