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138" r:id="rId2"/>
    <p:sldId id="4149" r:id="rId3"/>
    <p:sldId id="4161" r:id="rId4"/>
    <p:sldId id="4164" r:id="rId5"/>
    <p:sldId id="4157" r:id="rId6"/>
    <p:sldId id="4162" r:id="rId7"/>
    <p:sldId id="4158" r:id="rId8"/>
    <p:sldId id="4163" r:id="rId9"/>
    <p:sldId id="4159" r:id="rId10"/>
  </p:sldIdLst>
  <p:sldSz cx="12192000" cy="6858000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BF91146-F1D0-4506-806F-2BCA7CFA730F}">
          <p14:sldIdLst>
            <p14:sldId id="4138"/>
            <p14:sldId id="4149"/>
            <p14:sldId id="4161"/>
            <p14:sldId id="4164"/>
            <p14:sldId id="4157"/>
            <p14:sldId id="4162"/>
            <p14:sldId id="4158"/>
            <p14:sldId id="4163"/>
            <p14:sldId id="415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cility Point" initials="FP" lastIdx="2" clrIdx="0">
    <p:extLst>
      <p:ext uri="{19B8F6BF-5375-455C-9EA6-DF929625EA0E}">
        <p15:presenceInfo xmlns:p15="http://schemas.microsoft.com/office/powerpoint/2012/main" userId="Facility Point" providerId="None"/>
      </p:ext>
    </p:extLst>
  </p:cmAuthor>
  <p:cmAuthor id="2" name="Magdalena Rakovec" initials="MR" lastIdx="7" clrIdx="1">
    <p:extLst>
      <p:ext uri="{19B8F6BF-5375-455C-9EA6-DF929625EA0E}">
        <p15:presenceInfo xmlns:p15="http://schemas.microsoft.com/office/powerpoint/2012/main" userId="S::magdalena.rakovec@cep.si::cac621a0-f45a-4206-b53a-6303ee085b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A9A1"/>
    <a:srgbClr val="D7E2E6"/>
    <a:srgbClr val="8FA2C3"/>
    <a:srgbClr val="985254"/>
    <a:srgbClr val="BA7F80"/>
    <a:srgbClr val="CC5D12"/>
    <a:srgbClr val="F2A16A"/>
    <a:srgbClr val="E5B671"/>
    <a:srgbClr val="BC9B84"/>
    <a:srgbClr val="E8E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8" autoAdjust="0"/>
    <p:restoredTop sz="93559" autoAdjust="0"/>
  </p:normalViewPr>
  <p:slideViewPr>
    <p:cSldViewPr snapToGrid="0">
      <p:cViewPr varScale="1">
        <p:scale>
          <a:sx n="101" d="100"/>
          <a:sy n="101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4005B0-B9E9-87D1-9380-F1BD3BAD92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68A857-F066-3EFB-2E05-89460256898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1A2134-9824-4EF8-916D-050C9233503C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215EB1-9B8A-0E72-6519-C632A2A67B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C39474F-AA76-CF9B-8608-031760617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EC1F3-92B9-9FEB-FBE0-A02FBBFF725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B9664-CF9D-1ED6-D377-FDCF6F2BF3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621671D-7B37-4620-9518-7B7DC06BD24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779919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2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204260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3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20796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4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02121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5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763498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6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261981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7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123828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8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700775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9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268016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3B71D-51B4-6892-6794-8AC93D772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0CC71-BB57-4548-957D-8AD1FD1E7C2F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42372-4A3E-079B-A08A-E960F62E3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6BF37-B794-4F86-66EA-E1749933A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F224A-298E-4CB2-BFF2-AD70376E0DC9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1081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27546-AF76-2774-9C78-49068C594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8B8B3-E219-4DD1-9DA8-ACAF52BE22C8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8D8C3-1B96-1A2A-9FD0-86E292CC8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38F6A-1081-6CFE-C37A-730BFD74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F3F26-5717-4FAD-AA09-61939A1026E0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14582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07A58-EDCB-7D7A-A658-D87B5D2B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18BC0-7FF7-4E5B-9CCD-21048D6C0F14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17F4D-1E56-985A-71B6-DA0BFB74C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1E329-4F11-B2E0-6E20-64D25F6A6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B156C-7E33-4E16-BD5B-1BDEE7D9BCFE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29915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FC907-2A23-9C46-1881-AE02E270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016F2-8B15-4952-A6AE-14C341DF1ED5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72A51-962D-5FF9-AEA6-E43539848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AA964-4F04-C6CE-9B32-3C06CCC9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8CB0D-675F-446F-BA8A-C7F7120FBE99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44497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4F438-586A-AB8C-1641-0090A893E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2D4A4-77AD-416E-AB15-B83AEDA808B0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9D5C9-93A8-5E64-7257-27E86B59D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AAF68-FE07-3022-BBBB-2967AB7A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62B90-B5A9-4321-9541-FACF6BAD3943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15268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342E6C-4CC1-E390-4095-D5E2C7146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8AF5D-FFDF-44F1-A5A9-E13B5FE9688A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BE7098-0972-D0FF-57CD-078A684AB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5DB737D-D832-51E7-F02A-2BB746C32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82DFC-B908-4D2E-87AB-32766666A07F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30516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D81FD43-338E-BEEF-15A1-9258BA03B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C1D58-CAFB-4ADD-809E-31E2B37FB645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EC5CF6-7E7F-B912-FF2E-D4CC6F926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5FB1C55-F241-4B5C-62EA-060C184CC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40C3-97D2-4327-8129-D24F9D580B4A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2750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D5F4669-218A-7CAD-4D30-7E8CDFD2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BF506-0B72-4B4C-A9CF-5963FB7994D5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998DDD2-3065-B66E-E488-686B7998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52DDB37-13D0-EEFB-F5DC-E118B96C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F2B41-F574-480D-BCB9-4DFE99C64E93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94263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DE05DA5-576E-CDB2-8B3F-763B3C71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27713-719D-427A-8123-0777EA97AAD3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976DBA5-9F00-B080-30F6-CF1F253B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E656173-C356-F9C6-C022-E5C3CA4A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490CB-D37F-4C0E-BCF6-F247DDFDD9E7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35990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220DCB-9423-8A64-3588-2F97173B7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9E8B2-6DA6-43AA-8784-402F36D4A8CF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0733A6-406D-5ADF-2929-2E68E993C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008920-5A9B-7AF5-C809-BB0CB33FD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BE4AD-0ECA-4AC2-BD57-808A2320CD04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7008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B44EBDB-E06E-E721-D108-599C8B901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6FE90-CD42-46E6-A98A-81B230BFA3D2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230D82-CA8E-EBBA-77A8-9FF2C2B1A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EC2CBC-12E6-69A4-1BA5-5F8F9A39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80246-58A7-4171-8ED0-2207889046B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6235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AEBCEB1-FE22-5391-CCE4-86BA2D7AB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  <a:endParaRPr lang="en-GB" altLang="fr-F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ACFC110-5CAE-89D4-D85C-509FE4E9AF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  <a:endParaRPr lang="en-GB" alt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4D1F9-2437-9B26-557C-4C69AEC3D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D2FAA7-970A-4E45-87BC-F55FD3E37C2C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AECA3-51F3-5E92-EA4E-C98BDCE43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C532E-877B-E9A9-CBA5-B49784D67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84C6D45-9732-4852-9EDD-0642DE5B9DE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#_Toc198005978"/><Relationship Id="rId13" Type="http://schemas.openxmlformats.org/officeDocument/2006/relationships/hyperlink" Target="#_Toc198005983"/><Relationship Id="rId18" Type="http://schemas.openxmlformats.org/officeDocument/2006/relationships/hyperlink" Target="#_Toc198005988"/><Relationship Id="rId26" Type="http://schemas.openxmlformats.org/officeDocument/2006/relationships/hyperlink" Target="#_Toc198005996"/><Relationship Id="rId3" Type="http://schemas.openxmlformats.org/officeDocument/2006/relationships/image" Target="../media/image5.png"/><Relationship Id="rId21" Type="http://schemas.openxmlformats.org/officeDocument/2006/relationships/hyperlink" Target="#_Toc198005991"/><Relationship Id="rId7" Type="http://schemas.openxmlformats.org/officeDocument/2006/relationships/hyperlink" Target="#_Toc198005977"/><Relationship Id="rId12" Type="http://schemas.openxmlformats.org/officeDocument/2006/relationships/hyperlink" Target="#_Toc198005982"/><Relationship Id="rId17" Type="http://schemas.openxmlformats.org/officeDocument/2006/relationships/hyperlink" Target="#_Toc198005987"/><Relationship Id="rId25" Type="http://schemas.openxmlformats.org/officeDocument/2006/relationships/hyperlink" Target="#_Toc198005995"/><Relationship Id="rId2" Type="http://schemas.openxmlformats.org/officeDocument/2006/relationships/notesSlide" Target="../notesSlides/notesSlide2.xml"/><Relationship Id="rId16" Type="http://schemas.openxmlformats.org/officeDocument/2006/relationships/hyperlink" Target="#_Toc198005986"/><Relationship Id="rId20" Type="http://schemas.openxmlformats.org/officeDocument/2006/relationships/hyperlink" Target="#_Toc198005990"/><Relationship Id="rId29" Type="http://schemas.openxmlformats.org/officeDocument/2006/relationships/hyperlink" Target="#_Toc198005999"/><Relationship Id="rId1" Type="http://schemas.openxmlformats.org/officeDocument/2006/relationships/slideLayout" Target="../slideLayouts/slideLayout2.xml"/><Relationship Id="rId6" Type="http://schemas.openxmlformats.org/officeDocument/2006/relationships/hyperlink" Target="#_Toc198005976"/><Relationship Id="rId11" Type="http://schemas.openxmlformats.org/officeDocument/2006/relationships/hyperlink" Target="#_Toc198005981"/><Relationship Id="rId24" Type="http://schemas.openxmlformats.org/officeDocument/2006/relationships/hyperlink" Target="#_Toc198005994"/><Relationship Id="rId5" Type="http://schemas.openxmlformats.org/officeDocument/2006/relationships/hyperlink" Target="#_Toc198005975"/><Relationship Id="rId15" Type="http://schemas.openxmlformats.org/officeDocument/2006/relationships/hyperlink" Target="#_Toc198005985"/><Relationship Id="rId23" Type="http://schemas.openxmlformats.org/officeDocument/2006/relationships/hyperlink" Target="#_Toc198005993"/><Relationship Id="rId28" Type="http://schemas.openxmlformats.org/officeDocument/2006/relationships/hyperlink" Target="#_Toc198005998"/><Relationship Id="rId10" Type="http://schemas.openxmlformats.org/officeDocument/2006/relationships/hyperlink" Target="#_Toc198005980"/><Relationship Id="rId19" Type="http://schemas.openxmlformats.org/officeDocument/2006/relationships/hyperlink" Target="#_Toc198005989"/><Relationship Id="rId4" Type="http://schemas.openxmlformats.org/officeDocument/2006/relationships/image" Target="../media/image6.png"/><Relationship Id="rId9" Type="http://schemas.openxmlformats.org/officeDocument/2006/relationships/hyperlink" Target="#_Toc198005979"/><Relationship Id="rId14" Type="http://schemas.openxmlformats.org/officeDocument/2006/relationships/hyperlink" Target="#_Toc198005984"/><Relationship Id="rId22" Type="http://schemas.openxmlformats.org/officeDocument/2006/relationships/hyperlink" Target="#_Toc198005992"/><Relationship Id="rId27" Type="http://schemas.openxmlformats.org/officeDocument/2006/relationships/hyperlink" Target="#_Toc198005997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2">
            <a:extLst>
              <a:ext uri="{FF2B5EF4-FFF2-40B4-BE49-F238E27FC236}">
                <a16:creationId xmlns:a16="http://schemas.microsoft.com/office/drawing/2014/main" id="{AA228D4E-A081-2DA9-E750-694C8DB0C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573" y="150395"/>
            <a:ext cx="10626811" cy="6692361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sl-SI" altLang="sl-SI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016319-6BC7-3AB9-38DA-C36131EFFB1C}"/>
              </a:ext>
            </a:extLst>
          </p:cNvPr>
          <p:cNvSpPr/>
          <p:nvPr/>
        </p:nvSpPr>
        <p:spPr>
          <a:xfrm>
            <a:off x="770021" y="150395"/>
            <a:ext cx="10635916" cy="190369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9" name="object 5">
            <a:extLst>
              <a:ext uri="{FF2B5EF4-FFF2-40B4-BE49-F238E27FC236}">
                <a16:creationId xmlns:a16="http://schemas.microsoft.com/office/drawing/2014/main" id="{ECBD533E-25FE-190B-E7EF-A50FF9370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6080" y="3436943"/>
            <a:ext cx="549275" cy="7889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4100" name="object 6">
            <a:extLst>
              <a:ext uri="{FF2B5EF4-FFF2-40B4-BE49-F238E27FC236}">
                <a16:creationId xmlns:a16="http://schemas.microsoft.com/office/drawing/2014/main" id="{AEA4E67F-5CB2-DAF1-1AB9-CDAA83B40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4960943"/>
            <a:ext cx="550862" cy="7889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4101" name="object 7">
            <a:extLst>
              <a:ext uri="{FF2B5EF4-FFF2-40B4-BE49-F238E27FC236}">
                <a16:creationId xmlns:a16="http://schemas.microsoft.com/office/drawing/2014/main" id="{0CEB7367-71EC-2308-6038-8299F74A8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5387975"/>
            <a:ext cx="550862" cy="78898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4102" name="object 8">
            <a:extLst>
              <a:ext uri="{FF2B5EF4-FFF2-40B4-BE49-F238E27FC236}">
                <a16:creationId xmlns:a16="http://schemas.microsoft.com/office/drawing/2014/main" id="{021707C3-B1AC-6D8E-BD69-D92AE4F7D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5813430"/>
            <a:ext cx="550862" cy="7905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9" name="Naslov 1">
            <a:extLst>
              <a:ext uri="{FF2B5EF4-FFF2-40B4-BE49-F238E27FC236}">
                <a16:creationId xmlns:a16="http://schemas.microsoft.com/office/drawing/2014/main" id="{E2F9F185-E804-5145-CD28-6FB4A71545C7}"/>
              </a:ext>
            </a:extLst>
          </p:cNvPr>
          <p:cNvSpPr txBox="1">
            <a:spLocks/>
          </p:cNvSpPr>
          <p:nvPr/>
        </p:nvSpPr>
        <p:spPr bwMode="auto">
          <a:xfrm>
            <a:off x="1502568" y="3425487"/>
            <a:ext cx="9358313" cy="2259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sl-SI" sz="2800" b="1" i="1" kern="0" dirty="0" err="1">
                <a:solidFill>
                  <a:srgbClr val="44546A"/>
                </a:solidFill>
              </a:rPr>
              <a:t>Item</a:t>
            </a:r>
            <a:r>
              <a:rPr lang="sl-SI" sz="2800" b="1" i="1" kern="0">
                <a:solidFill>
                  <a:srgbClr val="44546A"/>
                </a:solidFill>
              </a:rPr>
              <a:t> 5: EYC </a:t>
            </a:r>
            <a:r>
              <a:rPr lang="sl-SI" sz="2800" b="1" i="1" kern="0" dirty="0" err="1">
                <a:solidFill>
                  <a:srgbClr val="44546A"/>
                </a:solidFill>
              </a:rPr>
              <a:t>Rules</a:t>
            </a:r>
            <a:r>
              <a:rPr lang="sl-SI" sz="2800" b="1" i="1" kern="0" dirty="0">
                <a:solidFill>
                  <a:srgbClr val="44546A"/>
                </a:solidFill>
              </a:rPr>
              <a:t> of Procedure</a:t>
            </a:r>
            <a:endParaRPr lang="sl-SI" altLang="sl-SI" sz="2800" b="1" i="1" dirty="0"/>
          </a:p>
        </p:txBody>
      </p:sp>
      <p:pic>
        <p:nvPicPr>
          <p:cNvPr id="3" name="Picture 2" descr="https://www.adriatic-ionian.eu/wp-content/uploads/2018/03/EUSAIR_Logotype_RGB.jpg">
            <a:extLst>
              <a:ext uri="{FF2B5EF4-FFF2-40B4-BE49-F238E27FC236}">
                <a16:creationId xmlns:a16="http://schemas.microsoft.com/office/drawing/2014/main" id="{87326F1B-17DD-C3C9-BBA8-223269544E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7" r="7640"/>
          <a:stretch/>
        </p:blipFill>
        <p:spPr bwMode="auto">
          <a:xfrm>
            <a:off x="8852452" y="32675"/>
            <a:ext cx="2121000" cy="173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naslov 2">
            <a:extLst>
              <a:ext uri="{FF2B5EF4-FFF2-40B4-BE49-F238E27FC236}">
                <a16:creationId xmlns:a16="http://schemas.microsoft.com/office/drawing/2014/main" id="{AB961EB5-469D-18B4-909C-A850A19CC46B}"/>
              </a:ext>
            </a:extLst>
          </p:cNvPr>
          <p:cNvSpPr txBox="1">
            <a:spLocks/>
          </p:cNvSpPr>
          <p:nvPr/>
        </p:nvSpPr>
        <p:spPr bwMode="auto">
          <a:xfrm>
            <a:off x="1943099" y="4482345"/>
            <a:ext cx="8305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sl-SI" altLang="sl-SI" sz="2000" b="1" dirty="0">
                <a:solidFill>
                  <a:schemeClr val="tx2"/>
                </a:solidFill>
              </a:rPr>
              <a:t>11th </a:t>
            </a:r>
            <a:r>
              <a:rPr lang="sl-SI" altLang="sl-SI" sz="2000" b="1" dirty="0" err="1">
                <a:solidFill>
                  <a:schemeClr val="tx2"/>
                </a:solidFill>
              </a:rPr>
              <a:t>Task</a:t>
            </a:r>
            <a:r>
              <a:rPr lang="sl-SI" altLang="sl-SI" sz="2000" b="1" dirty="0">
                <a:solidFill>
                  <a:schemeClr val="tx2"/>
                </a:solidFill>
              </a:rPr>
              <a:t> </a:t>
            </a:r>
            <a:r>
              <a:rPr lang="sl-SI" altLang="sl-SI" sz="2000" b="1" dirty="0" err="1">
                <a:solidFill>
                  <a:schemeClr val="tx2"/>
                </a:solidFill>
              </a:rPr>
              <a:t>Force</a:t>
            </a:r>
            <a:r>
              <a:rPr lang="en-GB" altLang="sl-SI" sz="2000" b="1" dirty="0">
                <a:solidFill>
                  <a:schemeClr val="tx2"/>
                </a:solidFill>
              </a:rPr>
              <a:t> meeting</a:t>
            </a:r>
            <a:endParaRPr lang="sl-SI" altLang="sl-SI" sz="2000" b="1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sl-SI" altLang="sl-SI" sz="2000" b="1" dirty="0" err="1">
                <a:solidFill>
                  <a:schemeClr val="tx2"/>
                </a:solidFill>
              </a:rPr>
              <a:t>Online</a:t>
            </a:r>
            <a:r>
              <a:rPr lang="en-GB" altLang="sl-SI" sz="2000" b="1" dirty="0">
                <a:solidFill>
                  <a:schemeClr val="tx2"/>
                </a:solidFill>
              </a:rPr>
              <a:t>, </a:t>
            </a:r>
            <a:r>
              <a:rPr lang="sl-SI" altLang="sl-SI" sz="2000" b="1" dirty="0">
                <a:solidFill>
                  <a:schemeClr val="tx2"/>
                </a:solidFill>
              </a:rPr>
              <a:t>13 </a:t>
            </a:r>
            <a:r>
              <a:rPr lang="sl-SI" altLang="sl-SI" sz="2000" b="1" dirty="0" err="1">
                <a:solidFill>
                  <a:schemeClr val="tx2"/>
                </a:solidFill>
              </a:rPr>
              <a:t>May</a:t>
            </a:r>
            <a:r>
              <a:rPr lang="sl-SI" altLang="sl-SI" sz="2000" b="1" dirty="0">
                <a:solidFill>
                  <a:schemeClr val="tx2"/>
                </a:solidFill>
              </a:rPr>
              <a:t> 2025</a:t>
            </a:r>
            <a:endParaRPr lang="en-GB" altLang="sl-SI" sz="2000" dirty="0">
              <a:solidFill>
                <a:schemeClr val="tx2"/>
              </a:solidFill>
            </a:endParaRPr>
          </a:p>
        </p:txBody>
      </p:sp>
      <p:pic>
        <p:nvPicPr>
          <p:cNvPr id="6" name="Picture 5" descr="A screen shot of a black background&#10;&#10;Description automatically generated">
            <a:extLst>
              <a:ext uri="{FF2B5EF4-FFF2-40B4-BE49-F238E27FC236}">
                <a16:creationId xmlns:a16="http://schemas.microsoft.com/office/drawing/2014/main" id="{9B85BF1D-BA2A-EA77-02A4-213DC7E8AD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51" y="150395"/>
            <a:ext cx="3660770" cy="19036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694105" y="290272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600" b="1" i="1" dirty="0" err="1">
                <a:latin typeface="Georgia" panose="02040502050405020303" pitchFamily="18" charset="0"/>
              </a:rPr>
              <a:t>Development</a:t>
            </a:r>
            <a:r>
              <a:rPr lang="sl-SI" sz="3600" b="1" i="1" dirty="0">
                <a:latin typeface="Georgia" panose="02040502050405020303" pitchFamily="18" charset="0"/>
              </a:rPr>
              <a:t> of EYC </a:t>
            </a:r>
            <a:r>
              <a:rPr lang="sl-SI" sz="3600" b="1" i="1" dirty="0" err="1">
                <a:latin typeface="Georgia" panose="02040502050405020303" pitchFamily="18" charset="0"/>
              </a:rPr>
              <a:t>Rules</a:t>
            </a:r>
            <a:r>
              <a:rPr lang="sl-SI" sz="3600" b="1" i="1" dirty="0">
                <a:latin typeface="Georgia" panose="02040502050405020303" pitchFamily="18" charset="0"/>
              </a:rPr>
              <a:t> of Procedure</a:t>
            </a:r>
            <a:endParaRPr lang="en-GB" sz="3600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A27BE846-72FA-0C99-8715-E4389DB2A1A0}"/>
              </a:ext>
            </a:extLst>
          </p:cNvPr>
          <p:cNvSpPr txBox="1">
            <a:spLocks/>
          </p:cNvSpPr>
          <p:nvPr/>
        </p:nvSpPr>
        <p:spPr bwMode="auto">
          <a:xfrm>
            <a:off x="570272" y="1668292"/>
            <a:ext cx="10739292" cy="3968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dirty="0" err="1">
                <a:latin typeface="Avenir Next LT Pro" panose="020B0504020202020204" pitchFamily="34" charset="-18"/>
              </a:rPr>
              <a:t>development</a:t>
            </a:r>
            <a:r>
              <a:rPr lang="sl-SI" dirty="0">
                <a:latin typeface="Avenir Next LT Pro" panose="020B0504020202020204" pitchFamily="34" charset="-18"/>
              </a:rPr>
              <a:t> of 1st </a:t>
            </a:r>
            <a:r>
              <a:rPr lang="sl-SI" dirty="0" err="1">
                <a:latin typeface="Avenir Next LT Pro" panose="020B0504020202020204" pitchFamily="34" charset="-18"/>
              </a:rPr>
              <a:t>draft</a:t>
            </a:r>
            <a:r>
              <a:rPr lang="sl-SI" dirty="0">
                <a:latin typeface="Avenir Next LT Pro" panose="020B0504020202020204" pitchFamily="34" charset="-18"/>
              </a:rPr>
              <a:t> (November 2024 – </a:t>
            </a:r>
            <a:r>
              <a:rPr lang="sl-SI" dirty="0" err="1">
                <a:latin typeface="Avenir Next LT Pro" panose="020B0504020202020204" pitchFamily="34" charset="-18"/>
              </a:rPr>
              <a:t>January</a:t>
            </a:r>
            <a:r>
              <a:rPr lang="sl-SI" dirty="0">
                <a:latin typeface="Avenir Next LT Pro" panose="020B0504020202020204" pitchFamily="34" charset="-18"/>
              </a:rPr>
              <a:t> 2025)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dirty="0" err="1">
                <a:latin typeface="Avenir Next LT Pro" panose="020B0504020202020204" pitchFamily="34" charset="-18"/>
              </a:rPr>
              <a:t>adapting</a:t>
            </a:r>
            <a:r>
              <a:rPr lang="sl-SI" dirty="0">
                <a:latin typeface="Avenir Next LT Pro" panose="020B0504020202020204" pitchFamily="34" charset="-18"/>
              </a:rPr>
              <a:t> </a:t>
            </a:r>
            <a:r>
              <a:rPr lang="sl-SI" dirty="0" err="1">
                <a:latin typeface="Avenir Next LT Pro" panose="020B0504020202020204" pitchFamily="34" charset="-18"/>
              </a:rPr>
              <a:t>RoP</a:t>
            </a:r>
            <a:r>
              <a:rPr lang="sl-SI" dirty="0">
                <a:latin typeface="Avenir Next LT Pro" panose="020B0504020202020204" pitchFamily="34" charset="-18"/>
              </a:rPr>
              <a:t> to </a:t>
            </a:r>
            <a:r>
              <a:rPr lang="en-US" dirty="0">
                <a:latin typeface="Avenir Next LT Pro" panose="020B0504020202020204" pitchFamily="34" charset="-18"/>
              </a:rPr>
              <a:t>received comments from YC TF, Presidency</a:t>
            </a:r>
            <a:r>
              <a:rPr lang="sl-SI" dirty="0">
                <a:latin typeface="Avenir Next LT Pro" panose="020B0504020202020204" pitchFamily="34" charset="-18"/>
              </a:rPr>
              <a:t>, GB, PC meeting</a:t>
            </a:r>
            <a:endParaRPr lang="sl-SI" sz="20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dirty="0">
                <a:latin typeface="Avenir Next LT Pro" panose="020B0504020202020204" pitchFamily="34" charset="-18"/>
              </a:rPr>
              <a:t>New </a:t>
            </a:r>
            <a:r>
              <a:rPr lang="sl-SI" dirty="0" err="1">
                <a:latin typeface="Avenir Next LT Pro" panose="020B0504020202020204" pitchFamily="34" charset="-18"/>
              </a:rPr>
              <a:t>draft</a:t>
            </a:r>
            <a:r>
              <a:rPr lang="sl-SI" dirty="0">
                <a:latin typeface="Avenir Next LT Pro" panose="020B0504020202020204" pitchFamily="34" charset="-18"/>
              </a:rPr>
              <a:t> – April 2025, EYC </a:t>
            </a:r>
            <a:r>
              <a:rPr lang="sl-SI" dirty="0" err="1">
                <a:latin typeface="Avenir Next LT Pro" panose="020B0504020202020204" pitchFamily="34" charset="-18"/>
              </a:rPr>
              <a:t>approval</a:t>
            </a:r>
            <a:r>
              <a:rPr lang="sl-SI" dirty="0">
                <a:latin typeface="Avenir Next LT Pro" panose="020B0504020202020204" pitchFamily="34" charset="-18"/>
              </a:rPr>
              <a:t> at the Forum/4th </a:t>
            </a:r>
            <a:r>
              <a:rPr lang="sl-SI" dirty="0" err="1">
                <a:latin typeface="Avenir Next LT Pro" panose="020B0504020202020204" pitchFamily="34" charset="-18"/>
              </a:rPr>
              <a:t>MoM</a:t>
            </a:r>
            <a:endParaRPr lang="sl-SI" dirty="0">
              <a:latin typeface="Avenir Next LT Pro" panose="020B0504020202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814516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88270" y="21048"/>
            <a:ext cx="1061545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i="1" dirty="0">
                <a:latin typeface="Georgia" panose="02040502050405020303" pitchFamily="18" charset="0"/>
              </a:rPr>
              <a:t>EYC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RoP</a:t>
            </a:r>
            <a:r>
              <a:rPr lang="sl-SI" sz="3600" b="1" i="1" dirty="0">
                <a:latin typeface="Georgia" panose="02040502050405020303" pitchFamily="18" charset="0"/>
              </a:rPr>
              <a:t>- </a:t>
            </a:r>
          </a:p>
          <a:p>
            <a:r>
              <a:rPr lang="sl-SI" sz="3600" b="1" i="1" dirty="0" err="1">
                <a:latin typeface="Georgia" panose="02040502050405020303" pitchFamily="18" charset="0"/>
              </a:rPr>
              <a:t>Contents</a:t>
            </a:r>
            <a:endParaRPr lang="en-GB" sz="3600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5CD19CE5-58FE-3ADA-11A8-2D5082EB05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844925" y="178117"/>
            <a:ext cx="7735887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762000" algn="l"/>
                <a:tab pos="59372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762000" algn="l"/>
                <a:tab pos="59372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762000" algn="l"/>
                <a:tab pos="59372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762000" algn="l"/>
                <a:tab pos="59372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762000" algn="l"/>
                <a:tab pos="59372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  <a:tab pos="59372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  <a:tab pos="59372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  <a:tab pos="59372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  <a:tab pos="59372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2000" algn="l"/>
                <a:tab pos="5937250" algn="r"/>
              </a:tabLst>
            </a:pPr>
            <a:endParaRPr kumimoji="0" lang="sl-SI" altLang="en-US" sz="1500" i="0" u="sng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Montserrat" panose="00000500000000000000" pitchFamily="2" charset="-18"/>
              <a:cs typeface="Montserrat" panose="00000500000000000000" pitchFamily="2" charset="-18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2000" algn="l"/>
                <a:tab pos="5937250" algn="r"/>
              </a:tabLst>
            </a:pPr>
            <a:r>
              <a:rPr kumimoji="0" lang="en-GB" altLang="en-US" sz="1500" b="1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1.</a:t>
            </a:r>
            <a:r>
              <a:rPr lang="sl-SI" altLang="en-US" sz="1500" b="1" u="sng" dirty="0"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altLang="en-US" sz="1500" b="1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EUSAIR Youth Council</a:t>
            </a:r>
            <a:endParaRPr kumimoji="0" lang="en-GB" altLang="en-US" sz="1500" b="1" i="0" u="sng" strike="noStrike" cap="none" normalizeH="0" baseline="0" dirty="0">
              <a:ln>
                <a:noFill/>
              </a:ln>
              <a:effectLst/>
              <a:latin typeface="Avenir Next LT Pro" panose="020B0504020202020204" pitchFamily="34" charset="-18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sl-SI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1.1. E</a:t>
            </a: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YC Role and Mission</a:t>
            </a:r>
            <a:endParaRPr kumimoji="0" lang="en-GB" altLang="en-US" sz="1500" i="0" u="sng" strike="noStrike" cap="none" normalizeH="0" baseline="0" dirty="0">
              <a:ln>
                <a:noFill/>
              </a:ln>
              <a:effectLst/>
              <a:latin typeface="Avenir Next LT Pro" panose="020B0504020202020204" pitchFamily="34" charset="-18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1.1.</a:t>
            </a:r>
            <a:r>
              <a:rPr lang="sl-SI" altLang="en-US" sz="1500" u="sng" dirty="0"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Official language</a:t>
            </a:r>
            <a:endParaRPr kumimoji="0" lang="en-GB" altLang="en-US" sz="1500" i="0" u="sng" strike="noStrike" cap="none" normalizeH="0" baseline="0" dirty="0">
              <a:ln>
                <a:noFill/>
              </a:ln>
              <a:effectLst/>
              <a:latin typeface="Avenir Next LT Pro" panose="020B0504020202020204" pitchFamily="34" charset="-18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1.2.</a:t>
            </a:r>
            <a:r>
              <a:rPr kumimoji="0" lang="sl-SI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Non-commitment clause</a:t>
            </a:r>
            <a:endParaRPr kumimoji="0" lang="en-GB" altLang="en-US" sz="1500" i="0" u="sng" strike="noStrike" cap="none" normalizeH="0" baseline="0" dirty="0">
              <a:ln>
                <a:noFill/>
              </a:ln>
              <a:effectLst/>
              <a:latin typeface="Avenir Next LT Pro" panose="020B0504020202020204" pitchFamily="34" charset="-18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1.3.</a:t>
            </a:r>
            <a:r>
              <a:rPr kumimoji="0" lang="sl-SI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Green Clause</a:t>
            </a:r>
            <a:endParaRPr kumimoji="0" lang="en-GB" altLang="en-US" sz="1500" i="0" u="sng" strike="noStrike" cap="none" normalizeH="0" baseline="0" dirty="0">
              <a:ln>
                <a:noFill/>
              </a:ln>
              <a:effectLst/>
              <a:latin typeface="Avenir Next LT Pro" panose="020B0504020202020204" pitchFamily="34" charset="-1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2000" algn="l"/>
                <a:tab pos="5937250" algn="r"/>
              </a:tabLst>
            </a:pPr>
            <a:r>
              <a:rPr kumimoji="0" lang="en-GB" altLang="en-US" sz="1500" b="1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2.</a:t>
            </a:r>
            <a:r>
              <a:rPr lang="sl-SI" altLang="en-US" sz="1500" b="1" u="sng" dirty="0"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altLang="en-US" sz="1500" b="1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EYC Structure Bodies</a:t>
            </a:r>
            <a:endParaRPr kumimoji="0" lang="en-GB" altLang="en-US" sz="1500" b="1" i="0" u="sng" strike="noStrike" cap="none" normalizeH="0" baseline="0" dirty="0">
              <a:ln>
                <a:noFill/>
              </a:ln>
              <a:effectLst/>
              <a:latin typeface="Avenir Next LT Pro" panose="020B0504020202020204" pitchFamily="34" charset="-18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2.1.</a:t>
            </a:r>
            <a:r>
              <a:rPr kumimoji="0" lang="sl-SI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Member of EYC</a:t>
            </a:r>
            <a:endParaRPr kumimoji="0" lang="en-GB" altLang="en-US" sz="1500" i="0" u="sng" strike="noStrike" cap="none" normalizeH="0" baseline="0" dirty="0">
              <a:ln>
                <a:noFill/>
              </a:ln>
              <a:effectLst/>
              <a:latin typeface="Avenir Next LT Pro" panose="020B0504020202020204" pitchFamily="34" charset="-18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2.2.</a:t>
            </a:r>
            <a:r>
              <a:rPr kumimoji="0" lang="sl-SI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Chair of the EYC</a:t>
            </a:r>
            <a:endParaRPr kumimoji="0" lang="en-GB" altLang="en-US" sz="1500" i="0" u="sng" strike="noStrike" cap="none" normalizeH="0" baseline="0" dirty="0">
              <a:ln>
                <a:noFill/>
              </a:ln>
              <a:effectLst/>
              <a:latin typeface="Avenir Next LT Pro" panose="020B0504020202020204" pitchFamily="34" charset="-18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2.3.</a:t>
            </a:r>
            <a:r>
              <a:rPr kumimoji="0" lang="sl-SI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Pillar Groups</a:t>
            </a:r>
            <a:endParaRPr kumimoji="0" lang="en-GB" altLang="en-US" sz="1500" i="0" u="sng" strike="noStrike" cap="none" normalizeH="0" baseline="0" dirty="0">
              <a:ln>
                <a:noFill/>
              </a:ln>
              <a:effectLst/>
              <a:latin typeface="Avenir Next LT Pro" panose="020B0504020202020204" pitchFamily="34" charset="-18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2.4.</a:t>
            </a:r>
            <a:r>
              <a:rPr kumimoji="0" lang="sl-SI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Secretary of the EYC</a:t>
            </a:r>
            <a:endParaRPr kumimoji="0" lang="en-GB" altLang="en-US" sz="1500" i="0" u="sng" strike="noStrike" cap="none" normalizeH="0" baseline="0" dirty="0">
              <a:ln>
                <a:noFill/>
              </a:ln>
              <a:effectLst/>
              <a:latin typeface="Avenir Next LT Pro" panose="020B0504020202020204" pitchFamily="34" charset="-18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2.5.</a:t>
            </a:r>
            <a:r>
              <a:rPr kumimoji="0" lang="sl-SI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Team of the EYC</a:t>
            </a:r>
            <a:endParaRPr kumimoji="0" lang="en-GB" altLang="en-US" sz="1500" i="0" u="sng" strike="noStrike" cap="none" normalizeH="0" baseline="0" dirty="0">
              <a:ln>
                <a:noFill/>
              </a:ln>
              <a:effectLst/>
              <a:latin typeface="Avenir Next LT Pro" panose="020B0504020202020204" pitchFamily="34" charset="-18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2.6.</a:t>
            </a:r>
            <a:r>
              <a:rPr kumimoji="0" lang="sl-SI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Awareness Team of the EYC</a:t>
            </a:r>
            <a:endParaRPr kumimoji="0" lang="en-GB" altLang="en-US" sz="1500" i="0" u="sng" strike="noStrike" cap="none" normalizeH="0" baseline="0" dirty="0">
              <a:ln>
                <a:noFill/>
              </a:ln>
              <a:effectLst/>
              <a:latin typeface="Avenir Next LT Pro" panose="020B0504020202020204" pitchFamily="34" charset="-18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2.7.</a:t>
            </a: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Arial" panose="020B0604020202020204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</a:t>
            </a: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Role of the incumbent EUSAIR Presidency and EUSAIR Facility Point</a:t>
            </a:r>
            <a:endParaRPr kumimoji="0" lang="en-GB" altLang="en-US" sz="1500" i="0" u="sng" strike="noStrike" cap="none" normalizeH="0" baseline="0" dirty="0">
              <a:ln>
                <a:noFill/>
              </a:ln>
              <a:effectLst/>
              <a:latin typeface="Avenir Next LT Pro" panose="020B0504020202020204" pitchFamily="34" charset="-1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2000" algn="l"/>
                <a:tab pos="5937250" algn="r"/>
              </a:tabLst>
            </a:pPr>
            <a:r>
              <a:rPr kumimoji="0" lang="en-GB" altLang="en-US" sz="1500" b="1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3.</a:t>
            </a:r>
            <a:r>
              <a:rPr lang="sl-SI" altLang="en-US" sz="1500" b="1" u="sng" dirty="0"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altLang="en-US" sz="1500" b="1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standing orders of the EYC</a:t>
            </a:r>
            <a:endParaRPr kumimoji="0" lang="en-GB" altLang="en-US" sz="1500" b="1" i="0" u="sng" strike="noStrike" cap="none" normalizeH="0" baseline="0" dirty="0">
              <a:ln>
                <a:noFill/>
              </a:ln>
              <a:effectLst/>
              <a:latin typeface="Avenir Next LT Pro" panose="020B0504020202020204" pitchFamily="34" charset="-18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3.1.</a:t>
            </a:r>
            <a:r>
              <a:rPr kumimoji="0" lang="sl-SI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Voting in the EYC</a:t>
            </a:r>
            <a:endParaRPr kumimoji="0" lang="en-GB" altLang="en-US" sz="1500" i="0" u="sng" strike="noStrike" cap="none" normalizeH="0" baseline="0" dirty="0">
              <a:ln>
                <a:noFill/>
              </a:ln>
              <a:effectLst/>
              <a:latin typeface="Avenir Next LT Pro" panose="020B0504020202020204" pitchFamily="34" charset="-18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3.2.</a:t>
            </a:r>
            <a:r>
              <a:rPr kumimoji="0" lang="sl-SI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Electing procedure for different positions in the EYC</a:t>
            </a:r>
            <a:endParaRPr kumimoji="0" lang="en-GB" altLang="en-US" sz="1500" i="0" u="sng" strike="noStrike" cap="none" normalizeH="0" baseline="0" dirty="0">
              <a:ln>
                <a:noFill/>
              </a:ln>
              <a:effectLst/>
              <a:latin typeface="Avenir Next LT Pro" panose="020B0504020202020204" pitchFamily="34" charset="-18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3.2.1.</a:t>
            </a:r>
            <a:r>
              <a:rPr lang="sl-SI" altLang="en-US" sz="1500" u="sng" dirty="0"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Revoking a mandate in the EYC</a:t>
            </a:r>
            <a:endParaRPr kumimoji="0" lang="en-GB" altLang="en-US" sz="1500" i="0" u="sng" strike="noStrike" cap="none" normalizeH="0" baseline="0" dirty="0">
              <a:ln>
                <a:noFill/>
              </a:ln>
              <a:effectLst/>
              <a:latin typeface="Avenir Next LT Pro" panose="020B0504020202020204" pitchFamily="34" charset="-18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3.3.</a:t>
            </a:r>
            <a:r>
              <a:rPr kumimoji="0" lang="sl-SI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Modifications of the Rules of Procedure</a:t>
            </a:r>
            <a:endParaRPr kumimoji="0" lang="en-GB" altLang="en-US" sz="1500" i="0" u="sng" strike="noStrike" cap="none" normalizeH="0" baseline="0" dirty="0">
              <a:ln>
                <a:noFill/>
              </a:ln>
              <a:effectLst/>
              <a:latin typeface="Avenir Next LT Pro" panose="020B0504020202020204" pitchFamily="34" charset="-18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3.4.</a:t>
            </a:r>
            <a:r>
              <a:rPr kumimoji="0" lang="sl-SI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EYC Meetings of Members</a:t>
            </a:r>
            <a:endParaRPr kumimoji="0" lang="en-GB" altLang="en-US" sz="1500" i="0" u="sng" strike="noStrike" cap="none" normalizeH="0" baseline="0" dirty="0">
              <a:ln>
                <a:noFill/>
              </a:ln>
              <a:effectLst/>
              <a:latin typeface="Avenir Next LT Pro" panose="020B0504020202020204" pitchFamily="34" charset="-18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3.5.</a:t>
            </a:r>
            <a:r>
              <a:rPr kumimoji="0" lang="sl-SI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EYC Participation in EUSAIR Governing Board Meetings</a:t>
            </a:r>
            <a:endParaRPr kumimoji="0" lang="en-GB" altLang="en-US" sz="1500" i="0" u="sng" strike="noStrike" cap="none" normalizeH="0" baseline="0" dirty="0">
              <a:ln>
                <a:noFill/>
              </a:ln>
              <a:effectLst/>
              <a:latin typeface="Avenir Next LT Pro" panose="020B0504020202020204" pitchFamily="34" charset="-18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3.6.</a:t>
            </a:r>
            <a:r>
              <a:rPr kumimoji="0" lang="sl-SI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EYC Participation in the EUSAIR Annual Forum</a:t>
            </a:r>
            <a:endParaRPr kumimoji="0" lang="en-GB" altLang="en-US" sz="1500" i="0" u="sng" strike="noStrike" cap="none" normalizeH="0" baseline="0" dirty="0">
              <a:ln>
                <a:noFill/>
              </a:ln>
              <a:effectLst/>
              <a:latin typeface="Avenir Next LT Pro" panose="020B0504020202020204" pitchFamily="34" charset="-18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3.7.</a:t>
            </a:r>
            <a:r>
              <a:rPr kumimoji="0" lang="sl-SI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EYC Internal Communication</a:t>
            </a:r>
            <a:endParaRPr kumimoji="0" lang="en-GB" altLang="en-US" sz="1500" i="0" u="sng" strike="noStrike" cap="none" normalizeH="0" baseline="0" dirty="0">
              <a:ln>
                <a:noFill/>
              </a:ln>
              <a:effectLst/>
              <a:latin typeface="Avenir Next LT Pro" panose="020B0504020202020204" pitchFamily="34" charset="-18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3.8.</a:t>
            </a:r>
            <a:r>
              <a:rPr kumimoji="0" lang="sl-SI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EYC External Communication</a:t>
            </a:r>
            <a:endParaRPr kumimoji="0" lang="en-GB" altLang="en-US" sz="1500" i="0" u="sng" strike="noStrike" cap="none" normalizeH="0" baseline="0" dirty="0">
              <a:ln>
                <a:noFill/>
              </a:ln>
              <a:effectLst/>
              <a:latin typeface="Avenir Next LT Pro" panose="020B0504020202020204" pitchFamily="34" charset="-18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3.9.</a:t>
            </a:r>
            <a:r>
              <a:rPr kumimoji="0" lang="sl-SI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Transfer of knowledge between EYC Members</a:t>
            </a:r>
            <a:endParaRPr kumimoji="0" lang="en-GB" altLang="en-US" sz="1500" i="0" u="sng" strike="noStrike" cap="none" normalizeH="0" baseline="0" dirty="0">
              <a:ln>
                <a:noFill/>
              </a:ln>
              <a:effectLst/>
              <a:latin typeface="Avenir Next LT Pro" panose="020B0504020202020204" pitchFamily="34" charset="-18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3.10.</a:t>
            </a:r>
            <a:r>
              <a:rPr lang="sl-SI" altLang="en-US" sz="1500" u="sng" dirty="0"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altLang="en-US" sz="1500" i="0" u="sng" strike="noStrike" cap="none" normalizeH="0" baseline="0" dirty="0">
                <a:ln>
                  <a:noFill/>
                </a:ln>
                <a:effectLst/>
                <a:latin typeface="Avenir Next LT Pro" panose="020B0504020202020204" pitchFamily="34" charset="-18"/>
                <a:ea typeface="Montserrat" panose="00000500000000000000" pitchFamily="2" charset="-18"/>
                <a:cs typeface="Montserrat" panose="00000500000000000000" pitchFamily="2" charset="-18"/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EYC Alumni Network</a:t>
            </a:r>
            <a:endParaRPr kumimoji="0" lang="en-GB" altLang="en-US" sz="1500" i="0" u="sng" strike="noStrike" cap="none" normalizeH="0" baseline="0" dirty="0">
              <a:ln>
                <a:noFill/>
              </a:ln>
              <a:effectLst/>
              <a:latin typeface="Avenir Next LT Pro" panose="020B0504020202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011002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694105" y="413476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i="1" dirty="0">
                <a:latin typeface="Georgia" panose="02040502050405020303" pitchFamily="18" charset="0"/>
              </a:rPr>
              <a:t>EYC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RoP</a:t>
            </a:r>
            <a:r>
              <a:rPr lang="sl-SI" sz="3600" b="1" i="1" dirty="0">
                <a:latin typeface="Georgia" panose="02040502050405020303" pitchFamily="18" charset="0"/>
              </a:rPr>
              <a:t> – general </a:t>
            </a:r>
            <a:r>
              <a:rPr lang="sl-SI" sz="3600" b="1" i="1" dirty="0" err="1">
                <a:latin typeface="Georgia" panose="02040502050405020303" pitchFamily="18" charset="0"/>
              </a:rPr>
              <a:t>provisions</a:t>
            </a:r>
            <a:endParaRPr lang="en-GB" sz="36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354" y="1473283"/>
            <a:ext cx="10739292" cy="2403565"/>
          </a:xfrm>
        </p:spPr>
        <p:txBody>
          <a:bodyPr/>
          <a:lstStyle/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b="1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Decision</a:t>
            </a:r>
            <a:r>
              <a:rPr lang="sl-SI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b="1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making</a:t>
            </a:r>
            <a:r>
              <a:rPr lang="sl-SI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- d</a:t>
            </a:r>
            <a:r>
              <a:rPr lang="en-GB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ecisions</a:t>
            </a:r>
            <a:r>
              <a:rPr lang="en-GB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are made by a simple majority (50% + 1) of the present EYC members</a:t>
            </a:r>
            <a:endParaRPr lang="sl-SI" sz="20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b="1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Quorum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– </a:t>
            </a:r>
            <a:r>
              <a:rPr lang="en-GB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2⁄3 of all EYC members (13/20 members)</a:t>
            </a:r>
            <a:endParaRPr lang="sl-SI" sz="20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b="1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Electing</a:t>
            </a:r>
            <a:r>
              <a:rPr lang="sl-SI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procedure </a:t>
            </a:r>
            <a:r>
              <a:rPr lang="sl-SI" sz="2000" b="1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for</a:t>
            </a:r>
            <a:r>
              <a:rPr lang="sl-SI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b="1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positions</a:t>
            </a:r>
            <a:r>
              <a:rPr lang="sl-SI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–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voting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,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carried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out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during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the 1st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MoM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in the mandate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year</a:t>
            </a:r>
            <a:endParaRPr lang="sl-SI" sz="20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b="1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Revoking</a:t>
            </a:r>
            <a:r>
              <a:rPr lang="sl-SI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the mandate </a:t>
            </a:r>
          </a:p>
          <a:p>
            <a:pPr marL="811213" lvl="1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GB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lack of fulfilment of obligations by members or non-respect of the fundamental rights provision or behaviour that breaks the image of the EUSAIR, EU and other European Organisations</a:t>
            </a:r>
            <a:endParaRPr lang="sl-SI" sz="16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811213" lvl="1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GB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invoked by any member of the EYC or members of EUSAIR Governing Board</a:t>
            </a:r>
            <a:endParaRPr lang="sl-SI" sz="16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811213" lvl="1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GB" sz="16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a member was not fulfilling their obligations as agreed, their position or membership in the EYC can be proposed for termination before the end of their mandate, by the EYC, during a Meeting of Members. The final decision needs to be taken by the Governing Board.</a:t>
            </a:r>
          </a:p>
        </p:txBody>
      </p:sp>
    </p:spTree>
    <p:extLst>
      <p:ext uri="{BB962C8B-B14F-4D97-AF65-F5344CB8AC3E}">
        <p14:creationId xmlns:p14="http://schemas.microsoft.com/office/powerpoint/2010/main" val="1551955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21" y="1569243"/>
            <a:ext cx="10739292" cy="2403565"/>
          </a:xfrm>
        </p:spPr>
        <p:txBody>
          <a:bodyPr/>
          <a:lstStyle/>
          <a:p>
            <a:pPr marL="354013" marR="0" lvl="0" indent="-354013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SzTx/>
              <a:buFont typeface="Webdings" panose="05030102010509060703" pitchFamily="18" charset="2"/>
              <a:buChar char=""/>
              <a:tabLst/>
              <a:defRPr/>
            </a:pPr>
            <a:r>
              <a:rPr lang="en-US" sz="1600" b="1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EYC Pillar Group </a:t>
            </a:r>
            <a:r>
              <a:rPr lang="en-US" sz="1600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- two </a:t>
            </a:r>
            <a:r>
              <a:rPr lang="sl-SI" sz="1600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to</a:t>
            </a:r>
            <a:r>
              <a:rPr lang="en-US" sz="1600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1600" dirty="0" err="1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four</a:t>
            </a:r>
            <a:r>
              <a:rPr lang="en-US" sz="1600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EYC members nominated to follow the work of a certain Pillar </a:t>
            </a:r>
            <a:endParaRPr lang="sl-SI" sz="1600" dirty="0">
              <a:solidFill>
                <a:prstClr val="black"/>
              </a:solidFill>
              <a:latin typeface="Avenir Next LT Pro" panose="020B0504020202020204" pitchFamily="34" charset="-18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  <a:defRPr/>
            </a:pPr>
            <a:r>
              <a:rPr lang="en-GB" sz="1200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The EYC Pillar Group Leader:</a:t>
            </a:r>
            <a:r>
              <a:rPr lang="sl-SI" sz="1200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1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  <a:defRPr/>
            </a:pPr>
            <a:r>
              <a:rPr lang="en-GB" sz="1200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Other Pillar Group members</a:t>
            </a:r>
            <a:r>
              <a:rPr lang="sl-SI" sz="1200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: 2-4</a:t>
            </a:r>
          </a:p>
          <a:p>
            <a:pPr marL="354013" marR="0" lvl="0" indent="-354013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SzTx/>
              <a:buFont typeface="Webdings" panose="05030102010509060703" pitchFamily="18" charset="2"/>
              <a:buChar char=""/>
              <a:tabLst/>
              <a:defRPr/>
            </a:pPr>
            <a:r>
              <a:rPr lang="en-US" sz="1600" b="1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EYC Pillar Group Leader </a:t>
            </a:r>
            <a:r>
              <a:rPr lang="en-US" sz="1600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- represents EYC at meetings, in communication to Pillar Coordinators and TSG members</a:t>
            </a:r>
          </a:p>
          <a:p>
            <a:pPr marL="354013" marR="0" lvl="0" indent="-354013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SzTx/>
              <a:buFont typeface="Webdings" panose="05030102010509060703" pitchFamily="18" charset="2"/>
              <a:buChar char=""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Information on nominated members to be communicated by FP to Pillar Coordinators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  <a:defRPr/>
            </a:pPr>
            <a:r>
              <a:rPr lang="sl-SI" sz="1600" dirty="0" err="1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After</a:t>
            </a:r>
            <a:r>
              <a:rPr lang="sl-SI" sz="1600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1600" dirty="0" err="1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each</a:t>
            </a:r>
            <a:r>
              <a:rPr lang="sl-SI" sz="1600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meeting/</a:t>
            </a:r>
            <a:r>
              <a:rPr lang="sl-SI" sz="1600" dirty="0" err="1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event</a:t>
            </a:r>
            <a:r>
              <a:rPr lang="sl-SI" sz="1600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EYC </a:t>
            </a:r>
            <a:r>
              <a:rPr lang="sl-SI" sz="1600" dirty="0" err="1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members</a:t>
            </a:r>
            <a:r>
              <a:rPr lang="sl-SI" sz="1600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1600" dirty="0" err="1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prepare</a:t>
            </a:r>
            <a:r>
              <a:rPr lang="sl-SI" sz="1600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a </a:t>
            </a:r>
            <a:r>
              <a:rPr lang="sl-SI" sz="1600" b="1" dirty="0" err="1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report</a:t>
            </a:r>
            <a:r>
              <a:rPr lang="sl-SI" sz="1600" b="1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on </a:t>
            </a:r>
            <a:r>
              <a:rPr lang="sl-SI" sz="1600" b="1" dirty="0" err="1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their</a:t>
            </a:r>
            <a:r>
              <a:rPr lang="sl-SI" sz="1600" b="1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1600" b="1" dirty="0" err="1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involvement</a:t>
            </a:r>
            <a:r>
              <a:rPr lang="sl-SI" sz="1600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1600" dirty="0" err="1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and</a:t>
            </a:r>
            <a:r>
              <a:rPr lang="sl-SI" sz="1600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1600" dirty="0" err="1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share</a:t>
            </a:r>
            <a:r>
              <a:rPr lang="sl-SI" sz="1600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it </a:t>
            </a:r>
            <a:r>
              <a:rPr lang="sl-SI" sz="1600" dirty="0" err="1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with</a:t>
            </a:r>
            <a:r>
              <a:rPr lang="sl-SI" sz="1600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1600" dirty="0" err="1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all</a:t>
            </a:r>
            <a:r>
              <a:rPr lang="sl-SI" sz="1600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EYC </a:t>
            </a:r>
            <a:r>
              <a:rPr lang="sl-SI" sz="1600" dirty="0" err="1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members</a:t>
            </a:r>
            <a:endParaRPr lang="en-US" sz="1600" dirty="0">
              <a:solidFill>
                <a:prstClr val="black"/>
              </a:solidFill>
              <a:latin typeface="Avenir Next LT Pro" panose="020B0504020202020204" pitchFamily="34" charset="-18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54013" marR="0" lvl="0" indent="-354013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SzTx/>
              <a:buFont typeface="Webdings" panose="05030102010509060703" pitchFamily="18" charset="2"/>
              <a:buChar char=""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Pillar Coordinators to </a:t>
            </a:r>
            <a:r>
              <a:rPr lang="en-US" sz="1600" b="1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add them to the TSG mailing list </a:t>
            </a:r>
            <a:r>
              <a:rPr lang="en-US" sz="1600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and include them in all communication to TSG members</a:t>
            </a:r>
            <a:endParaRPr lang="sl-SI" sz="1600" dirty="0">
              <a:solidFill>
                <a:prstClr val="black"/>
              </a:solidFill>
              <a:latin typeface="Avenir Next LT Pro" panose="020B0504020202020204" pitchFamily="34" charset="-18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54013" marR="0" lvl="0" indent="-354013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SzTx/>
              <a:buFont typeface="Webdings" panose="05030102010509060703" pitchFamily="18" charset="2"/>
              <a:buChar char=""/>
              <a:tabLst/>
              <a:defRPr/>
            </a:pPr>
            <a:r>
              <a:rPr lang="en-US" sz="1600" b="1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Advisory, not decision making role</a:t>
            </a:r>
            <a:r>
              <a:rPr lang="en-US" sz="1600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, however </a:t>
            </a:r>
            <a:r>
              <a:rPr lang="en-US" sz="1600" b="1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clear follow up </a:t>
            </a:r>
            <a:r>
              <a:rPr lang="en-US" sz="1600" dirty="0">
                <a:solidFill>
                  <a:prstClr val="black"/>
                </a:solidFill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on received interventions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en-GB" sz="20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28E11-2A08-8EA3-F060-8C5FE8CD6132}"/>
              </a:ext>
            </a:extLst>
          </p:cNvPr>
          <p:cNvSpPr txBox="1"/>
          <p:nvPr/>
        </p:nvSpPr>
        <p:spPr>
          <a:xfrm>
            <a:off x="756021" y="413476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600" b="1" i="1" dirty="0">
                <a:latin typeface="Georgia" panose="02040502050405020303" pitchFamily="18" charset="0"/>
              </a:rPr>
              <a:t>EYC </a:t>
            </a:r>
            <a:r>
              <a:rPr lang="sl-SI" sz="3600" b="1" i="1" dirty="0" err="1">
                <a:latin typeface="Georgia" panose="02040502050405020303" pitchFamily="18" charset="0"/>
              </a:rPr>
              <a:t>RoP</a:t>
            </a:r>
            <a:r>
              <a:rPr lang="sl-SI" sz="3600" b="1" i="1" dirty="0">
                <a:latin typeface="Georgia" panose="02040502050405020303" pitchFamily="18" charset="0"/>
              </a:rPr>
              <a:t> – </a:t>
            </a:r>
            <a:r>
              <a:rPr lang="sl-SI" sz="3600" b="1" i="1" dirty="0" err="1">
                <a:latin typeface="Georgia" panose="02040502050405020303" pitchFamily="18" charset="0"/>
              </a:rPr>
              <a:t>interaction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with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Pillars</a:t>
            </a:r>
            <a:r>
              <a:rPr lang="sl-SI" sz="3600" b="1" i="1" dirty="0">
                <a:latin typeface="Georgia" panose="02040502050405020303" pitchFamily="18" charset="0"/>
              </a:rPr>
              <a:t> 1/2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70638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7028E11-2A08-8EA3-F060-8C5FE8CD6132}"/>
              </a:ext>
            </a:extLst>
          </p:cNvPr>
          <p:cNvSpPr txBox="1"/>
          <p:nvPr/>
        </p:nvSpPr>
        <p:spPr>
          <a:xfrm>
            <a:off x="756021" y="413476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600" b="1" i="1" dirty="0">
                <a:latin typeface="Georgia" panose="02040502050405020303" pitchFamily="18" charset="0"/>
              </a:rPr>
              <a:t>EYC </a:t>
            </a:r>
            <a:r>
              <a:rPr lang="sl-SI" sz="3600" b="1" i="1" dirty="0" err="1">
                <a:latin typeface="Georgia" panose="02040502050405020303" pitchFamily="18" charset="0"/>
              </a:rPr>
              <a:t>RoP</a:t>
            </a:r>
            <a:r>
              <a:rPr lang="sl-SI" sz="3600" b="1" i="1" dirty="0">
                <a:latin typeface="Georgia" panose="02040502050405020303" pitchFamily="18" charset="0"/>
              </a:rPr>
              <a:t> – </a:t>
            </a:r>
            <a:r>
              <a:rPr lang="sl-SI" sz="3600" b="1" i="1" dirty="0" err="1">
                <a:latin typeface="Georgia" panose="02040502050405020303" pitchFamily="18" charset="0"/>
              </a:rPr>
              <a:t>interaction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with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Pillars</a:t>
            </a:r>
            <a:r>
              <a:rPr lang="sl-SI" sz="3600" b="1" i="1" dirty="0">
                <a:latin typeface="Georgia" panose="02040502050405020303" pitchFamily="18" charset="0"/>
              </a:rPr>
              <a:t> 2/2</a:t>
            </a:r>
            <a:endParaRPr lang="en-GB" sz="3600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8DC668CE-E010-D407-2768-55E7151A8D8F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xfrm>
            <a:off x="755650" y="1568450"/>
            <a:ext cx="10739438" cy="240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marR="0" lvl="0" indent="-354013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SzTx/>
              <a:buFont typeface="Webdings" panose="05030102010509060703" pitchFamily="18" charset="2"/>
              <a:buChar char=""/>
              <a:tabLst/>
              <a:defRPr/>
            </a:pPr>
            <a:r>
              <a:rPr kumimoji="0" lang="en-US" sz="1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B0504020202020204" pitchFamily="34" charset="-18"/>
                <a:cs typeface="Times New Roman" panose="02020603050405020304" pitchFamily="18" charset="0"/>
              </a:rPr>
              <a:t>TSG Agenda – 30 days prior to TSG meeting, 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B0504020202020204" pitchFamily="34" charset="-18"/>
                <a:cs typeface="Times New Roman" panose="02020603050405020304" pitchFamily="18" charset="0"/>
              </a:rPr>
              <a:t>indicating on which points EYC input is foreseen</a:t>
            </a:r>
          </a:p>
          <a:p>
            <a:pPr marL="354013" marR="0" lvl="0" indent="-354013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SzTx/>
              <a:buFont typeface="Webdings" panose="05030102010509060703" pitchFamily="18" charset="2"/>
              <a:buChar char=""/>
              <a:tabLst/>
              <a:defRPr/>
            </a:pPr>
            <a:r>
              <a:rPr kumimoji="0" lang="en-US" sz="1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B0504020202020204" pitchFamily="34" charset="-18"/>
                <a:cs typeface="Times New Roman" panose="02020603050405020304" pitchFamily="18" charset="0"/>
              </a:rPr>
              <a:t>EYC Pillar Group 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B0504020202020204" pitchFamily="34" charset="-18"/>
                <a:cs typeface="Times New Roman" panose="02020603050405020304" pitchFamily="18" charset="0"/>
              </a:rPr>
              <a:t>prepares inputs </a:t>
            </a:r>
            <a:r>
              <a:rPr kumimoji="0" lang="en-US" sz="1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B0504020202020204" pitchFamily="34" charset="-18"/>
                <a:cs typeface="Times New Roman" panose="02020603050405020304" pitchFamily="18" charset="0"/>
              </a:rPr>
              <a:t>and, if necessary, suggests to intervene on 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B0504020202020204" pitchFamily="34" charset="-18"/>
                <a:cs typeface="Times New Roman" panose="02020603050405020304" pitchFamily="18" charset="0"/>
              </a:rPr>
              <a:t>additional agenda points </a:t>
            </a:r>
            <a:r>
              <a:rPr kumimoji="0" lang="en-US" sz="1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B0504020202020204" pitchFamily="34" charset="-18"/>
                <a:cs typeface="Times New Roman" panose="02020603050405020304" pitchFamily="18" charset="0"/>
              </a:rPr>
              <a:t>– inputs to be submitted to PCs 1 week before the TSG meeting </a:t>
            </a:r>
          </a:p>
          <a:p>
            <a:pPr marL="354013" marR="0" lvl="0" indent="-354013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SzTx/>
              <a:buFont typeface="Webdings" panose="05030102010509060703" pitchFamily="18" charset="2"/>
              <a:buChar char=""/>
              <a:tabLst/>
              <a:defRPr/>
            </a:pP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B0504020202020204" pitchFamily="34" charset="-18"/>
                <a:cs typeface="Times New Roman" panose="02020603050405020304" pitchFamily="18" charset="0"/>
              </a:rPr>
              <a:t>All EYC Pillar Group members are invited to attend the TSG meeting online</a:t>
            </a:r>
            <a:r>
              <a:rPr lang="en-US" sz="1800" b="1" dirty="0">
                <a:solidFill>
                  <a:prstClr val="black"/>
                </a:solidFill>
                <a:latin typeface="Avenir Next LT Pro" panose="020B0504020202020204" pitchFamily="34" charset="-18"/>
                <a:cs typeface="Times New Roman" panose="02020603050405020304" pitchFamily="18" charset="0"/>
              </a:rPr>
              <a:t> as observers</a:t>
            </a:r>
            <a:r>
              <a:rPr lang="en-US" sz="1800" dirty="0">
                <a:solidFill>
                  <a:prstClr val="black"/>
                </a:solidFill>
                <a:latin typeface="Avenir Next LT Pro" panose="020B0504020202020204" pitchFamily="34" charset="-18"/>
                <a:cs typeface="Times New Roman" panose="02020603050405020304" pitchFamily="18" charset="0"/>
              </a:rPr>
              <a:t>, </a:t>
            </a:r>
            <a:r>
              <a:rPr lang="en-US" sz="1800" b="1" dirty="0">
                <a:solidFill>
                  <a:prstClr val="black"/>
                </a:solidFill>
                <a:latin typeface="Avenir Next LT Pro" panose="020B0504020202020204" pitchFamily="34" charset="-18"/>
                <a:cs typeface="Times New Roman" panose="02020603050405020304" pitchFamily="18" charset="0"/>
              </a:rPr>
              <a:t>Pillar Group Leader attends in person</a:t>
            </a:r>
            <a:r>
              <a:rPr lang="en-US" sz="1800" dirty="0">
                <a:solidFill>
                  <a:prstClr val="black"/>
                </a:solidFill>
                <a:latin typeface="Avenir Next LT Pro" panose="020B0504020202020204" pitchFamily="34" charset="-18"/>
                <a:cs typeface="Times New Roman" panose="02020603050405020304" pitchFamily="18" charset="0"/>
              </a:rPr>
              <a:t>, if possible, represents the EYC at the meeting and presents the prepared inputs. </a:t>
            </a:r>
          </a:p>
          <a:p>
            <a:pPr marL="354013" marR="0" lvl="0" indent="-354013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SzTx/>
              <a:buFont typeface="Webdings" panose="05030102010509060703" pitchFamily="18" charset="2"/>
              <a:buChar char=""/>
              <a:tabLst/>
              <a:defRPr/>
            </a:pP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B0504020202020204" pitchFamily="34" charset="-18"/>
                <a:cs typeface="Times New Roman" panose="02020603050405020304" pitchFamily="18" charset="0"/>
              </a:rPr>
              <a:t>Any Pillar can also decide to extend the invitation for online participation to all EYC members</a:t>
            </a:r>
            <a:r>
              <a:rPr kumimoji="0" lang="en-US" sz="1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B0504020202020204" pitchFamily="34" charset="-18"/>
                <a:cs typeface="Times New Roman" panose="02020603050405020304" pitchFamily="18" charset="0"/>
              </a:rPr>
              <a:t>. </a:t>
            </a:r>
            <a:endParaRPr lang="sl-SI" sz="2000" dirty="0">
              <a:ea typeface="Arial" panose="020B0604020202020204" pitchFamily="34" charset="0"/>
            </a:endParaRP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en-GB" sz="2000" dirty="0">
              <a:ea typeface="Arial" panose="020B0604020202020204" pitchFamily="34" charset="0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sl-SI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855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694105" y="413476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i="1" dirty="0">
                <a:latin typeface="Georgia" panose="02040502050405020303" pitchFamily="18" charset="0"/>
              </a:rPr>
              <a:t>EYC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RoP</a:t>
            </a:r>
            <a:r>
              <a:rPr lang="sl-SI" sz="3600" b="1" i="1" dirty="0">
                <a:latin typeface="Georgia" panose="02040502050405020303" pitchFamily="18" charset="0"/>
              </a:rPr>
              <a:t> – </a:t>
            </a:r>
            <a:r>
              <a:rPr lang="sl-SI" sz="3600" b="1" i="1" dirty="0" err="1">
                <a:latin typeface="Georgia" panose="02040502050405020303" pitchFamily="18" charset="0"/>
              </a:rPr>
              <a:t>interaction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with</a:t>
            </a:r>
            <a:r>
              <a:rPr lang="sl-SI" sz="3600" b="1" i="1" dirty="0">
                <a:latin typeface="Georgia" panose="02040502050405020303" pitchFamily="18" charset="0"/>
              </a:rPr>
              <a:t> GB 1/2</a:t>
            </a:r>
            <a:endParaRPr lang="en-GB" sz="36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354" y="1473283"/>
            <a:ext cx="10739292" cy="2403565"/>
          </a:xfrm>
        </p:spPr>
        <p:txBody>
          <a:bodyPr/>
          <a:lstStyle/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GB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EYC is </a:t>
            </a:r>
            <a:r>
              <a:rPr lang="en-GB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represented by 1 of the EYC co-Chairs in person</a:t>
            </a:r>
            <a:r>
              <a:rPr lang="en-GB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. Other EYC members may participate online, as observers. 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GB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GB meeting Agenda is sent 30 days in advance of the meeting. It should be sent to the whole EYC. In the Agenda the EUSAIR Presidency indicates </a:t>
            </a:r>
            <a:r>
              <a:rPr lang="en-GB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on which points the </a:t>
            </a:r>
            <a:r>
              <a:rPr lang="sl-SI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i</a:t>
            </a:r>
            <a:r>
              <a:rPr lang="en-GB" sz="2000" b="1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nput</a:t>
            </a:r>
            <a:r>
              <a:rPr lang="en-GB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from EYC is foreseen and expected</a:t>
            </a:r>
            <a:r>
              <a:rPr lang="en-GB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.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T</a:t>
            </a:r>
            <a:r>
              <a:rPr lang="en-GB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he EYC prepares inputs on the indicated points. And if deemed necessary suggest to the EUSAIR Presidency and Facility Point Lead Partner to provide inputs on additional Agenda points.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GB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The EYC co-Secretaries in coordination with the co-Chairs then send the prepared inputs to the EUSAIR Presidency one week before the GB Meeting. The EUSAIR Presidency then provides feedback in advance of the GB meeting.</a:t>
            </a:r>
          </a:p>
        </p:txBody>
      </p:sp>
    </p:spTree>
    <p:extLst>
      <p:ext uri="{BB962C8B-B14F-4D97-AF65-F5344CB8AC3E}">
        <p14:creationId xmlns:p14="http://schemas.microsoft.com/office/powerpoint/2010/main" val="1508528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694105" y="413476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i="1" dirty="0">
                <a:latin typeface="Georgia" panose="02040502050405020303" pitchFamily="18" charset="0"/>
              </a:rPr>
              <a:t>EYC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RoP</a:t>
            </a:r>
            <a:r>
              <a:rPr lang="sl-SI" sz="3600" b="1" i="1" dirty="0">
                <a:latin typeface="Georgia" panose="02040502050405020303" pitchFamily="18" charset="0"/>
              </a:rPr>
              <a:t> – </a:t>
            </a:r>
            <a:r>
              <a:rPr lang="sl-SI" sz="3600" b="1" i="1" dirty="0" err="1">
                <a:latin typeface="Georgia" panose="02040502050405020303" pitchFamily="18" charset="0"/>
              </a:rPr>
              <a:t>interaction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with</a:t>
            </a:r>
            <a:r>
              <a:rPr lang="sl-SI" sz="3600" b="1" i="1" dirty="0">
                <a:latin typeface="Georgia" panose="02040502050405020303" pitchFamily="18" charset="0"/>
              </a:rPr>
              <a:t> GB 2/2</a:t>
            </a:r>
            <a:endParaRPr lang="en-GB" sz="36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354" y="1473283"/>
            <a:ext cx="10739292" cy="2403565"/>
          </a:xfrm>
        </p:spPr>
        <p:txBody>
          <a:bodyPr/>
          <a:lstStyle/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GB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The co-Chairs prepare a </a:t>
            </a:r>
            <a:r>
              <a:rPr lang="en-GB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biannual report for the GB meeting on the work of the EYC</a:t>
            </a:r>
            <a:r>
              <a:rPr lang="sl-SI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to be </a:t>
            </a:r>
            <a:r>
              <a:rPr lang="sl-SI" sz="2000" b="1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presented</a:t>
            </a:r>
            <a:r>
              <a:rPr lang="sl-SI" sz="20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at GB</a:t>
            </a:r>
            <a:r>
              <a:rPr lang="en-GB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. The co-Chair attending the meeting commits to represent the position and work to the  EYC in front of the EUSAIR Governing Board. 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GB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After each 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GB </a:t>
            </a:r>
            <a:r>
              <a:rPr lang="en-GB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meeting, the EYC co-Chair who attended 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the </a:t>
            </a:r>
            <a:r>
              <a:rPr lang="en-GB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meeting reports 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to </a:t>
            </a:r>
            <a:r>
              <a:rPr lang="en-GB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the EYC on the points discussed in written form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.</a:t>
            </a:r>
            <a:endParaRPr lang="en-GB" sz="20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562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56021" y="413476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i="1" dirty="0">
                <a:latin typeface="Georgia" panose="02040502050405020303" pitchFamily="18" charset="0"/>
              </a:rPr>
              <a:t>EYC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RoP</a:t>
            </a:r>
            <a:r>
              <a:rPr lang="sl-SI" sz="3600" b="1" i="1" dirty="0">
                <a:latin typeface="Georgia" panose="02040502050405020303" pitchFamily="18" charset="0"/>
              </a:rPr>
              <a:t> – </a:t>
            </a:r>
            <a:r>
              <a:rPr lang="sl-SI" sz="3600" b="1" i="1" dirty="0" err="1">
                <a:latin typeface="Georgia" panose="02040502050405020303" pitchFamily="18" charset="0"/>
              </a:rPr>
              <a:t>Next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steps</a:t>
            </a:r>
            <a:endParaRPr lang="en-GB" sz="36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354" y="1473283"/>
            <a:ext cx="10739292" cy="2403565"/>
          </a:xfrm>
        </p:spPr>
        <p:txBody>
          <a:bodyPr/>
          <a:lstStyle/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Any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final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remarks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from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TF to be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integrated</a:t>
            </a:r>
            <a:endParaRPr lang="sl-SI" sz="20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According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the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Governance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Architecture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Paper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– GB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approval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is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needed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–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written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procedure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Transition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– at the last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MoM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EYC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members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decided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to start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working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in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accordance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with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the EYC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approved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version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of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RoP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, so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they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can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start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with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actual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work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on the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contents</a:t>
            </a:r>
            <a:endParaRPr lang="en-GB" sz="20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728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16523</TotalTime>
  <Words>1207</Words>
  <Application>Microsoft Office PowerPoint</Application>
  <PresentationFormat>Widescreen</PresentationFormat>
  <Paragraphs>181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Avenir Next LT Pro</vt:lpstr>
      <vt:lpstr>Calibri</vt:lpstr>
      <vt:lpstr>Calibri Light</vt:lpstr>
      <vt:lpstr>Georgia</vt:lpstr>
      <vt:lpstr>Times New Roman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Kos</dc:creator>
  <cp:lastModifiedBy>Facility Point LP</cp:lastModifiedBy>
  <cp:revision>173</cp:revision>
  <cp:lastPrinted>2023-01-13T10:08:31Z</cp:lastPrinted>
  <dcterms:created xsi:type="dcterms:W3CDTF">2022-09-07T09:31:29Z</dcterms:created>
  <dcterms:modified xsi:type="dcterms:W3CDTF">2025-05-13T03:48:19Z</dcterms:modified>
</cp:coreProperties>
</file>