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138" r:id="rId2"/>
    <p:sldId id="4149" r:id="rId3"/>
    <p:sldId id="4161" r:id="rId4"/>
    <p:sldId id="4164" r:id="rId5"/>
    <p:sldId id="4157" r:id="rId6"/>
    <p:sldId id="4162" r:id="rId7"/>
    <p:sldId id="4158" r:id="rId8"/>
    <p:sldId id="4163" r:id="rId9"/>
    <p:sldId id="4159" r:id="rId10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4138"/>
            <p14:sldId id="4149"/>
            <p14:sldId id="4161"/>
            <p14:sldId id="4164"/>
            <p14:sldId id="4157"/>
            <p14:sldId id="4162"/>
            <p14:sldId id="4158"/>
            <p14:sldId id="4163"/>
            <p14:sldId id="41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cility Point" initials="FP" lastIdx="2" clrIdx="0">
    <p:extLst>
      <p:ext uri="{19B8F6BF-5375-455C-9EA6-DF929625EA0E}">
        <p15:presenceInfo xmlns:p15="http://schemas.microsoft.com/office/powerpoint/2012/main" userId="Facility Point" providerId="None"/>
      </p:ext>
    </p:extLst>
  </p:cmAuthor>
  <p:cmAuthor id="2" name="Magdalena Rakovec" initials="MR" lastIdx="7" clrIdx="1">
    <p:extLst>
      <p:ext uri="{19B8F6BF-5375-455C-9EA6-DF929625EA0E}">
        <p15:presenceInfo xmlns:p15="http://schemas.microsoft.com/office/powerpoint/2012/main" userId="S::magdalena.rakovec@cep.si::cac621a0-f45a-4206-b53a-6303ee085b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A9A1"/>
    <a:srgbClr val="D7E2E6"/>
    <a:srgbClr val="8FA2C3"/>
    <a:srgbClr val="985254"/>
    <a:srgbClr val="BA7F80"/>
    <a:srgbClr val="CC5D12"/>
    <a:srgbClr val="F2A16A"/>
    <a:srgbClr val="E5B671"/>
    <a:srgbClr val="BC9B84"/>
    <a:srgbClr val="E8E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 autoAdjust="0"/>
    <p:restoredTop sz="93559" autoAdjust="0"/>
  </p:normalViewPr>
  <p:slideViewPr>
    <p:cSldViewPr snapToGrid="0">
      <p:cViewPr varScale="1">
        <p:scale>
          <a:sx n="101" d="100"/>
          <a:sy n="101" d="100"/>
        </p:scale>
        <p:origin x="8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0426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20796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4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0212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5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76349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6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61981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7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23828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8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700775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9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268016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#_Toc198005978"/><Relationship Id="rId13" Type="http://schemas.openxmlformats.org/officeDocument/2006/relationships/hyperlink" Target="#_Toc198005983"/><Relationship Id="rId18" Type="http://schemas.openxmlformats.org/officeDocument/2006/relationships/hyperlink" Target="#_Toc198005988"/><Relationship Id="rId26" Type="http://schemas.openxmlformats.org/officeDocument/2006/relationships/hyperlink" Target="#_Toc198005996"/><Relationship Id="rId3" Type="http://schemas.openxmlformats.org/officeDocument/2006/relationships/image" Target="../media/image5.png"/><Relationship Id="rId21" Type="http://schemas.openxmlformats.org/officeDocument/2006/relationships/hyperlink" Target="#_Toc198005991"/><Relationship Id="rId7" Type="http://schemas.openxmlformats.org/officeDocument/2006/relationships/hyperlink" Target="#_Toc198005977"/><Relationship Id="rId12" Type="http://schemas.openxmlformats.org/officeDocument/2006/relationships/hyperlink" Target="#_Toc198005982"/><Relationship Id="rId17" Type="http://schemas.openxmlformats.org/officeDocument/2006/relationships/hyperlink" Target="#_Toc198005987"/><Relationship Id="rId25" Type="http://schemas.openxmlformats.org/officeDocument/2006/relationships/hyperlink" Target="#_Toc198005995"/><Relationship Id="rId2" Type="http://schemas.openxmlformats.org/officeDocument/2006/relationships/notesSlide" Target="../notesSlides/notesSlide2.xml"/><Relationship Id="rId16" Type="http://schemas.openxmlformats.org/officeDocument/2006/relationships/hyperlink" Target="#_Toc198005986"/><Relationship Id="rId20" Type="http://schemas.openxmlformats.org/officeDocument/2006/relationships/hyperlink" Target="#_Toc198005990"/><Relationship Id="rId29" Type="http://schemas.openxmlformats.org/officeDocument/2006/relationships/hyperlink" Target="#_Toc198005999"/><Relationship Id="rId1" Type="http://schemas.openxmlformats.org/officeDocument/2006/relationships/slideLayout" Target="../slideLayouts/slideLayout2.xml"/><Relationship Id="rId6" Type="http://schemas.openxmlformats.org/officeDocument/2006/relationships/hyperlink" Target="#_Toc198005976"/><Relationship Id="rId11" Type="http://schemas.openxmlformats.org/officeDocument/2006/relationships/hyperlink" Target="#_Toc198005981"/><Relationship Id="rId24" Type="http://schemas.openxmlformats.org/officeDocument/2006/relationships/hyperlink" Target="#_Toc198005994"/><Relationship Id="rId5" Type="http://schemas.openxmlformats.org/officeDocument/2006/relationships/hyperlink" Target="#_Toc198005975"/><Relationship Id="rId15" Type="http://schemas.openxmlformats.org/officeDocument/2006/relationships/hyperlink" Target="#_Toc198005985"/><Relationship Id="rId23" Type="http://schemas.openxmlformats.org/officeDocument/2006/relationships/hyperlink" Target="#_Toc198005993"/><Relationship Id="rId28" Type="http://schemas.openxmlformats.org/officeDocument/2006/relationships/hyperlink" Target="#_Toc198005998"/><Relationship Id="rId10" Type="http://schemas.openxmlformats.org/officeDocument/2006/relationships/hyperlink" Target="#_Toc198005980"/><Relationship Id="rId19" Type="http://schemas.openxmlformats.org/officeDocument/2006/relationships/hyperlink" Target="#_Toc198005989"/><Relationship Id="rId4" Type="http://schemas.openxmlformats.org/officeDocument/2006/relationships/image" Target="../media/image6.png"/><Relationship Id="rId9" Type="http://schemas.openxmlformats.org/officeDocument/2006/relationships/hyperlink" Target="#_Toc198005979"/><Relationship Id="rId14" Type="http://schemas.openxmlformats.org/officeDocument/2006/relationships/hyperlink" Target="#_Toc198005984"/><Relationship Id="rId22" Type="http://schemas.openxmlformats.org/officeDocument/2006/relationships/hyperlink" Target="#_Toc198005992"/><Relationship Id="rId27" Type="http://schemas.openxmlformats.org/officeDocument/2006/relationships/hyperlink" Target="#_Toc198005997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>
            <a:extLst>
              <a:ext uri="{FF2B5EF4-FFF2-40B4-BE49-F238E27FC236}">
                <a16:creationId xmlns:a16="http://schemas.microsoft.com/office/drawing/2014/main" id="{AA228D4E-A081-2DA9-E750-694C8DB0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73" y="150395"/>
            <a:ext cx="10626811" cy="669236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l-SI" altLang="sl-SI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016319-6BC7-3AB9-38DA-C36131EFFB1C}"/>
              </a:ext>
            </a:extLst>
          </p:cNvPr>
          <p:cNvSpPr/>
          <p:nvPr/>
        </p:nvSpPr>
        <p:spPr>
          <a:xfrm>
            <a:off x="770021" y="150395"/>
            <a:ext cx="10635916" cy="19036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object 5">
            <a:extLst>
              <a:ext uri="{FF2B5EF4-FFF2-40B4-BE49-F238E27FC236}">
                <a16:creationId xmlns:a16="http://schemas.microsoft.com/office/drawing/2014/main" id="{ECBD533E-25FE-190B-E7EF-A50FF937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80" y="3436943"/>
            <a:ext cx="549275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0" name="object 6">
            <a:extLst>
              <a:ext uri="{FF2B5EF4-FFF2-40B4-BE49-F238E27FC236}">
                <a16:creationId xmlns:a16="http://schemas.microsoft.com/office/drawing/2014/main" id="{AEA4E67F-5CB2-DAF1-1AB9-CDAA83B40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43"/>
            <a:ext cx="550862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1" name="object 7">
            <a:extLst>
              <a:ext uri="{FF2B5EF4-FFF2-40B4-BE49-F238E27FC236}">
                <a16:creationId xmlns:a16="http://schemas.microsoft.com/office/drawing/2014/main" id="{0CEB7367-71EC-2308-6038-8299F74A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2" name="object 8">
            <a:extLst>
              <a:ext uri="{FF2B5EF4-FFF2-40B4-BE49-F238E27FC236}">
                <a16:creationId xmlns:a16="http://schemas.microsoft.com/office/drawing/2014/main" id="{021707C3-B1AC-6D8E-BD69-D92AE4F7D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30"/>
            <a:ext cx="550862" cy="7905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E2F9F185-E804-5145-CD28-6FB4A71545C7}"/>
              </a:ext>
            </a:extLst>
          </p:cNvPr>
          <p:cNvSpPr txBox="1">
            <a:spLocks/>
          </p:cNvSpPr>
          <p:nvPr/>
        </p:nvSpPr>
        <p:spPr bwMode="auto">
          <a:xfrm>
            <a:off x="1502568" y="3425487"/>
            <a:ext cx="9358313" cy="225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800" b="1" i="1" kern="0" dirty="0" err="1">
                <a:solidFill>
                  <a:srgbClr val="44546A"/>
                </a:solidFill>
              </a:rPr>
              <a:t>Item</a:t>
            </a:r>
            <a:r>
              <a:rPr lang="sl-SI" sz="2800" b="1" i="1" kern="0">
                <a:solidFill>
                  <a:srgbClr val="44546A"/>
                </a:solidFill>
              </a:rPr>
              <a:t> 5: EYC </a:t>
            </a:r>
            <a:r>
              <a:rPr lang="sl-SI" sz="2800" b="1" i="1" kern="0" dirty="0" err="1">
                <a:solidFill>
                  <a:srgbClr val="44546A"/>
                </a:solidFill>
              </a:rPr>
              <a:t>Rules</a:t>
            </a:r>
            <a:r>
              <a:rPr lang="sl-SI" sz="2800" b="1" i="1" kern="0" dirty="0">
                <a:solidFill>
                  <a:srgbClr val="44546A"/>
                </a:solidFill>
              </a:rPr>
              <a:t> of Procedure</a:t>
            </a:r>
            <a:endParaRPr lang="sl-SI" altLang="sl-SI" sz="2800" b="1" i="1" dirty="0"/>
          </a:p>
        </p:txBody>
      </p:sp>
      <p:pic>
        <p:nvPicPr>
          <p:cNvPr id="3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87326F1B-17DD-C3C9-BBA8-223269544E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8852452" y="32675"/>
            <a:ext cx="2121000" cy="17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dnaslov 2">
            <a:extLst>
              <a:ext uri="{FF2B5EF4-FFF2-40B4-BE49-F238E27FC236}">
                <a16:creationId xmlns:a16="http://schemas.microsoft.com/office/drawing/2014/main" id="{AB961EB5-469D-18B4-909C-A850A19CC46B}"/>
              </a:ext>
            </a:extLst>
          </p:cNvPr>
          <p:cNvSpPr txBox="1">
            <a:spLocks/>
          </p:cNvSpPr>
          <p:nvPr/>
        </p:nvSpPr>
        <p:spPr bwMode="auto">
          <a:xfrm>
            <a:off x="1943099" y="4482345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>
                <a:solidFill>
                  <a:schemeClr val="tx2"/>
                </a:solidFill>
              </a:rPr>
              <a:t>11th </a:t>
            </a:r>
            <a:r>
              <a:rPr lang="sl-SI" altLang="sl-SI" sz="2000" b="1" dirty="0" err="1">
                <a:solidFill>
                  <a:schemeClr val="tx2"/>
                </a:solidFill>
              </a:rPr>
              <a:t>Task</a:t>
            </a:r>
            <a:r>
              <a:rPr lang="sl-SI" altLang="sl-SI" sz="2000" b="1" dirty="0">
                <a:solidFill>
                  <a:schemeClr val="tx2"/>
                </a:solidFill>
              </a:rPr>
              <a:t> </a:t>
            </a:r>
            <a:r>
              <a:rPr lang="sl-SI" altLang="sl-SI" sz="2000" b="1" dirty="0" err="1">
                <a:solidFill>
                  <a:schemeClr val="tx2"/>
                </a:solidFill>
              </a:rPr>
              <a:t>Force</a:t>
            </a:r>
            <a:r>
              <a:rPr lang="en-GB" altLang="sl-SI" sz="2000" b="1" dirty="0">
                <a:solidFill>
                  <a:schemeClr val="tx2"/>
                </a:solidFill>
              </a:rPr>
              <a:t> meeting</a:t>
            </a:r>
            <a:endParaRPr lang="sl-SI" altLang="sl-SI" sz="2000" b="1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>
                <a:solidFill>
                  <a:schemeClr val="tx2"/>
                </a:solidFill>
              </a:rPr>
              <a:t>Online</a:t>
            </a:r>
            <a:r>
              <a:rPr lang="en-GB" altLang="sl-SI" sz="2000" b="1" dirty="0">
                <a:solidFill>
                  <a:schemeClr val="tx2"/>
                </a:solidFill>
              </a:rPr>
              <a:t>, </a:t>
            </a:r>
            <a:r>
              <a:rPr lang="sl-SI" altLang="sl-SI" sz="2000" b="1" dirty="0">
                <a:solidFill>
                  <a:schemeClr val="tx2"/>
                </a:solidFill>
              </a:rPr>
              <a:t>13 </a:t>
            </a:r>
            <a:r>
              <a:rPr lang="sl-SI" altLang="sl-SI" sz="2000" b="1" dirty="0" err="1">
                <a:solidFill>
                  <a:schemeClr val="tx2"/>
                </a:solidFill>
              </a:rPr>
              <a:t>May</a:t>
            </a:r>
            <a:r>
              <a:rPr lang="sl-SI" altLang="sl-SI" sz="2000" b="1" dirty="0">
                <a:solidFill>
                  <a:schemeClr val="tx2"/>
                </a:solidFill>
              </a:rPr>
              <a:t> 2025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A screen shot of a black background&#10;&#10;Description automatically generated">
            <a:extLst>
              <a:ext uri="{FF2B5EF4-FFF2-40B4-BE49-F238E27FC236}">
                <a16:creationId xmlns:a16="http://schemas.microsoft.com/office/drawing/2014/main" id="{9B85BF1D-BA2A-EA77-02A4-213DC7E8AD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51" y="150395"/>
            <a:ext cx="3660770" cy="19036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290272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Development</a:t>
            </a:r>
            <a:r>
              <a:rPr lang="sl-SI" sz="3600" b="1" i="1" dirty="0">
                <a:latin typeface="Georgia" panose="02040502050405020303" pitchFamily="18" charset="0"/>
              </a:rPr>
              <a:t> of EYC </a:t>
            </a:r>
            <a:r>
              <a:rPr lang="sl-SI" sz="3600" b="1" i="1" dirty="0" err="1">
                <a:latin typeface="Georgia" panose="02040502050405020303" pitchFamily="18" charset="0"/>
              </a:rPr>
              <a:t>Rules</a:t>
            </a:r>
            <a:r>
              <a:rPr lang="sl-SI" sz="3600" b="1" i="1" dirty="0">
                <a:latin typeface="Georgia" panose="02040502050405020303" pitchFamily="18" charset="0"/>
              </a:rPr>
              <a:t> of Procedure</a:t>
            </a:r>
            <a:endParaRPr lang="en-GB" sz="3600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27BE846-72FA-0C99-8715-E4389DB2A1A0}"/>
              </a:ext>
            </a:extLst>
          </p:cNvPr>
          <p:cNvSpPr txBox="1">
            <a:spLocks/>
          </p:cNvSpPr>
          <p:nvPr/>
        </p:nvSpPr>
        <p:spPr bwMode="auto">
          <a:xfrm>
            <a:off x="570272" y="1668292"/>
            <a:ext cx="10739292" cy="3968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dirty="0" err="1">
                <a:latin typeface="Avenir Next LT Pro" panose="020B0504020202020204" pitchFamily="34" charset="-18"/>
              </a:rPr>
              <a:t>development</a:t>
            </a:r>
            <a:r>
              <a:rPr lang="sl-SI" dirty="0">
                <a:latin typeface="Avenir Next LT Pro" panose="020B0504020202020204" pitchFamily="34" charset="-18"/>
              </a:rPr>
              <a:t> of 1st </a:t>
            </a:r>
            <a:r>
              <a:rPr lang="sl-SI" dirty="0" err="1">
                <a:latin typeface="Avenir Next LT Pro" panose="020B0504020202020204" pitchFamily="34" charset="-18"/>
              </a:rPr>
              <a:t>draft</a:t>
            </a:r>
            <a:r>
              <a:rPr lang="sl-SI" dirty="0">
                <a:latin typeface="Avenir Next LT Pro" panose="020B0504020202020204" pitchFamily="34" charset="-18"/>
              </a:rPr>
              <a:t> (November 2024 – </a:t>
            </a:r>
            <a:r>
              <a:rPr lang="sl-SI" dirty="0" err="1">
                <a:latin typeface="Avenir Next LT Pro" panose="020B0504020202020204" pitchFamily="34" charset="-18"/>
              </a:rPr>
              <a:t>January</a:t>
            </a:r>
            <a:r>
              <a:rPr lang="sl-SI" dirty="0">
                <a:latin typeface="Avenir Next LT Pro" panose="020B0504020202020204" pitchFamily="34" charset="-18"/>
              </a:rPr>
              <a:t> 2025)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dirty="0" err="1">
                <a:latin typeface="Avenir Next LT Pro" panose="020B0504020202020204" pitchFamily="34" charset="-18"/>
              </a:rPr>
              <a:t>adapting</a:t>
            </a:r>
            <a:r>
              <a:rPr lang="sl-SI" dirty="0">
                <a:latin typeface="Avenir Next LT Pro" panose="020B0504020202020204" pitchFamily="34" charset="-18"/>
              </a:rPr>
              <a:t> </a:t>
            </a:r>
            <a:r>
              <a:rPr lang="sl-SI" dirty="0" err="1">
                <a:latin typeface="Avenir Next LT Pro" panose="020B0504020202020204" pitchFamily="34" charset="-18"/>
              </a:rPr>
              <a:t>RoP</a:t>
            </a:r>
            <a:r>
              <a:rPr lang="sl-SI" dirty="0">
                <a:latin typeface="Avenir Next LT Pro" panose="020B0504020202020204" pitchFamily="34" charset="-18"/>
              </a:rPr>
              <a:t> to </a:t>
            </a:r>
            <a:r>
              <a:rPr lang="en-US" dirty="0">
                <a:latin typeface="Avenir Next LT Pro" panose="020B0504020202020204" pitchFamily="34" charset="-18"/>
              </a:rPr>
              <a:t>received comments from YC TF, Presidency</a:t>
            </a:r>
            <a:r>
              <a:rPr lang="sl-SI" dirty="0">
                <a:latin typeface="Avenir Next LT Pro" panose="020B0504020202020204" pitchFamily="34" charset="-18"/>
              </a:rPr>
              <a:t>, GB, PC meeting</a:t>
            </a: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dirty="0">
                <a:latin typeface="Avenir Next LT Pro" panose="020B0504020202020204" pitchFamily="34" charset="-18"/>
              </a:rPr>
              <a:t>New </a:t>
            </a:r>
            <a:r>
              <a:rPr lang="sl-SI" dirty="0" err="1">
                <a:latin typeface="Avenir Next LT Pro" panose="020B0504020202020204" pitchFamily="34" charset="-18"/>
              </a:rPr>
              <a:t>draft</a:t>
            </a:r>
            <a:r>
              <a:rPr lang="sl-SI" dirty="0">
                <a:latin typeface="Avenir Next LT Pro" panose="020B0504020202020204" pitchFamily="34" charset="-18"/>
              </a:rPr>
              <a:t> – April 2025, EYC </a:t>
            </a:r>
            <a:r>
              <a:rPr lang="sl-SI" dirty="0" err="1">
                <a:latin typeface="Avenir Next LT Pro" panose="020B0504020202020204" pitchFamily="34" charset="-18"/>
              </a:rPr>
              <a:t>approval</a:t>
            </a:r>
            <a:r>
              <a:rPr lang="sl-SI" dirty="0">
                <a:latin typeface="Avenir Next LT Pro" panose="020B0504020202020204" pitchFamily="34" charset="-18"/>
              </a:rPr>
              <a:t> at the Forum/4th </a:t>
            </a:r>
            <a:r>
              <a:rPr lang="sl-SI" dirty="0" err="1">
                <a:latin typeface="Avenir Next LT Pro" panose="020B0504020202020204" pitchFamily="34" charset="-18"/>
              </a:rPr>
              <a:t>MoM</a:t>
            </a:r>
            <a:endParaRPr lang="sl-SI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1451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21048"/>
            <a:ext cx="106154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i="1" dirty="0">
                <a:latin typeface="Georgia" panose="02040502050405020303" pitchFamily="18" charset="0"/>
              </a:rPr>
              <a:t>EYC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RoP</a:t>
            </a:r>
            <a:r>
              <a:rPr lang="sl-SI" sz="3600" b="1" i="1" dirty="0">
                <a:latin typeface="Georgia" panose="02040502050405020303" pitchFamily="18" charset="0"/>
              </a:rPr>
              <a:t>- </a:t>
            </a:r>
          </a:p>
          <a:p>
            <a:r>
              <a:rPr lang="sl-SI" sz="3600" b="1" i="1" dirty="0" err="1">
                <a:latin typeface="Georgia" panose="02040502050405020303" pitchFamily="18" charset="0"/>
              </a:rPr>
              <a:t>Contents</a:t>
            </a:r>
            <a:endParaRPr lang="en-GB" sz="36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CD19CE5-58FE-3ADA-11A8-2D5082EB05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44925" y="178117"/>
            <a:ext cx="7735887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762000" algn="l"/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762000" algn="l"/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762000" algn="l"/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762000" algn="l"/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762000" algn="l"/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2000" algn="l"/>
                <a:tab pos="5937250" algn="r"/>
              </a:tabLst>
            </a:pPr>
            <a:endParaRPr kumimoji="0" lang="sl-SI" altLang="en-US" sz="1500" i="0" u="sng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Montserrat" panose="00000500000000000000" pitchFamily="2" charset="-18"/>
              <a:cs typeface="Montserrat" panose="00000500000000000000" pitchFamily="2" charset="-18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2000" algn="l"/>
                <a:tab pos="5937250" algn="r"/>
              </a:tabLst>
            </a:pPr>
            <a:r>
              <a:rPr kumimoji="0" lang="en-GB" altLang="en-US" sz="1500" b="1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</a:t>
            </a:r>
            <a:r>
              <a:rPr lang="sl-SI" altLang="en-US" sz="1500" b="1" u="sng" dirty="0"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b="1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EUSAIR Youth Council</a:t>
            </a:r>
            <a:endParaRPr kumimoji="0" lang="en-GB" altLang="en-US" sz="1500" b="1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1.1. E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YC Role and Mission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1.1.</a:t>
            </a:r>
            <a:r>
              <a:rPr lang="sl-SI" altLang="en-US" sz="1500" u="sng" dirty="0"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Official language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1.2.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Non-commitment clause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1.3.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Green Clause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2000" algn="l"/>
                <a:tab pos="5937250" algn="r"/>
              </a:tabLst>
            </a:pPr>
            <a:r>
              <a:rPr kumimoji="0" lang="en-GB" altLang="en-US" sz="1500" b="1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</a:t>
            </a:r>
            <a:r>
              <a:rPr lang="sl-SI" altLang="en-US" sz="1500" b="1" u="sng" dirty="0"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b="1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EYC Structure Bodies</a:t>
            </a:r>
            <a:endParaRPr kumimoji="0" lang="en-GB" altLang="en-US" sz="1500" b="1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2.1.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Member of EYC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2.2.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Chair of the EYC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2.3.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Pillar Groups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2.4.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Secretary of the EYC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2.5.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Team of the EYC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2.6.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Awareness Team of the EYC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2.7.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Arial" panose="020B0604020202020204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Role of the incumbent EUSAIR Presidency and EUSAIR Facility Point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2000" algn="l"/>
                <a:tab pos="5937250" algn="r"/>
              </a:tabLst>
            </a:pPr>
            <a:r>
              <a:rPr kumimoji="0" lang="en-GB" altLang="en-US" sz="1500" b="1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</a:t>
            </a:r>
            <a:r>
              <a:rPr lang="sl-SI" altLang="en-US" sz="1500" b="1" u="sng" dirty="0"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b="1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standing orders of the EYC</a:t>
            </a:r>
            <a:endParaRPr kumimoji="0" lang="en-GB" altLang="en-US" sz="1500" b="1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3.1.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Voting in the EYC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3.2.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Electing procedure for different positions in the EYC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3.2.1.</a:t>
            </a:r>
            <a:r>
              <a:rPr lang="sl-SI" altLang="en-US" sz="1500" u="sng" dirty="0"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Revoking a mandate in the EYC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3.3.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Modifications of the Rules of Procedure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3.4.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EYC Meetings of Members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3.5.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EYC Participation in EUSAIR Governing Board Meetings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3.6.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EYC Participation in the EUSAIR Annual Forum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3.7.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EYC Internal Communication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3.8.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EYC External Communication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3.9.</a:t>
            </a:r>
            <a:r>
              <a:rPr kumimoji="0" lang="sl-SI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Transfer of knowledge between EYC Members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3.10.</a:t>
            </a:r>
            <a:r>
              <a:rPr lang="sl-SI" altLang="en-US" sz="1500" u="sng" dirty="0"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altLang="en-US" sz="1500" i="0" u="sng" strike="noStrike" cap="none" normalizeH="0" baseline="0" dirty="0">
                <a:ln>
                  <a:noFill/>
                </a:ln>
                <a:effectLst/>
                <a:latin typeface="Avenir Next LT Pro" panose="020B0504020202020204" pitchFamily="34" charset="-18"/>
                <a:ea typeface="Montserrat" panose="00000500000000000000" pitchFamily="2" charset="-18"/>
                <a:cs typeface="Montserrat" panose="00000500000000000000" pitchFamily="2" charset="-18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EYC Alumni Network</a:t>
            </a:r>
            <a:endParaRPr kumimoji="0" lang="en-GB" altLang="en-US" sz="1500" i="0" u="sng" strike="noStrike" cap="none" normalizeH="0" baseline="0" dirty="0">
              <a:ln>
                <a:noFill/>
              </a:ln>
              <a:effectLst/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01100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413476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i="1" dirty="0">
                <a:latin typeface="Georgia" panose="02040502050405020303" pitchFamily="18" charset="0"/>
              </a:rPr>
              <a:t>EYC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RoP</a:t>
            </a:r>
            <a:r>
              <a:rPr lang="sl-SI" sz="3600" b="1" i="1" dirty="0">
                <a:latin typeface="Georgia" panose="02040502050405020303" pitchFamily="18" charset="0"/>
              </a:rPr>
              <a:t> – general </a:t>
            </a:r>
            <a:r>
              <a:rPr lang="sl-SI" sz="3600" b="1" i="1" dirty="0" err="1">
                <a:latin typeface="Georgia" panose="02040502050405020303" pitchFamily="18" charset="0"/>
              </a:rPr>
              <a:t>provisions</a:t>
            </a:r>
            <a:endParaRPr lang="en-GB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473283"/>
            <a:ext cx="10739292" cy="2403565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Decision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making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- d</a:t>
            </a:r>
            <a:r>
              <a:rPr lang="en-GB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ecisions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are made by a simple majority (50% + 1) of the present EYC members</a:t>
            </a: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Quorum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– 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2⁄3 of all EYC members (13/20 members)</a:t>
            </a: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Electing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procedure </a:t>
            </a:r>
            <a:r>
              <a:rPr lang="sl-SI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for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positions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–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voting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carried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out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during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the 1st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MoM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in the mandate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year</a:t>
            </a: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Revoking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the mandate </a:t>
            </a:r>
          </a:p>
          <a:p>
            <a:pPr marL="811213" lvl="1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lack of fulfilment of obligations by members or non-respect of the fundamental rights provision or behaviour that breaks the image of the EUSAIR, EU and other European Organisations</a:t>
            </a: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invoked by any member of the EYC or members of EUSAIR Governing Board</a:t>
            </a: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 member was not fulfilling their obligations as agreed, their position or membership in the EYC can be proposed for termination before the end of their mandate, by the EYC, during a Meeting of Members. The final decision needs to be taken by the Governing Board.</a:t>
            </a:r>
          </a:p>
        </p:txBody>
      </p:sp>
    </p:spTree>
    <p:extLst>
      <p:ext uri="{BB962C8B-B14F-4D97-AF65-F5344CB8AC3E}">
        <p14:creationId xmlns:p14="http://schemas.microsoft.com/office/powerpoint/2010/main" val="1551955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21" y="1569243"/>
            <a:ext cx="10739292" cy="2403565"/>
          </a:xfrm>
        </p:spPr>
        <p:txBody>
          <a:bodyPr/>
          <a:lstStyle/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SzTx/>
              <a:buFont typeface="Webdings" panose="05030102010509060703" pitchFamily="18" charset="2"/>
              <a:buChar char=""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EYC Pillar Group </a:t>
            </a:r>
            <a:r>
              <a:rPr lang="en-US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- two 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to</a:t>
            </a:r>
            <a:r>
              <a:rPr lang="en-US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four</a:t>
            </a:r>
            <a:r>
              <a:rPr lang="en-US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EYC members nominated to follow the work of a certain Pillar </a:t>
            </a:r>
            <a:endParaRPr lang="sl-SI" sz="1600" dirty="0">
              <a:solidFill>
                <a:prstClr val="black"/>
              </a:solidFill>
              <a:latin typeface="Avenir Next LT Pro" panose="020B0504020202020204" pitchFamily="34" charset="-18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  <a:defRPr/>
            </a:pPr>
            <a:r>
              <a:rPr lang="en-GB" sz="12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The EYC Pillar Group Leader:</a:t>
            </a:r>
            <a:r>
              <a:rPr lang="sl-SI" sz="12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1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  <a:defRPr/>
            </a:pPr>
            <a:r>
              <a:rPr lang="en-GB" sz="12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Other Pillar Group members</a:t>
            </a:r>
            <a:r>
              <a:rPr lang="sl-SI" sz="12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: 2-4</a:t>
            </a: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SzTx/>
              <a:buFont typeface="Webdings" panose="05030102010509060703" pitchFamily="18" charset="2"/>
              <a:buChar char=""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EYC Pillar Group Leader </a:t>
            </a:r>
            <a:r>
              <a:rPr lang="en-US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- represents EYC at meetings, in communication to Pillar Coordinators and TSG members</a:t>
            </a: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SzTx/>
              <a:buFont typeface="Webdings" panose="05030102010509060703" pitchFamily="18" charset="2"/>
              <a:buChar char="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Information on nominated members to be communicated by FP to Pillar Coordinators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  <a:defRPr/>
            </a:pP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After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each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meeting/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event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EYC 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members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prepare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a </a:t>
            </a:r>
            <a:r>
              <a:rPr lang="sl-SI" sz="1600" b="1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report</a:t>
            </a:r>
            <a:r>
              <a:rPr lang="sl-SI" sz="1600" b="1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on </a:t>
            </a:r>
            <a:r>
              <a:rPr lang="sl-SI" sz="1600" b="1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their</a:t>
            </a:r>
            <a:r>
              <a:rPr lang="sl-SI" sz="1600" b="1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1600" b="1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involvement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share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it 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with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all</a:t>
            </a:r>
            <a:r>
              <a:rPr lang="sl-SI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 EYC </a:t>
            </a:r>
            <a:r>
              <a:rPr lang="sl-SI" sz="1600" dirty="0" err="1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members</a:t>
            </a:r>
            <a:endParaRPr lang="en-US" sz="1600" dirty="0">
              <a:solidFill>
                <a:prstClr val="black"/>
              </a:solidFill>
              <a:latin typeface="Avenir Next LT Pro" panose="020B0504020202020204" pitchFamily="34" charset="-18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SzTx/>
              <a:buFont typeface="Webdings" panose="05030102010509060703" pitchFamily="18" charset="2"/>
              <a:buChar char="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Pillar Coordinators to </a:t>
            </a:r>
            <a:r>
              <a:rPr lang="en-US" sz="1600" b="1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add them to the TSG mailing list </a:t>
            </a:r>
            <a:r>
              <a:rPr lang="en-US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and include them in all communication to TSG members</a:t>
            </a:r>
            <a:endParaRPr lang="sl-SI" sz="1600" dirty="0">
              <a:solidFill>
                <a:prstClr val="black"/>
              </a:solidFill>
              <a:latin typeface="Avenir Next LT Pro" panose="020B0504020202020204" pitchFamily="34" charset="-18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SzTx/>
              <a:buFont typeface="Webdings" panose="05030102010509060703" pitchFamily="18" charset="2"/>
              <a:buChar char=""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Advisory, not decision making role</a:t>
            </a:r>
            <a:r>
              <a:rPr lang="en-US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, however </a:t>
            </a:r>
            <a:r>
              <a:rPr lang="en-US" sz="1600" b="1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clear follow up </a:t>
            </a:r>
            <a:r>
              <a:rPr lang="en-US" sz="1600" dirty="0">
                <a:solidFill>
                  <a:prstClr val="black"/>
                </a:solidFill>
                <a:latin typeface="Avenir Next LT Pro" panose="020B0504020202020204" pitchFamily="34" charset="-18"/>
                <a:ea typeface="Arial" panose="020B0604020202020204" pitchFamily="34" charset="0"/>
                <a:cs typeface="Times New Roman" panose="02020603050405020304" pitchFamily="18" charset="0"/>
              </a:rPr>
              <a:t>on received interventions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en-GB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28E11-2A08-8EA3-F060-8C5FE8CD6132}"/>
              </a:ext>
            </a:extLst>
          </p:cNvPr>
          <p:cNvSpPr txBox="1"/>
          <p:nvPr/>
        </p:nvSpPr>
        <p:spPr>
          <a:xfrm>
            <a:off x="756021" y="413476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>
                <a:latin typeface="Georgia" panose="02040502050405020303" pitchFamily="18" charset="0"/>
              </a:rPr>
              <a:t>EYC </a:t>
            </a:r>
            <a:r>
              <a:rPr lang="sl-SI" sz="3600" b="1" i="1" dirty="0" err="1">
                <a:latin typeface="Georgia" panose="02040502050405020303" pitchFamily="18" charset="0"/>
              </a:rPr>
              <a:t>RoP</a:t>
            </a:r>
            <a:r>
              <a:rPr lang="sl-SI" sz="3600" b="1" i="1" dirty="0">
                <a:latin typeface="Georgia" panose="02040502050405020303" pitchFamily="18" charset="0"/>
              </a:rPr>
              <a:t> – </a:t>
            </a:r>
            <a:r>
              <a:rPr lang="sl-SI" sz="3600" b="1" i="1" dirty="0" err="1">
                <a:latin typeface="Georgia" panose="02040502050405020303" pitchFamily="18" charset="0"/>
              </a:rPr>
              <a:t>interaction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with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Pillars</a:t>
            </a:r>
            <a:r>
              <a:rPr lang="sl-SI" sz="3600" b="1" i="1" dirty="0">
                <a:latin typeface="Georgia" panose="02040502050405020303" pitchFamily="18" charset="0"/>
              </a:rPr>
              <a:t> 1/2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7063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7028E11-2A08-8EA3-F060-8C5FE8CD6132}"/>
              </a:ext>
            </a:extLst>
          </p:cNvPr>
          <p:cNvSpPr txBox="1"/>
          <p:nvPr/>
        </p:nvSpPr>
        <p:spPr>
          <a:xfrm>
            <a:off x="756021" y="413476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>
                <a:latin typeface="Georgia" panose="02040502050405020303" pitchFamily="18" charset="0"/>
              </a:rPr>
              <a:t>EYC </a:t>
            </a:r>
            <a:r>
              <a:rPr lang="sl-SI" sz="3600" b="1" i="1" dirty="0" err="1">
                <a:latin typeface="Georgia" panose="02040502050405020303" pitchFamily="18" charset="0"/>
              </a:rPr>
              <a:t>RoP</a:t>
            </a:r>
            <a:r>
              <a:rPr lang="sl-SI" sz="3600" b="1" i="1" dirty="0">
                <a:latin typeface="Georgia" panose="02040502050405020303" pitchFamily="18" charset="0"/>
              </a:rPr>
              <a:t> – </a:t>
            </a:r>
            <a:r>
              <a:rPr lang="sl-SI" sz="3600" b="1" i="1" dirty="0" err="1">
                <a:latin typeface="Georgia" panose="02040502050405020303" pitchFamily="18" charset="0"/>
              </a:rPr>
              <a:t>interaction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with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Pillars</a:t>
            </a:r>
            <a:r>
              <a:rPr lang="sl-SI" sz="3600" b="1" i="1" dirty="0">
                <a:latin typeface="Georgia" panose="02040502050405020303" pitchFamily="18" charset="0"/>
              </a:rPr>
              <a:t> 2/2</a:t>
            </a:r>
            <a:endParaRPr lang="en-GB" sz="3600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8DC668CE-E010-D407-2768-55E7151A8D8F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xfrm>
            <a:off x="755650" y="1568450"/>
            <a:ext cx="10739438" cy="240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SzTx/>
              <a:buFont typeface="Webdings" panose="05030102010509060703" pitchFamily="18" charset="2"/>
              <a:buChar char=""/>
              <a:tabLst/>
              <a:defRPr/>
            </a:pPr>
            <a:r>
              <a:rPr kumimoji="0" lang="en-US" sz="1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TSG Agenda – 30 days prior to TSG meeting, 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indicating on which points EYC input is foreseen</a:t>
            </a: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SzTx/>
              <a:buFont typeface="Webdings" panose="05030102010509060703" pitchFamily="18" charset="2"/>
              <a:buChar char=""/>
              <a:tabLst/>
              <a:defRPr/>
            </a:pPr>
            <a:r>
              <a:rPr kumimoji="0" lang="en-US" sz="1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EYC Pillar Group 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prepares inputs </a:t>
            </a:r>
            <a:r>
              <a:rPr kumimoji="0" lang="en-US" sz="1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and, if necessary, suggests to intervene on 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additional agenda points </a:t>
            </a:r>
            <a:r>
              <a:rPr kumimoji="0" lang="en-US" sz="1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– inputs to be submitted to PCs 1 week before the TSG meeting </a:t>
            </a: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SzTx/>
              <a:buFont typeface="Webdings" panose="05030102010509060703" pitchFamily="18" charset="2"/>
              <a:buChar char=""/>
              <a:tabLst/>
              <a:defRPr/>
            </a:pP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All EYC Pillar Group members are invited to attend the TSG meeting online</a:t>
            </a:r>
            <a:r>
              <a:rPr lang="en-US" sz="1800" b="1" dirty="0">
                <a:solidFill>
                  <a:prstClr val="black"/>
                </a:solidFill>
                <a:latin typeface="Avenir Next LT Pro" panose="020B0504020202020204" pitchFamily="34" charset="-18"/>
                <a:cs typeface="Times New Roman" panose="02020603050405020304" pitchFamily="18" charset="0"/>
              </a:rPr>
              <a:t> as observers</a:t>
            </a:r>
            <a:r>
              <a:rPr lang="en-US" sz="1800" dirty="0">
                <a:solidFill>
                  <a:prstClr val="black"/>
                </a:solidFill>
                <a:latin typeface="Avenir Next LT Pro" panose="020B0504020202020204" pitchFamily="34" charset="-1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solidFill>
                  <a:prstClr val="black"/>
                </a:solidFill>
                <a:latin typeface="Avenir Next LT Pro" panose="020B0504020202020204" pitchFamily="34" charset="-18"/>
                <a:cs typeface="Times New Roman" panose="02020603050405020304" pitchFamily="18" charset="0"/>
              </a:rPr>
              <a:t>Pillar Group Leader attends in person</a:t>
            </a:r>
            <a:r>
              <a:rPr lang="en-US" sz="1800" dirty="0">
                <a:solidFill>
                  <a:prstClr val="black"/>
                </a:solidFill>
                <a:latin typeface="Avenir Next LT Pro" panose="020B0504020202020204" pitchFamily="34" charset="-18"/>
                <a:cs typeface="Times New Roman" panose="02020603050405020304" pitchFamily="18" charset="0"/>
              </a:rPr>
              <a:t>, if possible, represents the EYC at the meeting and presents the prepared inputs. </a:t>
            </a: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SzTx/>
              <a:buFont typeface="Webdings" panose="05030102010509060703" pitchFamily="18" charset="2"/>
              <a:buChar char=""/>
              <a:tabLst/>
              <a:defRPr/>
            </a:pP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Any Pillar can also decide to extend the invitation for online participation to all EYC members</a:t>
            </a:r>
            <a:r>
              <a:rPr kumimoji="0" lang="en-US" sz="1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-18"/>
                <a:cs typeface="Times New Roman" panose="02020603050405020304" pitchFamily="18" charset="0"/>
              </a:rPr>
              <a:t>. </a:t>
            </a:r>
            <a:endParaRPr lang="sl-SI" sz="2000" dirty="0">
              <a:ea typeface="Arial" panose="020B0604020202020204" pitchFamily="34" charset="0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en-GB" sz="2000" dirty="0">
              <a:ea typeface="Arial" panose="020B0604020202020204" pitchFamily="34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85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413476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i="1" dirty="0">
                <a:latin typeface="Georgia" panose="02040502050405020303" pitchFamily="18" charset="0"/>
              </a:rPr>
              <a:t>EYC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RoP</a:t>
            </a:r>
            <a:r>
              <a:rPr lang="sl-SI" sz="3600" b="1" i="1" dirty="0">
                <a:latin typeface="Georgia" panose="02040502050405020303" pitchFamily="18" charset="0"/>
              </a:rPr>
              <a:t> – </a:t>
            </a:r>
            <a:r>
              <a:rPr lang="sl-SI" sz="3600" b="1" i="1" dirty="0" err="1">
                <a:latin typeface="Georgia" panose="02040502050405020303" pitchFamily="18" charset="0"/>
              </a:rPr>
              <a:t>interaction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with</a:t>
            </a:r>
            <a:r>
              <a:rPr lang="sl-SI" sz="3600" b="1" i="1" dirty="0">
                <a:latin typeface="Georgia" panose="02040502050405020303" pitchFamily="18" charset="0"/>
              </a:rPr>
              <a:t> GB 1/2</a:t>
            </a:r>
            <a:endParaRPr lang="en-GB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473283"/>
            <a:ext cx="10739292" cy="2403565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EYC is </a:t>
            </a:r>
            <a:r>
              <a:rPr lang="en-GB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represented by 1 of the EYC co-Chairs in person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. Other EYC members may participate online, as observers.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GB meeting Agenda is sent 30 days in advance of the meeting. It should be sent to the whole EYC. In the Agenda the EUSAIR Presidency indicates </a:t>
            </a:r>
            <a:r>
              <a:rPr lang="en-GB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on which points the 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i</a:t>
            </a:r>
            <a:r>
              <a:rPr lang="en-GB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nput</a:t>
            </a:r>
            <a:r>
              <a:rPr lang="en-GB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from EYC is foreseen and expected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he EYC prepares inputs on the indicated points. And if deemed necessary suggest to the EUSAIR Presidency and Facility Point Lead Partner to provide inputs on additional Agenda points.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The EYC co-Secretaries in coordination with the co-Chairs then send the prepared inputs to the EUSAIR Presidency one week before the GB Meeting. The EUSAIR Presidency then provides feedback in advance of the GB meeting.</a:t>
            </a:r>
          </a:p>
        </p:txBody>
      </p:sp>
    </p:spTree>
    <p:extLst>
      <p:ext uri="{BB962C8B-B14F-4D97-AF65-F5344CB8AC3E}">
        <p14:creationId xmlns:p14="http://schemas.microsoft.com/office/powerpoint/2010/main" val="150852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413476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i="1" dirty="0">
                <a:latin typeface="Georgia" panose="02040502050405020303" pitchFamily="18" charset="0"/>
              </a:rPr>
              <a:t>EYC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RoP</a:t>
            </a:r>
            <a:r>
              <a:rPr lang="sl-SI" sz="3600" b="1" i="1" dirty="0">
                <a:latin typeface="Georgia" panose="02040502050405020303" pitchFamily="18" charset="0"/>
              </a:rPr>
              <a:t> – </a:t>
            </a:r>
            <a:r>
              <a:rPr lang="sl-SI" sz="3600" b="1" i="1" dirty="0" err="1">
                <a:latin typeface="Georgia" panose="02040502050405020303" pitchFamily="18" charset="0"/>
              </a:rPr>
              <a:t>interaction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with</a:t>
            </a:r>
            <a:r>
              <a:rPr lang="sl-SI" sz="3600" b="1" i="1" dirty="0">
                <a:latin typeface="Georgia" panose="02040502050405020303" pitchFamily="18" charset="0"/>
              </a:rPr>
              <a:t> GB 2/2</a:t>
            </a:r>
            <a:endParaRPr lang="en-GB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473283"/>
            <a:ext cx="10739292" cy="2403565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The co-Chairs prepare a </a:t>
            </a:r>
            <a:r>
              <a:rPr lang="en-GB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biannual report for the GB meeting on the work of the EYC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to be </a:t>
            </a:r>
            <a:r>
              <a:rPr lang="sl-SI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presented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at GB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. The co-Chair attending the meeting commits to represent the position and work to the  EYC in front of the EUSAIR Governing Board.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After each 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GB 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meeting, the EYC co-Chair who attended 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the 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meeting reports 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to 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the EYC on the points discussed in written form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.</a:t>
            </a:r>
            <a:endParaRPr lang="en-GB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562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1" y="413476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i="1" dirty="0">
                <a:latin typeface="Georgia" panose="02040502050405020303" pitchFamily="18" charset="0"/>
              </a:rPr>
              <a:t>EYC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RoP</a:t>
            </a:r>
            <a:r>
              <a:rPr lang="sl-SI" sz="3600" b="1" i="1" dirty="0">
                <a:latin typeface="Georgia" panose="02040502050405020303" pitchFamily="18" charset="0"/>
              </a:rPr>
              <a:t> – </a:t>
            </a:r>
            <a:r>
              <a:rPr lang="sl-SI" sz="3600" b="1" i="1" dirty="0" err="1">
                <a:latin typeface="Georgia" panose="02040502050405020303" pitchFamily="18" charset="0"/>
              </a:rPr>
              <a:t>Next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steps</a:t>
            </a:r>
            <a:endParaRPr lang="en-GB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473283"/>
            <a:ext cx="10739292" cy="2403565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Any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final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remarks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from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TF to be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integrated</a:t>
            </a:r>
            <a:endParaRPr lang="sl-SI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According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the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Governance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Architecture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Paper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– GB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approval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is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needed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–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written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procedure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Transition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– at the last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MoM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EYC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members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decided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to start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working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in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accordance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with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the EYC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approved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version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of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RoP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, so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they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can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start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with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actual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work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on the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contents</a:t>
            </a:r>
            <a:endParaRPr lang="en-GB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728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16523</TotalTime>
  <Words>1207</Words>
  <Application>Microsoft Office PowerPoint</Application>
  <PresentationFormat>Widescreen</PresentationFormat>
  <Paragraphs>181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Avenir Next LT Pro</vt:lpstr>
      <vt:lpstr>Calibri</vt:lpstr>
      <vt:lpstr>Calibri Light</vt:lpstr>
      <vt:lpstr>Georgia</vt:lpstr>
      <vt:lpstr>Times New Roman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Facility Point LP</cp:lastModifiedBy>
  <cp:revision>173</cp:revision>
  <cp:lastPrinted>2023-01-13T10:08:31Z</cp:lastPrinted>
  <dcterms:created xsi:type="dcterms:W3CDTF">2022-09-07T09:31:29Z</dcterms:created>
  <dcterms:modified xsi:type="dcterms:W3CDTF">2025-05-13T03:48:19Z</dcterms:modified>
</cp:coreProperties>
</file>