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4138" r:id="rId2"/>
    <p:sldId id="4149" r:id="rId3"/>
    <p:sldId id="4168" r:id="rId4"/>
    <p:sldId id="4166" r:id="rId5"/>
    <p:sldId id="4165" r:id="rId6"/>
    <p:sldId id="4167" r:id="rId7"/>
    <p:sldId id="4169" r:id="rId8"/>
  </p:sldIdLst>
  <p:sldSz cx="12192000" cy="6858000"/>
  <p:notesSz cx="7104063" cy="10234613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BF91146-F1D0-4506-806F-2BCA7CFA730F}">
          <p14:sldIdLst>
            <p14:sldId id="4138"/>
            <p14:sldId id="4149"/>
            <p14:sldId id="4168"/>
            <p14:sldId id="4166"/>
            <p14:sldId id="4165"/>
            <p14:sldId id="4167"/>
            <p14:sldId id="4169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acility Point" initials="FP" lastIdx="2" clrIdx="0">
    <p:extLst>
      <p:ext uri="{19B8F6BF-5375-455C-9EA6-DF929625EA0E}">
        <p15:presenceInfo xmlns:p15="http://schemas.microsoft.com/office/powerpoint/2012/main" userId="Facility Point" providerId="None"/>
      </p:ext>
    </p:extLst>
  </p:cmAuthor>
  <p:cmAuthor id="2" name="Magdalena Rakovec" initials="MR" lastIdx="7" clrIdx="1">
    <p:extLst>
      <p:ext uri="{19B8F6BF-5375-455C-9EA6-DF929625EA0E}">
        <p15:presenceInfo xmlns:p15="http://schemas.microsoft.com/office/powerpoint/2012/main" userId="S::magdalena.rakovec@cep.si::cac621a0-f45a-4206-b53a-6303ee085bb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0A9A1"/>
    <a:srgbClr val="D7E2E6"/>
    <a:srgbClr val="8FA2C3"/>
    <a:srgbClr val="985254"/>
    <a:srgbClr val="BA7F80"/>
    <a:srgbClr val="CC5D12"/>
    <a:srgbClr val="F2A16A"/>
    <a:srgbClr val="E5B671"/>
    <a:srgbClr val="BC9B84"/>
    <a:srgbClr val="E8E3E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98" autoAdjust="0"/>
    <p:restoredTop sz="93559" autoAdjust="0"/>
  </p:normalViewPr>
  <p:slideViewPr>
    <p:cSldViewPr snapToGrid="0">
      <p:cViewPr varScale="1">
        <p:scale>
          <a:sx n="101" d="100"/>
          <a:sy n="101" d="100"/>
        </p:scale>
        <p:origin x="846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4" d="100"/>
          <a:sy n="84" d="100"/>
        </p:scale>
        <p:origin x="382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FB4005B0-B9E9-87D1-9380-F1BD3BAD924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68A857-F066-3EFB-2E05-89460256898E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4023993" y="0"/>
            <a:ext cx="3078427" cy="513508"/>
          </a:xfrm>
          <a:prstGeom prst="rect">
            <a:avLst/>
          </a:prstGeom>
        </p:spPr>
        <p:txBody>
          <a:bodyPr vert="horz" lIns="94796" tIns="47398" rIns="94796" bIns="47398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01A2134-9824-4EF8-916D-050C9233503C}" type="datetimeFigureOut">
              <a:rPr lang="en-GB"/>
              <a:pPr>
                <a:defRPr/>
              </a:pPr>
              <a:t>12/05/2025</a:t>
            </a:fld>
            <a:endParaRPr lang="en-GB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B0215EB1-9B8A-0E72-6519-C632A2A67B58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81013" y="1279525"/>
            <a:ext cx="6142037" cy="34544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796" tIns="47398" rIns="94796" bIns="47398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AC39474F-AA76-CF9B-8608-031760617C8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10407" y="4925407"/>
            <a:ext cx="5683250" cy="4029879"/>
          </a:xfrm>
          <a:prstGeom prst="rect">
            <a:avLst/>
          </a:prstGeom>
        </p:spPr>
        <p:txBody>
          <a:bodyPr vert="horz" lIns="94796" tIns="47398" rIns="94796" bIns="47398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en-GB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FDEC1F3-92B9-9FEB-FBE0-A02FBBFF7259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1" y="9721107"/>
            <a:ext cx="3078427" cy="513507"/>
          </a:xfrm>
          <a:prstGeom prst="rect">
            <a:avLst/>
          </a:prstGeom>
        </p:spPr>
        <p:txBody>
          <a:bodyPr vert="horz" lIns="94796" tIns="47398" rIns="94796" bIns="47398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CBB9664-CF9D-1ED6-D377-FDCF6F2BF36C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4023993" y="9721107"/>
            <a:ext cx="3078427" cy="513507"/>
          </a:xfrm>
          <a:prstGeom prst="rect">
            <a:avLst/>
          </a:prstGeom>
        </p:spPr>
        <p:txBody>
          <a:bodyPr vert="horz" wrap="square" lIns="94796" tIns="47398" rIns="94796" bIns="47398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E621671D-7B37-4620-9518-7B7DC06BD24C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7799196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2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20426085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3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0467115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4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46769340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5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3200008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6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54358334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lide Image Placeholder 1">
            <a:extLst>
              <a:ext uri="{FF2B5EF4-FFF2-40B4-BE49-F238E27FC236}">
                <a16:creationId xmlns:a16="http://schemas.microsoft.com/office/drawing/2014/main" id="{BF067E3F-A233-6B91-1D32-E7A1B0A5786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8195" name="Notes Placeholder 2">
            <a:extLst>
              <a:ext uri="{FF2B5EF4-FFF2-40B4-BE49-F238E27FC236}">
                <a16:creationId xmlns:a16="http://schemas.microsoft.com/office/drawing/2014/main" id="{32E22F03-90FF-1A02-EF79-515F153BB42A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fr-FR" altLang="fr-FR" dirty="0"/>
          </a:p>
        </p:txBody>
      </p:sp>
      <p:sp>
        <p:nvSpPr>
          <p:cNvPr id="8196" name="Slide Number Placeholder 3">
            <a:extLst>
              <a:ext uri="{FF2B5EF4-FFF2-40B4-BE49-F238E27FC236}">
                <a16:creationId xmlns:a16="http://schemas.microsoft.com/office/drawing/2014/main" id="{08ED4A4A-4F8C-8950-0C41-558CC2E934D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70216" indent="-296237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84948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5892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132907" indent="-236990"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606886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3080865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55484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4028824" indent="-23699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fld id="{189B2F21-4951-45C9-A38D-D5C6EF4B121D}" type="slidenum">
              <a:rPr lang="en-GB" altLang="fr-FR" smtClean="0"/>
              <a:pPr/>
              <a:t>7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506262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63B71D-51B4-6892-6794-8AC93D7728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C0CC71-BB57-4548-957D-8AD1FD1E7C2F}" type="datetimeFigureOut">
              <a:rPr lang="en-GB"/>
              <a:pPr>
                <a:defRPr/>
              </a:pPr>
              <a:t>12/05/2025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3F42372-4A3E-079B-A08A-E960F62E35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286BF37-B794-4F86-66EA-E1749933A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2F224A-298E-4CB2-BFF2-AD70376E0DC9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410817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0727546-AF76-2774-9C78-49068C5946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048B8B3-E219-4DD1-9DA8-ACAF52BE22C8}" type="datetimeFigureOut">
              <a:rPr lang="en-GB"/>
              <a:pPr>
                <a:defRPr/>
              </a:pPr>
              <a:t>12/05/2025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D8D8C3-1B96-1A2A-9FD0-86E292CC85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6538F6A-1081-6CFE-C37A-730BFD748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BF3F26-5717-4FAD-AA09-61939A1026E0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1458211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E307A58-EDCB-7D7A-A658-D87B5D2B14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C18BC0-7FF7-4E5B-9CCD-21048D6C0F14}" type="datetimeFigureOut">
              <a:rPr lang="en-GB"/>
              <a:pPr>
                <a:defRPr/>
              </a:pPr>
              <a:t>12/05/2025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DE17F4D-1E56-985A-71B6-DA0BFB74C2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E91E329-4F11-B2E0-6E20-64D25F6A6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5B156C-7E33-4E16-BD5B-1BDEE7D9BCFE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2991502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6AFC907-2A23-9C46-1881-AE02E270B8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5016F2-8B15-4952-A6AE-14C341DF1ED5}" type="datetimeFigureOut">
              <a:rPr lang="en-GB"/>
              <a:pPr>
                <a:defRPr/>
              </a:pPr>
              <a:t>12/05/2025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172A51-962D-5FF9-AEA6-E43539848A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84AA964-4F04-C6CE-9B32-3C06CCC9F7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8CB0D-675F-446F-BA8A-C7F7120FBE99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4449799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24F438-586A-AB8C-1641-0090A893E2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F2D4A4-77AD-416E-AB15-B83AEDA808B0}" type="datetimeFigureOut">
              <a:rPr lang="en-GB"/>
              <a:pPr>
                <a:defRPr/>
              </a:pPr>
              <a:t>12/05/2025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99D5C9-93A8-5E64-7257-27E86B59D9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DAAF68-FE07-3022-BBBB-2967AB7A4E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E62B90-B5A9-4321-9541-FACF6BAD3943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11526833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E9342E6C-4CC1-E390-4095-D5E2C7146D1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48AF5D-FFDF-44F1-A5A9-E13B5FE9688A}" type="datetimeFigureOut">
              <a:rPr lang="en-GB"/>
              <a:pPr>
                <a:defRPr/>
              </a:pPr>
              <a:t>12/05/2025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EEBE7098-0972-D0FF-57CD-078A684ABE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F5DB737D-D832-51E7-F02A-2BB746C32D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582DFC-B908-4D2E-87AB-32766666A07F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3051639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8D81FD43-338E-BEEF-15A1-9258BA03B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4C1D58-CAFB-4ADD-809E-31E2B37FB645}" type="datetimeFigureOut">
              <a:rPr lang="en-GB"/>
              <a:pPr>
                <a:defRPr/>
              </a:pPr>
              <a:t>12/05/2025</a:t>
            </a:fld>
            <a:endParaRPr lang="en-GB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41EC5CF6-7E7F-B912-FF2E-D4CC6F926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C5FB1C55-F241-4B5C-62EA-060C184CC2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8040C3-97D2-4327-8129-D24F9D580B4A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727506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8D5F4669-218A-7CAD-4D30-7E8CDFD2AC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E1BF506-0B72-4B4C-A9CF-5963FB7994D5}" type="datetimeFigureOut">
              <a:rPr lang="en-GB"/>
              <a:pPr>
                <a:defRPr/>
              </a:pPr>
              <a:t>12/05/2025</a:t>
            </a:fld>
            <a:endParaRPr lang="en-GB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F998DDD2-3065-B66E-E488-686B7998AD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052DDB37-13D0-EEFB-F5DC-E118B96C75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2F2B41-F574-480D-BCB9-4DFE99C64E93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29426309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2DE05DA5-576E-CDB2-8B3F-763B3C711D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527713-719D-427A-8123-0777EA97AAD3}" type="datetimeFigureOut">
              <a:rPr lang="en-GB"/>
              <a:pPr>
                <a:defRPr/>
              </a:pPr>
              <a:t>12/05/2025</a:t>
            </a:fld>
            <a:endParaRPr lang="en-GB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8976DBA5-9F00-B080-30F6-CF1F253B44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E656173-C356-F9C6-C022-E5C3CA4A97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F490CB-D37F-4C0E-BCF6-F247DDFDD9E7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3599029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FE220DCB-9423-8A64-3588-2F97173B7F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69E8B2-6DA6-43AA-8784-402F36D4A8CF}" type="datetimeFigureOut">
              <a:rPr lang="en-GB"/>
              <a:pPr>
                <a:defRPr/>
              </a:pPr>
              <a:t>12/05/2025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360733A6-406D-5ADF-2929-2E68E993CB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79008920-5A9B-7AF5-C809-BB0CB33FD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7BE4AD-0ECA-4AC2-BD57-808A2320CD04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7008627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0B44EBDB-E06E-E721-D108-599C8B901B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26FE90-CD42-46E6-A98A-81B230BFA3D2}" type="datetimeFigureOut">
              <a:rPr lang="en-GB"/>
              <a:pPr>
                <a:defRPr/>
              </a:pPr>
              <a:t>12/05/2025</a:t>
            </a:fld>
            <a:endParaRPr lang="en-GB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01230D82-CA8E-EBBA-77A8-9FF2C2B1AA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FEC2CBC-12E6-69A4-1BA5-5F8F9A3965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B80246-58A7-4171-8ED0-2207889046BC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  <p:extLst>
      <p:ext uri="{BB962C8B-B14F-4D97-AF65-F5344CB8AC3E}">
        <p14:creationId xmlns:p14="http://schemas.microsoft.com/office/powerpoint/2010/main" val="37623591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3AEBCEB1-FE22-5391-CCE4-86BA2D7ABDE6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title style</a:t>
            </a:r>
            <a:endParaRPr lang="en-GB" altLang="fr-FR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1ACFC110-5CAE-89D4-D85C-509FE4E9AF4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fr-FR"/>
              <a:t>Click to edit Master text styles</a:t>
            </a:r>
          </a:p>
          <a:p>
            <a:pPr lvl="1"/>
            <a:r>
              <a:rPr lang="en-US" altLang="fr-FR"/>
              <a:t>Second level</a:t>
            </a:r>
          </a:p>
          <a:p>
            <a:pPr lvl="2"/>
            <a:r>
              <a:rPr lang="en-US" altLang="fr-FR"/>
              <a:t>Third level</a:t>
            </a:r>
          </a:p>
          <a:p>
            <a:pPr lvl="3"/>
            <a:r>
              <a:rPr lang="en-US" altLang="fr-FR"/>
              <a:t>Fourth level</a:t>
            </a:r>
          </a:p>
          <a:p>
            <a:pPr lvl="4"/>
            <a:r>
              <a:rPr lang="en-US" altLang="fr-FR"/>
              <a:t>Fifth level</a:t>
            </a:r>
            <a:endParaRPr lang="en-GB" altLang="fr-F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544D1F9-2437-9B26-557C-4C69AEC3D3E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BD2FAA7-970A-4E45-87BC-F55FD3E37C2C}" type="datetimeFigureOut">
              <a:rPr lang="en-GB"/>
              <a:pPr>
                <a:defRPr/>
              </a:pPr>
              <a:t>12/05/2025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2CAECA3-51F3-5E92-EA4E-C98BDCE43E2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BC532E-877B-E9A9-CBA5-B49784D673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684C6D45-9732-4852-9EDD-0642DE5B9DEC}" type="slidenum">
              <a:rPr lang="en-GB" altLang="fr-FR"/>
              <a:pPr>
                <a:defRPr/>
              </a:pPr>
              <a:t>‹#›</a:t>
            </a:fld>
            <a:endParaRPr lang="en-GB" alt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  <p:sldLayoutId id="2147483688" r:id="rId5"/>
    <p:sldLayoutId id="2147483689" r:id="rId6"/>
    <p:sldLayoutId id="2147483690" r:id="rId7"/>
    <p:sldLayoutId id="2147483691" r:id="rId8"/>
    <p:sldLayoutId id="2147483692" r:id="rId9"/>
    <p:sldLayoutId id="2147483693" r:id="rId10"/>
    <p:sldLayoutId id="2147483694" r:id="rId11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object 2">
            <a:extLst>
              <a:ext uri="{FF2B5EF4-FFF2-40B4-BE49-F238E27FC236}">
                <a16:creationId xmlns:a16="http://schemas.microsoft.com/office/drawing/2014/main" id="{AA228D4E-A081-2DA9-E750-694C8DB0CF8A}"/>
              </a:ext>
            </a:extLst>
          </p:cNvPr>
          <p:cNvSpPr>
            <a:spLocks noChangeArrowheads="1"/>
          </p:cNvSpPr>
          <p:nvPr/>
        </p:nvSpPr>
        <p:spPr bwMode="auto">
          <a:xfrm>
            <a:off x="774573" y="150395"/>
            <a:ext cx="10626811" cy="6692361"/>
          </a:xfrm>
          <a:prstGeom prst="rect">
            <a:avLst/>
          </a:prstGeom>
          <a:blipFill dpi="0" rotWithShape="1">
            <a:blip r:embed="rId2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/>
            <a:endParaRPr lang="sl-SI" altLang="sl-SI" dirty="0"/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A0016319-6BC7-3AB9-38DA-C36131EFFB1C}"/>
              </a:ext>
            </a:extLst>
          </p:cNvPr>
          <p:cNvSpPr/>
          <p:nvPr/>
        </p:nvSpPr>
        <p:spPr>
          <a:xfrm>
            <a:off x="770021" y="150395"/>
            <a:ext cx="10635916" cy="1903692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99" name="object 5">
            <a:extLst>
              <a:ext uri="{FF2B5EF4-FFF2-40B4-BE49-F238E27FC236}">
                <a16:creationId xmlns:a16="http://schemas.microsoft.com/office/drawing/2014/main" id="{ECBD533E-25FE-190B-E7EF-A50FF937010B}"/>
              </a:ext>
            </a:extLst>
          </p:cNvPr>
          <p:cNvSpPr>
            <a:spLocks noChangeArrowheads="1"/>
          </p:cNvSpPr>
          <p:nvPr/>
        </p:nvSpPr>
        <p:spPr bwMode="auto">
          <a:xfrm>
            <a:off x="7966080" y="3436943"/>
            <a:ext cx="549275" cy="7889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l-SI" altLang="sl-SI" dirty="0"/>
          </a:p>
        </p:txBody>
      </p:sp>
      <p:sp>
        <p:nvSpPr>
          <p:cNvPr id="4100" name="object 6">
            <a:extLst>
              <a:ext uri="{FF2B5EF4-FFF2-40B4-BE49-F238E27FC236}">
                <a16:creationId xmlns:a16="http://schemas.microsoft.com/office/drawing/2014/main" id="{AEA4E67F-5CB2-DAF1-1AB9-CDAA83B4064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863" y="4960943"/>
            <a:ext cx="550862" cy="788987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l-SI" altLang="sl-SI" dirty="0"/>
          </a:p>
        </p:txBody>
      </p:sp>
      <p:sp>
        <p:nvSpPr>
          <p:cNvPr id="4101" name="object 7">
            <a:extLst>
              <a:ext uri="{FF2B5EF4-FFF2-40B4-BE49-F238E27FC236}">
                <a16:creationId xmlns:a16="http://schemas.microsoft.com/office/drawing/2014/main" id="{0CEB7367-71EC-2308-6038-8299F74A8CF7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863" y="5387975"/>
            <a:ext cx="550862" cy="788988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l-SI" altLang="sl-SI" dirty="0"/>
          </a:p>
        </p:txBody>
      </p:sp>
      <p:sp>
        <p:nvSpPr>
          <p:cNvPr id="4102" name="object 8">
            <a:extLst>
              <a:ext uri="{FF2B5EF4-FFF2-40B4-BE49-F238E27FC236}">
                <a16:creationId xmlns:a16="http://schemas.microsoft.com/office/drawing/2014/main" id="{021707C3-B1AC-6D8E-BD69-D92AE4F7D0C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630863" y="5813430"/>
            <a:ext cx="550862" cy="790575"/>
          </a:xfrm>
          <a:prstGeom prst="rect">
            <a:avLst/>
          </a:prstGeom>
          <a:blipFill dpi="0" rotWithShape="1">
            <a:blip r:embed="rId3"/>
            <a:srcRect/>
            <a:stretch>
              <a:fillRect/>
            </a:stretch>
          </a:blip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eaLnBrk="1" hangingPunct="1"/>
            <a:endParaRPr lang="sl-SI" altLang="sl-SI" dirty="0"/>
          </a:p>
        </p:txBody>
      </p:sp>
      <p:sp>
        <p:nvSpPr>
          <p:cNvPr id="9" name="Naslov 1">
            <a:extLst>
              <a:ext uri="{FF2B5EF4-FFF2-40B4-BE49-F238E27FC236}">
                <a16:creationId xmlns:a16="http://schemas.microsoft.com/office/drawing/2014/main" id="{E2F9F185-E804-5145-CD28-6FB4A71545C7}"/>
              </a:ext>
            </a:extLst>
          </p:cNvPr>
          <p:cNvSpPr txBox="1">
            <a:spLocks/>
          </p:cNvSpPr>
          <p:nvPr/>
        </p:nvSpPr>
        <p:spPr bwMode="auto">
          <a:xfrm>
            <a:off x="1502568" y="3425487"/>
            <a:ext cx="9358313" cy="2259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1440" tIns="45720" rIns="91440" bIns="45720" anchor="t"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2"/>
                </a:solidFill>
                <a:latin typeface="Calibri" pitchFamily="34" charset="0"/>
              </a:defRPr>
            </a:lvl9pPr>
          </a:lstStyle>
          <a:p>
            <a:pPr>
              <a:defRPr/>
            </a:pPr>
            <a:r>
              <a:rPr lang="sl-SI" sz="2800" b="1" i="1" kern="0" dirty="0" err="1">
                <a:solidFill>
                  <a:srgbClr val="44546A"/>
                </a:solidFill>
              </a:rPr>
              <a:t>Item</a:t>
            </a:r>
            <a:r>
              <a:rPr lang="sl-SI" sz="2800" b="1" i="1" kern="0" dirty="0">
                <a:solidFill>
                  <a:srgbClr val="44546A"/>
                </a:solidFill>
              </a:rPr>
              <a:t> 4: EYC </a:t>
            </a:r>
            <a:r>
              <a:rPr lang="sl-SI" sz="2800" b="1" i="1" kern="0" dirty="0" err="1">
                <a:solidFill>
                  <a:srgbClr val="44546A"/>
                </a:solidFill>
              </a:rPr>
              <a:t>Call</a:t>
            </a:r>
            <a:r>
              <a:rPr lang="sl-SI" sz="2800" b="1" i="1" kern="0" dirty="0">
                <a:solidFill>
                  <a:srgbClr val="44546A"/>
                </a:solidFill>
              </a:rPr>
              <a:t> </a:t>
            </a:r>
            <a:r>
              <a:rPr lang="sl-SI" sz="2800" b="1" i="1" kern="0" dirty="0" err="1">
                <a:solidFill>
                  <a:srgbClr val="44546A"/>
                </a:solidFill>
              </a:rPr>
              <a:t>Application</a:t>
            </a:r>
            <a:r>
              <a:rPr lang="sl-SI" sz="2800" b="1" i="1" kern="0" dirty="0">
                <a:solidFill>
                  <a:srgbClr val="44546A"/>
                </a:solidFill>
              </a:rPr>
              <a:t> Pack</a:t>
            </a:r>
            <a:endParaRPr lang="sl-SI" altLang="sl-SI" sz="2800" b="1" i="1" dirty="0"/>
          </a:p>
        </p:txBody>
      </p:sp>
      <p:pic>
        <p:nvPicPr>
          <p:cNvPr id="3" name="Picture 2" descr="https://www.adriatic-ionian.eu/wp-content/uploads/2018/03/EUSAIR_Logotype_RGB.jpg">
            <a:extLst>
              <a:ext uri="{FF2B5EF4-FFF2-40B4-BE49-F238E27FC236}">
                <a16:creationId xmlns:a16="http://schemas.microsoft.com/office/drawing/2014/main" id="{87326F1B-17DD-C3C9-BBA8-223269544EC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17" r="7640"/>
          <a:stretch/>
        </p:blipFill>
        <p:spPr bwMode="auto">
          <a:xfrm>
            <a:off x="8852452" y="32675"/>
            <a:ext cx="2121000" cy="17314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dnaslov 2">
            <a:extLst>
              <a:ext uri="{FF2B5EF4-FFF2-40B4-BE49-F238E27FC236}">
                <a16:creationId xmlns:a16="http://schemas.microsoft.com/office/drawing/2014/main" id="{AB961EB5-469D-18B4-909C-A850A19CC46B}"/>
              </a:ext>
            </a:extLst>
          </p:cNvPr>
          <p:cNvSpPr txBox="1">
            <a:spLocks/>
          </p:cNvSpPr>
          <p:nvPr/>
        </p:nvSpPr>
        <p:spPr bwMode="auto">
          <a:xfrm>
            <a:off x="1943099" y="4482345"/>
            <a:ext cx="8305800" cy="1752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sl-SI" altLang="sl-SI" sz="2000" b="1" dirty="0">
                <a:solidFill>
                  <a:schemeClr val="tx2"/>
                </a:solidFill>
              </a:rPr>
              <a:t>11th </a:t>
            </a:r>
            <a:r>
              <a:rPr lang="sl-SI" altLang="sl-SI" sz="2000" b="1" dirty="0" err="1">
                <a:solidFill>
                  <a:schemeClr val="tx2"/>
                </a:solidFill>
              </a:rPr>
              <a:t>Task</a:t>
            </a:r>
            <a:r>
              <a:rPr lang="sl-SI" altLang="sl-SI" sz="2000" b="1" dirty="0">
                <a:solidFill>
                  <a:schemeClr val="tx2"/>
                </a:solidFill>
              </a:rPr>
              <a:t> </a:t>
            </a:r>
            <a:r>
              <a:rPr lang="sl-SI" altLang="sl-SI" sz="2000" b="1" dirty="0" err="1">
                <a:solidFill>
                  <a:schemeClr val="tx2"/>
                </a:solidFill>
              </a:rPr>
              <a:t>Force</a:t>
            </a:r>
            <a:r>
              <a:rPr lang="en-GB" altLang="sl-SI" sz="2000" b="1" dirty="0">
                <a:solidFill>
                  <a:schemeClr val="tx2"/>
                </a:solidFill>
              </a:rPr>
              <a:t> meeting</a:t>
            </a:r>
            <a:endParaRPr lang="sl-SI" altLang="sl-SI" sz="2000" b="1" dirty="0">
              <a:solidFill>
                <a:schemeClr val="tx2"/>
              </a:solidFill>
            </a:endParaRPr>
          </a:p>
          <a:p>
            <a:pPr algn="ctr" eaLnBrk="1" hangingPunct="1">
              <a:lnSpc>
                <a:spcPct val="100000"/>
              </a:lnSpc>
              <a:spcBef>
                <a:spcPct val="20000"/>
              </a:spcBef>
              <a:buFontTx/>
              <a:buNone/>
            </a:pPr>
            <a:r>
              <a:rPr lang="sl-SI" altLang="sl-SI" sz="2000" b="1" dirty="0" err="1">
                <a:solidFill>
                  <a:schemeClr val="tx2"/>
                </a:solidFill>
              </a:rPr>
              <a:t>Online</a:t>
            </a:r>
            <a:r>
              <a:rPr lang="en-GB" altLang="sl-SI" sz="2000" b="1" dirty="0">
                <a:solidFill>
                  <a:schemeClr val="tx2"/>
                </a:solidFill>
              </a:rPr>
              <a:t>, </a:t>
            </a:r>
            <a:r>
              <a:rPr lang="sl-SI" altLang="sl-SI" sz="2000" b="1" dirty="0">
                <a:solidFill>
                  <a:schemeClr val="tx2"/>
                </a:solidFill>
              </a:rPr>
              <a:t>13 </a:t>
            </a:r>
            <a:r>
              <a:rPr lang="sl-SI" altLang="sl-SI" sz="2000" b="1" dirty="0" err="1">
                <a:solidFill>
                  <a:schemeClr val="tx2"/>
                </a:solidFill>
              </a:rPr>
              <a:t>May</a:t>
            </a:r>
            <a:r>
              <a:rPr lang="sl-SI" altLang="sl-SI" sz="2000" b="1" dirty="0">
                <a:solidFill>
                  <a:schemeClr val="tx2"/>
                </a:solidFill>
              </a:rPr>
              <a:t> 2025</a:t>
            </a:r>
            <a:endParaRPr lang="en-GB" altLang="sl-SI" sz="2000" dirty="0">
              <a:solidFill>
                <a:schemeClr val="tx2"/>
              </a:solidFill>
            </a:endParaRPr>
          </a:p>
        </p:txBody>
      </p:sp>
      <p:pic>
        <p:nvPicPr>
          <p:cNvPr id="6" name="Picture 5" descr="A screen shot of a black background&#10;&#10;Description automatically generated">
            <a:extLst>
              <a:ext uri="{FF2B5EF4-FFF2-40B4-BE49-F238E27FC236}">
                <a16:creationId xmlns:a16="http://schemas.microsoft.com/office/drawing/2014/main" id="{9B85BF1D-BA2A-EA77-02A4-213DC7E8AD4E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8851" y="150395"/>
            <a:ext cx="3660770" cy="1903692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1994	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1995	19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1996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1997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1998	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1999	24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2000	14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2001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2002	15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2003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2004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2005	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2006	1</a:t>
            </a:r>
            <a:endParaRPr lang="en-US" dirty="0"/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847725" y="1221377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788270" y="419948"/>
            <a:ext cx="106154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3600" b="1" i="1" dirty="0" err="1">
                <a:latin typeface="Georgia" panose="02040502050405020303" pitchFamily="18" charset="0"/>
              </a:rPr>
              <a:t>Revising</a:t>
            </a:r>
            <a:r>
              <a:rPr lang="sl-SI" sz="3600" b="1" i="1" dirty="0">
                <a:latin typeface="Georgia" panose="02040502050405020303" pitchFamily="18" charset="0"/>
              </a:rPr>
              <a:t> </a:t>
            </a:r>
            <a:r>
              <a:rPr lang="sl-SI" sz="3600" b="1" i="1" dirty="0" err="1">
                <a:latin typeface="Georgia" panose="02040502050405020303" pitchFamily="18" charset="0"/>
              </a:rPr>
              <a:t>Application</a:t>
            </a:r>
            <a:r>
              <a:rPr lang="sl-SI" sz="3600" b="1" i="1" dirty="0">
                <a:latin typeface="Georgia" panose="02040502050405020303" pitchFamily="18" charset="0"/>
              </a:rPr>
              <a:t> Pack</a:t>
            </a:r>
            <a:endParaRPr lang="en-GB" sz="3600" dirty="0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A27BE846-72FA-0C99-8715-E4389DB2A1A0}"/>
              </a:ext>
            </a:extLst>
          </p:cNvPr>
          <p:cNvSpPr txBox="1">
            <a:spLocks/>
          </p:cNvSpPr>
          <p:nvPr/>
        </p:nvSpPr>
        <p:spPr bwMode="auto">
          <a:xfrm>
            <a:off x="593004" y="1457802"/>
            <a:ext cx="10739292" cy="3968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dirty="0">
                <a:latin typeface="Avenir Next LT Pro" panose="020B0504020202020204" pitchFamily="34" charset="-18"/>
              </a:rPr>
              <a:t>Decision at the Autumn 2024 GB Meeting in Brussels (23rd GB 9-10/10/2024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dirty="0">
                <a:latin typeface="Avenir Next LT Pro" panose="020B0504020202020204" pitchFamily="34" charset="-18"/>
              </a:rPr>
              <a:t>10th YC TF – issue of thematic expertise, political party membership, quality criteria</a:t>
            </a:r>
            <a:r>
              <a:rPr lang="sl-SI" dirty="0">
                <a:latin typeface="Avenir Next LT Pro" panose="020B0504020202020204" pitchFamily="34" charset="-18"/>
              </a:rPr>
              <a:t>, </a:t>
            </a:r>
            <a:r>
              <a:rPr lang="sl-SI" dirty="0" err="1">
                <a:latin typeface="Avenir Next LT Pro" panose="020B0504020202020204" pitchFamily="34" charset="-18"/>
              </a:rPr>
              <a:t>selection</a:t>
            </a:r>
            <a:r>
              <a:rPr lang="sl-SI" dirty="0">
                <a:latin typeface="Avenir Next LT Pro" panose="020B0504020202020204" pitchFamily="34" charset="-18"/>
              </a:rPr>
              <a:t> </a:t>
            </a:r>
            <a:r>
              <a:rPr lang="sl-SI" dirty="0" err="1">
                <a:latin typeface="Avenir Next LT Pro" panose="020B0504020202020204" pitchFamily="34" charset="-18"/>
              </a:rPr>
              <a:t>threshold</a:t>
            </a:r>
            <a:endParaRPr lang="en-US" dirty="0">
              <a:latin typeface="Avenir Next LT Pro" panose="020B0504020202020204" pitchFamily="34" charset="-18"/>
            </a:endParaRP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dirty="0">
                <a:latin typeface="Avenir Next LT Pro" panose="020B0504020202020204" pitchFamily="34" charset="-18"/>
              </a:rPr>
              <a:t> Spring GB – decision taken to complete the 2025 mandate with candidates from 2024 Call</a:t>
            </a:r>
            <a:endParaRPr lang="sl-SI" dirty="0">
              <a:latin typeface="Avenir Next LT Pro" panose="020B0504020202020204" pitchFamily="34" charset="-18"/>
            </a:endParaRP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dirty="0" err="1">
                <a:latin typeface="Avenir Next LT Pro" panose="020B0504020202020204" pitchFamily="34" charset="-18"/>
              </a:rPr>
              <a:t>Based</a:t>
            </a:r>
            <a:r>
              <a:rPr lang="sl-SI" dirty="0">
                <a:latin typeface="Avenir Next LT Pro" panose="020B0504020202020204" pitchFamily="34" charset="-18"/>
              </a:rPr>
              <a:t> on </a:t>
            </a:r>
            <a:r>
              <a:rPr lang="sl-SI" dirty="0" err="1">
                <a:latin typeface="Avenir Next LT Pro" panose="020B0504020202020204" pitchFamily="34" charset="-18"/>
              </a:rPr>
              <a:t>discussions</a:t>
            </a:r>
            <a:r>
              <a:rPr lang="sl-SI" dirty="0">
                <a:latin typeface="Avenir Next LT Pro" panose="020B0504020202020204" pitchFamily="34" charset="-18"/>
              </a:rPr>
              <a:t> Presidency </a:t>
            </a:r>
            <a:r>
              <a:rPr lang="sl-SI" dirty="0" err="1">
                <a:latin typeface="Avenir Next LT Pro" panose="020B0504020202020204" pitchFamily="34" charset="-18"/>
              </a:rPr>
              <a:t>and</a:t>
            </a:r>
            <a:r>
              <a:rPr lang="sl-SI" dirty="0">
                <a:latin typeface="Avenir Next LT Pro" panose="020B0504020202020204" pitchFamily="34" charset="-18"/>
              </a:rPr>
              <a:t> FP LP </a:t>
            </a:r>
            <a:r>
              <a:rPr lang="sl-SI" dirty="0" err="1">
                <a:latin typeface="Avenir Next LT Pro" panose="020B0504020202020204" pitchFamily="34" charset="-18"/>
              </a:rPr>
              <a:t>proposed</a:t>
            </a:r>
            <a:r>
              <a:rPr lang="sl-SI" dirty="0">
                <a:latin typeface="Avenir Next LT Pro" panose="020B0504020202020204" pitchFamily="34" charset="-18"/>
              </a:rPr>
              <a:t> </a:t>
            </a:r>
            <a:r>
              <a:rPr lang="sl-SI" dirty="0" err="1">
                <a:latin typeface="Avenir Next LT Pro" panose="020B0504020202020204" pitchFamily="34" charset="-18"/>
              </a:rPr>
              <a:t>revisions</a:t>
            </a:r>
            <a:r>
              <a:rPr lang="sl-SI" dirty="0">
                <a:latin typeface="Avenir Next LT Pro" panose="020B0504020202020204" pitchFamily="34" charset="-18"/>
              </a:rPr>
              <a:t> </a:t>
            </a:r>
            <a:r>
              <a:rPr lang="sl-SI" dirty="0" err="1">
                <a:latin typeface="Avenir Next LT Pro" panose="020B0504020202020204" pitchFamily="34" charset="-18"/>
              </a:rPr>
              <a:t>sent</a:t>
            </a:r>
            <a:r>
              <a:rPr lang="sl-SI" dirty="0">
                <a:latin typeface="Avenir Next LT Pro" panose="020B0504020202020204" pitchFamily="34" charset="-18"/>
              </a:rPr>
              <a:t> in </a:t>
            </a:r>
            <a:r>
              <a:rPr lang="sl-SI" dirty="0" err="1">
                <a:latin typeface="Avenir Next LT Pro" panose="020B0504020202020204" pitchFamily="34" charset="-18"/>
              </a:rPr>
              <a:t>advance</a:t>
            </a:r>
            <a:endParaRPr lang="en-US" dirty="0">
              <a:latin typeface="Avenir Next LT Pro" panose="020B0504020202020204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38145163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1994	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1995	19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1996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1997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1998	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1999	24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2000	14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2001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2002	15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2003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2004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2005	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2006	1</a:t>
            </a:r>
            <a:endParaRPr lang="en-US" dirty="0"/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847725" y="1221377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788270" y="419948"/>
            <a:ext cx="106154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3600" b="1" i="1" dirty="0" err="1">
                <a:latin typeface="Georgia" panose="02040502050405020303" pitchFamily="18" charset="0"/>
              </a:rPr>
              <a:t>Revising</a:t>
            </a:r>
            <a:r>
              <a:rPr lang="sl-SI" sz="3600" b="1" i="1" dirty="0">
                <a:latin typeface="Georgia" panose="02040502050405020303" pitchFamily="18" charset="0"/>
              </a:rPr>
              <a:t> </a:t>
            </a:r>
            <a:r>
              <a:rPr lang="sl-SI" sz="3600" b="1" i="1" dirty="0" err="1">
                <a:latin typeface="Georgia" panose="02040502050405020303" pitchFamily="18" charset="0"/>
              </a:rPr>
              <a:t>Application</a:t>
            </a:r>
            <a:r>
              <a:rPr lang="sl-SI" sz="3600" b="1" i="1" dirty="0">
                <a:latin typeface="Georgia" panose="02040502050405020303" pitchFamily="18" charset="0"/>
              </a:rPr>
              <a:t> Pack – </a:t>
            </a:r>
            <a:r>
              <a:rPr lang="sl-SI" sz="3600" b="1" i="1" dirty="0" err="1">
                <a:latin typeface="Georgia" panose="02040502050405020303" pitchFamily="18" charset="0"/>
              </a:rPr>
              <a:t>follow</a:t>
            </a:r>
            <a:r>
              <a:rPr lang="sl-SI" sz="3600" b="1" i="1" dirty="0">
                <a:latin typeface="Georgia" panose="02040502050405020303" pitchFamily="18" charset="0"/>
              </a:rPr>
              <a:t> up</a:t>
            </a:r>
            <a:endParaRPr lang="en-GB" sz="3600" dirty="0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A27BE846-72FA-0C99-8715-E4389DB2A1A0}"/>
              </a:ext>
            </a:extLst>
          </p:cNvPr>
          <p:cNvSpPr txBox="1">
            <a:spLocks/>
          </p:cNvSpPr>
          <p:nvPr/>
        </p:nvSpPr>
        <p:spPr bwMode="auto">
          <a:xfrm>
            <a:off x="593004" y="1457802"/>
            <a:ext cx="10739292" cy="3968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dirty="0">
                <a:latin typeface="Avenir Next LT Pro" panose="020B0504020202020204" pitchFamily="34" charset="-18"/>
              </a:rPr>
              <a:t>Any agreements reached at the TF today to be integrated in: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dirty="0">
                <a:latin typeface="Avenir Next LT Pro" panose="020B0504020202020204" pitchFamily="34" charset="-18"/>
              </a:rPr>
              <a:t>Application Pack (TF agreement, no GB approval)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dirty="0">
                <a:latin typeface="Avenir Next LT Pro" panose="020B0504020202020204" pitchFamily="34" charset="-18"/>
              </a:rPr>
              <a:t>Letter of Commitment (</a:t>
            </a:r>
            <a:r>
              <a:rPr lang="en-US" dirty="0" err="1">
                <a:latin typeface="Avenir Next LT Pro" panose="020B0504020202020204" pitchFamily="34" charset="-18"/>
              </a:rPr>
              <a:t>technicall</a:t>
            </a:r>
            <a:r>
              <a:rPr lang="en-US" dirty="0">
                <a:latin typeface="Avenir Next LT Pro" panose="020B0504020202020204" pitchFamily="34" charset="-18"/>
              </a:rPr>
              <a:t> readjustment, no approval)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dirty="0">
                <a:latin typeface="Avenir Next LT Pro" panose="020B0504020202020204" pitchFamily="34" charset="-18"/>
              </a:rPr>
              <a:t>YC Concept Paper (GB approval through written procedure)</a:t>
            </a:r>
          </a:p>
        </p:txBody>
      </p:sp>
    </p:spTree>
    <p:extLst>
      <p:ext uri="{BB962C8B-B14F-4D97-AF65-F5344CB8AC3E}">
        <p14:creationId xmlns:p14="http://schemas.microsoft.com/office/powerpoint/2010/main" val="162061713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1994	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1995	19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1996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1997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1998	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1999	24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2000	14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2001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2002	15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2003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2004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2005	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2006	1</a:t>
            </a:r>
            <a:endParaRPr lang="en-US" dirty="0"/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847725" y="1221377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788270" y="419948"/>
            <a:ext cx="106154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3600" b="1" i="1" dirty="0" err="1">
                <a:latin typeface="Georgia" panose="02040502050405020303" pitchFamily="18" charset="0"/>
              </a:rPr>
              <a:t>Main</a:t>
            </a:r>
            <a:r>
              <a:rPr lang="sl-SI" sz="3600" b="1" i="1" dirty="0">
                <a:latin typeface="Georgia" panose="02040502050405020303" pitchFamily="18" charset="0"/>
              </a:rPr>
              <a:t> </a:t>
            </a:r>
            <a:r>
              <a:rPr lang="sl-SI" sz="3600" b="1" i="1" dirty="0" err="1">
                <a:latin typeface="Georgia" panose="02040502050405020303" pitchFamily="18" charset="0"/>
              </a:rPr>
              <a:t>revision</a:t>
            </a:r>
            <a:r>
              <a:rPr lang="sl-SI" sz="3600" b="1" i="1" dirty="0">
                <a:latin typeface="Georgia" panose="02040502050405020303" pitchFamily="18" charset="0"/>
              </a:rPr>
              <a:t> </a:t>
            </a:r>
            <a:r>
              <a:rPr lang="sl-SI" sz="3600" b="1" i="1" dirty="0" err="1">
                <a:latin typeface="Georgia" panose="02040502050405020303" pitchFamily="18" charset="0"/>
              </a:rPr>
              <a:t>points</a:t>
            </a:r>
            <a:endParaRPr lang="en-GB" sz="3600" dirty="0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A27BE846-72FA-0C99-8715-E4389DB2A1A0}"/>
              </a:ext>
            </a:extLst>
          </p:cNvPr>
          <p:cNvSpPr txBox="1">
            <a:spLocks/>
          </p:cNvSpPr>
          <p:nvPr/>
        </p:nvSpPr>
        <p:spPr bwMode="auto">
          <a:xfrm>
            <a:off x="593004" y="1376476"/>
            <a:ext cx="10739292" cy="3968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GB" b="1" dirty="0">
                <a:latin typeface="Avenir Next LT Pro" panose="020B0504020202020204" pitchFamily="34" charset="-18"/>
              </a:rPr>
              <a:t>General Review</a:t>
            </a:r>
            <a:r>
              <a:rPr lang="en-GB" dirty="0">
                <a:latin typeface="Avenir Next LT Pro" panose="020B0504020202020204" pitchFamily="34" charset="-18"/>
              </a:rPr>
              <a:t>: </a:t>
            </a:r>
            <a:r>
              <a:rPr lang="sl-SI" dirty="0" err="1">
                <a:latin typeface="Avenir Next LT Pro" panose="020B0504020202020204" pitchFamily="34" charset="-18"/>
              </a:rPr>
              <a:t>technical</a:t>
            </a:r>
            <a:r>
              <a:rPr lang="sl-SI" dirty="0">
                <a:latin typeface="Avenir Next LT Pro" panose="020B0504020202020204" pitchFamily="34" charset="-18"/>
              </a:rPr>
              <a:t> </a:t>
            </a:r>
            <a:r>
              <a:rPr lang="sl-SI" dirty="0" err="1">
                <a:latin typeface="Avenir Next LT Pro" panose="020B0504020202020204" pitchFamily="34" charset="-18"/>
              </a:rPr>
              <a:t>revisions</a:t>
            </a:r>
            <a:r>
              <a:rPr lang="sl-SI" dirty="0">
                <a:latin typeface="Avenir Next LT Pro" panose="020B0504020202020204" pitchFamily="34" charset="-18"/>
              </a:rPr>
              <a:t> to </a:t>
            </a:r>
            <a:r>
              <a:rPr lang="en-GB" dirty="0">
                <a:latin typeface="Avenir Next LT Pro" panose="020B0504020202020204" pitchFamily="34" charset="-18"/>
              </a:rPr>
              <a:t>generalise the document, removing the specificities of the first call (the EYC is now established, contextual elements relevant to the current and future situations).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GB" b="1" dirty="0">
                <a:latin typeface="Avenir Next LT Pro" panose="020B0504020202020204" pitchFamily="34" charset="-18"/>
              </a:rPr>
              <a:t>Selection threshold</a:t>
            </a:r>
            <a:r>
              <a:rPr lang="en-GB" dirty="0">
                <a:latin typeface="Avenir Next LT Pro" panose="020B0504020202020204" pitchFamily="34" charset="-18"/>
              </a:rPr>
              <a:t>: threshold determining the pool of candidates for the selection will be set for each call, considering the quality of the candidates applying and subject to approval by the Task Force.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endParaRPr lang="en-US" dirty="0">
              <a:latin typeface="Avenir Next LT Pro" panose="020B0504020202020204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81984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1994	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1995	19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1996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1997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1998	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1999	24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2000	14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2001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2002	15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2003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2004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2005	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2006	1</a:t>
            </a:r>
            <a:endParaRPr lang="en-US" dirty="0"/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847725" y="1221377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788270" y="419948"/>
            <a:ext cx="106154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3600" b="1" i="1" dirty="0" err="1">
                <a:latin typeface="Georgia" panose="02040502050405020303" pitchFamily="18" charset="0"/>
              </a:rPr>
              <a:t>Main</a:t>
            </a:r>
            <a:r>
              <a:rPr lang="sl-SI" sz="3600" b="1" i="1" dirty="0">
                <a:latin typeface="Georgia" panose="02040502050405020303" pitchFamily="18" charset="0"/>
              </a:rPr>
              <a:t> </a:t>
            </a:r>
            <a:r>
              <a:rPr lang="sl-SI" sz="3600" b="1" i="1" dirty="0" err="1">
                <a:latin typeface="Georgia" panose="02040502050405020303" pitchFamily="18" charset="0"/>
              </a:rPr>
              <a:t>revision</a:t>
            </a:r>
            <a:r>
              <a:rPr lang="sl-SI" sz="3600" b="1" i="1" dirty="0">
                <a:latin typeface="Georgia" panose="02040502050405020303" pitchFamily="18" charset="0"/>
              </a:rPr>
              <a:t> </a:t>
            </a:r>
            <a:r>
              <a:rPr lang="sl-SI" sz="3600" b="1" i="1" dirty="0" err="1">
                <a:latin typeface="Georgia" panose="02040502050405020303" pitchFamily="18" charset="0"/>
              </a:rPr>
              <a:t>points</a:t>
            </a:r>
            <a:endParaRPr lang="en-GB" sz="3600" dirty="0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A27BE846-72FA-0C99-8715-E4389DB2A1A0}"/>
              </a:ext>
            </a:extLst>
          </p:cNvPr>
          <p:cNvSpPr txBox="1">
            <a:spLocks/>
          </p:cNvSpPr>
          <p:nvPr/>
        </p:nvSpPr>
        <p:spPr bwMode="auto">
          <a:xfrm>
            <a:off x="593004" y="1535351"/>
            <a:ext cx="10739292" cy="3968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GB" dirty="0">
                <a:latin typeface="Avenir Next LT Pro" panose="020B0504020202020204" pitchFamily="34" charset="-18"/>
              </a:rPr>
              <a:t>Eligibility Criteria regarding the </a:t>
            </a:r>
            <a:r>
              <a:rPr lang="en-GB" b="1" dirty="0">
                <a:latin typeface="Avenir Next LT Pro" panose="020B0504020202020204" pitchFamily="34" charset="-18"/>
              </a:rPr>
              <a:t>participation in political parties and interest groups</a:t>
            </a:r>
            <a:r>
              <a:rPr lang="en-GB" dirty="0">
                <a:latin typeface="Avenir Next LT Pro" panose="020B0504020202020204" pitchFamily="34" charset="-18"/>
              </a:rPr>
              <a:t>: </a:t>
            </a:r>
            <a:endParaRPr lang="sl-SI" dirty="0">
              <a:latin typeface="Avenir Next LT Pro" panose="020B0504020202020204" pitchFamily="34" charset="-18"/>
            </a:endParaRP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GB" dirty="0">
                <a:latin typeface="Avenir Next LT Pro" panose="020B0504020202020204" pitchFamily="34" charset="-18"/>
              </a:rPr>
              <a:t>Based on discussions held </a:t>
            </a:r>
            <a:r>
              <a:rPr lang="en-GB" dirty="0" err="1">
                <a:latin typeface="Avenir Next LT Pro" panose="020B0504020202020204" pitchFamily="34" charset="-18"/>
              </a:rPr>
              <a:t>propos</a:t>
            </a:r>
            <a:r>
              <a:rPr lang="sl-SI" dirty="0" err="1">
                <a:latin typeface="Avenir Next LT Pro" panose="020B0504020202020204" pitchFamily="34" charset="-18"/>
              </a:rPr>
              <a:t>al</a:t>
            </a:r>
            <a:r>
              <a:rPr lang="sl-SI" dirty="0">
                <a:latin typeface="Avenir Next LT Pro" panose="020B0504020202020204" pitchFamily="34" charset="-18"/>
              </a:rPr>
              <a:t> to</a:t>
            </a:r>
            <a:r>
              <a:rPr lang="en-GB" dirty="0">
                <a:latin typeface="Avenir Next LT Pro" panose="020B0504020202020204" pitchFamily="34" charset="-18"/>
              </a:rPr>
              <a:t> </a:t>
            </a:r>
            <a:r>
              <a:rPr lang="en-GB" dirty="0" err="1">
                <a:latin typeface="Avenir Next LT Pro" panose="020B0504020202020204" pitchFamily="34" charset="-18"/>
              </a:rPr>
              <a:t>remov</a:t>
            </a:r>
            <a:r>
              <a:rPr lang="sl-SI" dirty="0">
                <a:latin typeface="Avenir Next LT Pro" panose="020B0504020202020204" pitchFamily="34" charset="-18"/>
              </a:rPr>
              <a:t>e</a:t>
            </a:r>
            <a:r>
              <a:rPr lang="en-GB" dirty="0">
                <a:latin typeface="Avenir Next LT Pro" panose="020B0504020202020204" pitchFamily="34" charset="-18"/>
              </a:rPr>
              <a:t> this eligibility criteria</a:t>
            </a:r>
            <a:endParaRPr lang="sl-SI" dirty="0">
              <a:latin typeface="Avenir Next LT Pro" panose="020B0504020202020204" pitchFamily="34" charset="-18"/>
            </a:endParaRP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GB" dirty="0">
                <a:latin typeface="Avenir Next LT Pro" panose="020B0504020202020204" pitchFamily="34" charset="-18"/>
              </a:rPr>
              <a:t>introducing a statement, that will be also picked up in the Letter of commitment</a:t>
            </a:r>
            <a:endParaRPr lang="sl-SI" dirty="0">
              <a:latin typeface="Avenir Next LT Pro" panose="020B0504020202020204" pitchFamily="34" charset="-18"/>
            </a:endParaRP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dirty="0">
                <a:latin typeface="Avenir Next LT Pro" panose="020B0504020202020204" pitchFamily="34" charset="-18"/>
              </a:rPr>
              <a:t>EYC </a:t>
            </a:r>
            <a:r>
              <a:rPr lang="sl-SI" dirty="0" err="1">
                <a:latin typeface="Avenir Next LT Pro" panose="020B0504020202020204" pitchFamily="34" charset="-18"/>
              </a:rPr>
              <a:t>MoM</a:t>
            </a:r>
            <a:r>
              <a:rPr lang="sl-SI" dirty="0">
                <a:latin typeface="Avenir Next LT Pro" panose="020B0504020202020204" pitchFamily="34" charset="-18"/>
              </a:rPr>
              <a:t> – </a:t>
            </a:r>
            <a:r>
              <a:rPr lang="sl-SI" dirty="0" err="1">
                <a:latin typeface="Avenir Next LT Pro" panose="020B0504020202020204" pitchFamily="34" charset="-18"/>
              </a:rPr>
              <a:t>Eligibility</a:t>
            </a:r>
            <a:r>
              <a:rPr lang="sl-SI" dirty="0">
                <a:latin typeface="Avenir Next LT Pro" panose="020B0504020202020204" pitchFamily="34" charset="-18"/>
              </a:rPr>
              <a:t> </a:t>
            </a:r>
            <a:r>
              <a:rPr lang="sl-SI" dirty="0" err="1">
                <a:latin typeface="Avenir Next LT Pro" panose="020B0504020202020204" pitchFamily="34" charset="-18"/>
              </a:rPr>
              <a:t>criteria</a:t>
            </a:r>
            <a:r>
              <a:rPr lang="sl-SI" dirty="0">
                <a:latin typeface="Avenir Next LT Pro" panose="020B0504020202020204" pitchFamily="34" charset="-18"/>
              </a:rPr>
              <a:t> to </a:t>
            </a:r>
            <a:r>
              <a:rPr lang="sl-SI" dirty="0" err="1">
                <a:latin typeface="Avenir Next LT Pro" panose="020B0504020202020204" pitchFamily="34" charset="-18"/>
              </a:rPr>
              <a:t>remain</a:t>
            </a:r>
            <a:r>
              <a:rPr lang="sl-SI" dirty="0">
                <a:latin typeface="Avenir Next LT Pro" panose="020B0504020202020204" pitchFamily="34" charset="-18"/>
              </a:rPr>
              <a:t>, </a:t>
            </a:r>
            <a:r>
              <a:rPr lang="sl-SI" dirty="0" err="1">
                <a:latin typeface="Avenir Next LT Pro" panose="020B0504020202020204" pitchFamily="34" charset="-18"/>
              </a:rPr>
              <a:t>deleting</a:t>
            </a:r>
            <a:r>
              <a:rPr lang="sl-SI" dirty="0">
                <a:latin typeface="Avenir Next LT Pro" panose="020B0504020202020204" pitchFamily="34" charset="-18"/>
              </a:rPr>
              <a:t> </a:t>
            </a:r>
            <a:r>
              <a:rPr lang="sl-SI" dirty="0" err="1">
                <a:latin typeface="Avenir Next LT Pro" panose="020B0504020202020204" pitchFamily="34" charset="-18"/>
              </a:rPr>
              <a:t>interest</a:t>
            </a:r>
            <a:r>
              <a:rPr lang="sl-SI" dirty="0">
                <a:latin typeface="Avenir Next LT Pro" panose="020B0504020202020204" pitchFamily="34" charset="-18"/>
              </a:rPr>
              <a:t> </a:t>
            </a:r>
            <a:r>
              <a:rPr lang="sl-SI" dirty="0" err="1">
                <a:latin typeface="Avenir Next LT Pro" panose="020B0504020202020204" pitchFamily="34" charset="-18"/>
              </a:rPr>
              <a:t>groups</a:t>
            </a:r>
            <a:endParaRPr lang="sl-SI" dirty="0">
              <a:latin typeface="Avenir Next LT Pro" panose="020B0504020202020204" pitchFamily="34" charset="-18"/>
            </a:endParaRP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sl-SI" dirty="0">
                <a:latin typeface="Avenir Next LT Pro" panose="020B0504020202020204" pitchFamily="34" charset="-18"/>
              </a:rPr>
              <a:t>T</a:t>
            </a:r>
            <a:r>
              <a:rPr lang="en-GB" dirty="0">
                <a:latin typeface="Avenir Next LT Pro" panose="020B0504020202020204" pitchFamily="34" charset="-18"/>
              </a:rPr>
              <a:t>he case of Vladimir </a:t>
            </a:r>
            <a:r>
              <a:rPr lang="en-GB" dirty="0" err="1">
                <a:latin typeface="Avenir Next LT Pro" panose="020B0504020202020204" pitchFamily="34" charset="-18"/>
              </a:rPr>
              <a:t>Perazić</a:t>
            </a:r>
            <a:r>
              <a:rPr lang="en-GB" dirty="0">
                <a:latin typeface="Avenir Next LT Pro" panose="020B0504020202020204" pitchFamily="34" charset="-18"/>
              </a:rPr>
              <a:t> from Montenegro</a:t>
            </a:r>
          </a:p>
        </p:txBody>
      </p:sp>
    </p:spTree>
    <p:extLst>
      <p:ext uri="{BB962C8B-B14F-4D97-AF65-F5344CB8AC3E}">
        <p14:creationId xmlns:p14="http://schemas.microsoft.com/office/powerpoint/2010/main" val="426740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1994	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1995	19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1996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1997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1998	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1999	24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2000	14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2001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2002	15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2003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2004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2005	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2006	1</a:t>
            </a:r>
            <a:endParaRPr lang="en-US" dirty="0"/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847725" y="1221377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788270" y="419948"/>
            <a:ext cx="106154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3600" b="1" i="1" dirty="0" err="1">
                <a:latin typeface="Georgia" panose="02040502050405020303" pitchFamily="18" charset="0"/>
              </a:rPr>
              <a:t>Main</a:t>
            </a:r>
            <a:r>
              <a:rPr lang="sl-SI" sz="3600" b="1" i="1" dirty="0">
                <a:latin typeface="Georgia" panose="02040502050405020303" pitchFamily="18" charset="0"/>
              </a:rPr>
              <a:t> </a:t>
            </a:r>
            <a:r>
              <a:rPr lang="sl-SI" sz="3600" b="1" i="1" dirty="0" err="1">
                <a:latin typeface="Georgia" panose="02040502050405020303" pitchFamily="18" charset="0"/>
              </a:rPr>
              <a:t>revision</a:t>
            </a:r>
            <a:r>
              <a:rPr lang="sl-SI" sz="3600" b="1" i="1" dirty="0">
                <a:latin typeface="Georgia" panose="02040502050405020303" pitchFamily="18" charset="0"/>
              </a:rPr>
              <a:t> </a:t>
            </a:r>
            <a:r>
              <a:rPr lang="sl-SI" sz="3600" b="1" i="1" dirty="0" err="1">
                <a:latin typeface="Georgia" panose="02040502050405020303" pitchFamily="18" charset="0"/>
              </a:rPr>
              <a:t>points</a:t>
            </a:r>
            <a:endParaRPr lang="en-GB" sz="3600" dirty="0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A27BE846-72FA-0C99-8715-E4389DB2A1A0}"/>
              </a:ext>
            </a:extLst>
          </p:cNvPr>
          <p:cNvSpPr txBox="1">
            <a:spLocks/>
          </p:cNvSpPr>
          <p:nvPr/>
        </p:nvSpPr>
        <p:spPr bwMode="auto">
          <a:xfrm>
            <a:off x="593004" y="1535351"/>
            <a:ext cx="10739292" cy="3968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GB" b="1" dirty="0">
                <a:latin typeface="Avenir Next LT Pro" panose="020B0504020202020204" pitchFamily="34" charset="-18"/>
              </a:rPr>
              <a:t>Introduction of quality criteria</a:t>
            </a:r>
            <a:r>
              <a:rPr lang="en-GB" dirty="0">
                <a:latin typeface="Avenir Next LT Pro" panose="020B0504020202020204" pitchFamily="34" charset="-18"/>
              </a:rPr>
              <a:t>: This is just a technical refinement of what was already there (in guidance to assessors), but is now more defined already in the Application Pack, based on the suggestions from Italy.</a:t>
            </a:r>
          </a:p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GB" b="1" dirty="0">
                <a:latin typeface="Avenir Next LT Pro" panose="020B0504020202020204" pitchFamily="34" charset="-18"/>
              </a:rPr>
              <a:t>GDPR Update</a:t>
            </a:r>
            <a:r>
              <a:rPr lang="en-GB" dirty="0">
                <a:latin typeface="Avenir Next LT Pro" panose="020B0504020202020204" pitchFamily="34" charset="-18"/>
              </a:rPr>
              <a:t>: The GDPR clause was adjusted to allow the TF and GB to see</a:t>
            </a:r>
            <a:r>
              <a:rPr lang="sl-SI" dirty="0">
                <a:latin typeface="Avenir Next LT Pro" panose="020B0504020202020204" pitchFamily="34" charset="-18"/>
              </a:rPr>
              <a:t> </a:t>
            </a:r>
            <a:r>
              <a:rPr lang="sl-SI" dirty="0" err="1">
                <a:latin typeface="Avenir Next LT Pro" panose="020B0504020202020204" pitchFamily="34" charset="-18"/>
              </a:rPr>
              <a:t>all</a:t>
            </a:r>
            <a:r>
              <a:rPr lang="sl-SI" dirty="0">
                <a:latin typeface="Avenir Next LT Pro" panose="020B0504020202020204" pitchFamily="34" charset="-18"/>
              </a:rPr>
              <a:t> the data </a:t>
            </a:r>
            <a:r>
              <a:rPr lang="sl-SI" dirty="0" err="1">
                <a:latin typeface="Avenir Next LT Pro" panose="020B0504020202020204" pitchFamily="34" charset="-18"/>
              </a:rPr>
              <a:t>from</a:t>
            </a:r>
            <a:r>
              <a:rPr lang="en-GB" dirty="0">
                <a:latin typeface="Avenir Next LT Pro" panose="020B0504020202020204" pitchFamily="34" charset="-18"/>
              </a:rPr>
              <a:t> applications.</a:t>
            </a:r>
            <a:endParaRPr lang="en-US" dirty="0">
              <a:latin typeface="Avenir Next LT Pro" panose="020B0504020202020204" pitchFamily="34" charset="-18"/>
            </a:endParaRPr>
          </a:p>
        </p:txBody>
      </p:sp>
    </p:spTree>
    <p:extLst>
      <p:ext uri="{BB962C8B-B14F-4D97-AF65-F5344CB8AC3E}">
        <p14:creationId xmlns:p14="http://schemas.microsoft.com/office/powerpoint/2010/main" val="1206224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 descr="&quot;&quot;">
            <a:extLst>
              <a:ext uri="{FF2B5EF4-FFF2-40B4-BE49-F238E27FC236}">
                <a16:creationId xmlns:a16="http://schemas.microsoft.com/office/drawing/2014/main" id="{10EFFAFD-AC3F-3378-B323-658DE992D6C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/>
        </p:nvSpPr>
        <p:spPr>
          <a:xfrm>
            <a:off x="3175" y="0"/>
            <a:ext cx="1218882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1994	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1995	19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1996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1997	16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1998	18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1999	24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2000	14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2001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2002	15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2003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2004	13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2005	12</a:t>
            </a:r>
          </a:p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en-US"/>
              <a:t>2006	1</a:t>
            </a:r>
            <a:endParaRPr lang="en-US" dirty="0"/>
          </a:p>
        </p:txBody>
      </p:sp>
      <p:grpSp>
        <p:nvGrpSpPr>
          <p:cNvPr id="7175" name="Group 3">
            <a:extLst>
              <a:ext uri="{FF2B5EF4-FFF2-40B4-BE49-F238E27FC236}">
                <a16:creationId xmlns:a16="http://schemas.microsoft.com/office/drawing/2014/main" id="{F3A5492F-2AB8-4D90-DF63-EDF1A53F89B4}"/>
              </a:ext>
            </a:extLst>
          </p:cNvPr>
          <p:cNvGrpSpPr>
            <a:grpSpLocks/>
          </p:cNvGrpSpPr>
          <p:nvPr/>
        </p:nvGrpSpPr>
        <p:grpSpPr bwMode="auto">
          <a:xfrm>
            <a:off x="0" y="5972755"/>
            <a:ext cx="12192000" cy="962025"/>
            <a:chOff x="0" y="5895975"/>
            <a:chExt cx="12192000" cy="962025"/>
          </a:xfrm>
        </p:grpSpPr>
        <p:pic>
          <p:nvPicPr>
            <p:cNvPr id="7176" name="Picture 4">
              <a:extLst>
                <a:ext uri="{FF2B5EF4-FFF2-40B4-BE49-F238E27FC236}">
                  <a16:creationId xmlns:a16="http://schemas.microsoft.com/office/drawing/2014/main" id="{CEC6F639-DF18-6111-0B54-FDD339B3C9F8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133975" y="5972175"/>
              <a:ext cx="7058025" cy="8858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7" name="Picture 5">
              <a:extLst>
                <a:ext uri="{FF2B5EF4-FFF2-40B4-BE49-F238E27FC236}">
                  <a16:creationId xmlns:a16="http://schemas.microsoft.com/office/drawing/2014/main" id="{C0961EA2-B7D6-74E3-7EA4-F4AEF58DFF30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3355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7178" name="Picture 6">
              <a:extLst>
                <a:ext uri="{FF2B5EF4-FFF2-40B4-BE49-F238E27FC236}">
                  <a16:creationId xmlns:a16="http://schemas.microsoft.com/office/drawing/2014/main" id="{4D958DD0-70B5-9FE3-2B77-DF54D889EC61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5895975"/>
              <a:ext cx="4229100" cy="9620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D298F54E-8190-6FBF-2E96-A5AE0029ED70}"/>
              </a:ext>
            </a:extLst>
          </p:cNvPr>
          <p:cNvCxnSpPr/>
          <p:nvPr/>
        </p:nvCxnSpPr>
        <p:spPr>
          <a:xfrm>
            <a:off x="847725" y="1221377"/>
            <a:ext cx="1266825" cy="0"/>
          </a:xfrm>
          <a:prstGeom prst="line">
            <a:avLst/>
          </a:prstGeom>
          <a:ln w="38100">
            <a:solidFill>
              <a:srgbClr val="80A9A1"/>
            </a:solidFill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4" name="TextBox 3">
            <a:extLst>
              <a:ext uri="{FF2B5EF4-FFF2-40B4-BE49-F238E27FC236}">
                <a16:creationId xmlns:a16="http://schemas.microsoft.com/office/drawing/2014/main" id="{65BAD8CF-259D-B217-6949-059809A03F26}"/>
              </a:ext>
            </a:extLst>
          </p:cNvPr>
          <p:cNvSpPr txBox="1"/>
          <p:nvPr/>
        </p:nvSpPr>
        <p:spPr>
          <a:xfrm>
            <a:off x="788270" y="419948"/>
            <a:ext cx="1061545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l-SI" sz="3600" b="1" i="1" dirty="0" err="1">
                <a:latin typeface="Georgia" panose="02040502050405020303" pitchFamily="18" charset="0"/>
              </a:rPr>
              <a:t>Main</a:t>
            </a:r>
            <a:r>
              <a:rPr lang="sl-SI" sz="3600" b="1" i="1" dirty="0">
                <a:latin typeface="Georgia" panose="02040502050405020303" pitchFamily="18" charset="0"/>
              </a:rPr>
              <a:t> </a:t>
            </a:r>
            <a:r>
              <a:rPr lang="sl-SI" sz="3600" b="1" i="1" dirty="0" err="1">
                <a:latin typeface="Georgia" panose="02040502050405020303" pitchFamily="18" charset="0"/>
              </a:rPr>
              <a:t>revision</a:t>
            </a:r>
            <a:r>
              <a:rPr lang="sl-SI" sz="3600" b="1" i="1" dirty="0">
                <a:latin typeface="Georgia" panose="02040502050405020303" pitchFamily="18" charset="0"/>
              </a:rPr>
              <a:t> </a:t>
            </a:r>
            <a:r>
              <a:rPr lang="sl-SI" sz="3600" b="1" i="1" dirty="0" err="1">
                <a:latin typeface="Georgia" panose="02040502050405020303" pitchFamily="18" charset="0"/>
              </a:rPr>
              <a:t>points</a:t>
            </a:r>
            <a:endParaRPr lang="en-GB" sz="3600" dirty="0"/>
          </a:p>
        </p:txBody>
      </p:sp>
      <p:sp>
        <p:nvSpPr>
          <p:cNvPr id="5" name="Content Placeholder 1">
            <a:extLst>
              <a:ext uri="{FF2B5EF4-FFF2-40B4-BE49-F238E27FC236}">
                <a16:creationId xmlns:a16="http://schemas.microsoft.com/office/drawing/2014/main" id="{A27BE846-72FA-0C99-8715-E4389DB2A1A0}"/>
              </a:ext>
            </a:extLst>
          </p:cNvPr>
          <p:cNvSpPr txBox="1">
            <a:spLocks/>
          </p:cNvSpPr>
          <p:nvPr/>
        </p:nvSpPr>
        <p:spPr bwMode="auto">
          <a:xfrm>
            <a:off x="593004" y="1535351"/>
            <a:ext cx="10739292" cy="3968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228600" indent="-228600" algn="l" rtl="0" eaLnBrk="0" fontAlgn="base" hangingPunct="0">
              <a:lnSpc>
                <a:spcPct val="90000"/>
              </a:lnSpc>
              <a:spcBef>
                <a:spcPts val="1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354013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b="1" dirty="0">
                <a:latin typeface="Avenir Next LT Pro" panose="020B0504020202020204" pitchFamily="34" charset="-18"/>
              </a:rPr>
              <a:t>Mandate extension: </a:t>
            </a:r>
            <a:endParaRPr lang="sl-SI" b="1" dirty="0">
              <a:latin typeface="Avenir Next LT Pro" panose="020B0504020202020204" pitchFamily="34" charset="-18"/>
            </a:endParaRP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dirty="0">
                <a:latin typeface="Avenir Next LT Pro" panose="020B0504020202020204" pitchFamily="34" charset="-18"/>
              </a:rPr>
              <a:t>EYC proposal – possibility to extend the mandate even if turning 30 to improve efficiency and effectiveness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dirty="0">
                <a:latin typeface="Avenir Next LT Pro" panose="020B0504020202020204" pitchFamily="34" charset="-18"/>
              </a:rPr>
              <a:t>1 year is needed just for EYC members to get to know the Strategy and how it works in practice and Pillar activities</a:t>
            </a:r>
          </a:p>
          <a:p>
            <a:pPr marL="811213" lvl="1" indent="-354013" algn="just">
              <a:lnSpc>
                <a:spcPct val="100000"/>
              </a:lnSpc>
              <a:spcBef>
                <a:spcPts val="1200"/>
              </a:spcBef>
              <a:spcAft>
                <a:spcPts val="1200"/>
              </a:spcAft>
              <a:buClr>
                <a:srgbClr val="80A9A1"/>
              </a:buClr>
              <a:buFont typeface="Webdings" panose="05030102010509060703" pitchFamily="18" charset="2"/>
              <a:buChar char=""/>
            </a:pPr>
            <a:r>
              <a:rPr lang="en-US" dirty="0">
                <a:latin typeface="Avenir Next LT Pro" panose="020B0504020202020204" pitchFamily="34" charset="-18"/>
              </a:rPr>
              <a:t>2nd, 3rd year – content work</a:t>
            </a:r>
          </a:p>
        </p:txBody>
      </p:sp>
    </p:spTree>
    <p:extLst>
      <p:ext uri="{BB962C8B-B14F-4D97-AF65-F5344CB8AC3E}">
        <p14:creationId xmlns:p14="http://schemas.microsoft.com/office/powerpoint/2010/main" val="6589003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16567</TotalTime>
  <Words>617</Words>
  <Application>Microsoft Office PowerPoint</Application>
  <PresentationFormat>Widescreen</PresentationFormat>
  <Paragraphs>114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4" baseType="lpstr">
      <vt:lpstr>Arial</vt:lpstr>
      <vt:lpstr>Avenir Next LT Pro</vt:lpstr>
      <vt:lpstr>Calibri</vt:lpstr>
      <vt:lpstr>Calibri Light</vt:lpstr>
      <vt:lpstr>Georgia</vt:lpstr>
      <vt:lpstr>Webdings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Eva Kos</dc:creator>
  <cp:lastModifiedBy>Facility Point LP</cp:lastModifiedBy>
  <cp:revision>176</cp:revision>
  <cp:lastPrinted>2023-01-13T10:08:31Z</cp:lastPrinted>
  <dcterms:created xsi:type="dcterms:W3CDTF">2022-09-07T09:31:29Z</dcterms:created>
  <dcterms:modified xsi:type="dcterms:W3CDTF">2025-05-13T04:31:27Z</dcterms:modified>
</cp:coreProperties>
</file>