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38" r:id="rId2"/>
    <p:sldId id="4149" r:id="rId3"/>
    <p:sldId id="4168" r:id="rId4"/>
    <p:sldId id="4166" r:id="rId5"/>
    <p:sldId id="4165" r:id="rId6"/>
    <p:sldId id="4167" r:id="rId7"/>
    <p:sldId id="4169" r:id="rId8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4138"/>
            <p14:sldId id="4149"/>
            <p14:sldId id="4168"/>
            <p14:sldId id="4166"/>
            <p14:sldId id="4165"/>
            <p14:sldId id="4167"/>
            <p14:sldId id="416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2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Magdalena Rakovec" initials="MR" lastIdx="7" clrIdx="1">
    <p:extLst>
      <p:ext uri="{19B8F6BF-5375-455C-9EA6-DF929625EA0E}">
        <p15:presenceInfo xmlns:p15="http://schemas.microsoft.com/office/powerpoint/2012/main" userId="S::magdalena.rakovec@cep.si::cac621a0-f45a-4206-b53a-6303ee085b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9A1"/>
    <a:srgbClr val="D7E2E6"/>
    <a:srgbClr val="8FA2C3"/>
    <a:srgbClr val="985254"/>
    <a:srgbClr val="BA7F80"/>
    <a:srgbClr val="CC5D12"/>
    <a:srgbClr val="F2A16A"/>
    <a:srgbClr val="E5B671"/>
    <a:srgbClr val="BC9B84"/>
    <a:srgbClr val="E8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559" autoAdjust="0"/>
  </p:normalViewPr>
  <p:slideViewPr>
    <p:cSldViewPr snapToGrid="0">
      <p:cViewPr varScale="1">
        <p:scale>
          <a:sx n="101" d="100"/>
          <a:sy n="101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0426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046711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67693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32000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543583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7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50626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502568" y="3425487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800" b="1" i="1" kern="0" dirty="0" err="1">
                <a:solidFill>
                  <a:srgbClr val="44546A"/>
                </a:solidFill>
              </a:rPr>
              <a:t>Item</a:t>
            </a:r>
            <a:r>
              <a:rPr lang="sl-SI" sz="2800" b="1" i="1" kern="0" dirty="0">
                <a:solidFill>
                  <a:srgbClr val="44546A"/>
                </a:solidFill>
              </a:rPr>
              <a:t> 4: EYC </a:t>
            </a:r>
            <a:r>
              <a:rPr lang="sl-SI" sz="2800" b="1" i="1" kern="0" dirty="0" err="1">
                <a:solidFill>
                  <a:srgbClr val="44546A"/>
                </a:solidFill>
              </a:rPr>
              <a:t>Call</a:t>
            </a:r>
            <a:r>
              <a:rPr lang="sl-SI" sz="2800" b="1" i="1" kern="0" dirty="0">
                <a:solidFill>
                  <a:srgbClr val="44546A"/>
                </a:solidFill>
              </a:rPr>
              <a:t> </a:t>
            </a:r>
            <a:r>
              <a:rPr lang="sl-SI" sz="2800" b="1" i="1" kern="0" dirty="0" err="1">
                <a:solidFill>
                  <a:srgbClr val="44546A"/>
                </a:solidFill>
              </a:rPr>
              <a:t>Application</a:t>
            </a:r>
            <a:r>
              <a:rPr lang="sl-SI" sz="2800" b="1" i="1" kern="0" dirty="0">
                <a:solidFill>
                  <a:srgbClr val="44546A"/>
                </a:solidFill>
              </a:rPr>
              <a:t> Pack</a:t>
            </a:r>
            <a:endParaRPr lang="sl-SI" altLang="sl-SI" sz="2800" b="1" i="1" dirty="0"/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1943099" y="4482345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>
                <a:solidFill>
                  <a:schemeClr val="tx2"/>
                </a:solidFill>
              </a:rPr>
              <a:t>11th </a:t>
            </a:r>
            <a:r>
              <a:rPr lang="sl-SI" altLang="sl-SI" sz="2000" b="1" dirty="0" err="1">
                <a:solidFill>
                  <a:schemeClr val="tx2"/>
                </a:solidFill>
              </a:rPr>
              <a:t>Task</a:t>
            </a:r>
            <a:r>
              <a:rPr lang="sl-SI" altLang="sl-SI" sz="2000" b="1" dirty="0">
                <a:solidFill>
                  <a:schemeClr val="tx2"/>
                </a:solidFill>
              </a:rPr>
              <a:t> </a:t>
            </a:r>
            <a:r>
              <a:rPr lang="sl-SI" altLang="sl-SI" sz="2000" b="1" dirty="0" err="1">
                <a:solidFill>
                  <a:schemeClr val="tx2"/>
                </a:solidFill>
              </a:rPr>
              <a:t>Force</a:t>
            </a:r>
            <a:r>
              <a:rPr lang="en-GB" altLang="sl-SI" sz="2000" b="1" dirty="0">
                <a:solidFill>
                  <a:schemeClr val="tx2"/>
                </a:solidFill>
              </a:rPr>
              <a:t> meeting</a:t>
            </a: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 </a:t>
            </a:r>
            <a:r>
              <a:rPr lang="sl-SI" altLang="sl-SI" sz="2000" b="1" dirty="0">
                <a:solidFill>
                  <a:schemeClr val="tx2"/>
                </a:solidFill>
              </a:rPr>
              <a:t>13 </a:t>
            </a:r>
            <a:r>
              <a:rPr lang="sl-SI" altLang="sl-SI" sz="2000" b="1" dirty="0" err="1">
                <a:solidFill>
                  <a:schemeClr val="tx2"/>
                </a:solidFill>
              </a:rPr>
              <a:t>May</a:t>
            </a:r>
            <a:r>
              <a:rPr lang="sl-SI" altLang="sl-SI" sz="2000" b="1" dirty="0">
                <a:solidFill>
                  <a:schemeClr val="tx2"/>
                </a:solidFill>
              </a:rPr>
              <a:t> 2025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  <p:pic>
        <p:nvPicPr>
          <p:cNvPr id="6" name="Picture 5" descr="A screen shot of a black background&#10;&#10;Description automatically generated">
            <a:extLst>
              <a:ext uri="{FF2B5EF4-FFF2-40B4-BE49-F238E27FC236}">
                <a16:creationId xmlns:a16="http://schemas.microsoft.com/office/drawing/2014/main" id="{9B85BF1D-BA2A-EA77-02A4-213DC7E8AD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1" y="150395"/>
            <a:ext cx="3660770" cy="19036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41994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Revising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Application</a:t>
            </a:r>
            <a:r>
              <a:rPr lang="sl-SI" sz="3600" b="1" i="1" dirty="0">
                <a:latin typeface="Georgia" panose="02040502050405020303" pitchFamily="18" charset="0"/>
              </a:rPr>
              <a:t> Pack</a:t>
            </a:r>
            <a:endParaRPr lang="en-GB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27BE846-72FA-0C99-8715-E4389DB2A1A0}"/>
              </a:ext>
            </a:extLst>
          </p:cNvPr>
          <p:cNvSpPr txBox="1">
            <a:spLocks/>
          </p:cNvSpPr>
          <p:nvPr/>
        </p:nvSpPr>
        <p:spPr bwMode="auto">
          <a:xfrm>
            <a:off x="593004" y="1457802"/>
            <a:ext cx="10739292" cy="39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Decision at the Autumn 2024 GB Meeting in Brussels (23rd GB 9-10/10/2024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10th YC TF – issue of thematic expertise, political party membership, quality criteria</a:t>
            </a:r>
            <a:r>
              <a:rPr lang="sl-SI" dirty="0">
                <a:latin typeface="Avenir Next LT Pro" panose="020B0504020202020204" pitchFamily="34" charset="-18"/>
              </a:rPr>
              <a:t>, </a:t>
            </a:r>
            <a:r>
              <a:rPr lang="sl-SI" dirty="0" err="1">
                <a:latin typeface="Avenir Next LT Pro" panose="020B0504020202020204" pitchFamily="34" charset="-18"/>
              </a:rPr>
              <a:t>selection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threshold</a:t>
            </a:r>
            <a:endParaRPr lang="en-US" dirty="0">
              <a:latin typeface="Avenir Next LT Pro" panose="020B0504020202020204" pitchFamily="34" charset="-18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 Spring GB – decision taken to complete the 2025 mandate with candidates from 2024 Call</a:t>
            </a:r>
            <a:endParaRPr lang="sl-SI" dirty="0">
              <a:latin typeface="Avenir Next LT Pro" panose="020B0504020202020204" pitchFamily="34" charset="-18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dirty="0" err="1">
                <a:latin typeface="Avenir Next LT Pro" panose="020B0504020202020204" pitchFamily="34" charset="-18"/>
              </a:rPr>
              <a:t>Based</a:t>
            </a:r>
            <a:r>
              <a:rPr lang="sl-SI" dirty="0">
                <a:latin typeface="Avenir Next LT Pro" panose="020B0504020202020204" pitchFamily="34" charset="-18"/>
              </a:rPr>
              <a:t> on </a:t>
            </a:r>
            <a:r>
              <a:rPr lang="sl-SI" dirty="0" err="1">
                <a:latin typeface="Avenir Next LT Pro" panose="020B0504020202020204" pitchFamily="34" charset="-18"/>
              </a:rPr>
              <a:t>discussions</a:t>
            </a:r>
            <a:r>
              <a:rPr lang="sl-SI" dirty="0">
                <a:latin typeface="Avenir Next LT Pro" panose="020B0504020202020204" pitchFamily="34" charset="-18"/>
              </a:rPr>
              <a:t> Presidency </a:t>
            </a:r>
            <a:r>
              <a:rPr lang="sl-SI" dirty="0" err="1">
                <a:latin typeface="Avenir Next LT Pro" panose="020B0504020202020204" pitchFamily="34" charset="-18"/>
              </a:rPr>
              <a:t>and</a:t>
            </a:r>
            <a:r>
              <a:rPr lang="sl-SI" dirty="0">
                <a:latin typeface="Avenir Next LT Pro" panose="020B0504020202020204" pitchFamily="34" charset="-18"/>
              </a:rPr>
              <a:t> FP LP </a:t>
            </a:r>
            <a:r>
              <a:rPr lang="sl-SI" dirty="0" err="1">
                <a:latin typeface="Avenir Next LT Pro" panose="020B0504020202020204" pitchFamily="34" charset="-18"/>
              </a:rPr>
              <a:t>proposed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revisions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sent</a:t>
            </a:r>
            <a:r>
              <a:rPr lang="sl-SI" dirty="0">
                <a:latin typeface="Avenir Next LT Pro" panose="020B0504020202020204" pitchFamily="34" charset="-18"/>
              </a:rPr>
              <a:t> in </a:t>
            </a:r>
            <a:r>
              <a:rPr lang="sl-SI" dirty="0" err="1">
                <a:latin typeface="Avenir Next LT Pro" panose="020B0504020202020204" pitchFamily="34" charset="-18"/>
              </a:rPr>
              <a:t>advance</a:t>
            </a:r>
            <a:endParaRPr lang="en-US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1451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41994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Revising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Application</a:t>
            </a:r>
            <a:r>
              <a:rPr lang="sl-SI" sz="3600" b="1" i="1" dirty="0">
                <a:latin typeface="Georgia" panose="02040502050405020303" pitchFamily="18" charset="0"/>
              </a:rPr>
              <a:t> Pack – </a:t>
            </a:r>
            <a:r>
              <a:rPr lang="sl-SI" sz="3600" b="1" i="1" dirty="0" err="1">
                <a:latin typeface="Georgia" panose="02040502050405020303" pitchFamily="18" charset="0"/>
              </a:rPr>
              <a:t>follow</a:t>
            </a:r>
            <a:r>
              <a:rPr lang="sl-SI" sz="3600" b="1" i="1" dirty="0">
                <a:latin typeface="Georgia" panose="02040502050405020303" pitchFamily="18" charset="0"/>
              </a:rPr>
              <a:t> up</a:t>
            </a:r>
            <a:endParaRPr lang="en-GB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27BE846-72FA-0C99-8715-E4389DB2A1A0}"/>
              </a:ext>
            </a:extLst>
          </p:cNvPr>
          <p:cNvSpPr txBox="1">
            <a:spLocks/>
          </p:cNvSpPr>
          <p:nvPr/>
        </p:nvSpPr>
        <p:spPr bwMode="auto">
          <a:xfrm>
            <a:off x="593004" y="1457802"/>
            <a:ext cx="10739292" cy="39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Any agreements reached at the TF today to be integrated in: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Application Pack (TF agreement, no GB approval)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Letter of Commitment (</a:t>
            </a:r>
            <a:r>
              <a:rPr lang="en-US" dirty="0" err="1">
                <a:latin typeface="Avenir Next LT Pro" panose="020B0504020202020204" pitchFamily="34" charset="-18"/>
              </a:rPr>
              <a:t>technicall</a:t>
            </a:r>
            <a:r>
              <a:rPr lang="en-US" dirty="0">
                <a:latin typeface="Avenir Next LT Pro" panose="020B0504020202020204" pitchFamily="34" charset="-18"/>
              </a:rPr>
              <a:t> readjustment, no approval)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YC Concept Paper (GB approval through written procedure)</a:t>
            </a:r>
          </a:p>
        </p:txBody>
      </p:sp>
    </p:spTree>
    <p:extLst>
      <p:ext uri="{BB962C8B-B14F-4D97-AF65-F5344CB8AC3E}">
        <p14:creationId xmlns:p14="http://schemas.microsoft.com/office/powerpoint/2010/main" val="162061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41994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Main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revision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points</a:t>
            </a:r>
            <a:endParaRPr lang="en-GB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27BE846-72FA-0C99-8715-E4389DB2A1A0}"/>
              </a:ext>
            </a:extLst>
          </p:cNvPr>
          <p:cNvSpPr txBox="1">
            <a:spLocks/>
          </p:cNvSpPr>
          <p:nvPr/>
        </p:nvSpPr>
        <p:spPr bwMode="auto">
          <a:xfrm>
            <a:off x="593004" y="1376476"/>
            <a:ext cx="10739292" cy="39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b="1" dirty="0">
                <a:latin typeface="Avenir Next LT Pro" panose="020B0504020202020204" pitchFamily="34" charset="-18"/>
              </a:rPr>
              <a:t>General Review</a:t>
            </a:r>
            <a:r>
              <a:rPr lang="en-GB" dirty="0">
                <a:latin typeface="Avenir Next LT Pro" panose="020B0504020202020204" pitchFamily="34" charset="-18"/>
              </a:rPr>
              <a:t>: </a:t>
            </a:r>
            <a:r>
              <a:rPr lang="sl-SI" dirty="0" err="1">
                <a:latin typeface="Avenir Next LT Pro" panose="020B0504020202020204" pitchFamily="34" charset="-18"/>
              </a:rPr>
              <a:t>technical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revisions</a:t>
            </a:r>
            <a:r>
              <a:rPr lang="sl-SI" dirty="0">
                <a:latin typeface="Avenir Next LT Pro" panose="020B0504020202020204" pitchFamily="34" charset="-18"/>
              </a:rPr>
              <a:t> to </a:t>
            </a:r>
            <a:r>
              <a:rPr lang="en-GB" dirty="0">
                <a:latin typeface="Avenir Next LT Pro" panose="020B0504020202020204" pitchFamily="34" charset="-18"/>
              </a:rPr>
              <a:t>generalise the document, removing the specificities of the first call (the EYC is now established, contextual elements relevant to the current and future situations).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b="1" dirty="0">
                <a:latin typeface="Avenir Next LT Pro" panose="020B0504020202020204" pitchFamily="34" charset="-18"/>
              </a:rPr>
              <a:t>Selection threshold</a:t>
            </a:r>
            <a:r>
              <a:rPr lang="en-GB" dirty="0">
                <a:latin typeface="Avenir Next LT Pro" panose="020B0504020202020204" pitchFamily="34" charset="-18"/>
              </a:rPr>
              <a:t>: threshold determining the pool of candidates for the selection will be set for each call, considering the quality of the candidates applying and subject to approval by the Task Force.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en-US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98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41994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Main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revision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points</a:t>
            </a:r>
            <a:endParaRPr lang="en-GB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27BE846-72FA-0C99-8715-E4389DB2A1A0}"/>
              </a:ext>
            </a:extLst>
          </p:cNvPr>
          <p:cNvSpPr txBox="1">
            <a:spLocks/>
          </p:cNvSpPr>
          <p:nvPr/>
        </p:nvSpPr>
        <p:spPr bwMode="auto">
          <a:xfrm>
            <a:off x="593004" y="1535351"/>
            <a:ext cx="10739292" cy="39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dirty="0">
                <a:latin typeface="Avenir Next LT Pro" panose="020B0504020202020204" pitchFamily="34" charset="-18"/>
              </a:rPr>
              <a:t>Eligibility Criteria regarding the </a:t>
            </a:r>
            <a:r>
              <a:rPr lang="en-GB" b="1" dirty="0">
                <a:latin typeface="Avenir Next LT Pro" panose="020B0504020202020204" pitchFamily="34" charset="-18"/>
              </a:rPr>
              <a:t>participation in political parties and interest groups</a:t>
            </a:r>
            <a:r>
              <a:rPr lang="en-GB" dirty="0">
                <a:latin typeface="Avenir Next LT Pro" panose="020B0504020202020204" pitchFamily="34" charset="-18"/>
              </a:rPr>
              <a:t>: </a:t>
            </a:r>
            <a:endParaRPr lang="sl-SI" dirty="0">
              <a:latin typeface="Avenir Next LT Pro" panose="020B0504020202020204" pitchFamily="34" charset="-18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dirty="0">
                <a:latin typeface="Avenir Next LT Pro" panose="020B0504020202020204" pitchFamily="34" charset="-18"/>
              </a:rPr>
              <a:t>Based on discussions held </a:t>
            </a:r>
            <a:r>
              <a:rPr lang="en-GB" dirty="0" err="1">
                <a:latin typeface="Avenir Next LT Pro" panose="020B0504020202020204" pitchFamily="34" charset="-18"/>
              </a:rPr>
              <a:t>propos</a:t>
            </a:r>
            <a:r>
              <a:rPr lang="sl-SI" dirty="0" err="1">
                <a:latin typeface="Avenir Next LT Pro" panose="020B0504020202020204" pitchFamily="34" charset="-18"/>
              </a:rPr>
              <a:t>al</a:t>
            </a:r>
            <a:r>
              <a:rPr lang="sl-SI" dirty="0">
                <a:latin typeface="Avenir Next LT Pro" panose="020B0504020202020204" pitchFamily="34" charset="-18"/>
              </a:rPr>
              <a:t> to</a:t>
            </a:r>
            <a:r>
              <a:rPr lang="en-GB" dirty="0">
                <a:latin typeface="Avenir Next LT Pro" panose="020B0504020202020204" pitchFamily="34" charset="-18"/>
              </a:rPr>
              <a:t> </a:t>
            </a:r>
            <a:r>
              <a:rPr lang="en-GB" dirty="0" err="1">
                <a:latin typeface="Avenir Next LT Pro" panose="020B0504020202020204" pitchFamily="34" charset="-18"/>
              </a:rPr>
              <a:t>remov</a:t>
            </a:r>
            <a:r>
              <a:rPr lang="sl-SI" dirty="0">
                <a:latin typeface="Avenir Next LT Pro" panose="020B0504020202020204" pitchFamily="34" charset="-18"/>
              </a:rPr>
              <a:t>e</a:t>
            </a:r>
            <a:r>
              <a:rPr lang="en-GB" dirty="0">
                <a:latin typeface="Avenir Next LT Pro" panose="020B0504020202020204" pitchFamily="34" charset="-18"/>
              </a:rPr>
              <a:t> this eligibility criteria</a:t>
            </a:r>
            <a:endParaRPr lang="sl-SI" dirty="0">
              <a:latin typeface="Avenir Next LT Pro" panose="020B0504020202020204" pitchFamily="34" charset="-18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dirty="0">
                <a:latin typeface="Avenir Next LT Pro" panose="020B0504020202020204" pitchFamily="34" charset="-18"/>
              </a:rPr>
              <a:t>introducing a statement, that will be also picked up in the Letter of commitment</a:t>
            </a:r>
            <a:endParaRPr lang="sl-SI" dirty="0">
              <a:latin typeface="Avenir Next LT Pro" panose="020B0504020202020204" pitchFamily="34" charset="-18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dirty="0">
                <a:latin typeface="Avenir Next LT Pro" panose="020B0504020202020204" pitchFamily="34" charset="-18"/>
              </a:rPr>
              <a:t>EYC </a:t>
            </a:r>
            <a:r>
              <a:rPr lang="sl-SI" dirty="0" err="1">
                <a:latin typeface="Avenir Next LT Pro" panose="020B0504020202020204" pitchFamily="34" charset="-18"/>
              </a:rPr>
              <a:t>MoM</a:t>
            </a:r>
            <a:r>
              <a:rPr lang="sl-SI" dirty="0">
                <a:latin typeface="Avenir Next LT Pro" panose="020B0504020202020204" pitchFamily="34" charset="-18"/>
              </a:rPr>
              <a:t> – </a:t>
            </a:r>
            <a:r>
              <a:rPr lang="sl-SI" dirty="0" err="1">
                <a:latin typeface="Avenir Next LT Pro" panose="020B0504020202020204" pitchFamily="34" charset="-18"/>
              </a:rPr>
              <a:t>Eligibility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criteria</a:t>
            </a:r>
            <a:r>
              <a:rPr lang="sl-SI" dirty="0">
                <a:latin typeface="Avenir Next LT Pro" panose="020B0504020202020204" pitchFamily="34" charset="-18"/>
              </a:rPr>
              <a:t> to </a:t>
            </a:r>
            <a:r>
              <a:rPr lang="sl-SI" dirty="0" err="1">
                <a:latin typeface="Avenir Next LT Pro" panose="020B0504020202020204" pitchFamily="34" charset="-18"/>
              </a:rPr>
              <a:t>remain</a:t>
            </a:r>
            <a:r>
              <a:rPr lang="sl-SI" dirty="0">
                <a:latin typeface="Avenir Next LT Pro" panose="020B0504020202020204" pitchFamily="34" charset="-18"/>
              </a:rPr>
              <a:t>, </a:t>
            </a:r>
            <a:r>
              <a:rPr lang="sl-SI" dirty="0" err="1">
                <a:latin typeface="Avenir Next LT Pro" panose="020B0504020202020204" pitchFamily="34" charset="-18"/>
              </a:rPr>
              <a:t>deleting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interest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groups</a:t>
            </a:r>
            <a:endParaRPr lang="sl-SI" dirty="0">
              <a:latin typeface="Avenir Next LT Pro" panose="020B0504020202020204" pitchFamily="34" charset="-18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dirty="0">
                <a:latin typeface="Avenir Next LT Pro" panose="020B0504020202020204" pitchFamily="34" charset="-18"/>
              </a:rPr>
              <a:t>T</a:t>
            </a:r>
            <a:r>
              <a:rPr lang="en-GB" dirty="0">
                <a:latin typeface="Avenir Next LT Pro" panose="020B0504020202020204" pitchFamily="34" charset="-18"/>
              </a:rPr>
              <a:t>he case of Vladimir </a:t>
            </a:r>
            <a:r>
              <a:rPr lang="en-GB" dirty="0" err="1">
                <a:latin typeface="Avenir Next LT Pro" panose="020B0504020202020204" pitchFamily="34" charset="-18"/>
              </a:rPr>
              <a:t>Perazić</a:t>
            </a:r>
            <a:r>
              <a:rPr lang="en-GB" dirty="0">
                <a:latin typeface="Avenir Next LT Pro" panose="020B0504020202020204" pitchFamily="34" charset="-18"/>
              </a:rPr>
              <a:t> from Montenegro</a:t>
            </a:r>
          </a:p>
        </p:txBody>
      </p:sp>
    </p:spTree>
    <p:extLst>
      <p:ext uri="{BB962C8B-B14F-4D97-AF65-F5344CB8AC3E}">
        <p14:creationId xmlns:p14="http://schemas.microsoft.com/office/powerpoint/2010/main" val="42674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41994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Main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revision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points</a:t>
            </a:r>
            <a:endParaRPr lang="en-GB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27BE846-72FA-0C99-8715-E4389DB2A1A0}"/>
              </a:ext>
            </a:extLst>
          </p:cNvPr>
          <p:cNvSpPr txBox="1">
            <a:spLocks/>
          </p:cNvSpPr>
          <p:nvPr/>
        </p:nvSpPr>
        <p:spPr bwMode="auto">
          <a:xfrm>
            <a:off x="593004" y="1535351"/>
            <a:ext cx="10739292" cy="39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b="1" dirty="0">
                <a:latin typeface="Avenir Next LT Pro" panose="020B0504020202020204" pitchFamily="34" charset="-18"/>
              </a:rPr>
              <a:t>Introduction of quality criteria</a:t>
            </a:r>
            <a:r>
              <a:rPr lang="en-GB" dirty="0">
                <a:latin typeface="Avenir Next LT Pro" panose="020B0504020202020204" pitchFamily="34" charset="-18"/>
              </a:rPr>
              <a:t>: This is just a technical refinement of what was already there (in guidance to assessors), but is now more defined already in the Application Pack, based on the suggestions from Italy.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b="1" dirty="0">
                <a:latin typeface="Avenir Next LT Pro" panose="020B0504020202020204" pitchFamily="34" charset="-18"/>
              </a:rPr>
              <a:t>GDPR Update</a:t>
            </a:r>
            <a:r>
              <a:rPr lang="en-GB" dirty="0">
                <a:latin typeface="Avenir Next LT Pro" panose="020B0504020202020204" pitchFamily="34" charset="-18"/>
              </a:rPr>
              <a:t>: The GDPR clause was adjusted to allow the TF and GB to see</a:t>
            </a:r>
            <a:r>
              <a:rPr lang="sl-SI" dirty="0">
                <a:latin typeface="Avenir Next LT Pro" panose="020B0504020202020204" pitchFamily="34" charset="-18"/>
              </a:rPr>
              <a:t> </a:t>
            </a:r>
            <a:r>
              <a:rPr lang="sl-SI" dirty="0" err="1">
                <a:latin typeface="Avenir Next LT Pro" panose="020B0504020202020204" pitchFamily="34" charset="-18"/>
              </a:rPr>
              <a:t>all</a:t>
            </a:r>
            <a:r>
              <a:rPr lang="sl-SI" dirty="0">
                <a:latin typeface="Avenir Next LT Pro" panose="020B0504020202020204" pitchFamily="34" charset="-18"/>
              </a:rPr>
              <a:t> the data </a:t>
            </a:r>
            <a:r>
              <a:rPr lang="sl-SI" dirty="0" err="1">
                <a:latin typeface="Avenir Next LT Pro" panose="020B0504020202020204" pitchFamily="34" charset="-18"/>
              </a:rPr>
              <a:t>from</a:t>
            </a:r>
            <a:r>
              <a:rPr lang="en-GB" dirty="0">
                <a:latin typeface="Avenir Next LT Pro" panose="020B0504020202020204" pitchFamily="34" charset="-18"/>
              </a:rPr>
              <a:t> applications.</a:t>
            </a:r>
            <a:endParaRPr lang="en-US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062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41994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Main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revision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points</a:t>
            </a:r>
            <a:endParaRPr lang="en-GB" sz="36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27BE846-72FA-0C99-8715-E4389DB2A1A0}"/>
              </a:ext>
            </a:extLst>
          </p:cNvPr>
          <p:cNvSpPr txBox="1">
            <a:spLocks/>
          </p:cNvSpPr>
          <p:nvPr/>
        </p:nvSpPr>
        <p:spPr bwMode="auto">
          <a:xfrm>
            <a:off x="593004" y="1535351"/>
            <a:ext cx="10739292" cy="396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b="1" dirty="0">
                <a:latin typeface="Avenir Next LT Pro" panose="020B0504020202020204" pitchFamily="34" charset="-18"/>
              </a:rPr>
              <a:t>Mandate extension: </a:t>
            </a:r>
            <a:endParaRPr lang="sl-SI" b="1" dirty="0">
              <a:latin typeface="Avenir Next LT Pro" panose="020B0504020202020204" pitchFamily="34" charset="-18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EYC proposal – possibility to extend the mandate even if turning 30 to improve efficiency and effectiveness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1 year is needed just for EYC members to get to know the Strategy and how it works in practice and Pillar activities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latin typeface="Avenir Next LT Pro" panose="020B0504020202020204" pitchFamily="34" charset="-18"/>
              </a:rPr>
              <a:t>2nd, 3rd year – content work</a:t>
            </a:r>
          </a:p>
        </p:txBody>
      </p:sp>
    </p:spTree>
    <p:extLst>
      <p:ext uri="{BB962C8B-B14F-4D97-AF65-F5344CB8AC3E}">
        <p14:creationId xmlns:p14="http://schemas.microsoft.com/office/powerpoint/2010/main" val="65890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16567</TotalTime>
  <Words>617</Words>
  <Application>Microsoft Office PowerPoint</Application>
  <PresentationFormat>Widescreen</PresentationFormat>
  <Paragraphs>114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Calibri</vt:lpstr>
      <vt:lpstr>Calibri Light</vt:lpstr>
      <vt:lpstr>Georgia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Facility Point LP</cp:lastModifiedBy>
  <cp:revision>176</cp:revision>
  <cp:lastPrinted>2023-01-13T10:08:31Z</cp:lastPrinted>
  <dcterms:created xsi:type="dcterms:W3CDTF">2022-09-07T09:31:29Z</dcterms:created>
  <dcterms:modified xsi:type="dcterms:W3CDTF">2025-05-13T04:31:27Z</dcterms:modified>
</cp:coreProperties>
</file>