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4138" r:id="rId2"/>
    <p:sldId id="4149" r:id="rId3"/>
    <p:sldId id="4152" r:id="rId4"/>
    <p:sldId id="4156" r:id="rId5"/>
  </p:sldIdLst>
  <p:sldSz cx="12192000" cy="6858000"/>
  <p:notesSz cx="7104063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BF91146-F1D0-4506-806F-2BCA7CFA730F}">
          <p14:sldIdLst>
            <p14:sldId id="4138"/>
            <p14:sldId id="4149"/>
            <p14:sldId id="4152"/>
            <p14:sldId id="4156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acility Point" initials="FP" lastIdx="2" clrIdx="0">
    <p:extLst>
      <p:ext uri="{19B8F6BF-5375-455C-9EA6-DF929625EA0E}">
        <p15:presenceInfo xmlns:p15="http://schemas.microsoft.com/office/powerpoint/2012/main" userId="Facility Point" providerId="None"/>
      </p:ext>
    </p:extLst>
  </p:cmAuthor>
  <p:cmAuthor id="2" name="Magdalena Rakovec" initials="MR" lastIdx="7" clrIdx="1">
    <p:extLst>
      <p:ext uri="{19B8F6BF-5375-455C-9EA6-DF929625EA0E}">
        <p15:presenceInfo xmlns:p15="http://schemas.microsoft.com/office/powerpoint/2012/main" userId="S::magdalena.rakovec@cep.si::cac621a0-f45a-4206-b53a-6303ee085bb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A9A1"/>
    <a:srgbClr val="D7E2E6"/>
    <a:srgbClr val="8FA2C3"/>
    <a:srgbClr val="985254"/>
    <a:srgbClr val="BA7F80"/>
    <a:srgbClr val="CC5D12"/>
    <a:srgbClr val="F2A16A"/>
    <a:srgbClr val="E5B671"/>
    <a:srgbClr val="BC9B84"/>
    <a:srgbClr val="E8E3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98" autoAdjust="0"/>
    <p:restoredTop sz="93559" autoAdjust="0"/>
  </p:normalViewPr>
  <p:slideViewPr>
    <p:cSldViewPr snapToGrid="0">
      <p:cViewPr varScale="1">
        <p:scale>
          <a:sx n="101" d="100"/>
          <a:sy n="101" d="100"/>
        </p:scale>
        <p:origin x="84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B4005B0-B9E9-87D1-9380-F1BD3BAD924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427" cy="513508"/>
          </a:xfrm>
          <a:prstGeom prst="rect">
            <a:avLst/>
          </a:prstGeom>
        </p:spPr>
        <p:txBody>
          <a:bodyPr vert="horz" lIns="94796" tIns="47398" rIns="94796" bIns="47398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68A857-F066-3EFB-2E05-89460256898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023993" y="0"/>
            <a:ext cx="3078427" cy="513508"/>
          </a:xfrm>
          <a:prstGeom prst="rect">
            <a:avLst/>
          </a:prstGeom>
        </p:spPr>
        <p:txBody>
          <a:bodyPr vert="horz" lIns="94796" tIns="47398" rIns="94796" bIns="47398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01A2134-9824-4EF8-916D-050C9233503C}" type="datetimeFigureOut">
              <a:rPr lang="en-GB"/>
              <a:pPr>
                <a:defRPr/>
              </a:pPr>
              <a:t>12/05/2025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0215EB1-9B8A-0E72-6519-C632A2A67B5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2037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96" tIns="47398" rIns="94796" bIns="47398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C39474F-AA76-CF9B-8608-031760617C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4796" tIns="47398" rIns="94796" bIns="47398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DEC1F3-92B9-9FEB-FBE0-A02FBBFF725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8427" cy="513507"/>
          </a:xfrm>
          <a:prstGeom prst="rect">
            <a:avLst/>
          </a:prstGeom>
        </p:spPr>
        <p:txBody>
          <a:bodyPr vert="horz" lIns="94796" tIns="47398" rIns="94796" bIns="47398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BB9664-CF9D-1ED6-D377-FDCF6F2BF36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4023993" y="9721107"/>
            <a:ext cx="3078427" cy="513507"/>
          </a:xfrm>
          <a:prstGeom prst="rect">
            <a:avLst/>
          </a:prstGeom>
        </p:spPr>
        <p:txBody>
          <a:bodyPr vert="horz" wrap="square" lIns="94796" tIns="47398" rIns="94796" bIns="4739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621671D-7B37-4620-9518-7B7DC06BD24C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7799196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BF067E3F-A233-6B91-1D32-E7A1B0A578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32E22F03-90FF-1A02-EF79-515F153BB4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dirty="0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08ED4A4A-4F8C-8950-0C41-558CC2E934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70216" indent="-296237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84948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58927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32907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06886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80865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54844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28824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89B2F21-4951-45C9-A38D-D5C6EF4B121D}" type="slidenum">
              <a:rPr lang="en-GB" altLang="fr-FR" smtClean="0"/>
              <a:pPr/>
              <a:t>2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2042608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BF067E3F-A233-6B91-1D32-E7A1B0A578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32E22F03-90FF-1A02-EF79-515F153BB4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dirty="0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08ED4A4A-4F8C-8950-0C41-558CC2E934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70216" indent="-296237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84948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58927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32907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06886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80865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54844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28824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89B2F21-4951-45C9-A38D-D5C6EF4B121D}" type="slidenum">
              <a:rPr lang="en-GB" altLang="fr-FR" smtClean="0"/>
              <a:pPr/>
              <a:t>3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2883479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BF067E3F-A233-6B91-1D32-E7A1B0A578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32E22F03-90FF-1A02-EF79-515F153BB4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dirty="0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08ED4A4A-4F8C-8950-0C41-558CC2E934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70216" indent="-296237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84948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58927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32907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06886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80865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54844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28824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89B2F21-4951-45C9-A38D-D5C6EF4B121D}" type="slidenum">
              <a:rPr lang="en-GB" altLang="fr-FR" smtClean="0"/>
              <a:pPr/>
              <a:t>4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354052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63B71D-51B4-6892-6794-8AC93D772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0CC71-BB57-4548-957D-8AD1FD1E7C2F}" type="datetimeFigureOut">
              <a:rPr lang="en-GB"/>
              <a:pPr>
                <a:defRPr/>
              </a:pPr>
              <a:t>12/05/2025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F42372-4A3E-079B-A08A-E960F62E3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86BF37-B794-4F86-66EA-E1749933A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F224A-298E-4CB2-BFF2-AD70376E0DC9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410817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727546-AF76-2774-9C78-49068C594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8B8B3-E219-4DD1-9DA8-ACAF52BE22C8}" type="datetimeFigureOut">
              <a:rPr lang="en-GB"/>
              <a:pPr>
                <a:defRPr/>
              </a:pPr>
              <a:t>12/05/2025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D8D8C3-1B96-1A2A-9FD0-86E292CC8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538F6A-1081-6CFE-C37A-730BFD748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F3F26-5717-4FAD-AA09-61939A1026E0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145821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307A58-EDCB-7D7A-A658-D87B5D2B1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18BC0-7FF7-4E5B-9CCD-21048D6C0F14}" type="datetimeFigureOut">
              <a:rPr lang="en-GB"/>
              <a:pPr>
                <a:defRPr/>
              </a:pPr>
              <a:t>12/05/2025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E17F4D-1E56-985A-71B6-DA0BFB74C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91E329-4F11-B2E0-6E20-64D25F6A6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B156C-7E33-4E16-BD5B-1BDEE7D9BCFE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1299150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AFC907-2A23-9C46-1881-AE02E270B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016F2-8B15-4952-A6AE-14C341DF1ED5}" type="datetimeFigureOut">
              <a:rPr lang="en-GB"/>
              <a:pPr>
                <a:defRPr/>
              </a:pPr>
              <a:t>12/05/2025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172A51-962D-5FF9-AEA6-E43539848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4AA964-4F04-C6CE-9B32-3C06CCC9F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8CB0D-675F-446F-BA8A-C7F7120FBE99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444979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24F438-586A-AB8C-1641-0090A893E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2D4A4-77AD-416E-AB15-B83AEDA808B0}" type="datetimeFigureOut">
              <a:rPr lang="en-GB"/>
              <a:pPr>
                <a:defRPr/>
              </a:pPr>
              <a:t>12/05/2025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99D5C9-93A8-5E64-7257-27E86B59D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DAAF68-FE07-3022-BBBB-2967AB7A4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62B90-B5A9-4321-9541-FACF6BAD3943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1152683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9342E6C-4CC1-E390-4095-D5E2C7146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8AF5D-FFDF-44F1-A5A9-E13B5FE9688A}" type="datetimeFigureOut">
              <a:rPr lang="en-GB"/>
              <a:pPr>
                <a:defRPr/>
              </a:pPr>
              <a:t>12/05/2025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EBE7098-0972-D0FF-57CD-078A684AB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5DB737D-D832-51E7-F02A-2BB746C32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82DFC-B908-4D2E-87AB-32766666A07F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305163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D81FD43-338E-BEEF-15A1-9258BA03B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C1D58-CAFB-4ADD-809E-31E2B37FB645}" type="datetimeFigureOut">
              <a:rPr lang="en-GB"/>
              <a:pPr>
                <a:defRPr/>
              </a:pPr>
              <a:t>12/05/2025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EC5CF6-7E7F-B912-FF2E-D4CC6F926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5FB1C55-F241-4B5C-62EA-060C184CC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040C3-97D2-4327-8129-D24F9D580B4A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727506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D5F4669-218A-7CAD-4D30-7E8CDFD2A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BF506-0B72-4B4C-A9CF-5963FB7994D5}" type="datetimeFigureOut">
              <a:rPr lang="en-GB"/>
              <a:pPr>
                <a:defRPr/>
              </a:pPr>
              <a:t>12/05/2025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998DDD2-3065-B66E-E488-686B7998A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52DDB37-13D0-EEFB-F5DC-E118B96C7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F2B41-F574-480D-BCB9-4DFE99C64E93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2942630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DE05DA5-576E-CDB2-8B3F-763B3C711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27713-719D-427A-8123-0777EA97AAD3}" type="datetimeFigureOut">
              <a:rPr lang="en-GB"/>
              <a:pPr>
                <a:defRPr/>
              </a:pPr>
              <a:t>12/05/2025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976DBA5-9F00-B080-30F6-CF1F253B4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E656173-C356-F9C6-C022-E5C3CA4A9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490CB-D37F-4C0E-BCF6-F247DDFDD9E7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359902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E220DCB-9423-8A64-3588-2F97173B7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9E8B2-6DA6-43AA-8784-402F36D4A8CF}" type="datetimeFigureOut">
              <a:rPr lang="en-GB"/>
              <a:pPr>
                <a:defRPr/>
              </a:pPr>
              <a:t>12/05/2025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60733A6-406D-5ADF-2929-2E68E993C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9008920-5A9B-7AF5-C809-BB0CB33FD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BE4AD-0ECA-4AC2-BD57-808A2320CD04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700862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B44EBDB-E06E-E721-D108-599C8B901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6FE90-CD42-46E6-A98A-81B230BFA3D2}" type="datetimeFigureOut">
              <a:rPr lang="en-GB"/>
              <a:pPr>
                <a:defRPr/>
              </a:pPr>
              <a:t>12/05/2025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1230D82-CA8E-EBBA-77A8-9FF2C2B1A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FEC2CBC-12E6-69A4-1BA5-5F8F9A396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80246-58A7-4171-8ED0-2207889046BC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762359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3AEBCEB1-FE22-5391-CCE4-86BA2D7ABD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Click to edit Master title style</a:t>
            </a:r>
            <a:endParaRPr lang="en-GB" altLang="fr-FR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1ACFC110-5CAE-89D4-D85C-509FE4E9AF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Click to edit Master text styles</a:t>
            </a:r>
          </a:p>
          <a:p>
            <a:pPr lvl="1"/>
            <a:r>
              <a:rPr lang="en-US" altLang="fr-FR"/>
              <a:t>Second level</a:t>
            </a:r>
          </a:p>
          <a:p>
            <a:pPr lvl="2"/>
            <a:r>
              <a:rPr lang="en-US" altLang="fr-FR"/>
              <a:t>Third level</a:t>
            </a:r>
          </a:p>
          <a:p>
            <a:pPr lvl="3"/>
            <a:r>
              <a:rPr lang="en-US" altLang="fr-FR"/>
              <a:t>Fourth level</a:t>
            </a:r>
          </a:p>
          <a:p>
            <a:pPr lvl="4"/>
            <a:r>
              <a:rPr lang="en-US" altLang="fr-FR"/>
              <a:t>Fifth level</a:t>
            </a:r>
            <a:endParaRPr lang="en-GB" alt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44D1F9-2437-9B26-557C-4C69AEC3D3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BD2FAA7-970A-4E45-87BC-F55FD3E37C2C}" type="datetimeFigureOut">
              <a:rPr lang="en-GB"/>
              <a:pPr>
                <a:defRPr/>
              </a:pPr>
              <a:t>12/05/2025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CAECA3-51F3-5E92-EA4E-C98BDCE43E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BC532E-877B-E9A9-CBA5-B49784D673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84C6D45-9732-4852-9EDD-0642DE5B9DEC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bject 2">
            <a:extLst>
              <a:ext uri="{FF2B5EF4-FFF2-40B4-BE49-F238E27FC236}">
                <a16:creationId xmlns:a16="http://schemas.microsoft.com/office/drawing/2014/main" id="{AA228D4E-A081-2DA9-E750-694C8DB0CF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573" y="150395"/>
            <a:ext cx="10626811" cy="6692361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sl-SI" altLang="sl-SI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0016319-6BC7-3AB9-38DA-C36131EFFB1C}"/>
              </a:ext>
            </a:extLst>
          </p:cNvPr>
          <p:cNvSpPr/>
          <p:nvPr/>
        </p:nvSpPr>
        <p:spPr>
          <a:xfrm>
            <a:off x="770021" y="150395"/>
            <a:ext cx="10635916" cy="190369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99" name="object 5">
            <a:extLst>
              <a:ext uri="{FF2B5EF4-FFF2-40B4-BE49-F238E27FC236}">
                <a16:creationId xmlns:a16="http://schemas.microsoft.com/office/drawing/2014/main" id="{ECBD533E-25FE-190B-E7EF-A50FF93701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6080" y="3436943"/>
            <a:ext cx="549275" cy="788987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sl-SI" altLang="sl-SI" dirty="0"/>
          </a:p>
        </p:txBody>
      </p:sp>
      <p:sp>
        <p:nvSpPr>
          <p:cNvPr id="4100" name="object 6">
            <a:extLst>
              <a:ext uri="{FF2B5EF4-FFF2-40B4-BE49-F238E27FC236}">
                <a16:creationId xmlns:a16="http://schemas.microsoft.com/office/drawing/2014/main" id="{AEA4E67F-5CB2-DAF1-1AB9-CDAA83B406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0863" y="4960943"/>
            <a:ext cx="550862" cy="788987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sl-SI" altLang="sl-SI" dirty="0"/>
          </a:p>
        </p:txBody>
      </p:sp>
      <p:sp>
        <p:nvSpPr>
          <p:cNvPr id="4101" name="object 7">
            <a:extLst>
              <a:ext uri="{FF2B5EF4-FFF2-40B4-BE49-F238E27FC236}">
                <a16:creationId xmlns:a16="http://schemas.microsoft.com/office/drawing/2014/main" id="{0CEB7367-71EC-2308-6038-8299F74A8C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0863" y="5387975"/>
            <a:ext cx="550862" cy="788988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sl-SI" altLang="sl-SI" dirty="0"/>
          </a:p>
        </p:txBody>
      </p:sp>
      <p:sp>
        <p:nvSpPr>
          <p:cNvPr id="4102" name="object 8">
            <a:extLst>
              <a:ext uri="{FF2B5EF4-FFF2-40B4-BE49-F238E27FC236}">
                <a16:creationId xmlns:a16="http://schemas.microsoft.com/office/drawing/2014/main" id="{021707C3-B1AC-6D8E-BD69-D92AE4F7D0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0863" y="5813430"/>
            <a:ext cx="550862" cy="790575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sl-SI" altLang="sl-SI" dirty="0"/>
          </a:p>
        </p:txBody>
      </p:sp>
      <p:sp>
        <p:nvSpPr>
          <p:cNvPr id="9" name="Naslov 1">
            <a:extLst>
              <a:ext uri="{FF2B5EF4-FFF2-40B4-BE49-F238E27FC236}">
                <a16:creationId xmlns:a16="http://schemas.microsoft.com/office/drawing/2014/main" id="{E2F9F185-E804-5145-CD28-6FB4A71545C7}"/>
              </a:ext>
            </a:extLst>
          </p:cNvPr>
          <p:cNvSpPr txBox="1">
            <a:spLocks/>
          </p:cNvSpPr>
          <p:nvPr/>
        </p:nvSpPr>
        <p:spPr bwMode="auto">
          <a:xfrm>
            <a:off x="1502568" y="3425487"/>
            <a:ext cx="9358313" cy="2259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GB" altLang="fr-FR" sz="2800" b="1" i="1" kern="0" dirty="0"/>
              <a:t>Report</a:t>
            </a:r>
            <a:r>
              <a:rPr lang="sl-SI" altLang="fr-FR" sz="2800" b="1" i="1" kern="0" dirty="0"/>
              <a:t> on the 2025 EYC mandate</a:t>
            </a:r>
            <a:endParaRPr lang="en-US" sz="2800" b="1" i="1" dirty="0">
              <a:solidFill>
                <a:srgbClr val="44546A"/>
              </a:solidFill>
            </a:endParaRPr>
          </a:p>
          <a:p>
            <a:pPr>
              <a:defRPr/>
            </a:pPr>
            <a:endParaRPr lang="sl-SI" altLang="sl-SI" sz="2800" b="1" i="1" dirty="0"/>
          </a:p>
        </p:txBody>
      </p:sp>
      <p:pic>
        <p:nvPicPr>
          <p:cNvPr id="3" name="Picture 2" descr="https://www.adriatic-ionian.eu/wp-content/uploads/2018/03/EUSAIR_Logotype_RGB.jpg">
            <a:extLst>
              <a:ext uri="{FF2B5EF4-FFF2-40B4-BE49-F238E27FC236}">
                <a16:creationId xmlns:a16="http://schemas.microsoft.com/office/drawing/2014/main" id="{87326F1B-17DD-C3C9-BBA8-223269544EC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17" r="7640"/>
          <a:stretch/>
        </p:blipFill>
        <p:spPr bwMode="auto">
          <a:xfrm>
            <a:off x="8852452" y="32675"/>
            <a:ext cx="2121000" cy="1731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dnaslov 2">
            <a:extLst>
              <a:ext uri="{FF2B5EF4-FFF2-40B4-BE49-F238E27FC236}">
                <a16:creationId xmlns:a16="http://schemas.microsoft.com/office/drawing/2014/main" id="{AB961EB5-469D-18B4-909C-A850A19CC46B}"/>
              </a:ext>
            </a:extLst>
          </p:cNvPr>
          <p:cNvSpPr txBox="1">
            <a:spLocks/>
          </p:cNvSpPr>
          <p:nvPr/>
        </p:nvSpPr>
        <p:spPr bwMode="auto">
          <a:xfrm>
            <a:off x="1943099" y="4482345"/>
            <a:ext cx="8305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Tx/>
              <a:buNone/>
            </a:pPr>
            <a:r>
              <a:rPr lang="sl-SI" altLang="sl-SI" sz="2000" b="1" dirty="0">
                <a:solidFill>
                  <a:schemeClr val="tx2"/>
                </a:solidFill>
              </a:rPr>
              <a:t>11th </a:t>
            </a:r>
            <a:r>
              <a:rPr lang="sl-SI" altLang="sl-SI" sz="2000" b="1" dirty="0" err="1">
                <a:solidFill>
                  <a:schemeClr val="tx2"/>
                </a:solidFill>
              </a:rPr>
              <a:t>Task</a:t>
            </a:r>
            <a:r>
              <a:rPr lang="sl-SI" altLang="sl-SI" sz="2000" b="1" dirty="0">
                <a:solidFill>
                  <a:schemeClr val="tx2"/>
                </a:solidFill>
              </a:rPr>
              <a:t> </a:t>
            </a:r>
            <a:r>
              <a:rPr lang="sl-SI" altLang="sl-SI" sz="2000" b="1" dirty="0" err="1">
                <a:solidFill>
                  <a:schemeClr val="tx2"/>
                </a:solidFill>
              </a:rPr>
              <a:t>Force</a:t>
            </a:r>
            <a:r>
              <a:rPr lang="en-GB" altLang="sl-SI" sz="2000" b="1" dirty="0">
                <a:solidFill>
                  <a:schemeClr val="tx2"/>
                </a:solidFill>
              </a:rPr>
              <a:t> meeting</a:t>
            </a:r>
            <a:endParaRPr lang="sl-SI" altLang="sl-SI" sz="2000" b="1" dirty="0">
              <a:solidFill>
                <a:schemeClr val="tx2"/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Tx/>
              <a:buNone/>
            </a:pPr>
            <a:r>
              <a:rPr lang="sl-SI" altLang="sl-SI" sz="2000" b="1" dirty="0" err="1">
                <a:solidFill>
                  <a:schemeClr val="tx2"/>
                </a:solidFill>
              </a:rPr>
              <a:t>Online</a:t>
            </a:r>
            <a:r>
              <a:rPr lang="en-GB" altLang="sl-SI" sz="2000" b="1" dirty="0">
                <a:solidFill>
                  <a:schemeClr val="tx2"/>
                </a:solidFill>
              </a:rPr>
              <a:t>, </a:t>
            </a:r>
            <a:r>
              <a:rPr lang="sl-SI" altLang="sl-SI" sz="2000" b="1" dirty="0">
                <a:solidFill>
                  <a:schemeClr val="tx2"/>
                </a:solidFill>
              </a:rPr>
              <a:t>13 </a:t>
            </a:r>
            <a:r>
              <a:rPr lang="sl-SI" altLang="sl-SI" sz="2000" b="1" dirty="0" err="1">
                <a:solidFill>
                  <a:schemeClr val="tx2"/>
                </a:solidFill>
              </a:rPr>
              <a:t>May</a:t>
            </a:r>
            <a:r>
              <a:rPr lang="sl-SI" altLang="sl-SI" sz="2000" b="1" dirty="0">
                <a:solidFill>
                  <a:schemeClr val="tx2"/>
                </a:solidFill>
              </a:rPr>
              <a:t> 2025</a:t>
            </a:r>
            <a:endParaRPr lang="en-GB" altLang="sl-SI" sz="2000" dirty="0">
              <a:solidFill>
                <a:schemeClr val="tx2"/>
              </a:solidFill>
            </a:endParaRPr>
          </a:p>
        </p:txBody>
      </p:sp>
      <p:pic>
        <p:nvPicPr>
          <p:cNvPr id="6" name="Picture 5" descr="A screen shot of a black background&#10;&#10;Description automatically generated">
            <a:extLst>
              <a:ext uri="{FF2B5EF4-FFF2-40B4-BE49-F238E27FC236}">
                <a16:creationId xmlns:a16="http://schemas.microsoft.com/office/drawing/2014/main" id="{9B85BF1D-BA2A-EA77-02A4-213DC7E8AD4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851" y="150395"/>
            <a:ext cx="3660770" cy="190369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 descr="&quot;&quot;">
            <a:extLst>
              <a:ext uri="{FF2B5EF4-FFF2-40B4-BE49-F238E27FC236}">
                <a16:creationId xmlns:a16="http://schemas.microsoft.com/office/drawing/2014/main" id="{10EFFAFD-AC3F-3378-B323-658DE992D6C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175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1994	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1995	19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1996	16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1997	16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1998	18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1999	24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2000	14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2001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2002	15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2003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2004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2005	12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2006	1</a:t>
            </a:r>
            <a:endParaRPr lang="en-US" dirty="0"/>
          </a:p>
        </p:txBody>
      </p:sp>
      <p:grpSp>
        <p:nvGrpSpPr>
          <p:cNvPr id="7175" name="Group 3">
            <a:extLst>
              <a:ext uri="{FF2B5EF4-FFF2-40B4-BE49-F238E27FC236}">
                <a16:creationId xmlns:a16="http://schemas.microsoft.com/office/drawing/2014/main" id="{F3A5492F-2AB8-4D90-DF63-EDF1A53F89B4}"/>
              </a:ext>
            </a:extLst>
          </p:cNvPr>
          <p:cNvGrpSpPr>
            <a:grpSpLocks/>
          </p:cNvGrpSpPr>
          <p:nvPr/>
        </p:nvGrpSpPr>
        <p:grpSpPr bwMode="auto">
          <a:xfrm>
            <a:off x="0" y="5972755"/>
            <a:ext cx="12192000" cy="962025"/>
            <a:chOff x="0" y="5895975"/>
            <a:chExt cx="12192000" cy="962025"/>
          </a:xfrm>
        </p:grpSpPr>
        <p:pic>
          <p:nvPicPr>
            <p:cNvPr id="7176" name="Picture 4">
              <a:extLst>
                <a:ext uri="{FF2B5EF4-FFF2-40B4-BE49-F238E27FC236}">
                  <a16:creationId xmlns:a16="http://schemas.microsoft.com/office/drawing/2014/main" id="{CEC6F639-DF18-6111-0B54-FDD339B3C9F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3975" y="5972175"/>
              <a:ext cx="7058025" cy="885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7" name="Picture 5">
              <a:extLst>
                <a:ext uri="{FF2B5EF4-FFF2-40B4-BE49-F238E27FC236}">
                  <a16:creationId xmlns:a16="http://schemas.microsoft.com/office/drawing/2014/main" id="{C0961EA2-B7D6-74E3-7EA4-F4AEF58DFF3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3550" y="5895975"/>
              <a:ext cx="4229100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8" name="Picture 6">
              <a:extLst>
                <a:ext uri="{FF2B5EF4-FFF2-40B4-BE49-F238E27FC236}">
                  <a16:creationId xmlns:a16="http://schemas.microsoft.com/office/drawing/2014/main" id="{4D958DD0-70B5-9FE3-2B77-DF54D889EC6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895975"/>
              <a:ext cx="4229100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298F54E-8190-6FBF-2E96-A5AE0029ED70}"/>
              </a:ext>
            </a:extLst>
          </p:cNvPr>
          <p:cNvCxnSpPr/>
          <p:nvPr/>
        </p:nvCxnSpPr>
        <p:spPr>
          <a:xfrm>
            <a:off x="847725" y="1221377"/>
            <a:ext cx="1266825" cy="0"/>
          </a:xfrm>
          <a:prstGeom prst="line">
            <a:avLst/>
          </a:prstGeom>
          <a:ln w="38100">
            <a:solidFill>
              <a:srgbClr val="80A9A1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65BAD8CF-259D-B217-6949-059809A03F26}"/>
              </a:ext>
            </a:extLst>
          </p:cNvPr>
          <p:cNvSpPr txBox="1"/>
          <p:nvPr/>
        </p:nvSpPr>
        <p:spPr>
          <a:xfrm>
            <a:off x="694105" y="83075"/>
            <a:ext cx="1061545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600" b="1" i="1" dirty="0">
                <a:latin typeface="Georgia" panose="02040502050405020303" pitchFamily="18" charset="0"/>
              </a:rPr>
              <a:t>EYC members extending their mandate to 2025 - STATUS</a:t>
            </a:r>
            <a:endParaRPr lang="en-GB" sz="3600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A4105B3-F7CB-EFFC-0EFD-59480FB170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4105" y="1921668"/>
            <a:ext cx="10739292" cy="2403565"/>
          </a:xfrm>
        </p:spPr>
        <p:txBody>
          <a:bodyPr/>
          <a:lstStyle/>
          <a:p>
            <a:pPr marL="354013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en-GB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2 </a:t>
            </a:r>
            <a:r>
              <a:rPr lang="en-GB" sz="2000" dirty="0" err="1">
                <a:latin typeface="Avenir Next LT Pro" panose="020B0504020202020204" pitchFamily="34" charset="-18"/>
                <a:cs typeface="Times New Roman" panose="02020603050405020304" pitchFamily="18" charset="0"/>
              </a:rPr>
              <a:t>extentions</a:t>
            </a:r>
            <a:r>
              <a:rPr lang="en-GB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 of mandate possible, if not turning 30 years of age.</a:t>
            </a:r>
          </a:p>
          <a:p>
            <a:pPr marL="354013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en-GB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March 2025 – check and signing of letter of commitment for all members below 30.</a:t>
            </a:r>
          </a:p>
          <a:p>
            <a:pPr marL="354013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en-GB" sz="2000" b="1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Mandate extended by members from BA, HR, ME, MK, SR, SI and SM</a:t>
            </a:r>
            <a:r>
              <a:rPr lang="en-GB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.</a:t>
            </a:r>
          </a:p>
          <a:p>
            <a:pPr marL="354013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en-GB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AL members turning 30, EL one member resigned, and one member will move outside Greece, IT members completely inactive. </a:t>
            </a:r>
          </a:p>
          <a:p>
            <a:pPr marL="354013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en-GB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From </a:t>
            </a:r>
            <a:r>
              <a:rPr lang="en-GB" sz="2000" b="1" dirty="0" err="1">
                <a:latin typeface="Avenir Next LT Pro" panose="020B0504020202020204" pitchFamily="34" charset="-18"/>
                <a:cs typeface="Times New Roman" panose="02020603050405020304" pitchFamily="18" charset="0"/>
              </a:rPr>
              <a:t>reseve</a:t>
            </a:r>
            <a:r>
              <a:rPr lang="en-GB" sz="2000" b="1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 list </a:t>
            </a:r>
            <a:r>
              <a:rPr lang="en-GB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we got 1 member from AL, 1 member from IT</a:t>
            </a:r>
          </a:p>
          <a:p>
            <a:pPr marL="354013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en-GB" sz="2000" b="1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MISSING: </a:t>
            </a:r>
            <a:r>
              <a:rPr lang="en-GB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2 EL, 1 AL, 1IT + reserve list for these countries</a:t>
            </a:r>
          </a:p>
          <a:p>
            <a:pPr marL="0" indent="0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None/>
            </a:pPr>
            <a:endParaRPr lang="en-GB" sz="2000" dirty="0">
              <a:latin typeface="Avenir Next LT Pro" panose="020B0504020202020204" pitchFamily="34" charset="-1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516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 descr="&quot;&quot;">
            <a:extLst>
              <a:ext uri="{FF2B5EF4-FFF2-40B4-BE49-F238E27FC236}">
                <a16:creationId xmlns:a16="http://schemas.microsoft.com/office/drawing/2014/main" id="{10EFFAFD-AC3F-3378-B323-658DE992D6C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175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1994	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1995	19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1996	16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1997	16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1998	18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1999	24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2000	14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2001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2002	15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2003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2004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2005	12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2006	1</a:t>
            </a:r>
            <a:endParaRPr lang="en-US" dirty="0"/>
          </a:p>
        </p:txBody>
      </p:sp>
      <p:grpSp>
        <p:nvGrpSpPr>
          <p:cNvPr id="7175" name="Group 3">
            <a:extLst>
              <a:ext uri="{FF2B5EF4-FFF2-40B4-BE49-F238E27FC236}">
                <a16:creationId xmlns:a16="http://schemas.microsoft.com/office/drawing/2014/main" id="{F3A5492F-2AB8-4D90-DF63-EDF1A53F89B4}"/>
              </a:ext>
            </a:extLst>
          </p:cNvPr>
          <p:cNvGrpSpPr>
            <a:grpSpLocks/>
          </p:cNvGrpSpPr>
          <p:nvPr/>
        </p:nvGrpSpPr>
        <p:grpSpPr bwMode="auto">
          <a:xfrm>
            <a:off x="0" y="5972755"/>
            <a:ext cx="12192000" cy="962025"/>
            <a:chOff x="0" y="5895975"/>
            <a:chExt cx="12192000" cy="962025"/>
          </a:xfrm>
        </p:grpSpPr>
        <p:pic>
          <p:nvPicPr>
            <p:cNvPr id="7176" name="Picture 4">
              <a:extLst>
                <a:ext uri="{FF2B5EF4-FFF2-40B4-BE49-F238E27FC236}">
                  <a16:creationId xmlns:a16="http://schemas.microsoft.com/office/drawing/2014/main" id="{CEC6F639-DF18-6111-0B54-FDD339B3C9F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3975" y="5972175"/>
              <a:ext cx="7058025" cy="885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7" name="Picture 5">
              <a:extLst>
                <a:ext uri="{FF2B5EF4-FFF2-40B4-BE49-F238E27FC236}">
                  <a16:creationId xmlns:a16="http://schemas.microsoft.com/office/drawing/2014/main" id="{C0961EA2-B7D6-74E3-7EA4-F4AEF58DFF3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3550" y="5895975"/>
              <a:ext cx="4229100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8" name="Picture 6">
              <a:extLst>
                <a:ext uri="{FF2B5EF4-FFF2-40B4-BE49-F238E27FC236}">
                  <a16:creationId xmlns:a16="http://schemas.microsoft.com/office/drawing/2014/main" id="{4D958DD0-70B5-9FE3-2B77-DF54D889EC6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895975"/>
              <a:ext cx="4229100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298F54E-8190-6FBF-2E96-A5AE0029ED70}"/>
              </a:ext>
            </a:extLst>
          </p:cNvPr>
          <p:cNvCxnSpPr/>
          <p:nvPr/>
        </p:nvCxnSpPr>
        <p:spPr>
          <a:xfrm>
            <a:off x="847725" y="1221377"/>
            <a:ext cx="1266825" cy="0"/>
          </a:xfrm>
          <a:prstGeom prst="line">
            <a:avLst/>
          </a:prstGeom>
          <a:ln w="38100">
            <a:solidFill>
              <a:srgbClr val="80A9A1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65BAD8CF-259D-B217-6949-059809A03F26}"/>
              </a:ext>
            </a:extLst>
          </p:cNvPr>
          <p:cNvSpPr txBox="1"/>
          <p:nvPr/>
        </p:nvSpPr>
        <p:spPr>
          <a:xfrm>
            <a:off x="801874" y="474648"/>
            <a:ext cx="1058825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i="1" dirty="0">
                <a:latin typeface="Georgia" panose="02040502050405020303" pitchFamily="18" charset="0"/>
              </a:rPr>
              <a:t>Proposal of new members from 2024 Call applicants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A4105B3-F7CB-EFFC-0EFD-59480FB170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2189" y="1297578"/>
            <a:ext cx="10739292" cy="4598397"/>
          </a:xfrm>
        </p:spPr>
        <p:txBody>
          <a:bodyPr/>
          <a:lstStyle/>
          <a:p>
            <a:pPr marL="354013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en-GB" sz="16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Considered all remaining applicants from AL, IT, EL with scores above 6,00</a:t>
            </a:r>
          </a:p>
          <a:p>
            <a:pPr marL="354013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en-US" sz="16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When running the algorithm to select the new candidates the characteristics of existing members were considered, to ensure balanced representation by gender, rural/urban origin, thematic interest and age.</a:t>
            </a:r>
          </a:p>
          <a:p>
            <a:pPr marL="354013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endParaRPr lang="en-GB" sz="1600" dirty="0">
              <a:latin typeface="Avenir Next LT Pro" panose="020B0504020202020204" pitchFamily="34" charset="-18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57FECFA-0FA2-3905-54BC-88CA00F15C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6199552"/>
              </p:ext>
            </p:extLst>
          </p:nvPr>
        </p:nvGraphicFramePr>
        <p:xfrm>
          <a:off x="1066165" y="2778255"/>
          <a:ext cx="6201410" cy="34174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19935">
                  <a:extLst>
                    <a:ext uri="{9D8B030D-6E8A-4147-A177-3AD203B41FA5}">
                      <a16:colId xmlns:a16="http://schemas.microsoft.com/office/drawing/2014/main" val="1493113081"/>
                    </a:ext>
                  </a:extLst>
                </a:gridCol>
                <a:gridCol w="752475">
                  <a:extLst>
                    <a:ext uri="{9D8B030D-6E8A-4147-A177-3AD203B41FA5}">
                      <a16:colId xmlns:a16="http://schemas.microsoft.com/office/drawing/2014/main" val="2643139214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3689746573"/>
                    </a:ext>
                  </a:extLst>
                </a:gridCol>
                <a:gridCol w="1738824">
                  <a:extLst>
                    <a:ext uri="{9D8B030D-6E8A-4147-A177-3AD203B41FA5}">
                      <a16:colId xmlns:a16="http://schemas.microsoft.com/office/drawing/2014/main" val="2403088348"/>
                    </a:ext>
                  </a:extLst>
                </a:gridCol>
                <a:gridCol w="966276">
                  <a:extLst>
                    <a:ext uri="{9D8B030D-6E8A-4147-A177-3AD203B41FA5}">
                      <a16:colId xmlns:a16="http://schemas.microsoft.com/office/drawing/2014/main" val="2998806307"/>
                    </a:ext>
                  </a:extLst>
                </a:gridCol>
              </a:tblGrid>
              <a:tr h="54518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  <a:tabLst>
                          <a:tab pos="1524000" algn="l"/>
                        </a:tabLst>
                      </a:pPr>
                      <a:r>
                        <a:rPr lang="en-GB" sz="1200" kern="100" dirty="0">
                          <a:effectLst/>
                        </a:rPr>
                        <a:t>Name and Surname</a:t>
                      </a:r>
                      <a:endParaRPr lang="en-GB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>
                          <a:effectLst/>
                        </a:rPr>
                        <a:t>Country</a:t>
                      </a:r>
                      <a:endParaRPr lang="en-GB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>
                          <a:effectLst/>
                        </a:rPr>
                        <a:t>Gender</a:t>
                      </a:r>
                      <a:endParaRPr lang="en-GB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>
                          <a:effectLst/>
                        </a:rPr>
                        <a:t>Membership/Reserve list</a:t>
                      </a:r>
                      <a:endParaRPr lang="en-GB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>
                          <a:effectLst/>
                        </a:rPr>
                        <a:t>Assessment score</a:t>
                      </a:r>
                      <a:endParaRPr lang="en-GB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4968538"/>
                  </a:ext>
                </a:extLst>
              </a:tr>
              <a:tr h="25856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>
                          <a:effectLst/>
                        </a:rPr>
                        <a:t>Ema Hakrama</a:t>
                      </a:r>
                      <a:endParaRPr lang="en-GB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>
                          <a:effectLst/>
                        </a:rPr>
                        <a:t>AL</a:t>
                      </a:r>
                      <a:endParaRPr lang="en-GB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>
                          <a:effectLst/>
                        </a:rPr>
                        <a:t>F</a:t>
                      </a:r>
                      <a:endParaRPr lang="en-GB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>
                          <a:effectLst/>
                        </a:rPr>
                        <a:t>Membership candidate</a:t>
                      </a:r>
                      <a:endParaRPr lang="en-GB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>
                          <a:effectLst/>
                        </a:rPr>
                        <a:t>9</a:t>
                      </a:r>
                      <a:endParaRPr lang="en-GB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46865629"/>
                  </a:ext>
                </a:extLst>
              </a:tr>
              <a:tr h="25856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>
                          <a:effectLst/>
                        </a:rPr>
                        <a:t>Kiara Muka</a:t>
                      </a:r>
                      <a:endParaRPr lang="en-GB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>
                          <a:effectLst/>
                        </a:rPr>
                        <a:t>AL</a:t>
                      </a:r>
                      <a:endParaRPr lang="en-GB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>
                          <a:effectLst/>
                        </a:rPr>
                        <a:t>F</a:t>
                      </a:r>
                      <a:endParaRPr lang="en-GB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>
                          <a:effectLst/>
                        </a:rPr>
                        <a:t>Reserve list candidate</a:t>
                      </a:r>
                      <a:endParaRPr lang="en-GB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>
                          <a:effectLst/>
                        </a:rPr>
                        <a:t>10,5</a:t>
                      </a:r>
                      <a:endParaRPr lang="en-GB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7061227"/>
                  </a:ext>
                </a:extLst>
              </a:tr>
              <a:tr h="25856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>
                          <a:effectLst/>
                        </a:rPr>
                        <a:t>Klajdi Priska</a:t>
                      </a:r>
                      <a:endParaRPr lang="en-GB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>
                          <a:effectLst/>
                        </a:rPr>
                        <a:t>AL</a:t>
                      </a:r>
                      <a:endParaRPr lang="en-GB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>
                          <a:effectLst/>
                        </a:rPr>
                        <a:t>M</a:t>
                      </a:r>
                      <a:endParaRPr lang="en-GB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>
                          <a:effectLst/>
                        </a:rPr>
                        <a:t>Reserve list candidate</a:t>
                      </a:r>
                      <a:endParaRPr lang="en-GB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>
                          <a:effectLst/>
                        </a:rPr>
                        <a:t>6,5</a:t>
                      </a:r>
                      <a:endParaRPr lang="en-GB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43655247"/>
                  </a:ext>
                </a:extLst>
              </a:tr>
              <a:tr h="25856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>
                          <a:effectLst/>
                        </a:rPr>
                        <a:t>Alkiviadis Konstantaros</a:t>
                      </a:r>
                      <a:endParaRPr lang="en-GB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>
                          <a:effectLst/>
                        </a:rPr>
                        <a:t>EL</a:t>
                      </a:r>
                      <a:endParaRPr lang="en-GB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>
                          <a:effectLst/>
                        </a:rPr>
                        <a:t>M</a:t>
                      </a:r>
                      <a:endParaRPr lang="en-GB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>
                          <a:effectLst/>
                        </a:rPr>
                        <a:t>Membership candidate</a:t>
                      </a:r>
                      <a:endParaRPr lang="en-GB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>
                          <a:effectLst/>
                        </a:rPr>
                        <a:t>10</a:t>
                      </a:r>
                      <a:endParaRPr lang="en-GB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36904549"/>
                  </a:ext>
                </a:extLst>
              </a:tr>
              <a:tr h="54518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 dirty="0" err="1">
                          <a:effectLst/>
                        </a:rPr>
                        <a:t>Stylian</a:t>
                      </a:r>
                      <a:r>
                        <a:rPr lang="sl-SI" sz="1200" kern="100" dirty="0">
                          <a:effectLst/>
                        </a:rPr>
                        <a:t>i </a:t>
                      </a:r>
                      <a:r>
                        <a:rPr lang="en-GB" sz="1200" kern="100" dirty="0" err="1">
                          <a:effectLst/>
                        </a:rPr>
                        <a:t>Foinikianaki</a:t>
                      </a:r>
                      <a:endParaRPr lang="en-GB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>
                          <a:effectLst/>
                        </a:rPr>
                        <a:t>EL</a:t>
                      </a:r>
                      <a:endParaRPr lang="en-GB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>
                          <a:effectLst/>
                        </a:rPr>
                        <a:t>F</a:t>
                      </a:r>
                      <a:endParaRPr lang="en-GB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>
                          <a:effectLst/>
                        </a:rPr>
                        <a:t>Membership candidate</a:t>
                      </a:r>
                      <a:endParaRPr lang="en-GB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>
                          <a:effectLst/>
                        </a:rPr>
                        <a:t>7</a:t>
                      </a:r>
                      <a:endParaRPr lang="en-GB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40100871"/>
                  </a:ext>
                </a:extLst>
              </a:tr>
              <a:tr h="25856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>
                          <a:effectLst/>
                        </a:rPr>
                        <a:t>Danai Geiton</a:t>
                      </a:r>
                      <a:endParaRPr lang="en-GB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>
                          <a:effectLst/>
                        </a:rPr>
                        <a:t>EL</a:t>
                      </a:r>
                      <a:endParaRPr lang="en-GB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>
                          <a:effectLst/>
                        </a:rPr>
                        <a:t>F</a:t>
                      </a:r>
                      <a:endParaRPr lang="en-GB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>
                          <a:effectLst/>
                        </a:rPr>
                        <a:t>Reserve list candidate</a:t>
                      </a:r>
                      <a:endParaRPr lang="en-GB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>
                          <a:effectLst/>
                        </a:rPr>
                        <a:t>8</a:t>
                      </a:r>
                      <a:endParaRPr lang="en-GB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92425495"/>
                  </a:ext>
                </a:extLst>
              </a:tr>
              <a:tr h="25856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>
                          <a:effectLst/>
                        </a:rPr>
                        <a:t>Georgis Voltis </a:t>
                      </a:r>
                      <a:endParaRPr lang="en-GB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>
                          <a:effectLst/>
                        </a:rPr>
                        <a:t>EL</a:t>
                      </a:r>
                      <a:endParaRPr lang="en-GB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>
                          <a:effectLst/>
                        </a:rPr>
                        <a:t>M</a:t>
                      </a:r>
                      <a:endParaRPr lang="en-GB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>
                          <a:effectLst/>
                        </a:rPr>
                        <a:t>Reserve list candidate</a:t>
                      </a:r>
                      <a:endParaRPr lang="en-GB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>
                          <a:effectLst/>
                        </a:rPr>
                        <a:t>11,5</a:t>
                      </a:r>
                      <a:endParaRPr lang="en-GB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05771526"/>
                  </a:ext>
                </a:extLst>
              </a:tr>
              <a:tr h="25856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>
                          <a:effectLst/>
                        </a:rPr>
                        <a:t>Samanta Brahaj</a:t>
                      </a:r>
                      <a:endParaRPr lang="en-GB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>
                          <a:effectLst/>
                        </a:rPr>
                        <a:t>IT</a:t>
                      </a:r>
                      <a:endParaRPr lang="en-GB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>
                          <a:effectLst/>
                        </a:rPr>
                        <a:t>F</a:t>
                      </a:r>
                      <a:endParaRPr lang="en-GB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>
                          <a:effectLst/>
                        </a:rPr>
                        <a:t>Membership candidate</a:t>
                      </a:r>
                      <a:endParaRPr lang="en-GB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>
                          <a:effectLst/>
                        </a:rPr>
                        <a:t>9,5</a:t>
                      </a:r>
                      <a:endParaRPr lang="en-GB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48794844"/>
                  </a:ext>
                </a:extLst>
              </a:tr>
              <a:tr h="25856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>
                          <a:effectLst/>
                        </a:rPr>
                        <a:t>Gioa Leuci</a:t>
                      </a:r>
                      <a:endParaRPr lang="en-GB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>
                          <a:effectLst/>
                        </a:rPr>
                        <a:t>IT</a:t>
                      </a:r>
                      <a:endParaRPr lang="en-GB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>
                          <a:effectLst/>
                        </a:rPr>
                        <a:t>F</a:t>
                      </a:r>
                      <a:endParaRPr lang="en-GB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>
                          <a:effectLst/>
                        </a:rPr>
                        <a:t>Reserve list candidate</a:t>
                      </a:r>
                      <a:endParaRPr lang="en-GB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>
                          <a:effectLst/>
                        </a:rPr>
                        <a:t>8,5</a:t>
                      </a:r>
                      <a:endParaRPr lang="en-GB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510378"/>
                  </a:ext>
                </a:extLst>
              </a:tr>
              <a:tr h="25856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>
                          <a:effectLst/>
                        </a:rPr>
                        <a:t>Simone Paolino</a:t>
                      </a:r>
                      <a:endParaRPr lang="en-GB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>
                          <a:effectLst/>
                        </a:rPr>
                        <a:t>IT</a:t>
                      </a:r>
                      <a:endParaRPr lang="en-GB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>
                          <a:effectLst/>
                        </a:rPr>
                        <a:t>M</a:t>
                      </a:r>
                      <a:endParaRPr lang="en-GB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>
                          <a:effectLst/>
                        </a:rPr>
                        <a:t>Reserve list candidate</a:t>
                      </a:r>
                      <a:endParaRPr lang="en-GB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 dirty="0">
                          <a:effectLst/>
                        </a:rPr>
                        <a:t>10</a:t>
                      </a:r>
                      <a:endParaRPr lang="en-GB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56210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3399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 descr="&quot;&quot;">
            <a:extLst>
              <a:ext uri="{FF2B5EF4-FFF2-40B4-BE49-F238E27FC236}">
                <a16:creationId xmlns:a16="http://schemas.microsoft.com/office/drawing/2014/main" id="{10EFFAFD-AC3F-3378-B323-658DE992D6C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175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1994	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1995	19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1996	16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1997	16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1998	18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1999	24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2000	14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2001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2002	15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2003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2004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2005	12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2006	1</a:t>
            </a:r>
            <a:endParaRPr lang="en-US" dirty="0"/>
          </a:p>
        </p:txBody>
      </p:sp>
      <p:grpSp>
        <p:nvGrpSpPr>
          <p:cNvPr id="7175" name="Group 3">
            <a:extLst>
              <a:ext uri="{FF2B5EF4-FFF2-40B4-BE49-F238E27FC236}">
                <a16:creationId xmlns:a16="http://schemas.microsoft.com/office/drawing/2014/main" id="{F3A5492F-2AB8-4D90-DF63-EDF1A53F89B4}"/>
              </a:ext>
            </a:extLst>
          </p:cNvPr>
          <p:cNvGrpSpPr>
            <a:grpSpLocks/>
          </p:cNvGrpSpPr>
          <p:nvPr/>
        </p:nvGrpSpPr>
        <p:grpSpPr bwMode="auto">
          <a:xfrm>
            <a:off x="0" y="5972755"/>
            <a:ext cx="12192000" cy="962025"/>
            <a:chOff x="0" y="5895975"/>
            <a:chExt cx="12192000" cy="962025"/>
          </a:xfrm>
        </p:grpSpPr>
        <p:pic>
          <p:nvPicPr>
            <p:cNvPr id="7176" name="Picture 4">
              <a:extLst>
                <a:ext uri="{FF2B5EF4-FFF2-40B4-BE49-F238E27FC236}">
                  <a16:creationId xmlns:a16="http://schemas.microsoft.com/office/drawing/2014/main" id="{CEC6F639-DF18-6111-0B54-FDD339B3C9F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3975" y="5972175"/>
              <a:ext cx="7058025" cy="885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7" name="Picture 5">
              <a:extLst>
                <a:ext uri="{FF2B5EF4-FFF2-40B4-BE49-F238E27FC236}">
                  <a16:creationId xmlns:a16="http://schemas.microsoft.com/office/drawing/2014/main" id="{C0961EA2-B7D6-74E3-7EA4-F4AEF58DFF3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3550" y="5895975"/>
              <a:ext cx="4229100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8" name="Picture 6">
              <a:extLst>
                <a:ext uri="{FF2B5EF4-FFF2-40B4-BE49-F238E27FC236}">
                  <a16:creationId xmlns:a16="http://schemas.microsoft.com/office/drawing/2014/main" id="{4D958DD0-70B5-9FE3-2B77-DF54D889EC6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895975"/>
              <a:ext cx="4229100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298F54E-8190-6FBF-2E96-A5AE0029ED70}"/>
              </a:ext>
            </a:extLst>
          </p:cNvPr>
          <p:cNvCxnSpPr/>
          <p:nvPr/>
        </p:nvCxnSpPr>
        <p:spPr>
          <a:xfrm>
            <a:off x="847725" y="1221377"/>
            <a:ext cx="1266825" cy="0"/>
          </a:xfrm>
          <a:prstGeom prst="line">
            <a:avLst/>
          </a:prstGeom>
          <a:ln w="38100">
            <a:solidFill>
              <a:srgbClr val="80A9A1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65BAD8CF-259D-B217-6949-059809A03F26}"/>
              </a:ext>
            </a:extLst>
          </p:cNvPr>
          <p:cNvSpPr txBox="1"/>
          <p:nvPr/>
        </p:nvSpPr>
        <p:spPr>
          <a:xfrm>
            <a:off x="694105" y="83075"/>
            <a:ext cx="1061545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600" b="1" i="1" dirty="0">
                <a:latin typeface="Georgia" panose="02040502050405020303" pitchFamily="18" charset="0"/>
              </a:rPr>
              <a:t>EYC mandate 2025 – </a:t>
            </a:r>
            <a:r>
              <a:rPr lang="sl-SI" sz="3600" b="1" i="1" dirty="0" err="1">
                <a:latin typeface="Georgia" panose="02040502050405020303" pitchFamily="18" charset="0"/>
              </a:rPr>
              <a:t>Next</a:t>
            </a:r>
            <a:r>
              <a:rPr lang="sl-SI" sz="3600" b="1" i="1" dirty="0">
                <a:latin typeface="Georgia" panose="02040502050405020303" pitchFamily="18" charset="0"/>
              </a:rPr>
              <a:t> </a:t>
            </a:r>
            <a:r>
              <a:rPr lang="sl-SI" sz="3600" b="1" i="1" dirty="0" err="1">
                <a:latin typeface="Georgia" panose="02040502050405020303" pitchFamily="18" charset="0"/>
              </a:rPr>
              <a:t>steps</a:t>
            </a:r>
            <a:endParaRPr lang="en-GB" sz="3600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A4105B3-F7CB-EFFC-0EFD-59480FB170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6354" y="1512093"/>
            <a:ext cx="10739292" cy="2403565"/>
          </a:xfrm>
        </p:spPr>
        <p:txBody>
          <a:bodyPr/>
          <a:lstStyle/>
          <a:p>
            <a:pPr marL="354013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en-US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If the TF agrees with the approach, FP will check the willingness/interest of selected candidates, </a:t>
            </a:r>
          </a:p>
          <a:p>
            <a:pPr marL="354013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en-US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If there is no interest, FP repeats the procedure until willing candidates fill all the places</a:t>
            </a:r>
          </a:p>
          <a:p>
            <a:pPr marL="354013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en-US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When FP gets confirmations from all selected candidates there are two options:</a:t>
            </a:r>
          </a:p>
          <a:p>
            <a:pPr marL="800100" lvl="1" indent="-342900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AutoNum type="arabicPeriod"/>
            </a:pPr>
            <a:r>
              <a:rPr lang="en-US" sz="16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NCs from respective countries approve the new members</a:t>
            </a:r>
          </a:p>
          <a:p>
            <a:pPr marL="800100" lvl="1" indent="-342900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AutoNum type="arabicPeriod"/>
            </a:pPr>
            <a:r>
              <a:rPr lang="en-US" sz="16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The whole 2025 mandate membership list goes to GB written procedure  </a:t>
            </a:r>
          </a:p>
          <a:p>
            <a:pPr marL="354013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en-US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Letters of Commitment to be signed</a:t>
            </a:r>
          </a:p>
          <a:p>
            <a:pPr marL="354013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en-US" sz="2000" dirty="0" err="1">
                <a:latin typeface="Avenir Next LT Pro" panose="020B0504020202020204" pitchFamily="34" charset="-18"/>
                <a:cs typeface="Times New Roman" panose="02020603050405020304" pitchFamily="18" charset="0"/>
              </a:rPr>
              <a:t>Autmn</a:t>
            </a:r>
            <a:r>
              <a:rPr lang="en-US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 (October, November) 1st Meeting of Members in new mandate (advanced capacity building + elections for positions + workplan 2025)</a:t>
            </a:r>
          </a:p>
        </p:txBody>
      </p:sp>
    </p:spTree>
    <p:extLst>
      <p:ext uri="{BB962C8B-B14F-4D97-AF65-F5344CB8AC3E}">
        <p14:creationId xmlns:p14="http://schemas.microsoft.com/office/powerpoint/2010/main" val="35319280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16480</TotalTime>
  <Words>494</Words>
  <Application>Microsoft Office PowerPoint</Application>
  <PresentationFormat>Widescreen</PresentationFormat>
  <Paragraphs>118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Aptos</vt:lpstr>
      <vt:lpstr>Arial</vt:lpstr>
      <vt:lpstr>Avenir Next LT Pro</vt:lpstr>
      <vt:lpstr>Calibri</vt:lpstr>
      <vt:lpstr>Calibri Light</vt:lpstr>
      <vt:lpstr>Georgia</vt:lpstr>
      <vt:lpstr>Webdings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Eva Kos</dc:creator>
  <cp:lastModifiedBy>Facility Point LP</cp:lastModifiedBy>
  <cp:revision>172</cp:revision>
  <cp:lastPrinted>2023-01-13T10:08:31Z</cp:lastPrinted>
  <dcterms:created xsi:type="dcterms:W3CDTF">2022-09-07T09:31:29Z</dcterms:created>
  <dcterms:modified xsi:type="dcterms:W3CDTF">2025-05-13T03:05:03Z</dcterms:modified>
</cp:coreProperties>
</file>