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3" r:id="rId2"/>
  </p:sldMasterIdLst>
  <p:notesMasterIdLst>
    <p:notesMasterId r:id="rId24"/>
  </p:notesMasterIdLst>
  <p:sldIdLst>
    <p:sldId id="4138" r:id="rId3"/>
    <p:sldId id="4175" r:id="rId4"/>
    <p:sldId id="4174" r:id="rId5"/>
    <p:sldId id="4173" r:id="rId6"/>
    <p:sldId id="4154" r:id="rId7"/>
    <p:sldId id="4176" r:id="rId8"/>
    <p:sldId id="4155" r:id="rId9"/>
    <p:sldId id="4157" r:id="rId10"/>
    <p:sldId id="4158" r:id="rId11"/>
    <p:sldId id="4159" r:id="rId12"/>
    <p:sldId id="4160" r:id="rId13"/>
    <p:sldId id="4179" r:id="rId14"/>
    <p:sldId id="4180" r:id="rId15"/>
    <p:sldId id="4183" r:id="rId16"/>
    <p:sldId id="4182" r:id="rId17"/>
    <p:sldId id="4177" r:id="rId18"/>
    <p:sldId id="4178" r:id="rId19"/>
    <p:sldId id="4167" r:id="rId20"/>
    <p:sldId id="4172" r:id="rId21"/>
    <p:sldId id="4161" r:id="rId22"/>
    <p:sldId id="283" r:id="rId23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91146-F1D0-4506-806F-2BCA7CFA730F}">
          <p14:sldIdLst>
            <p14:sldId id="4138"/>
            <p14:sldId id="4175"/>
            <p14:sldId id="4174"/>
            <p14:sldId id="4173"/>
            <p14:sldId id="4154"/>
            <p14:sldId id="4176"/>
            <p14:sldId id="4155"/>
            <p14:sldId id="4157"/>
            <p14:sldId id="4158"/>
            <p14:sldId id="4159"/>
            <p14:sldId id="4160"/>
            <p14:sldId id="4179"/>
            <p14:sldId id="4180"/>
            <p14:sldId id="4183"/>
            <p14:sldId id="4182"/>
            <p14:sldId id="4177"/>
            <p14:sldId id="4178"/>
            <p14:sldId id="4167"/>
            <p14:sldId id="4172"/>
            <p14:sldId id="416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cility Point" initials="FP" lastIdx="2" clrIdx="0">
    <p:extLst>
      <p:ext uri="{19B8F6BF-5375-455C-9EA6-DF929625EA0E}">
        <p15:presenceInfo xmlns:p15="http://schemas.microsoft.com/office/powerpoint/2012/main" userId="Facility Point" providerId="None"/>
      </p:ext>
    </p:extLst>
  </p:cmAuthor>
  <p:cmAuthor id="2" name="Magdalena Rakovec" initials="MR" lastIdx="7" clrIdx="1">
    <p:extLst>
      <p:ext uri="{19B8F6BF-5375-455C-9EA6-DF929625EA0E}">
        <p15:presenceInfo xmlns:p15="http://schemas.microsoft.com/office/powerpoint/2012/main" userId="S::magdalena.rakovec@cep.si::cac621a0-f45a-4206-b53a-6303ee085b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A9A1"/>
    <a:srgbClr val="D7E2E6"/>
    <a:srgbClr val="8FA2C3"/>
    <a:srgbClr val="985254"/>
    <a:srgbClr val="BA7F80"/>
    <a:srgbClr val="CC5D12"/>
    <a:srgbClr val="F2A16A"/>
    <a:srgbClr val="E5B671"/>
    <a:srgbClr val="BC9B84"/>
    <a:srgbClr val="E8E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8" autoAdjust="0"/>
    <p:restoredTop sz="93559" autoAdjust="0"/>
  </p:normalViewPr>
  <p:slideViewPr>
    <p:cSldViewPr snapToGrid="0">
      <p:cViewPr varScale="1">
        <p:scale>
          <a:sx n="162" d="100"/>
          <a:sy n="162" d="100"/>
        </p:scale>
        <p:origin x="1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4005B0-B9E9-87D1-9380-F1BD3BAD92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8A857-F066-3EFB-2E05-8946025689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1A2134-9824-4EF8-916D-050C9233503C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215EB1-9B8A-0E72-6519-C632A2A67B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39474F-AA76-CF9B-8608-031760617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C1F3-92B9-9FEB-FBE0-A02FBBFF72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B9664-CF9D-1ED6-D377-FDCF6F2BF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1671D-7B37-4620-9518-7B7DC06BD24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799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2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025587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11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279126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12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89985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13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416682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14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814508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15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462695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16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465634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17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0680373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18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969674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19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254217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20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78770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3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4586215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1671D-7B37-4620-9518-7B7DC06BD24C}" type="slidenum">
              <a:rPr lang="en-GB" altLang="fr-FR" smtClean="0"/>
              <a:pPr>
                <a:defRPr/>
              </a:pPr>
              <a:t>21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222115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4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589257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5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04260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6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900156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7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684075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8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442152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9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821547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10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749983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3B71D-51B4-6892-6794-8AC93D77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CC71-BB57-4548-957D-8AD1FD1E7C2F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2372-4A3E-079B-A08A-E960F62E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6BF37-B794-4F86-66EA-E1749933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224A-298E-4CB2-BFF2-AD70376E0DC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081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7546-AF76-2774-9C78-49068C59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B8B3-E219-4DD1-9DA8-ACAF52BE22C8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8D8C3-1B96-1A2A-9FD0-86E292CC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38F6A-1081-6CFE-C37A-730BFD7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3F26-5717-4FAD-AA09-61939A1026E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458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07A58-EDCB-7D7A-A658-D87B5D2B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8BC0-7FF7-4E5B-9CCD-21048D6C0F14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17F4D-1E56-985A-71B6-DA0BFB74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E329-4F11-B2E0-6E20-64D25F6A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156C-7E33-4E16-BD5B-1BDEE7D9BCF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99150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EABDF-C0A2-8495-FC12-D5799109D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5BBC9-61E3-42D8-A719-CAAC6BBCE146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5B30B-ACD8-F80E-F764-81630BBF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C0C3F-B355-1C30-85F0-CB5BC7B9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469F-7C10-4AAA-A10B-301443C864A6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90329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5B999-B5FC-0D22-F64D-919999FA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01F65-D6B3-46F6-A3F0-CCFB0DEB682E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A1A54-027A-C3A1-CE06-CF73D9A3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88F01-FC0A-B5A7-0675-E68C41D2E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EFFCE-89C4-44B2-B891-214D2412BC97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297841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930B1-3536-2F84-95A1-C3AC3351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415C-43C4-4B4F-8060-9EE08FC35791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D9332-5C3F-CA28-7BAF-D7B7BB7A3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D4043-7F7A-DD21-8447-036B5BBCE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4A658-30F6-46EC-88A5-5765E9DF2D5B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623947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E89AD27-5815-1B9B-D099-2E26BCC72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57E97-2631-4F28-899F-3DD6930A9032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4D01E2-00CE-BCD1-B077-FD2A9FEC2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F0F729-5146-6CB6-9144-C9C0F472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90AA-3203-4922-AB8B-46FDE35D786A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423828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11EB34F-C903-A69B-BEE6-17683A048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00E58-3186-4406-A017-A92EF74EFC2E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E46B3F6-4DA9-9070-F06D-77466ECD3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BD2F83-638E-2118-B481-C8329BEA0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0C3B0-95EF-4A9A-AF4D-A4EACB3749A6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457369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E892C7B-2474-72A2-590F-3E684FA97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7E961-8C00-478E-9535-3114A90F4733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B43B2C7-B6C0-CE8D-A048-732C23ED0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2AA8EA0-DD32-97AF-A498-10493AB67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E5EA-664A-4FC2-8D5B-78D7686BDD9B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4277964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73E23B1-6840-0624-C3F3-30DFA1361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C8407-6657-4482-82AC-F7397CF5F5D4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326BCD8-35B6-97F4-0A96-E49E2FF22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F2F235-9F26-6D61-8B05-464F90F3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1AFAF-90FC-46DB-B857-0732BB6674D7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182168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38EB99-058E-EDFF-0F03-598653EB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0E95-ED31-4995-A014-CA8D03189C90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B1E221-91BE-CF8D-F494-26DA58127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9FB535-DB63-28FD-D095-D5F153FE5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75508-CF9E-4F7F-96B7-D7C526CC3A69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82210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C907-2A23-9C46-1881-AE02E270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6F2-8B15-4952-A6AE-14C341DF1ED5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2A51-962D-5FF9-AEA6-E4353984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A964-4F04-C6CE-9B32-3C06CCC9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B0D-675F-446F-BA8A-C7F7120FBE9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44979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000428-B0BB-BCAA-22A5-263DFF95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59DC0-6C4C-4889-B3EF-F124E37F32F0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0B7B4B-65A1-6FCD-607C-B7B71CF8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7E5606-E103-C453-187C-8626E6C52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30DC1-610C-474D-B8B7-F452B93EBAE4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620020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EB0CC-9BA0-62DF-540F-20AEB45B1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37AEE-FB6B-47A7-ACB2-FC01972FB321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D239D-EC5A-1AE2-EA56-B8227C9D7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3A714-E15A-FA37-4EE1-F137E6BE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6FF99-220D-496F-8737-4AF8E67A5790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459763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519B1-180F-7213-E718-28C12449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7DD85-0ECF-4491-A31D-12333549128D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A1164-9314-E93C-5FCB-C99E06F54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7CEC-4FBB-484B-375B-5DFF8D6A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74132-DFBC-457C-9564-84E9D463BFEA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02230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4F438-586A-AB8C-1641-0090A893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D4A4-77AD-416E-AB15-B83AEDA808B0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9D5C9-93A8-5E64-7257-27E86B59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AF68-FE07-3022-BBBB-2967AB7A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B90-B5A9-4321-9541-FACF6BAD394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5268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342E6C-4CC1-E390-4095-D5E2C714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AF5D-FFDF-44F1-A5A9-E13B5FE9688A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E7098-0972-D0FF-57CD-078A684A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DB737D-D832-51E7-F02A-2BB746C3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2DFC-B908-4D2E-87AB-32766666A07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0516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81FD43-338E-BEEF-15A1-9258BA03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1D58-CAFB-4ADD-809E-31E2B37FB645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EC5CF6-7E7F-B912-FF2E-D4CC6F9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FB1C55-F241-4B5C-62EA-060C184C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40C3-97D2-4327-8129-D24F9D580B4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2750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5F4669-218A-7CAD-4D30-7E8CDFD2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BF506-0B72-4B4C-A9CF-5963FB7994D5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98DDD2-3065-B66E-E488-686B7998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52DDB37-13D0-EEFB-F5DC-E118B96C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2B41-F574-480D-BCB9-4DFE99C64E9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4263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E05DA5-576E-CDB2-8B3F-763B3C71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7713-719D-427A-8123-0777EA97AAD3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76DBA5-9F00-B080-30F6-CF1F253B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56173-C356-F9C6-C022-E5C3CA4A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90CB-D37F-4C0E-BCF6-F247DDFDD9E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990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220DCB-9423-8A64-3588-2F97173B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E8B2-6DA6-43AA-8784-402F36D4A8CF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0733A6-406D-5ADF-2929-2E68E99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008920-5A9B-7AF5-C809-BB0CB33F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E4AD-0ECA-4AC2-BD57-808A2320CD04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008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4EBDB-E06E-E721-D108-599C8B90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FE90-CD42-46E6-A98A-81B230BFA3D2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30D82-CA8E-EBBA-77A8-9FF2C2B1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EC2CBC-12E6-69A4-1BA5-5F8F9A39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0246-58A7-4171-8ED0-2207889046B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623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AEBCEB1-FE22-5391-CCE4-86BA2D7AB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ACFC110-5CAE-89D4-D85C-509FE4E9A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D1F9-2437-9B26-557C-4C69AEC3D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2FAA7-970A-4E45-87BC-F55FD3E37C2C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AECA3-51F3-5E92-EA4E-C98BDCE43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C532E-877B-E9A9-CBA5-B49784D67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4C6D45-9732-4852-9EDD-0642DE5B9DE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7B9E5BF2-9AFD-4B3F-8B28-45642F8A7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  <a:endParaRPr lang="en-GB" altLang="sl-SI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80E3C352-B3BD-048C-7D1D-5D0CFE3C1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  <a:endParaRPr lang="en-GB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8DB46-C668-71C6-DF72-7ACBB1BC6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2CE9AA-E575-4257-8404-6DE4671C812F}" type="datetimeFigureOut">
              <a:rPr lang="en-GB"/>
              <a:pPr>
                <a:defRPr/>
              </a:pPr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90DD0-2534-592F-C200-1B3636126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5FCEE-5EDA-4CA0-12C7-5D71B76DD6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8E41DC3-D644-40E0-8820-D17D777AC9FE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>
            <a:extLst>
              <a:ext uri="{FF2B5EF4-FFF2-40B4-BE49-F238E27FC236}">
                <a16:creationId xmlns:a16="http://schemas.microsoft.com/office/drawing/2014/main" id="{AA228D4E-A081-2DA9-E750-694C8DB0C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73" y="150395"/>
            <a:ext cx="10626811" cy="6692361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l-SI" altLang="sl-SI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016319-6BC7-3AB9-38DA-C36131EFFB1C}"/>
              </a:ext>
            </a:extLst>
          </p:cNvPr>
          <p:cNvSpPr/>
          <p:nvPr/>
        </p:nvSpPr>
        <p:spPr>
          <a:xfrm>
            <a:off x="770021" y="150395"/>
            <a:ext cx="10635916" cy="19036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9" name="object 5">
            <a:extLst>
              <a:ext uri="{FF2B5EF4-FFF2-40B4-BE49-F238E27FC236}">
                <a16:creationId xmlns:a16="http://schemas.microsoft.com/office/drawing/2014/main" id="{ECBD533E-25FE-190B-E7EF-A50FF9370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80" y="3436943"/>
            <a:ext cx="549275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0" name="object 6">
            <a:extLst>
              <a:ext uri="{FF2B5EF4-FFF2-40B4-BE49-F238E27FC236}">
                <a16:creationId xmlns:a16="http://schemas.microsoft.com/office/drawing/2014/main" id="{AEA4E67F-5CB2-DAF1-1AB9-CDAA83B40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960943"/>
            <a:ext cx="550862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1" name="object 7">
            <a:extLst>
              <a:ext uri="{FF2B5EF4-FFF2-40B4-BE49-F238E27FC236}">
                <a16:creationId xmlns:a16="http://schemas.microsoft.com/office/drawing/2014/main" id="{0CEB7367-71EC-2308-6038-8299F74A8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387975"/>
            <a:ext cx="550862" cy="7889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2" name="object 8">
            <a:extLst>
              <a:ext uri="{FF2B5EF4-FFF2-40B4-BE49-F238E27FC236}">
                <a16:creationId xmlns:a16="http://schemas.microsoft.com/office/drawing/2014/main" id="{021707C3-B1AC-6D8E-BD69-D92AE4F7D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813430"/>
            <a:ext cx="550862" cy="7905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E2F9F185-E804-5145-CD28-6FB4A71545C7}"/>
              </a:ext>
            </a:extLst>
          </p:cNvPr>
          <p:cNvSpPr txBox="1">
            <a:spLocks/>
          </p:cNvSpPr>
          <p:nvPr/>
        </p:nvSpPr>
        <p:spPr bwMode="auto">
          <a:xfrm>
            <a:off x="1502568" y="3425487"/>
            <a:ext cx="9358313" cy="225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fr-FR" sz="2800" b="1" i="1" kern="0" dirty="0"/>
              <a:t>Report on the RoP development and workplan during the transition period </a:t>
            </a:r>
            <a:endParaRPr lang="sl-SI" altLang="sl-SI" sz="2800" b="1" i="1" dirty="0"/>
          </a:p>
        </p:txBody>
      </p:sp>
      <p:pic>
        <p:nvPicPr>
          <p:cNvPr id="3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87326F1B-17DD-C3C9-BBA8-223269544E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8852452" y="32675"/>
            <a:ext cx="2121000" cy="173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dnaslov 2">
            <a:extLst>
              <a:ext uri="{FF2B5EF4-FFF2-40B4-BE49-F238E27FC236}">
                <a16:creationId xmlns:a16="http://schemas.microsoft.com/office/drawing/2014/main" id="{AB961EB5-469D-18B4-909C-A850A19CC46B}"/>
              </a:ext>
            </a:extLst>
          </p:cNvPr>
          <p:cNvSpPr txBox="1">
            <a:spLocks/>
          </p:cNvSpPr>
          <p:nvPr/>
        </p:nvSpPr>
        <p:spPr bwMode="auto">
          <a:xfrm>
            <a:off x="1943099" y="4482345"/>
            <a:ext cx="8305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>
                <a:solidFill>
                  <a:schemeClr val="tx2"/>
                </a:solidFill>
              </a:rPr>
              <a:t>10th </a:t>
            </a:r>
            <a:r>
              <a:rPr lang="sl-SI" altLang="sl-SI" sz="2000" b="1" dirty="0" err="1">
                <a:solidFill>
                  <a:schemeClr val="tx2"/>
                </a:solidFill>
              </a:rPr>
              <a:t>Task</a:t>
            </a:r>
            <a:r>
              <a:rPr lang="sl-SI" altLang="sl-SI" sz="2000" b="1" dirty="0">
                <a:solidFill>
                  <a:schemeClr val="tx2"/>
                </a:solidFill>
              </a:rPr>
              <a:t> </a:t>
            </a:r>
            <a:r>
              <a:rPr lang="sl-SI" altLang="sl-SI" sz="2000" b="1" dirty="0" err="1">
                <a:solidFill>
                  <a:schemeClr val="tx2"/>
                </a:solidFill>
              </a:rPr>
              <a:t>Force</a:t>
            </a:r>
            <a:r>
              <a:rPr lang="en-GB" altLang="sl-SI" sz="2000" b="1" dirty="0">
                <a:solidFill>
                  <a:schemeClr val="tx2"/>
                </a:solidFill>
              </a:rPr>
              <a:t> meeting</a:t>
            </a:r>
            <a:endParaRPr lang="sl-SI" altLang="sl-SI" sz="2000" b="1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 err="1">
                <a:solidFill>
                  <a:schemeClr val="tx2"/>
                </a:solidFill>
              </a:rPr>
              <a:t>Online</a:t>
            </a:r>
            <a:r>
              <a:rPr lang="en-GB" altLang="sl-SI" sz="2000" b="1" dirty="0">
                <a:solidFill>
                  <a:schemeClr val="tx2"/>
                </a:solidFill>
              </a:rPr>
              <a:t>, </a:t>
            </a:r>
            <a:r>
              <a:rPr lang="sl-SI" altLang="sl-SI" sz="2000" b="1" dirty="0">
                <a:solidFill>
                  <a:schemeClr val="tx2"/>
                </a:solidFill>
              </a:rPr>
              <a:t>23 </a:t>
            </a:r>
            <a:r>
              <a:rPr lang="sl-SI" altLang="sl-SI" sz="2000" b="1" dirty="0" err="1">
                <a:solidFill>
                  <a:schemeClr val="tx2"/>
                </a:solidFill>
              </a:rPr>
              <a:t>January</a:t>
            </a:r>
            <a:r>
              <a:rPr lang="sl-SI" altLang="sl-SI" sz="2000" b="1" dirty="0">
                <a:solidFill>
                  <a:schemeClr val="tx2"/>
                </a:solidFill>
              </a:rPr>
              <a:t> 2025</a:t>
            </a:r>
            <a:endParaRPr lang="en-GB" altLang="sl-SI" sz="2000" dirty="0">
              <a:solidFill>
                <a:schemeClr val="tx2"/>
              </a:solidFill>
            </a:endParaRPr>
          </a:p>
        </p:txBody>
      </p:sp>
      <p:pic>
        <p:nvPicPr>
          <p:cNvPr id="6" name="Picture 5" descr="A screen shot of a black background&#10;&#10;Description automatically generated">
            <a:extLst>
              <a:ext uri="{FF2B5EF4-FFF2-40B4-BE49-F238E27FC236}">
                <a16:creationId xmlns:a16="http://schemas.microsoft.com/office/drawing/2014/main" id="{9B85BF1D-BA2A-EA77-02A4-213DC7E8AD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51" y="150395"/>
            <a:ext cx="3660770" cy="19036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834770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16837" y="124998"/>
            <a:ext cx="106154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Georgia" panose="02040502050405020303" pitchFamily="18" charset="0"/>
              </a:rPr>
              <a:t>Meeting and Attendance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50A65B2-56C8-D2DC-112C-323EBE15217A}"/>
              </a:ext>
            </a:extLst>
          </p:cNvPr>
          <p:cNvSpPr txBox="1">
            <a:spLocks/>
          </p:cNvSpPr>
          <p:nvPr/>
        </p:nvSpPr>
        <p:spPr bwMode="auto">
          <a:xfrm>
            <a:off x="593004" y="981439"/>
            <a:ext cx="10739292" cy="408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Types of Meetings: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Regular Quarterly Meetings: For reviewing progress, planning, and discussions.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Meetings before GB &amp; TSG to discuss in WG/Pillar Groups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Extraordinary Meetings: Called for urgent matters with 1/3 member approval via online voting.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Governing Board Meetings: Minimum one Chair attends in person; others join online.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Annual Forum: Mandatory for all members.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Attendance Rules: Members confirm participation ahead of time; Agendas distributed 15 days before meetings; Reports and conclusions shared 2 weeks afterward.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Logistics: Coordinated with the Facility Point; Emphasis on sustainable practices (e.g., reduced carbon footprint).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en-GB" sz="18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4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215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694105" y="359030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eorgia" panose="02040502050405020303" pitchFamily="18" charset="0"/>
              </a:rPr>
              <a:t>Relationship with EUSAIR Governance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50A65B2-56C8-D2DC-112C-323EBE15217A}"/>
              </a:ext>
            </a:extLst>
          </p:cNvPr>
          <p:cNvSpPr txBox="1">
            <a:spLocks/>
          </p:cNvSpPr>
          <p:nvPr/>
        </p:nvSpPr>
        <p:spPr bwMode="auto">
          <a:xfrm>
            <a:off x="632189" y="1468633"/>
            <a:ext cx="10739292" cy="4580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400" dirty="0">
                <a:cs typeface="Times New Roman" panose="02020603050405020304" pitchFamily="18" charset="0"/>
              </a:rPr>
              <a:t>An independent advisory body – consultative role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400" dirty="0">
                <a:cs typeface="Times New Roman" panose="02020603050405020304" pitchFamily="18" charset="0"/>
              </a:rPr>
              <a:t>Provides youth-centered recommendations for EUSAIR actions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Participation in Governing Board and Thematic Steering Group meetings.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Feedback and recommendations to improve EUSAIR’s policies.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Possible EYC Contributions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kern="0" dirty="0">
                <a:effectLst/>
                <a:ea typeface="Times New Roman" panose="02020603050405020304" pitchFamily="18" charset="0"/>
              </a:rPr>
              <a:t>Strengthening EUSAIR Strategy</a:t>
            </a:r>
            <a:endParaRPr lang="en-US" sz="20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Ensures youth representation in policymaking; Builds partnerships with other youth organizations and macro-regional strategies.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en-US" sz="2000" dirty="0">
              <a:cs typeface="Times New Roman" panose="02020603050405020304" pitchFamily="18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563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936315" y="1037257"/>
            <a:ext cx="861698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4400" b="1" i="1" dirty="0">
                <a:latin typeface="Georgia" panose="02040502050405020303" pitchFamily="18" charset="0"/>
              </a:rPr>
              <a:t>3. </a:t>
            </a:r>
            <a:r>
              <a:rPr lang="sl-SI" sz="4400" b="1" i="1" dirty="0" err="1">
                <a:latin typeface="Georgia" panose="02040502050405020303" pitchFamily="18" charset="0"/>
              </a:rPr>
              <a:t>Resources</a:t>
            </a:r>
            <a:r>
              <a:rPr lang="sl-SI" sz="4400" b="1" i="1" dirty="0">
                <a:latin typeface="Georgia" panose="02040502050405020303" pitchFamily="18" charset="0"/>
              </a:rPr>
              <a:t> at Facility Point </a:t>
            </a:r>
            <a:r>
              <a:rPr lang="sl-SI" sz="4400" b="1" i="1" dirty="0" err="1">
                <a:latin typeface="Georgia" panose="02040502050405020303" pitchFamily="18" charset="0"/>
              </a:rPr>
              <a:t>for</a:t>
            </a:r>
            <a:r>
              <a:rPr lang="sl-SI" sz="4400" b="1" i="1" dirty="0">
                <a:latin typeface="Georgia" panose="02040502050405020303" pitchFamily="18" charset="0"/>
              </a:rPr>
              <a:t> EYC</a:t>
            </a:r>
          </a:p>
        </p:txBody>
      </p:sp>
    </p:spTree>
    <p:extLst>
      <p:ext uri="{BB962C8B-B14F-4D97-AF65-F5344CB8AC3E}">
        <p14:creationId xmlns:p14="http://schemas.microsoft.com/office/powerpoint/2010/main" val="371917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786765" y="948295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694105" y="134152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Types</a:t>
            </a:r>
            <a:r>
              <a:rPr lang="sl-SI" sz="3600" b="1" i="1" dirty="0">
                <a:latin typeface="Georgia" panose="02040502050405020303" pitchFamily="18" charset="0"/>
              </a:rPr>
              <a:t> of </a:t>
            </a:r>
            <a:r>
              <a:rPr lang="sl-SI" sz="3600" b="1" i="1" dirty="0" err="1">
                <a:latin typeface="Georgia" panose="02040502050405020303" pitchFamily="18" charset="0"/>
              </a:rPr>
              <a:t>support</a:t>
            </a:r>
            <a:endParaRPr lang="en-US" sz="3600" b="1" i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50A65B2-56C8-D2DC-112C-323EBE15217A}"/>
              </a:ext>
            </a:extLst>
          </p:cNvPr>
          <p:cNvSpPr txBox="1">
            <a:spLocks/>
          </p:cNvSpPr>
          <p:nvPr/>
        </p:nvSpPr>
        <p:spPr bwMode="auto">
          <a:xfrm>
            <a:off x="570272" y="1116108"/>
            <a:ext cx="10739292" cy="4580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Support to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Youth Consultation TF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– only FP LP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Organisation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of Calls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, assessment and selection process – FPLP, FP PPs cooperate in communication and assessment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Support to EYC meetings 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(1st meeting in person, others online)</a:t>
            </a:r>
          </a:p>
          <a:p>
            <a:pPr marL="809625" indent="-809625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None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	FP LP - link, help with meeting invitation, agenda, conclusions, Q&amp;A and guidance if needed)</a:t>
            </a:r>
          </a:p>
          <a:p>
            <a:pPr marL="809625" indent="-809625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None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	FP PP – PP from Presidency country takes care of the venue and catering, all other PPs </a:t>
            </a:r>
            <a:r>
              <a:rPr lang="en-US" sz="18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organise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and pay for T&amp;A	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T&amp;A for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attendance at EUSAIR meetings and events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– FP PPs according to available budget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Support during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EYC work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(Q&amp;A about EUSAIR, good practices, guidance when needed) – only FP LP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Support in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communication activities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(use of EUSAIR communication channels) – LP and PPs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Youth Council Actions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(EYC may propose specific actions related to youth, for example youth camp) – only FP LP 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14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694105" y="359030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Budget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brakedown</a:t>
            </a:r>
            <a:endParaRPr lang="en-US" sz="3600" b="1" i="1" dirty="0">
              <a:latin typeface="Georgia" panose="02040502050405020303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4002994-7CDA-3554-4092-8E53781337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538396"/>
              </p:ext>
            </p:extLst>
          </p:nvPr>
        </p:nvGraphicFramePr>
        <p:xfrm>
          <a:off x="5959475" y="0"/>
          <a:ext cx="4912057" cy="6341050"/>
        </p:xfrm>
        <a:graphic>
          <a:graphicData uri="http://schemas.openxmlformats.org/drawingml/2006/table">
            <a:tbl>
              <a:tblPr/>
              <a:tblGrid>
                <a:gridCol w="3700734">
                  <a:extLst>
                    <a:ext uri="{9D8B030D-6E8A-4147-A177-3AD203B41FA5}">
                      <a16:colId xmlns:a16="http://schemas.microsoft.com/office/drawing/2014/main" val="2865882433"/>
                    </a:ext>
                  </a:extLst>
                </a:gridCol>
                <a:gridCol w="1211323">
                  <a:extLst>
                    <a:ext uri="{9D8B030D-6E8A-4147-A177-3AD203B41FA5}">
                      <a16:colId xmlns:a16="http://schemas.microsoft.com/office/drawing/2014/main" val="427163278"/>
                    </a:ext>
                  </a:extLst>
                </a:gridCol>
              </a:tblGrid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category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047480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 costs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227564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LP-MCRD (SI)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60.000,00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5223945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staff (A)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60.000,00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466174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External expertise and services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045110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EYC meetings (venue, catering) - 1/year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503759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PP4-MINTS (HR)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39801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PP5-EYSSAE (EL)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932543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PP6-FVG Region (IT)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336455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PP8-SEA (MK)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9239724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EYC meetings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24.000,00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741535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 and accommodation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864316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PP2-SASPAC (AL)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10.800,00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796960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PP3-DEI (BA)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10.800,00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218791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PP4-MINTS (HR)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10.800,00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23367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PP5-EYSSAE (EL)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10.800,00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03989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PP6-FVG Region (IT)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10.800,00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868544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PP7-MEA (ME)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10.800,00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346051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PP8-SEA (MK)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10.800,00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085130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PP9-MEI (RS)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10.800,00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38009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PP10-OI (SI)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10.800,00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676586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PP11-DIP AAEE SM (SM)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10.800,00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198451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Travel and accommodation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108.000,00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234248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Youth Council actions - 1/year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526240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LP-MCRD (SI)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64.000,00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664261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Youth Council actions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64.000,00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654418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Communication actions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38492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LP-MCRD (SI)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047228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communiation actions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20.000,00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930393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external expertise and services (B)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216.000,00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513415"/>
                  </a:ext>
                </a:extLst>
              </a:tr>
              <a:tr h="204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(A+B)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276.000,00 </a:t>
                      </a:r>
                    </a:p>
                  </a:txBody>
                  <a:tcPr marL="4010" marR="4010" marT="4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515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188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694105" y="359030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Issues</a:t>
            </a:r>
            <a:endParaRPr lang="en-US" sz="3600" b="1" i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50A65B2-56C8-D2DC-112C-323EBE15217A}"/>
              </a:ext>
            </a:extLst>
          </p:cNvPr>
          <p:cNvSpPr txBox="1">
            <a:spLocks/>
          </p:cNvSpPr>
          <p:nvPr/>
        </p:nvSpPr>
        <p:spPr bwMode="auto">
          <a:xfrm>
            <a:off x="694105" y="1306905"/>
            <a:ext cx="10739292" cy="4580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cs typeface="Times New Roman" panose="02020603050405020304" pitchFamily="18" charset="0"/>
              </a:rPr>
              <a:t>Application Form drafting </a:t>
            </a:r>
            <a:endParaRPr lang="sl-SI" sz="2000" dirty="0"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</a:pPr>
            <a:r>
              <a:rPr lang="en-US" sz="1800" b="1" dirty="0">
                <a:cs typeface="Times New Roman" panose="02020603050405020304" pitchFamily="18" charset="0"/>
              </a:rPr>
              <a:t>only assumptions about EYC, budget restrictions</a:t>
            </a:r>
            <a:endParaRPr lang="sl-SI" sz="1800" b="1" dirty="0"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</a:pPr>
            <a:r>
              <a:rPr lang="en-US" sz="1800" dirty="0">
                <a:cs typeface="Times New Roman" panose="02020603050405020304" pitchFamily="18" charset="0"/>
              </a:rPr>
              <a:t>FP PPs - budget planned only for T&amp;A for 1 EYC in person meeting per year &amp; attendance at Forums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cs typeface="Times New Roman" panose="02020603050405020304" pitchFamily="18" charset="0"/>
              </a:rPr>
              <a:t>LP proposals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</a:pPr>
            <a:r>
              <a:rPr lang="en-US" sz="1800" b="1" dirty="0">
                <a:cs typeface="Times New Roman" panose="02020603050405020304" pitchFamily="18" charset="0"/>
              </a:rPr>
              <a:t>No discrimination: </a:t>
            </a:r>
            <a:r>
              <a:rPr lang="en-US" sz="1800" dirty="0">
                <a:cs typeface="Times New Roman" panose="02020603050405020304" pitchFamily="18" charset="0"/>
              </a:rPr>
              <a:t>all EUSAIR members are equal and policy for T&amp;A should be the same in all countries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</a:pPr>
            <a:r>
              <a:rPr lang="en-US" sz="1800" b="1" dirty="0">
                <a:cs typeface="Times New Roman" panose="02020603050405020304" pitchFamily="18" charset="0"/>
              </a:rPr>
              <a:t>Minimum obligation: </a:t>
            </a:r>
            <a:r>
              <a:rPr lang="en-US" sz="1800" dirty="0">
                <a:cs typeface="Times New Roman" panose="02020603050405020304" pitchFamily="18" charset="0"/>
              </a:rPr>
              <a:t>FP PPs should finance T&amp;A for all EYC members to 1 EYC meeting in person and  Forum, additionally for 1 EYC representative to TSG meetings in person (according to the role of the member in EYC) and GB (according to the role of the member in EYC)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</a:pPr>
            <a:r>
              <a:rPr lang="en-US" sz="1800" b="1" dirty="0">
                <a:cs typeface="Times New Roman" panose="02020603050405020304" pitchFamily="18" charset="0"/>
              </a:rPr>
              <a:t>T&amp;A to EUSAIR events: </a:t>
            </a:r>
            <a:r>
              <a:rPr lang="en-US" sz="1800" dirty="0">
                <a:cs typeface="Times New Roman" panose="02020603050405020304" pitchFamily="18" charset="0"/>
              </a:rPr>
              <a:t>if </a:t>
            </a:r>
            <a:r>
              <a:rPr lang="en-US" sz="1800" dirty="0" err="1">
                <a:cs typeface="Times New Roman" panose="02020603050405020304" pitchFamily="18" charset="0"/>
              </a:rPr>
              <a:t>organising</a:t>
            </a:r>
            <a:r>
              <a:rPr lang="en-US" sz="1800" dirty="0">
                <a:cs typeface="Times New Roman" panose="02020603050405020304" pitchFamily="18" charset="0"/>
              </a:rPr>
              <a:t> country foresees EYC member as speaker, T&amp;A may be covered by PP from the country of the member or from the </a:t>
            </a:r>
            <a:r>
              <a:rPr lang="en-US" sz="1800" dirty="0" err="1">
                <a:cs typeface="Times New Roman" panose="02020603050405020304" pitchFamily="18" charset="0"/>
              </a:rPr>
              <a:t>organising</a:t>
            </a:r>
            <a:r>
              <a:rPr lang="en-US" sz="1800" dirty="0">
                <a:cs typeface="Times New Roman" panose="02020603050405020304" pitchFamily="18" charset="0"/>
              </a:rPr>
              <a:t> country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546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936315" y="1037257"/>
            <a:ext cx="86169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4400" b="1" i="1" dirty="0">
                <a:latin typeface="Georgia" panose="02040502050405020303" pitchFamily="18" charset="0"/>
              </a:rPr>
              <a:t>4. </a:t>
            </a:r>
            <a:r>
              <a:rPr lang="sl-SI" sz="4400" b="1" i="1" dirty="0" err="1">
                <a:latin typeface="Georgia" panose="02040502050405020303" pitchFamily="18" charset="0"/>
              </a:rPr>
              <a:t>Draft</a:t>
            </a:r>
            <a:r>
              <a:rPr lang="sl-SI" sz="4400" b="1" i="1" dirty="0">
                <a:latin typeface="Georgia" panose="02040502050405020303" pitchFamily="18" charset="0"/>
              </a:rPr>
              <a:t> </a:t>
            </a:r>
            <a:r>
              <a:rPr lang="sl-SI" sz="4400" b="1" i="1" dirty="0" err="1">
                <a:latin typeface="Georgia" panose="02040502050405020303" pitchFamily="18" charset="0"/>
              </a:rPr>
              <a:t>Workplan</a:t>
            </a:r>
            <a:endParaRPr lang="sl-SI" sz="4400" b="1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05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26354" y="310858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Purpose</a:t>
            </a:r>
            <a:r>
              <a:rPr lang="sl-SI" sz="3600" b="1" i="1" dirty="0">
                <a:latin typeface="Georgia" panose="02040502050405020303" pitchFamily="18" charset="0"/>
              </a:rPr>
              <a:t> of the </a:t>
            </a:r>
            <a:r>
              <a:rPr lang="sl-SI" sz="3600" b="1" i="1" dirty="0" err="1">
                <a:latin typeface="Georgia" panose="02040502050405020303" pitchFamily="18" charset="0"/>
              </a:rPr>
              <a:t>Workplan</a:t>
            </a:r>
            <a:endParaRPr lang="sl-SI" sz="3600" b="1" i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50A65B2-56C8-D2DC-112C-323EBE15217A}"/>
              </a:ext>
            </a:extLst>
          </p:cNvPr>
          <p:cNvSpPr txBox="1">
            <a:spLocks/>
          </p:cNvSpPr>
          <p:nvPr/>
        </p:nvSpPr>
        <p:spPr bwMode="auto">
          <a:xfrm>
            <a:off x="602521" y="1979934"/>
            <a:ext cx="10739292" cy="3114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To agree on main activities and results to be </a:t>
            </a:r>
            <a:r>
              <a:rPr lang="en-US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realised</a:t>
            </a:r>
            <a:r>
              <a:rPr lang="en-US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during the EYC mandate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To be developed by each EYC at the start of a new mandate (October each year) – it needs to be written in </a:t>
            </a:r>
            <a:r>
              <a:rPr lang="en-US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RoP</a:t>
            </a:r>
            <a:r>
              <a:rPr lang="en-US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when WP needs to be developed by each EYC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Current Workplan was developed only for the transition period (before </a:t>
            </a:r>
            <a:r>
              <a:rPr lang="en-US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RoP</a:t>
            </a:r>
            <a:r>
              <a:rPr lang="en-US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are prepared)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At the 2nd MoM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comments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were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received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but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were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not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yet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integrated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in the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version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shared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before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TF meeting</a:t>
            </a:r>
            <a:endParaRPr lang="en-US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26354" y="310858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Content</a:t>
            </a:r>
            <a:r>
              <a:rPr lang="sl-SI" sz="3600" b="1" i="1" dirty="0">
                <a:latin typeface="Georgia" panose="02040502050405020303" pitchFamily="18" charset="0"/>
              </a:rPr>
              <a:t> of </a:t>
            </a:r>
            <a:r>
              <a:rPr lang="sl-SI" sz="3600" b="1" i="1" dirty="0" err="1">
                <a:latin typeface="Georgia" panose="02040502050405020303" pitchFamily="18" charset="0"/>
              </a:rPr>
              <a:t>Workplan</a:t>
            </a:r>
            <a:r>
              <a:rPr lang="sl-SI" sz="3600" b="1" i="1" dirty="0">
                <a:latin typeface="Georgia" panose="02040502050405020303" pitchFamily="18" charset="0"/>
              </a:rPr>
              <a:t> (in </a:t>
            </a:r>
            <a:r>
              <a:rPr lang="sl-SI" sz="3600" b="1" i="1" dirty="0" err="1">
                <a:latin typeface="Georgia" panose="02040502050405020303" pitchFamily="18" charset="0"/>
              </a:rPr>
              <a:t>transition</a:t>
            </a:r>
            <a:r>
              <a:rPr lang="sl-SI" sz="3600" b="1" i="1" dirty="0">
                <a:latin typeface="Georgia" panose="02040502050405020303" pitchFamily="18" charset="0"/>
              </a:rPr>
              <a:t> period) 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50A65B2-56C8-D2DC-112C-323EBE15217A}"/>
              </a:ext>
            </a:extLst>
          </p:cNvPr>
          <p:cNvSpPr txBox="1">
            <a:spLocks/>
          </p:cNvSpPr>
          <p:nvPr/>
        </p:nvSpPr>
        <p:spPr bwMode="auto">
          <a:xfrm>
            <a:off x="602521" y="1979934"/>
            <a:ext cx="10739292" cy="234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Finalize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and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Define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Pillar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Groups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: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ensuring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balance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participation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based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on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members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backgrounds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and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wishes</a:t>
            </a: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Organize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online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meeting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with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other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MRS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Youth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Councils</a:t>
            </a:r>
            <a:endParaRPr lang="sl-SI" sz="2000" dirty="0">
              <a:latin typeface="Avenir Next LT Pro" panose="020B0504020202020204" pitchFamily="34" charset="-18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Social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Media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Development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modernize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content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, EYC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branding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&amp; profile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Identify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Available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Funds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Plans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for</a:t>
            </a:r>
            <a:r>
              <a:rPr lang="sl-SI" sz="2000" dirty="0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Future </a:t>
            </a:r>
            <a:r>
              <a:rPr lang="sl-SI" sz="2000" dirty="0" err="1"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Projects</a:t>
            </a:r>
            <a:endParaRPr lang="en-GB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195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89597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26354" y="310858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Content</a:t>
            </a:r>
            <a:r>
              <a:rPr lang="sl-SI" sz="3600" b="1" i="1" dirty="0">
                <a:latin typeface="Georgia" panose="02040502050405020303" pitchFamily="18" charset="0"/>
              </a:rPr>
              <a:t> of </a:t>
            </a:r>
            <a:r>
              <a:rPr lang="sl-SI" sz="3600" b="1" i="1" dirty="0" err="1">
                <a:latin typeface="Georgia" panose="02040502050405020303" pitchFamily="18" charset="0"/>
              </a:rPr>
              <a:t>Workplan</a:t>
            </a:r>
            <a:r>
              <a:rPr lang="sl-SI" sz="3600" b="1" i="1" dirty="0">
                <a:latin typeface="Georgia" panose="02040502050405020303" pitchFamily="18" charset="0"/>
              </a:rPr>
              <a:t> – </a:t>
            </a:r>
            <a:r>
              <a:rPr lang="sl-SI" sz="3600" b="1" i="1" dirty="0" err="1">
                <a:latin typeface="Georgia" panose="02040502050405020303" pitchFamily="18" charset="0"/>
              </a:rPr>
              <a:t>Pillar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Groups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50A65B2-56C8-D2DC-112C-323EBE15217A}"/>
              </a:ext>
            </a:extLst>
          </p:cNvPr>
          <p:cNvSpPr txBox="1">
            <a:spLocks/>
          </p:cNvSpPr>
          <p:nvPr/>
        </p:nvSpPr>
        <p:spPr bwMode="auto">
          <a:xfrm>
            <a:off x="726354" y="1638800"/>
            <a:ext cx="10739292" cy="3925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b="1" dirty="0" err="1">
                <a:cs typeface="Times New Roman" panose="02020603050405020304" pitchFamily="18" charset="0"/>
              </a:rPr>
              <a:t>Pillar</a:t>
            </a:r>
            <a:r>
              <a:rPr lang="sl-SI" sz="2000" b="1" dirty="0">
                <a:cs typeface="Times New Roman" panose="02020603050405020304" pitchFamily="18" charset="0"/>
              </a:rPr>
              <a:t> 1</a:t>
            </a:r>
            <a:r>
              <a:rPr lang="sl-SI" sz="2000" dirty="0">
                <a:cs typeface="Times New Roman" panose="02020603050405020304" pitchFamily="18" charset="0"/>
              </a:rPr>
              <a:t>, </a:t>
            </a:r>
            <a:r>
              <a:rPr lang="sl-SI" sz="2000" dirty="0" err="1">
                <a:cs typeface="Times New Roman" panose="02020603050405020304" pitchFamily="18" charset="0"/>
              </a:rPr>
              <a:t>Blue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Growth</a:t>
            </a:r>
            <a:r>
              <a:rPr lang="sl-SI" sz="2000" dirty="0">
                <a:cs typeface="Times New Roman" panose="02020603050405020304" pitchFamily="18" charset="0"/>
              </a:rPr>
              <a:t>: </a:t>
            </a:r>
            <a:r>
              <a:rPr lang="sl-SI" sz="2000" dirty="0" err="1">
                <a:cs typeface="Times New Roman" panose="02020603050405020304" pitchFamily="18" charset="0"/>
              </a:rPr>
              <a:t>Members</a:t>
            </a:r>
            <a:r>
              <a:rPr lang="sl-SI" sz="2000" dirty="0">
                <a:cs typeface="Times New Roman" panose="02020603050405020304" pitchFamily="18" charset="0"/>
              </a:rPr>
              <a:t>: </a:t>
            </a:r>
            <a:r>
              <a:rPr lang="sl-SI" sz="2000" b="1" dirty="0">
                <a:cs typeface="Times New Roman" panose="02020603050405020304" pitchFamily="18" charset="0"/>
              </a:rPr>
              <a:t>Alessandro Bosco, Altin Guberi, </a:t>
            </a:r>
            <a:r>
              <a:rPr lang="sl-SI" sz="2000" b="1" dirty="0" err="1">
                <a:cs typeface="Times New Roman" panose="02020603050405020304" pitchFamily="18" charset="0"/>
              </a:rPr>
              <a:t>Petar</a:t>
            </a:r>
            <a:r>
              <a:rPr lang="sl-SI" sz="2000" b="1" dirty="0">
                <a:cs typeface="Times New Roman" panose="02020603050405020304" pitchFamily="18" charset="0"/>
              </a:rPr>
              <a:t> </a:t>
            </a:r>
            <a:r>
              <a:rPr lang="sl-SI" sz="2000" b="1" dirty="0" err="1">
                <a:cs typeface="Times New Roman" panose="02020603050405020304" pitchFamily="18" charset="0"/>
              </a:rPr>
              <a:t>Mdrović</a:t>
            </a:r>
            <a:r>
              <a:rPr lang="sl-SI" sz="2000" b="1" dirty="0">
                <a:cs typeface="Times New Roman" panose="02020603050405020304" pitchFamily="18" charset="0"/>
              </a:rPr>
              <a:t>, </a:t>
            </a:r>
            <a:r>
              <a:rPr lang="sl-SI" sz="2000" b="1" dirty="0" err="1">
                <a:cs typeface="Times New Roman" panose="02020603050405020304" pitchFamily="18" charset="0"/>
              </a:rPr>
              <a:t>Anastasija</a:t>
            </a:r>
            <a:r>
              <a:rPr lang="sl-SI" sz="2000" b="1" dirty="0">
                <a:cs typeface="Times New Roman" panose="02020603050405020304" pitchFamily="18" charset="0"/>
              </a:rPr>
              <a:t> Katić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b="1" dirty="0" err="1">
                <a:cs typeface="Times New Roman" panose="02020603050405020304" pitchFamily="18" charset="0"/>
              </a:rPr>
              <a:t>Pillar</a:t>
            </a:r>
            <a:r>
              <a:rPr lang="sl-SI" sz="2000" b="1" dirty="0">
                <a:cs typeface="Times New Roman" panose="02020603050405020304" pitchFamily="18" charset="0"/>
              </a:rPr>
              <a:t> 2</a:t>
            </a:r>
            <a:r>
              <a:rPr lang="sl-SI" sz="2000" dirty="0">
                <a:cs typeface="Times New Roman" panose="02020603050405020304" pitchFamily="18" charset="0"/>
              </a:rPr>
              <a:t>, </a:t>
            </a:r>
            <a:r>
              <a:rPr lang="sl-SI" sz="2000" dirty="0" err="1">
                <a:cs typeface="Times New Roman" panose="02020603050405020304" pitchFamily="18" charset="0"/>
              </a:rPr>
              <a:t>Connecting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the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Region</a:t>
            </a:r>
            <a:r>
              <a:rPr lang="sl-SI" sz="2000" dirty="0">
                <a:cs typeface="Times New Roman" panose="02020603050405020304" pitchFamily="18" charset="0"/>
              </a:rPr>
              <a:t>: Transport: </a:t>
            </a:r>
            <a:r>
              <a:rPr lang="sl-SI" sz="2000" dirty="0" err="1">
                <a:cs typeface="Times New Roman" panose="02020603050405020304" pitchFamily="18" charset="0"/>
              </a:rPr>
              <a:t>Members</a:t>
            </a:r>
            <a:r>
              <a:rPr lang="sl-SI" sz="2000" dirty="0">
                <a:cs typeface="Times New Roman" panose="02020603050405020304" pitchFamily="18" charset="0"/>
              </a:rPr>
              <a:t>: </a:t>
            </a:r>
            <a:r>
              <a:rPr lang="sl-SI" sz="2000" b="1" dirty="0" err="1">
                <a:cs typeface="Times New Roman" panose="02020603050405020304" pitchFamily="18" charset="0"/>
              </a:rPr>
              <a:t>Melpomeni</a:t>
            </a:r>
            <a:r>
              <a:rPr lang="sl-SI" sz="2000" b="1" dirty="0">
                <a:cs typeface="Times New Roman" panose="02020603050405020304" pitchFamily="18" charset="0"/>
              </a:rPr>
              <a:t> </a:t>
            </a:r>
            <a:r>
              <a:rPr lang="sl-SI" sz="2000" b="1" dirty="0" err="1">
                <a:cs typeface="Times New Roman" panose="02020603050405020304" pitchFamily="18" charset="0"/>
              </a:rPr>
              <a:t>Nelaj</a:t>
            </a:r>
            <a:r>
              <a:rPr lang="sl-SI" sz="2000" b="1" dirty="0">
                <a:cs typeface="Times New Roman" panose="02020603050405020304" pitchFamily="18" charset="0"/>
              </a:rPr>
              <a:t>, Francesco Moroni </a:t>
            </a:r>
            <a:r>
              <a:rPr lang="sl-SI" sz="2000" dirty="0">
                <a:cs typeface="Times New Roman" panose="02020603050405020304" pitchFamily="18" charset="0"/>
              </a:rPr>
              <a:t>(</a:t>
            </a:r>
            <a:r>
              <a:rPr lang="sl-SI" sz="2000" dirty="0" err="1">
                <a:cs typeface="Times New Roman" panose="02020603050405020304" pitchFamily="18" charset="0"/>
              </a:rPr>
              <a:t>lead</a:t>
            </a:r>
            <a:r>
              <a:rPr lang="sl-SI" sz="2000" dirty="0">
                <a:cs typeface="Times New Roman" panose="02020603050405020304" pitchFamily="18" charset="0"/>
              </a:rPr>
              <a:t>); </a:t>
            </a:r>
            <a:r>
              <a:rPr lang="sl-SI" sz="2000" dirty="0" err="1">
                <a:cs typeface="Times New Roman" panose="02020603050405020304" pitchFamily="18" charset="0"/>
              </a:rPr>
              <a:t>Energy</a:t>
            </a:r>
            <a:r>
              <a:rPr lang="sl-SI" sz="2000" dirty="0">
                <a:cs typeface="Times New Roman" panose="02020603050405020304" pitchFamily="18" charset="0"/>
              </a:rPr>
              <a:t>: </a:t>
            </a:r>
            <a:r>
              <a:rPr lang="sl-SI" sz="2000" dirty="0" err="1">
                <a:cs typeface="Times New Roman" panose="02020603050405020304" pitchFamily="18" charset="0"/>
              </a:rPr>
              <a:t>Members</a:t>
            </a:r>
            <a:r>
              <a:rPr lang="sl-SI" sz="2000" dirty="0">
                <a:cs typeface="Times New Roman" panose="02020603050405020304" pitchFamily="18" charset="0"/>
              </a:rPr>
              <a:t>: </a:t>
            </a:r>
            <a:r>
              <a:rPr lang="sl-SI" sz="2000" b="1" dirty="0">
                <a:cs typeface="Times New Roman" panose="02020603050405020304" pitchFamily="18" charset="0"/>
              </a:rPr>
              <a:t>Lara Šare (</a:t>
            </a:r>
            <a:r>
              <a:rPr lang="sl-SI" sz="2000" b="1" dirty="0" err="1">
                <a:cs typeface="Times New Roman" panose="02020603050405020304" pitchFamily="18" charset="0"/>
              </a:rPr>
              <a:t>lead</a:t>
            </a:r>
            <a:r>
              <a:rPr lang="sl-SI" sz="2000" b="1" dirty="0">
                <a:cs typeface="Times New Roman" panose="02020603050405020304" pitchFamily="18" charset="0"/>
              </a:rPr>
              <a:t>), </a:t>
            </a:r>
            <a:r>
              <a:rPr lang="sl-SI" sz="2000" b="1" dirty="0" err="1">
                <a:cs typeface="Times New Roman" panose="02020603050405020304" pitchFamily="18" charset="0"/>
              </a:rPr>
              <a:t>Ankica</a:t>
            </a:r>
            <a:r>
              <a:rPr lang="sl-SI" sz="2000" b="1" dirty="0">
                <a:cs typeface="Times New Roman" panose="02020603050405020304" pitchFamily="18" charset="0"/>
              </a:rPr>
              <a:t> </a:t>
            </a:r>
            <a:r>
              <a:rPr lang="sl-SI" sz="2000" b="1" dirty="0" err="1">
                <a:cs typeface="Times New Roman" panose="02020603050405020304" pitchFamily="18" charset="0"/>
              </a:rPr>
              <a:t>Sokolić</a:t>
            </a:r>
            <a:endParaRPr lang="sl-SI" sz="2000" b="1" dirty="0"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b="1" dirty="0" err="1">
                <a:cs typeface="Times New Roman" panose="02020603050405020304" pitchFamily="18" charset="0"/>
              </a:rPr>
              <a:t>Pillar</a:t>
            </a:r>
            <a:r>
              <a:rPr lang="sl-SI" sz="2000" b="1" dirty="0">
                <a:cs typeface="Times New Roman" panose="02020603050405020304" pitchFamily="18" charset="0"/>
              </a:rPr>
              <a:t> 3</a:t>
            </a:r>
            <a:r>
              <a:rPr lang="sl-SI" sz="2000" dirty="0">
                <a:cs typeface="Times New Roman" panose="02020603050405020304" pitchFamily="18" charset="0"/>
              </a:rPr>
              <a:t>, </a:t>
            </a:r>
            <a:r>
              <a:rPr lang="sl-SI" sz="2000" dirty="0" err="1">
                <a:cs typeface="Times New Roman" panose="02020603050405020304" pitchFamily="18" charset="0"/>
              </a:rPr>
              <a:t>Environmental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Quality</a:t>
            </a:r>
            <a:r>
              <a:rPr lang="sl-SI" sz="2000" dirty="0">
                <a:cs typeface="Times New Roman" panose="02020603050405020304" pitchFamily="18" charset="0"/>
              </a:rPr>
              <a:t>: </a:t>
            </a:r>
            <a:r>
              <a:rPr lang="sl-SI" sz="2000" dirty="0" err="1">
                <a:cs typeface="Times New Roman" panose="02020603050405020304" pitchFamily="18" charset="0"/>
              </a:rPr>
              <a:t>Members</a:t>
            </a:r>
            <a:r>
              <a:rPr lang="sl-SI" sz="2000" dirty="0">
                <a:cs typeface="Times New Roman" panose="02020603050405020304" pitchFamily="18" charset="0"/>
              </a:rPr>
              <a:t>: </a:t>
            </a:r>
            <a:r>
              <a:rPr lang="sl-SI" sz="2000" b="1" dirty="0">
                <a:cs typeface="Times New Roman" panose="02020603050405020304" pitchFamily="18" charset="0"/>
              </a:rPr>
              <a:t>Antonio </a:t>
            </a:r>
            <a:r>
              <a:rPr lang="sl-SI" sz="2000" b="1" dirty="0" err="1">
                <a:cs typeface="Times New Roman" panose="02020603050405020304" pitchFamily="18" charset="0"/>
              </a:rPr>
              <a:t>Grujevski</a:t>
            </a:r>
            <a:r>
              <a:rPr lang="sl-SI" sz="2000" b="1" dirty="0">
                <a:cs typeface="Times New Roman" panose="02020603050405020304" pitchFamily="18" charset="0"/>
              </a:rPr>
              <a:t>, </a:t>
            </a:r>
            <a:r>
              <a:rPr lang="sl-SI" sz="2000" b="1" dirty="0" err="1">
                <a:cs typeface="Times New Roman" panose="02020603050405020304" pitchFamily="18" charset="0"/>
              </a:rPr>
              <a:t>Gerasimos</a:t>
            </a:r>
            <a:r>
              <a:rPr lang="sl-SI" sz="2000" b="1" dirty="0">
                <a:cs typeface="Times New Roman" panose="02020603050405020304" pitchFamily="18" charset="0"/>
              </a:rPr>
              <a:t> </a:t>
            </a:r>
            <a:r>
              <a:rPr lang="sl-SI" sz="2000" b="1" dirty="0" err="1">
                <a:cs typeface="Times New Roman" panose="02020603050405020304" pitchFamily="18" charset="0"/>
              </a:rPr>
              <a:t>Avgerinos</a:t>
            </a:r>
            <a:r>
              <a:rPr lang="sl-SI" sz="2000" b="1" dirty="0">
                <a:cs typeface="Times New Roman" panose="02020603050405020304" pitchFamily="18" charset="0"/>
              </a:rPr>
              <a:t>, </a:t>
            </a:r>
            <a:r>
              <a:rPr lang="sl-SI" sz="2000" b="1" dirty="0" err="1">
                <a:cs typeface="Times New Roman" panose="02020603050405020304" pitchFamily="18" charset="0"/>
              </a:rPr>
              <a:t>Lejla</a:t>
            </a:r>
            <a:r>
              <a:rPr lang="sl-SI" sz="2000" b="1" dirty="0">
                <a:cs typeface="Times New Roman" panose="02020603050405020304" pitchFamily="18" charset="0"/>
              </a:rPr>
              <a:t> </a:t>
            </a:r>
            <a:r>
              <a:rPr lang="sl-SI" sz="2000" b="1" dirty="0" err="1">
                <a:cs typeface="Times New Roman" panose="02020603050405020304" pitchFamily="18" charset="0"/>
              </a:rPr>
              <a:t>Hadžijusufović</a:t>
            </a:r>
            <a:r>
              <a:rPr lang="sl-SI" sz="2000" b="1" dirty="0">
                <a:cs typeface="Times New Roman" panose="02020603050405020304" pitchFamily="18" charset="0"/>
              </a:rPr>
              <a:t>, Milica </a:t>
            </a:r>
            <a:r>
              <a:rPr lang="sl-SI" sz="2000" b="1" dirty="0" err="1">
                <a:cs typeface="Times New Roman" panose="02020603050405020304" pitchFamily="18" charset="0"/>
              </a:rPr>
              <a:t>Stankić</a:t>
            </a:r>
            <a:endParaRPr lang="sl-SI" sz="2000" b="1" dirty="0"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b="1" dirty="0" err="1">
                <a:cs typeface="Times New Roman" panose="02020603050405020304" pitchFamily="18" charset="0"/>
              </a:rPr>
              <a:t>Pillar</a:t>
            </a:r>
            <a:r>
              <a:rPr lang="sl-SI" sz="2000" b="1" dirty="0">
                <a:cs typeface="Times New Roman" panose="02020603050405020304" pitchFamily="18" charset="0"/>
              </a:rPr>
              <a:t> 4</a:t>
            </a:r>
            <a:r>
              <a:rPr lang="sl-SI" sz="2000" dirty="0">
                <a:cs typeface="Times New Roman" panose="02020603050405020304" pitchFamily="18" charset="0"/>
              </a:rPr>
              <a:t>, </a:t>
            </a:r>
            <a:r>
              <a:rPr lang="sl-SI" sz="2000" dirty="0" err="1">
                <a:cs typeface="Times New Roman" panose="02020603050405020304" pitchFamily="18" charset="0"/>
              </a:rPr>
              <a:t>Sustainable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Tourism</a:t>
            </a:r>
            <a:r>
              <a:rPr lang="sl-SI" sz="2000" dirty="0">
                <a:cs typeface="Times New Roman" panose="02020603050405020304" pitchFamily="18" charset="0"/>
              </a:rPr>
              <a:t>: </a:t>
            </a:r>
            <a:r>
              <a:rPr lang="sl-SI" sz="2000" dirty="0" err="1">
                <a:cs typeface="Times New Roman" panose="02020603050405020304" pitchFamily="18" charset="0"/>
              </a:rPr>
              <a:t>Members</a:t>
            </a:r>
            <a:r>
              <a:rPr lang="sl-SI" sz="2000" dirty="0">
                <a:cs typeface="Times New Roman" panose="02020603050405020304" pitchFamily="18" charset="0"/>
              </a:rPr>
              <a:t>: </a:t>
            </a:r>
            <a:r>
              <a:rPr lang="sl-SI" sz="2000" b="1" dirty="0" err="1">
                <a:cs typeface="Times New Roman" panose="02020603050405020304" pitchFamily="18" charset="0"/>
              </a:rPr>
              <a:t>Adnan</a:t>
            </a:r>
            <a:r>
              <a:rPr lang="sl-SI" sz="2000" b="1" dirty="0">
                <a:cs typeface="Times New Roman" panose="02020603050405020304" pitchFamily="18" charset="0"/>
              </a:rPr>
              <a:t> Solak (</a:t>
            </a:r>
            <a:r>
              <a:rPr lang="sl-SI" sz="2000" b="1" dirty="0" err="1">
                <a:cs typeface="Times New Roman" panose="02020603050405020304" pitchFamily="18" charset="0"/>
              </a:rPr>
              <a:t>lead</a:t>
            </a:r>
            <a:r>
              <a:rPr lang="sl-SI" sz="2000" b="1" dirty="0">
                <a:cs typeface="Times New Roman" panose="02020603050405020304" pitchFamily="18" charset="0"/>
              </a:rPr>
              <a:t>), Luisa </a:t>
            </a:r>
            <a:r>
              <a:rPr lang="sl-SI" sz="2000" b="1" dirty="0" err="1">
                <a:cs typeface="Times New Roman" panose="02020603050405020304" pitchFamily="18" charset="0"/>
              </a:rPr>
              <a:t>Centoze</a:t>
            </a:r>
            <a:r>
              <a:rPr lang="sl-SI" sz="2000" b="1" dirty="0">
                <a:cs typeface="Times New Roman" panose="02020603050405020304" pitchFamily="18" charset="0"/>
              </a:rPr>
              <a:t>, Lia </a:t>
            </a:r>
            <a:r>
              <a:rPr lang="sl-SI" sz="2000" b="1" dirty="0" err="1">
                <a:cs typeface="Times New Roman" panose="02020603050405020304" pitchFamily="18" charset="0"/>
              </a:rPr>
              <a:t>Gasperoni</a:t>
            </a:r>
            <a:endParaRPr lang="sl-SI" sz="2000" b="1" dirty="0"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b="1" dirty="0" err="1">
                <a:cs typeface="Times New Roman" panose="02020603050405020304" pitchFamily="18" charset="0"/>
              </a:rPr>
              <a:t>Pillar</a:t>
            </a:r>
            <a:r>
              <a:rPr lang="sl-SI" sz="2000" b="1" dirty="0">
                <a:cs typeface="Times New Roman" panose="02020603050405020304" pitchFamily="18" charset="0"/>
              </a:rPr>
              <a:t> 5</a:t>
            </a:r>
            <a:r>
              <a:rPr lang="sl-SI" sz="2000" dirty="0">
                <a:cs typeface="Times New Roman" panose="02020603050405020304" pitchFamily="18" charset="0"/>
              </a:rPr>
              <a:t>, </a:t>
            </a:r>
            <a:r>
              <a:rPr lang="sl-SI" sz="2000" dirty="0" err="1">
                <a:cs typeface="Times New Roman" panose="02020603050405020304" pitchFamily="18" charset="0"/>
              </a:rPr>
              <a:t>Improved</a:t>
            </a:r>
            <a:r>
              <a:rPr lang="sl-SI" sz="2000" dirty="0">
                <a:cs typeface="Times New Roman" panose="02020603050405020304" pitchFamily="18" charset="0"/>
              </a:rPr>
              <a:t> Social </a:t>
            </a:r>
            <a:r>
              <a:rPr lang="sl-SI" sz="2000" dirty="0" err="1">
                <a:cs typeface="Times New Roman" panose="02020603050405020304" pitchFamily="18" charset="0"/>
              </a:rPr>
              <a:t>Cohesion</a:t>
            </a:r>
            <a:r>
              <a:rPr lang="sl-SI" sz="2000" dirty="0">
                <a:cs typeface="Times New Roman" panose="02020603050405020304" pitchFamily="18" charset="0"/>
              </a:rPr>
              <a:t>: </a:t>
            </a:r>
            <a:r>
              <a:rPr lang="sl-SI" sz="2000" dirty="0" err="1">
                <a:cs typeface="Times New Roman" panose="02020603050405020304" pitchFamily="18" charset="0"/>
              </a:rPr>
              <a:t>Members</a:t>
            </a:r>
            <a:r>
              <a:rPr lang="sl-SI" sz="2000" dirty="0">
                <a:cs typeface="Times New Roman" panose="02020603050405020304" pitchFamily="18" charset="0"/>
              </a:rPr>
              <a:t>: </a:t>
            </a:r>
            <a:r>
              <a:rPr lang="sl-SI" sz="2000" b="1" dirty="0">
                <a:cs typeface="Times New Roman" panose="02020603050405020304" pitchFamily="18" charset="0"/>
              </a:rPr>
              <a:t>Vladimir Perazić, </a:t>
            </a:r>
            <a:r>
              <a:rPr lang="sl-SI" sz="2000" b="1" dirty="0" err="1">
                <a:cs typeface="Times New Roman" panose="02020603050405020304" pitchFamily="18" charset="0"/>
              </a:rPr>
              <a:t>Blendi</a:t>
            </a:r>
            <a:r>
              <a:rPr lang="sl-SI" sz="2000" b="1" dirty="0">
                <a:cs typeface="Times New Roman" panose="02020603050405020304" pitchFamily="18" charset="0"/>
              </a:rPr>
              <a:t> </a:t>
            </a:r>
            <a:r>
              <a:rPr lang="sl-SI" sz="2000" b="1" dirty="0" err="1">
                <a:cs typeface="Times New Roman" panose="02020603050405020304" pitchFamily="18" charset="0"/>
              </a:rPr>
              <a:t>Hodai</a:t>
            </a:r>
            <a:r>
              <a:rPr lang="sl-SI" sz="2000" b="1" dirty="0">
                <a:cs typeface="Times New Roman" panose="02020603050405020304" pitchFamily="18" charset="0"/>
              </a:rPr>
              <a:t>, </a:t>
            </a:r>
            <a:r>
              <a:rPr lang="sl-SI" sz="2000" b="1" dirty="0" err="1">
                <a:cs typeface="Times New Roman" panose="02020603050405020304" pitchFamily="18" charset="0"/>
              </a:rPr>
              <a:t>Petar</a:t>
            </a:r>
            <a:r>
              <a:rPr lang="sl-SI" sz="2000" b="1" dirty="0">
                <a:cs typeface="Times New Roman" panose="02020603050405020304" pitchFamily="18" charset="0"/>
              </a:rPr>
              <a:t> Stevanović, Andrea Damjanović, </a:t>
            </a:r>
            <a:r>
              <a:rPr lang="sl-SI" sz="2000" b="1" dirty="0" err="1">
                <a:cs typeface="Times New Roman" panose="02020603050405020304" pitchFamily="18" charset="0"/>
              </a:rPr>
              <a:t>Marianna</a:t>
            </a:r>
            <a:r>
              <a:rPr lang="sl-SI" sz="2000" b="1" dirty="0">
                <a:cs typeface="Times New Roman" panose="02020603050405020304" pitchFamily="18" charset="0"/>
              </a:rPr>
              <a:t> </a:t>
            </a:r>
            <a:r>
              <a:rPr lang="sl-SI" sz="2000" b="1" dirty="0" err="1">
                <a:cs typeface="Times New Roman" panose="02020603050405020304" pitchFamily="18" charset="0"/>
              </a:rPr>
              <a:t>Peiou</a:t>
            </a:r>
            <a:endParaRPr lang="sl-SI" sz="2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635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463469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88270" y="263140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Contents</a:t>
            </a:r>
            <a:endParaRPr lang="sl-SI" sz="3600" b="1" i="1" dirty="0">
              <a:latin typeface="Georgia" panose="02040502050405020303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54" y="1690177"/>
            <a:ext cx="10739292" cy="3319266"/>
          </a:xfrm>
        </p:spPr>
        <p:txBody>
          <a:bodyPr/>
          <a:lstStyle/>
          <a:p>
            <a:pPr marL="357188" indent="-357188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AutoNum type="arabicPeriod"/>
            </a:pP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Process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of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RoP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development</a:t>
            </a: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AutoNum type="arabicPeriod"/>
            </a:pP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Draft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RoP</a:t>
            </a: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Arial" panose="020B0604020202020204" pitchFamily="34" charset="0"/>
              <a:buAutoNum type="arabicPeriod"/>
            </a:pP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Resources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for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EYC at Facility Point</a:t>
            </a:r>
          </a:p>
          <a:p>
            <a:pPr marL="342900" indent="-3429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AutoNum type="arabicPeriod"/>
            </a:pP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Draft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Workplan</a:t>
            </a: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357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2006	1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56022" y="327791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Workplan</a:t>
            </a:r>
            <a:r>
              <a:rPr lang="sl-SI" sz="3600" b="1" i="1" dirty="0">
                <a:latin typeface="Georgia" panose="02040502050405020303" pitchFamily="18" charset="0"/>
              </a:rPr>
              <a:t> future </a:t>
            </a:r>
            <a:r>
              <a:rPr lang="sl-SI" sz="3600" b="1" i="1" dirty="0" err="1">
                <a:latin typeface="Georgia" panose="02040502050405020303" pitchFamily="18" charset="0"/>
              </a:rPr>
              <a:t>consideration</a:t>
            </a:r>
            <a:endParaRPr lang="sl-SI" sz="3600" b="1" i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50A65B2-56C8-D2DC-112C-323EBE15217A}"/>
              </a:ext>
            </a:extLst>
          </p:cNvPr>
          <p:cNvSpPr txBox="1">
            <a:spLocks/>
          </p:cNvSpPr>
          <p:nvPr/>
        </p:nvSpPr>
        <p:spPr bwMode="auto">
          <a:xfrm>
            <a:off x="756022" y="1598933"/>
            <a:ext cx="10739292" cy="234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>
                <a:cs typeface="Times New Roman" panose="02020603050405020304" pitchFamily="18" charset="0"/>
              </a:rPr>
              <a:t>WP in </a:t>
            </a:r>
            <a:r>
              <a:rPr lang="sl-SI" sz="2000" dirty="0" err="1">
                <a:cs typeface="Times New Roman" panose="02020603050405020304" pitchFamily="18" charset="0"/>
              </a:rPr>
              <a:t>transition</a:t>
            </a:r>
            <a:r>
              <a:rPr lang="sl-SI" sz="2000" dirty="0">
                <a:cs typeface="Times New Roman" panose="02020603050405020304" pitchFamily="18" charset="0"/>
              </a:rPr>
              <a:t> period </a:t>
            </a:r>
            <a:r>
              <a:rPr lang="sl-SI" sz="2000" dirty="0" err="1">
                <a:cs typeface="Times New Roman" panose="02020603050405020304" pitchFamily="18" charset="0"/>
              </a:rPr>
              <a:t>until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finalization</a:t>
            </a:r>
            <a:r>
              <a:rPr lang="sl-SI" sz="2000" dirty="0">
                <a:cs typeface="Times New Roman" panose="02020603050405020304" pitchFamily="18" charset="0"/>
              </a:rPr>
              <a:t> of RoP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FP LP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Reccomendation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to start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preparing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workplan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until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end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of Mandate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Inclusion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of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topics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such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as Post 27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Cohesion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&amp;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Priority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Themes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in WP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for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EYC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Preparation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of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Innauguration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event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at Forum</a:t>
            </a:r>
            <a:endParaRPr lang="en-GB" sz="1800" dirty="0">
              <a:ea typeface="Arial" panose="020B0604020202020204" pitchFamily="34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56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7D553544-5AEF-C6FE-A44E-6BB9B3480C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BC984A7A-7742-0759-AD30-78F1EE0A48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 descr="&quot;&quot;">
            <a:extLst>
              <a:ext uri="{FF2B5EF4-FFF2-40B4-BE49-F238E27FC236}">
                <a16:creationId xmlns:a16="http://schemas.microsoft.com/office/drawing/2014/main" id="{172D2733-6AC0-79CA-2306-BD89D0455C1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 descr="&quot;&quot;">
            <a:extLst>
              <a:ext uri="{FF2B5EF4-FFF2-40B4-BE49-F238E27FC236}">
                <a16:creationId xmlns:a16="http://schemas.microsoft.com/office/drawing/2014/main" id="{9513BF39-8C48-0249-02EA-B9CB9C4FBF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816225" y="149225"/>
            <a:ext cx="6559550" cy="65595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0C4A2-A8C7-F7B4-9B0F-7B624C7B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14700" y="2085975"/>
            <a:ext cx="5562600" cy="2513013"/>
          </a:xfrm>
        </p:spPr>
        <p:txBody>
          <a:bodyPr anchor="b"/>
          <a:lstStyle/>
          <a:p>
            <a:pPr algn="ctr" eaLnBrk="1" hangingPunct="1"/>
            <a:r>
              <a:rPr lang="en-US" altLang="sl-SI" sz="5600" dirty="0"/>
              <a:t>Thank you for a constructive meeting!</a:t>
            </a:r>
          </a:p>
        </p:txBody>
      </p:sp>
      <p:sp>
        <p:nvSpPr>
          <p:cNvPr id="15" name="Arc 14" descr="&quot;&quot;">
            <a:extLst>
              <a:ext uri="{FF2B5EF4-FFF2-40B4-BE49-F238E27FC236}">
                <a16:creationId xmlns:a16="http://schemas.microsoft.com/office/drawing/2014/main" id="{B98E05EB-92B7-5855-41F0-777AE0E420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9222429" flipV="1">
            <a:off x="2493963" y="6350"/>
            <a:ext cx="6816725" cy="6816725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16" descr="&quot;&quot;">
            <a:extLst>
              <a:ext uri="{FF2B5EF4-FFF2-40B4-BE49-F238E27FC236}">
                <a16:creationId xmlns:a16="http://schemas.microsoft.com/office/drawing/2014/main" id="{6F5FA6AE-8E74-6BF1-C853-3CA344336A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201025" y="5310188"/>
            <a:ext cx="706438" cy="6873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461DB9-7F3E-5AC4-C8CA-DE0B6253EC44}"/>
              </a:ext>
            </a:extLst>
          </p:cNvPr>
          <p:cNvSpPr txBox="1"/>
          <p:nvPr/>
        </p:nvSpPr>
        <p:spPr>
          <a:xfrm>
            <a:off x="3914413" y="4908164"/>
            <a:ext cx="4250864" cy="1491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4999"/>
              </a:lnSpc>
              <a:spcAft>
                <a:spcPts val="1000"/>
              </a:spcAft>
              <a:tabLst>
                <a:tab pos="2865755" algn="ctr"/>
                <a:tab pos="5731510" algn="r"/>
              </a:tabLst>
            </a:pPr>
            <a:r>
              <a:rPr lang="sl" sz="1600" dirty="0">
                <a:latin typeface="Calibri"/>
                <a:ea typeface="Calibri"/>
                <a:cs typeface="Calibri"/>
              </a:rPr>
              <a:t>»</a:t>
            </a:r>
            <a:r>
              <a:rPr lang="sl" sz="1600" i="1" dirty="0">
                <a:effectLst/>
                <a:latin typeface="Calibri"/>
                <a:ea typeface="Calibri"/>
                <a:cs typeface="Calibri"/>
              </a:rPr>
              <a:t>Strategic project </a:t>
            </a:r>
            <a:r>
              <a:rPr lang="sl" sz="1600" i="1" dirty="0">
                <a:latin typeface="Calibri"/>
                <a:ea typeface="Calibri"/>
                <a:cs typeface="Calibri"/>
              </a:rPr>
              <a:t>“</a:t>
            </a:r>
            <a:r>
              <a:rPr lang="sl" sz="1600" i="1" dirty="0">
                <a:effectLst/>
                <a:latin typeface="Calibri"/>
                <a:ea typeface="Calibri"/>
                <a:cs typeface="Calibri"/>
              </a:rPr>
              <a:t>EUSAIR FACILITY POINT</a:t>
            </a:r>
            <a:r>
              <a:rPr lang="sl" sz="1600" i="1" dirty="0">
                <a:latin typeface="Calibri"/>
                <a:ea typeface="Calibri"/>
                <a:cs typeface="Calibri"/>
              </a:rPr>
              <a:t> – Supporting the EUSAIR governance for improved cooperation” is</a:t>
            </a:r>
            <a:r>
              <a:rPr lang="sl" sz="1600" i="1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sl" sz="1600" i="1" dirty="0">
                <a:latin typeface="Calibri"/>
                <a:ea typeface="Calibri"/>
                <a:cs typeface="Calibri"/>
              </a:rPr>
              <a:t>cofinanced </a:t>
            </a:r>
            <a:r>
              <a:rPr lang="sl" sz="1600" i="1" dirty="0">
                <a:effectLst/>
                <a:latin typeface="Calibri"/>
                <a:ea typeface="Calibri"/>
                <a:cs typeface="Calibri"/>
              </a:rPr>
              <a:t>by European Union </a:t>
            </a:r>
            <a:r>
              <a:rPr lang="sl" sz="1600" i="1" dirty="0">
                <a:latin typeface="Calibri"/>
                <a:ea typeface="Calibri"/>
                <a:cs typeface="Calibri"/>
              </a:rPr>
              <a:t>in </a:t>
            </a:r>
            <a:r>
              <a:rPr lang="sl" sz="1600" i="1" dirty="0">
                <a:effectLst/>
                <a:latin typeface="Calibri"/>
                <a:ea typeface="Calibri"/>
                <a:cs typeface="Calibri"/>
              </a:rPr>
              <a:t>the </a:t>
            </a:r>
            <a:r>
              <a:rPr lang="sl" sz="1600" i="1" dirty="0">
                <a:latin typeface="Calibri"/>
                <a:ea typeface="Calibri"/>
                <a:cs typeface="Calibri"/>
              </a:rPr>
              <a:t>framework of </a:t>
            </a:r>
            <a:r>
              <a:rPr lang="sl" sz="1600" i="1" dirty="0">
                <a:effectLst/>
                <a:latin typeface="Calibri"/>
                <a:ea typeface="Calibri"/>
                <a:cs typeface="Calibri"/>
              </a:rPr>
              <a:t>Interreg </a:t>
            </a:r>
            <a:r>
              <a:rPr lang="sl" sz="1600" i="1" dirty="0">
                <a:latin typeface="Calibri"/>
                <a:ea typeface="Calibri"/>
                <a:cs typeface="Calibri"/>
              </a:rPr>
              <a:t>programme </a:t>
            </a:r>
            <a:r>
              <a:rPr lang="sl" sz="1600" i="1" dirty="0">
                <a:effectLst/>
                <a:latin typeface="Calibri"/>
                <a:ea typeface="Calibri"/>
                <a:cs typeface="Calibri"/>
              </a:rPr>
              <a:t>IPA ADRION 2021-2027</a:t>
            </a:r>
            <a:r>
              <a:rPr lang="sl" sz="1600" dirty="0">
                <a:latin typeface="Calibri"/>
                <a:ea typeface="Calibri"/>
                <a:cs typeface="Calibri"/>
              </a:rPr>
              <a:t>«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936315" y="1037257"/>
            <a:ext cx="861698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4400" b="1" i="1" dirty="0">
                <a:latin typeface="Georgia" panose="02040502050405020303" pitchFamily="18" charset="0"/>
              </a:rPr>
              <a:t>1. </a:t>
            </a:r>
            <a:r>
              <a:rPr lang="sl-SI" sz="4400" b="1" i="1" dirty="0" err="1">
                <a:latin typeface="Georgia" panose="02040502050405020303" pitchFamily="18" charset="0"/>
              </a:rPr>
              <a:t>Process</a:t>
            </a:r>
            <a:r>
              <a:rPr lang="sl-SI" sz="4400" b="1" i="1" dirty="0">
                <a:latin typeface="Georgia" panose="02040502050405020303" pitchFamily="18" charset="0"/>
              </a:rPr>
              <a:t> of EYC </a:t>
            </a:r>
            <a:r>
              <a:rPr lang="sl-SI" sz="4400" b="1" i="1" dirty="0" err="1">
                <a:latin typeface="Georgia" panose="02040502050405020303" pitchFamily="18" charset="0"/>
              </a:rPr>
              <a:t>Rules</a:t>
            </a:r>
            <a:r>
              <a:rPr lang="sl-SI" sz="4400" b="1" i="1" dirty="0">
                <a:latin typeface="Georgia" panose="02040502050405020303" pitchFamily="18" charset="0"/>
              </a:rPr>
              <a:t> of Procedure </a:t>
            </a:r>
            <a:r>
              <a:rPr lang="sl-SI" sz="4400" b="1" i="1" dirty="0" err="1">
                <a:latin typeface="Georgia" panose="02040502050405020303" pitchFamily="18" charset="0"/>
              </a:rPr>
              <a:t>development</a:t>
            </a:r>
            <a:endParaRPr lang="sl-SI" sz="4400" b="1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669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91268" y="1141252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891268" y="298331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Steps</a:t>
            </a:r>
            <a:r>
              <a:rPr lang="sl-SI" sz="3600" b="1" i="1" dirty="0">
                <a:latin typeface="Georgia" panose="02040502050405020303" pitchFamily="18" charset="0"/>
              </a:rPr>
              <a:t> in the </a:t>
            </a:r>
            <a:r>
              <a:rPr lang="sl-SI" sz="3600" b="1" i="1" dirty="0" err="1">
                <a:latin typeface="Georgia" panose="02040502050405020303" pitchFamily="18" charset="0"/>
              </a:rPr>
              <a:t>process</a:t>
            </a:r>
            <a:endParaRPr lang="sl-SI" sz="3600" b="1" i="1" dirty="0">
              <a:latin typeface="Georgia" panose="02040502050405020303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54" y="1690176"/>
            <a:ext cx="10739292" cy="3648173"/>
          </a:xfrm>
        </p:spPr>
        <p:txBody>
          <a:bodyPr/>
          <a:lstStyle/>
          <a:p>
            <a:pPr marL="357188" indent="-357188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AutoNum type="arabicPeriod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Introduction at the 1st EYC MoM and start of work (who, how, when) – Nov. 2024</a:t>
            </a:r>
          </a:p>
          <a:p>
            <a:pPr marL="342900" indent="-3429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AutoNum type="arabicPeriod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Working on the document in EYC and 2nd MoM - current draft – Dec. 2024-Jan. 2025</a:t>
            </a:r>
          </a:p>
          <a:p>
            <a:pPr marL="342900" indent="-3429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AutoNum type="arabicPeriod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Feedback from TF (today), from NC meeting (12/02) and GB meeting (13/02)</a:t>
            </a:r>
          </a:p>
          <a:p>
            <a:pPr marL="342900" indent="-3429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AutoNum type="arabicPeriod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Further work – integrating feedback in EYC- 2nd draft – end of February</a:t>
            </a:r>
          </a:p>
          <a:p>
            <a:pPr marL="342900" indent="-3429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AutoNum type="arabicPeriod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Joint meeting between TF and EYC – finetuning - mid March</a:t>
            </a: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AutoNum type="arabicPeriod"/>
            </a:pP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Approval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by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end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of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March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2025</a:t>
            </a:r>
            <a:endParaRPr lang="en-US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29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463469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88270" y="263140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Work</a:t>
            </a:r>
            <a:r>
              <a:rPr lang="sl-SI" sz="3600" b="1" i="1" dirty="0">
                <a:latin typeface="Georgia" panose="02040502050405020303" pitchFamily="18" charset="0"/>
              </a:rPr>
              <a:t> done so far </a:t>
            </a:r>
            <a:r>
              <a:rPr lang="sl-SI" sz="3600" b="1" i="1" dirty="0" err="1">
                <a:latin typeface="Georgia" panose="02040502050405020303" pitchFamily="18" charset="0"/>
              </a:rPr>
              <a:t>by</a:t>
            </a:r>
            <a:r>
              <a:rPr lang="sl-SI" sz="3600" b="1" i="1" dirty="0">
                <a:latin typeface="Georgia" panose="02040502050405020303" pitchFamily="18" charset="0"/>
              </a:rPr>
              <a:t> EYC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54" y="1690177"/>
            <a:ext cx="10739292" cy="3319266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>
                <a:cs typeface="Times New Roman" panose="02020603050405020304" pitchFamily="18" charset="0"/>
              </a:rPr>
              <a:t>1 </a:t>
            </a:r>
            <a:r>
              <a:rPr lang="sl-SI" sz="2000" dirty="0" err="1">
                <a:cs typeface="Times New Roman" panose="02020603050405020304" pitchFamily="18" charset="0"/>
              </a:rPr>
              <a:t>Working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Group</a:t>
            </a:r>
            <a:r>
              <a:rPr lang="sl-SI" sz="2000" dirty="0">
                <a:cs typeface="Times New Roman" panose="02020603050405020304" pitchFamily="18" charset="0"/>
              </a:rPr>
              <a:t> meeting: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Worplan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Working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Group</a:t>
            </a:r>
            <a:endParaRPr lang="sl-SI" sz="20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RoP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Working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Group</a:t>
            </a:r>
            <a:endParaRPr lang="sl-SI" sz="20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2nd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MoM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recived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comments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from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other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Members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not in WG + Presidency + FP LP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RoP WG </a:t>
            </a:r>
            <a:r>
              <a:rPr lang="sl-SI" sz="200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implemente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first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comments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until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from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13. to 15.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January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2025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W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P WG to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prepare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updated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Work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Plan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until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end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of mandate</a:t>
            </a:r>
            <a:endParaRPr lang="en-GB" sz="2000" dirty="0">
              <a:effectLst/>
              <a:ea typeface="Arial" panose="020B0604020202020204" pitchFamily="34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17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936315" y="1037257"/>
            <a:ext cx="86169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4400" b="1" i="1" dirty="0">
                <a:latin typeface="Georgia" panose="02040502050405020303" pitchFamily="18" charset="0"/>
              </a:rPr>
              <a:t>2. </a:t>
            </a:r>
            <a:r>
              <a:rPr lang="sl-SI" sz="4400" b="1" i="1" dirty="0" err="1">
                <a:latin typeface="Georgia" panose="02040502050405020303" pitchFamily="18" charset="0"/>
              </a:rPr>
              <a:t>Draft</a:t>
            </a:r>
            <a:r>
              <a:rPr lang="sl-SI" sz="4400" b="1" i="1" dirty="0">
                <a:latin typeface="Georgia" panose="02040502050405020303" pitchFamily="18" charset="0"/>
              </a:rPr>
              <a:t> </a:t>
            </a:r>
            <a:r>
              <a:rPr lang="sl-SI" sz="4400" b="1" i="1" dirty="0" err="1">
                <a:latin typeface="Georgia" panose="02040502050405020303" pitchFamily="18" charset="0"/>
              </a:rPr>
              <a:t>Rules</a:t>
            </a:r>
            <a:r>
              <a:rPr lang="sl-SI" sz="4400" b="1" i="1" dirty="0">
                <a:latin typeface="Georgia" panose="02040502050405020303" pitchFamily="18" charset="0"/>
              </a:rPr>
              <a:t> of Procedure</a:t>
            </a:r>
          </a:p>
        </p:txBody>
      </p:sp>
    </p:spTree>
    <p:extLst>
      <p:ext uri="{BB962C8B-B14F-4D97-AF65-F5344CB8AC3E}">
        <p14:creationId xmlns:p14="http://schemas.microsoft.com/office/powerpoint/2010/main" val="174326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56022" y="327791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Draft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Rules</a:t>
            </a:r>
            <a:r>
              <a:rPr lang="sl-SI" sz="3600" b="1" i="1" dirty="0">
                <a:latin typeface="Georgia" panose="02040502050405020303" pitchFamily="18" charset="0"/>
              </a:rPr>
              <a:t> of Procedure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50A65B2-56C8-D2DC-112C-323EBE15217A}"/>
              </a:ext>
            </a:extLst>
          </p:cNvPr>
          <p:cNvSpPr txBox="1">
            <a:spLocks/>
          </p:cNvSpPr>
          <p:nvPr/>
        </p:nvSpPr>
        <p:spPr bwMode="auto">
          <a:xfrm>
            <a:off x="726354" y="1468633"/>
            <a:ext cx="10739292" cy="3763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400" dirty="0">
                <a:cs typeface="Times New Roman" panose="02020603050405020304" pitchFamily="18" charset="0"/>
              </a:rPr>
              <a:t>2 </a:t>
            </a:r>
            <a:r>
              <a:rPr lang="sl-SI" sz="2400" dirty="0" err="1">
                <a:cs typeface="Times New Roman" panose="02020603050405020304" pitchFamily="18" charset="0"/>
              </a:rPr>
              <a:t>Main</a:t>
            </a:r>
            <a:r>
              <a:rPr lang="sl-SI" sz="2400" dirty="0">
                <a:cs typeface="Times New Roman" panose="02020603050405020304" pitchFamily="18" charset="0"/>
              </a:rPr>
              <a:t> </a:t>
            </a:r>
            <a:r>
              <a:rPr lang="sl-SI" sz="2400" dirty="0" err="1">
                <a:cs typeface="Times New Roman" panose="02020603050405020304" pitchFamily="18" charset="0"/>
              </a:rPr>
              <a:t>parts</a:t>
            </a:r>
            <a:r>
              <a:rPr lang="sl-SI" sz="2400" dirty="0">
                <a:cs typeface="Times New Roman" panose="02020603050405020304" pitchFamily="18" charset="0"/>
              </a:rPr>
              <a:t>: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dirty="0">
                <a:ea typeface="Montserrat" panose="00000500000000000000" pitchFamily="2" charset="-18"/>
                <a:cs typeface="Montserrat" panose="00000500000000000000" pitchFamily="2" charset="-18"/>
              </a:rPr>
              <a:t>Establishes main principles, vision, and values of the EUSAIR Youth Council.</a:t>
            </a:r>
            <a:endParaRPr lang="en-GB" sz="2000" dirty="0">
              <a:ea typeface="Arial" panose="020B0604020202020204" pitchFamily="34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dirty="0">
                <a:ea typeface="Montserrat" panose="00000500000000000000" pitchFamily="2" charset="-18"/>
                <a:cs typeface="Montserrat" panose="00000500000000000000" pitchFamily="2" charset="-18"/>
              </a:rPr>
              <a:t>Regulates </a:t>
            </a:r>
            <a:r>
              <a:rPr lang="sl-SI" sz="2000" dirty="0" err="1">
                <a:ea typeface="Montserrat" panose="00000500000000000000" pitchFamily="2" charset="-18"/>
                <a:cs typeface="Montserrat" panose="00000500000000000000" pitchFamily="2" charset="-18"/>
              </a:rPr>
              <a:t>the</a:t>
            </a:r>
            <a:r>
              <a:rPr lang="sl-SI" sz="2000" dirty="0">
                <a:ea typeface="Montserrat" panose="00000500000000000000" pitchFamily="2" charset="-18"/>
                <a:cs typeface="Montserrat" panose="00000500000000000000" pitchFamily="2" charset="-18"/>
              </a:rPr>
              <a:t> </a:t>
            </a:r>
            <a:r>
              <a:rPr lang="en-GB" sz="2000" dirty="0">
                <a:ea typeface="Montserrat" panose="00000500000000000000" pitchFamily="2" charset="-18"/>
                <a:cs typeface="Montserrat" panose="00000500000000000000" pitchFamily="2" charset="-18"/>
              </a:rPr>
              <a:t>procedures, membership, and activity of the organisation</a:t>
            </a:r>
            <a:r>
              <a:rPr lang="en-GB" sz="1400" dirty="0">
                <a:ea typeface="Montserrat" panose="00000500000000000000" pitchFamily="2" charset="-18"/>
                <a:cs typeface="Montserrat" panose="00000500000000000000" pitchFamily="2" charset="-18"/>
              </a:rPr>
              <a:t>.</a:t>
            </a:r>
            <a:endParaRPr lang="sl-SI" sz="1600" dirty="0">
              <a:ea typeface="Montserrat" panose="00000500000000000000" pitchFamily="2" charset="-18"/>
              <a:cs typeface="Montserrat" panose="00000500000000000000" pitchFamily="2" charset="-18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>
                <a:cs typeface="Times New Roman" panose="02020603050405020304" pitchFamily="18" charset="0"/>
              </a:rPr>
              <a:t>What </a:t>
            </a:r>
            <a:r>
              <a:rPr lang="sl-SI" sz="2000" dirty="0" err="1">
                <a:cs typeface="Times New Roman" panose="02020603050405020304" pitchFamily="18" charset="0"/>
              </a:rPr>
              <a:t>the</a:t>
            </a:r>
            <a:r>
              <a:rPr lang="sl-SI" sz="2000" dirty="0">
                <a:cs typeface="Times New Roman" panose="02020603050405020304" pitchFamily="18" charset="0"/>
              </a:rPr>
              <a:t> EYC </a:t>
            </a:r>
            <a:r>
              <a:rPr lang="sl-SI" sz="2000" dirty="0" err="1">
                <a:cs typeface="Times New Roman" panose="02020603050405020304" pitchFamily="18" charset="0"/>
              </a:rPr>
              <a:t>envisioned</a:t>
            </a:r>
            <a:r>
              <a:rPr lang="sl-SI" sz="2000" dirty="0">
                <a:cs typeface="Times New Roman" panose="02020603050405020304" pitchFamily="18" charset="0"/>
              </a:rPr>
              <a:t> in RoP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cs typeface="Times New Roman" panose="02020603050405020304" pitchFamily="18" charset="0"/>
              </a:rPr>
              <a:t>Advisory</a:t>
            </a:r>
            <a:r>
              <a:rPr lang="sl-SI" sz="2000" dirty="0">
                <a:cs typeface="Times New Roman" panose="02020603050405020304" pitchFamily="18" charset="0"/>
              </a:rPr>
              <a:t> role of EYC (</a:t>
            </a:r>
            <a:r>
              <a:rPr lang="sl-SI" sz="2000" dirty="0" err="1">
                <a:cs typeface="Times New Roman" panose="02020603050405020304" pitchFamily="18" charset="0"/>
              </a:rPr>
              <a:t>rapresentiong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youth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perspective</a:t>
            </a:r>
            <a:r>
              <a:rPr lang="sl-SI" sz="2000" dirty="0">
                <a:cs typeface="Times New Roman" panose="02020603050405020304" pitchFamily="18" charset="0"/>
              </a:rPr>
              <a:t> on </a:t>
            </a:r>
            <a:r>
              <a:rPr lang="sl-SI" sz="2000" dirty="0" err="1">
                <a:cs typeface="Times New Roman" panose="02020603050405020304" pitchFamily="18" charset="0"/>
              </a:rPr>
              <a:t>issues</a:t>
            </a:r>
            <a:r>
              <a:rPr lang="sl-SI" sz="2000" dirty="0">
                <a:cs typeface="Times New Roman" panose="02020603050405020304" pitchFamily="18" charset="0"/>
              </a:rPr>
              <a:t> &amp; </a:t>
            </a:r>
            <a:r>
              <a:rPr lang="sl-SI" sz="2000" dirty="0" err="1">
                <a:cs typeface="Times New Roman" panose="02020603050405020304" pitchFamily="18" charset="0"/>
              </a:rPr>
              <a:t>provide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recommendations</a:t>
            </a:r>
            <a:r>
              <a:rPr lang="sl-SI" sz="2000" dirty="0">
                <a:cs typeface="Times New Roman" panose="02020603050405020304" pitchFamily="18" charset="0"/>
              </a:rPr>
              <a:t>)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cs typeface="Times New Roman" panose="02020603050405020304" pitchFamily="18" charset="0"/>
              </a:rPr>
              <a:t>Operational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Aspects</a:t>
            </a:r>
            <a:r>
              <a:rPr lang="sl-SI" sz="2000" dirty="0">
                <a:cs typeface="Times New Roman" panose="02020603050405020304" pitchFamily="18" charset="0"/>
              </a:rPr>
              <a:t> of EYC (</a:t>
            </a:r>
            <a:r>
              <a:rPr lang="sl-SI" sz="2000" dirty="0" err="1">
                <a:cs typeface="Times New Roman" panose="02020603050405020304" pitchFamily="18" charset="0"/>
              </a:rPr>
              <a:t>meetings</a:t>
            </a:r>
            <a:r>
              <a:rPr lang="sl-SI" sz="2000" dirty="0">
                <a:cs typeface="Times New Roman" panose="02020603050405020304" pitchFamily="18" charset="0"/>
              </a:rPr>
              <a:t>, </a:t>
            </a:r>
            <a:r>
              <a:rPr lang="sl-SI" sz="2000" dirty="0" err="1">
                <a:cs typeface="Times New Roman" panose="02020603050405020304" pitchFamily="18" charset="0"/>
              </a:rPr>
              <a:t>voting</a:t>
            </a:r>
            <a:r>
              <a:rPr lang="sl-SI" sz="2000" dirty="0">
                <a:cs typeface="Times New Roman" panose="02020603050405020304" pitchFamily="18" charset="0"/>
              </a:rPr>
              <a:t> procedure &amp; </a:t>
            </a:r>
            <a:r>
              <a:rPr lang="sl-SI" sz="2000" dirty="0" err="1">
                <a:cs typeface="Times New Roman" panose="02020603050405020304" pitchFamily="18" charset="0"/>
              </a:rPr>
              <a:t>Communication</a:t>
            </a:r>
            <a:r>
              <a:rPr lang="sl-SI" sz="2000" dirty="0">
                <a:cs typeface="Times New Roman" panose="02020603050405020304" pitchFamily="18" charset="0"/>
              </a:rPr>
              <a:t>)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761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993232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56022" y="327791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>
                <a:latin typeface="Georgia" panose="02040502050405020303" pitchFamily="18" charset="0"/>
              </a:rPr>
              <a:t>EYC </a:t>
            </a:r>
            <a:r>
              <a:rPr lang="sl-SI" sz="3600" b="1" i="1" dirty="0" err="1">
                <a:latin typeface="Georgia" panose="02040502050405020303" pitchFamily="18" charset="0"/>
              </a:rPr>
              <a:t>Structure</a:t>
            </a:r>
            <a:endParaRPr lang="sl-SI" sz="3600" b="1" i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50A65B2-56C8-D2DC-112C-323EBE15217A}"/>
              </a:ext>
            </a:extLst>
          </p:cNvPr>
          <p:cNvSpPr txBox="1">
            <a:spLocks/>
          </p:cNvSpPr>
          <p:nvPr/>
        </p:nvSpPr>
        <p:spPr bwMode="auto">
          <a:xfrm>
            <a:off x="632189" y="1130349"/>
            <a:ext cx="10739292" cy="4994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cs typeface="Times New Roman" panose="02020603050405020304" pitchFamily="18" charset="0"/>
              </a:rPr>
              <a:t>Chairs</a:t>
            </a:r>
            <a:r>
              <a:rPr lang="sl-SI" sz="2000" dirty="0">
                <a:cs typeface="Times New Roman" panose="02020603050405020304" pitchFamily="18" charset="0"/>
              </a:rPr>
              <a:t> of </a:t>
            </a:r>
            <a:r>
              <a:rPr lang="sl-SI" sz="2000" dirty="0" err="1">
                <a:cs typeface="Times New Roman" panose="02020603050405020304" pitchFamily="18" charset="0"/>
              </a:rPr>
              <a:t>the</a:t>
            </a:r>
            <a:r>
              <a:rPr lang="sl-SI" sz="2000" dirty="0">
                <a:cs typeface="Times New Roman" panose="02020603050405020304" pitchFamily="18" charset="0"/>
              </a:rPr>
              <a:t> EYC (</a:t>
            </a:r>
            <a:r>
              <a:rPr lang="sl-SI" sz="2000" dirty="0" err="1">
                <a:cs typeface="Times New Roman" panose="02020603050405020304" pitchFamily="18" charset="0"/>
              </a:rPr>
              <a:t>two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members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ensuring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gender</a:t>
            </a:r>
            <a:r>
              <a:rPr lang="sl-SI" sz="2000" dirty="0">
                <a:cs typeface="Times New Roman" panose="02020603050405020304" pitchFamily="18" charset="0"/>
              </a:rPr>
              <a:t> balance, </a:t>
            </a:r>
            <a:r>
              <a:rPr lang="sl-SI" sz="2000" dirty="0" err="1">
                <a:cs typeface="Times New Roman" panose="02020603050405020304" pitchFamily="18" charset="0"/>
              </a:rPr>
              <a:t>coordination</a:t>
            </a:r>
            <a:r>
              <a:rPr lang="sl-SI" sz="2000" dirty="0">
                <a:cs typeface="Times New Roman" panose="02020603050405020304" pitchFamily="18" charset="0"/>
              </a:rPr>
              <a:t> of </a:t>
            </a:r>
            <a:r>
              <a:rPr lang="sl-SI" sz="2000" dirty="0" err="1">
                <a:cs typeface="Times New Roman" panose="02020603050405020304" pitchFamily="18" charset="0"/>
              </a:rPr>
              <a:t>activities</a:t>
            </a:r>
            <a:r>
              <a:rPr lang="sl-SI" sz="2000" dirty="0">
                <a:cs typeface="Times New Roman" panose="02020603050405020304" pitchFamily="18" charset="0"/>
              </a:rPr>
              <a:t>, </a:t>
            </a:r>
            <a:r>
              <a:rPr lang="sl-SI" sz="2000" dirty="0" err="1">
                <a:cs typeface="Times New Roman" panose="02020603050405020304" pitchFamily="18" charset="0"/>
              </a:rPr>
              <a:t>rapresenting</a:t>
            </a: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cs typeface="Times New Roman" panose="02020603050405020304" pitchFamily="18" charset="0"/>
              </a:rPr>
              <a:t>the</a:t>
            </a:r>
            <a:r>
              <a:rPr lang="sl-SI" sz="2000" dirty="0">
                <a:cs typeface="Times New Roman" panose="02020603050405020304" pitchFamily="18" charset="0"/>
              </a:rPr>
              <a:t> EYC at GB, 6 </a:t>
            </a:r>
            <a:r>
              <a:rPr lang="sl-SI" sz="2000" dirty="0" err="1">
                <a:cs typeface="Times New Roman" panose="02020603050405020304" pitchFamily="18" charset="0"/>
              </a:rPr>
              <a:t>month</a:t>
            </a:r>
            <a:r>
              <a:rPr lang="sl-SI" sz="2000" dirty="0">
                <a:cs typeface="Times New Roman" panose="02020603050405020304" pitchFamily="18" charset="0"/>
              </a:rPr>
              <a:t> mandate)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Secretaries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(administrative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tasks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of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EYC, 1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year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extendable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mandate)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Functional</a:t>
            </a:r>
            <a:r>
              <a:rPr lang="sl-SI" sz="20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Arial" panose="020B0604020202020204" pitchFamily="34" charset="0"/>
                <a:cs typeface="Times New Roman" panose="02020603050405020304" pitchFamily="18" charset="0"/>
              </a:rPr>
              <a:t>Teams</a:t>
            </a:r>
            <a:endParaRPr lang="sl-SI" sz="20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1600" dirty="0" err="1">
                <a:ea typeface="Arial" panose="020B0604020202020204" pitchFamily="34" charset="0"/>
                <a:cs typeface="Times New Roman" panose="02020603050405020304" pitchFamily="18" charset="0"/>
              </a:rPr>
              <a:t>Pillar</a:t>
            </a:r>
            <a:r>
              <a:rPr lang="sl-SI" sz="16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ea typeface="Arial" panose="020B0604020202020204" pitchFamily="34" charset="0"/>
                <a:cs typeface="Times New Roman" panose="02020603050405020304" pitchFamily="18" charset="0"/>
              </a:rPr>
              <a:t>Groups</a:t>
            </a:r>
            <a:endParaRPr lang="sl-SI" sz="16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1600" dirty="0" err="1">
                <a:ea typeface="Arial" panose="020B0604020202020204" pitchFamily="34" charset="0"/>
                <a:cs typeface="Times New Roman" panose="02020603050405020304" pitchFamily="18" charset="0"/>
              </a:rPr>
              <a:t>Communication</a:t>
            </a:r>
            <a:r>
              <a:rPr lang="sl-SI" sz="1600" dirty="0">
                <a:ea typeface="Arial" panose="020B0604020202020204" pitchFamily="34" charset="0"/>
                <a:cs typeface="Times New Roman" panose="02020603050405020304" pitchFamily="18" charset="0"/>
              </a:rPr>
              <a:t> Team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1600" dirty="0" err="1">
                <a:ea typeface="Arial" panose="020B0604020202020204" pitchFamily="34" charset="0"/>
                <a:cs typeface="Times New Roman" panose="02020603050405020304" pitchFamily="18" charset="0"/>
              </a:rPr>
              <a:t>Awareness</a:t>
            </a:r>
            <a:r>
              <a:rPr lang="sl-SI" sz="1600" dirty="0">
                <a:ea typeface="Arial" panose="020B0604020202020204" pitchFamily="34" charset="0"/>
                <a:cs typeface="Times New Roman" panose="02020603050405020304" pitchFamily="18" charset="0"/>
              </a:rPr>
              <a:t> Team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1800" dirty="0" err="1">
                <a:ea typeface="Arial" panose="020B0604020202020204" pitchFamily="34" charset="0"/>
                <a:cs typeface="Times New Roman" panose="02020603050405020304" pitchFamily="18" charset="0"/>
              </a:rPr>
              <a:t>Supporting</a:t>
            </a:r>
            <a:r>
              <a:rPr lang="sl-SI" sz="18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1800" dirty="0" err="1">
                <a:ea typeface="Arial" panose="020B0604020202020204" pitchFamily="34" charset="0"/>
                <a:cs typeface="Times New Roman" panose="02020603050405020304" pitchFamily="18" charset="0"/>
              </a:rPr>
              <a:t>roles</a:t>
            </a:r>
            <a:r>
              <a:rPr lang="sl-SI" sz="1800" dirty="0">
                <a:ea typeface="Arial" panose="020B0604020202020204" pitchFamily="34" charset="0"/>
                <a:cs typeface="Times New Roman" panose="02020603050405020304" pitchFamily="18" charset="0"/>
              </a:rPr>
              <a:t> of FP </a:t>
            </a:r>
            <a:r>
              <a:rPr lang="sl-SI" sz="1800" dirty="0" err="1">
                <a:ea typeface="Arial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sl-SI" sz="1800" dirty="0">
                <a:ea typeface="Arial" panose="020B0604020202020204" pitchFamily="34" charset="0"/>
                <a:cs typeface="Times New Roman" panose="02020603050405020304" pitchFamily="18" charset="0"/>
              </a:rPr>
              <a:t> EUSAIR </a:t>
            </a:r>
            <a:r>
              <a:rPr lang="sl-SI" sz="1800" dirty="0" err="1">
                <a:ea typeface="Arial" panose="020B0604020202020204" pitchFamily="34" charset="0"/>
                <a:cs typeface="Times New Roman" panose="02020603050405020304" pitchFamily="18" charset="0"/>
              </a:rPr>
              <a:t>Presidency</a:t>
            </a:r>
            <a:endParaRPr lang="sl-SI" sz="18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1800" dirty="0" err="1">
                <a:ea typeface="Arial" panose="020B0604020202020204" pitchFamily="34" charset="0"/>
              </a:rPr>
              <a:t>All</a:t>
            </a:r>
            <a:r>
              <a:rPr lang="sl-SI" sz="1800" dirty="0">
                <a:ea typeface="Arial" panose="020B0604020202020204" pitchFamily="34" charset="0"/>
              </a:rPr>
              <a:t> </a:t>
            </a:r>
            <a:r>
              <a:rPr lang="sl-SI" sz="1800" dirty="0" err="1">
                <a:ea typeface="Arial" panose="020B0604020202020204" pitchFamily="34" charset="0"/>
              </a:rPr>
              <a:t>roles</a:t>
            </a:r>
            <a:r>
              <a:rPr lang="sl-SI" sz="1800" dirty="0">
                <a:ea typeface="Arial" panose="020B0604020202020204" pitchFamily="34" charset="0"/>
              </a:rPr>
              <a:t> </a:t>
            </a:r>
            <a:r>
              <a:rPr lang="sl-SI" sz="1800" dirty="0" err="1">
                <a:ea typeface="Arial" panose="020B0604020202020204" pitchFamily="34" charset="0"/>
              </a:rPr>
              <a:t>tasked</a:t>
            </a:r>
            <a:r>
              <a:rPr lang="sl-SI" sz="1800" dirty="0">
                <a:ea typeface="Arial" panose="020B0604020202020204" pitchFamily="34" charset="0"/>
              </a:rPr>
              <a:t> </a:t>
            </a:r>
            <a:r>
              <a:rPr lang="sl-SI" sz="1800" dirty="0" err="1">
                <a:ea typeface="Arial" panose="020B0604020202020204" pitchFamily="34" charset="0"/>
              </a:rPr>
              <a:t>with</a:t>
            </a:r>
            <a:r>
              <a:rPr lang="sl-SI" sz="1800" dirty="0">
                <a:ea typeface="Arial" panose="020B0604020202020204" pitchFamily="34" charset="0"/>
              </a:rPr>
              <a:t> p</a:t>
            </a:r>
            <a:r>
              <a:rPr lang="en-GB" sz="1800" dirty="0" err="1">
                <a:ea typeface="Arial" panose="020B0604020202020204" pitchFamily="34" charset="0"/>
              </a:rPr>
              <a:t>romoting</a:t>
            </a:r>
            <a:r>
              <a:rPr lang="en-GB" sz="1800" dirty="0">
                <a:ea typeface="Arial" panose="020B0604020202020204" pitchFamily="34" charset="0"/>
              </a:rPr>
              <a:t> </a:t>
            </a:r>
            <a:r>
              <a:rPr lang="sl-SI" sz="1800" dirty="0">
                <a:ea typeface="Arial" panose="020B0604020202020204" pitchFamily="34" charset="0"/>
              </a:rPr>
              <a:t>v</a:t>
            </a:r>
            <a:r>
              <a:rPr lang="en-GB" sz="1800" dirty="0" err="1">
                <a:ea typeface="Arial" panose="020B0604020202020204" pitchFamily="34" charset="0"/>
              </a:rPr>
              <a:t>isibility</a:t>
            </a:r>
            <a:r>
              <a:rPr lang="en-GB" sz="1800" dirty="0">
                <a:ea typeface="Arial" panose="020B0604020202020204" pitchFamily="34" charset="0"/>
              </a:rPr>
              <a:t>:</a:t>
            </a:r>
            <a:r>
              <a:rPr lang="sl-SI" sz="1800" dirty="0">
                <a:ea typeface="Arial" panose="020B0604020202020204" pitchFamily="34" charset="0"/>
              </a:rPr>
              <a:t> </a:t>
            </a:r>
            <a:r>
              <a:rPr lang="en-GB" sz="1800" dirty="0">
                <a:ea typeface="Arial" panose="020B0604020202020204" pitchFamily="34" charset="0"/>
              </a:rPr>
              <a:t>Advocates for youth inclusion in macro-regional strategies</a:t>
            </a:r>
            <a:r>
              <a:rPr lang="sl-SI" sz="1800" dirty="0">
                <a:ea typeface="Arial" panose="020B0604020202020204" pitchFamily="34" charset="0"/>
              </a:rPr>
              <a:t> &amp; </a:t>
            </a:r>
            <a:r>
              <a:rPr lang="en-GB" sz="1800" dirty="0">
                <a:ea typeface="Arial" panose="020B0604020202020204" pitchFamily="34" charset="0"/>
              </a:rPr>
              <a:t>Engages with</a:t>
            </a:r>
            <a:r>
              <a:rPr lang="sl-SI" sz="1800" dirty="0">
                <a:ea typeface="Arial" panose="020B0604020202020204" pitchFamily="34" charset="0"/>
              </a:rPr>
              <a:t> (</a:t>
            </a:r>
            <a:r>
              <a:rPr lang="sl-SI" sz="1800" dirty="0" err="1">
                <a:ea typeface="Arial" panose="020B0604020202020204" pitchFamily="34" charset="0"/>
              </a:rPr>
              <a:t>youth</a:t>
            </a:r>
            <a:r>
              <a:rPr lang="sl-SI" sz="1800" dirty="0">
                <a:ea typeface="Arial" panose="020B0604020202020204" pitchFamily="34" charset="0"/>
              </a:rPr>
              <a:t>)</a:t>
            </a:r>
            <a:r>
              <a:rPr lang="en-GB" sz="1800" dirty="0">
                <a:ea typeface="Arial" panose="020B0604020202020204" pitchFamily="34" charset="0"/>
              </a:rPr>
              <a:t> stakeholders</a:t>
            </a:r>
            <a:r>
              <a:rPr lang="sl-SI" sz="1800" dirty="0">
                <a:ea typeface="Arial" panose="020B0604020202020204" pitchFamily="34" charset="0"/>
              </a:rPr>
              <a:t> </a:t>
            </a:r>
            <a:r>
              <a:rPr lang="en-GB" sz="1800" dirty="0">
                <a:ea typeface="Arial" panose="020B0604020202020204" pitchFamily="34" charset="0"/>
              </a:rPr>
              <a:t> to build awareness about EUSAIR goals</a:t>
            </a:r>
            <a:r>
              <a:rPr lang="sl-SI" sz="1800" dirty="0">
                <a:ea typeface="Arial" panose="020B0604020202020204" pitchFamily="34" charset="0"/>
              </a:rPr>
              <a:t> </a:t>
            </a:r>
            <a:r>
              <a:rPr lang="sl-SI" sz="1800" dirty="0" err="1">
                <a:ea typeface="Arial" panose="020B0604020202020204" pitchFamily="34" charset="0"/>
              </a:rPr>
              <a:t>regionally</a:t>
            </a:r>
            <a:r>
              <a:rPr lang="sl-SI" sz="1800" dirty="0">
                <a:ea typeface="Arial" panose="020B0604020202020204" pitchFamily="34" charset="0"/>
              </a:rPr>
              <a:t> </a:t>
            </a:r>
            <a:r>
              <a:rPr lang="sl-SI" sz="1800" dirty="0" err="1">
                <a:ea typeface="Arial" panose="020B0604020202020204" pitchFamily="34" charset="0"/>
              </a:rPr>
              <a:t>and</a:t>
            </a:r>
            <a:r>
              <a:rPr lang="sl-SI" sz="1800" dirty="0">
                <a:ea typeface="Arial" panose="020B0604020202020204" pitchFamily="34" charset="0"/>
              </a:rPr>
              <a:t> </a:t>
            </a:r>
            <a:r>
              <a:rPr lang="sl-SI" sz="1800" dirty="0" err="1">
                <a:ea typeface="Arial" panose="020B0604020202020204" pitchFamily="34" charset="0"/>
              </a:rPr>
              <a:t>nationally</a:t>
            </a:r>
            <a:endParaRPr lang="en-GB" sz="1800" dirty="0">
              <a:ea typeface="Arial" panose="020B0604020202020204" pitchFamily="34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en-GB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485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56022" y="327791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eorgia" panose="02040502050405020303" pitchFamily="18" charset="0"/>
              </a:rPr>
              <a:t>Voting Procedure in the EYC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50A65B2-56C8-D2DC-112C-323EBE15217A}"/>
              </a:ext>
            </a:extLst>
          </p:cNvPr>
          <p:cNvSpPr txBox="1">
            <a:spLocks/>
          </p:cNvSpPr>
          <p:nvPr/>
        </p:nvSpPr>
        <p:spPr bwMode="auto">
          <a:xfrm>
            <a:off x="756022" y="1559829"/>
            <a:ext cx="10739292" cy="4076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cs typeface="Times New Roman" panose="02020603050405020304" pitchFamily="18" charset="0"/>
              </a:rPr>
              <a:t>Decision Making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ea typeface="Montserrat" panose="00000500000000000000" pitchFamily="2" charset="-18"/>
                <a:cs typeface="Montserrat" panose="00000500000000000000" pitchFamily="2" charset="-18"/>
              </a:rPr>
              <a:t>Major Decisions:</a:t>
            </a:r>
          </a:p>
          <a:p>
            <a:pPr marL="1268413" lvl="2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ea typeface="Montserrat" panose="00000500000000000000" pitchFamily="2" charset="-18"/>
                <a:cs typeface="Montserrat" panose="00000500000000000000" pitchFamily="2" charset="-18"/>
              </a:rPr>
              <a:t>Require a quorum (2/3 of members present, i.e., 13/20).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ea typeface="Montserrat" panose="00000500000000000000" pitchFamily="2" charset="-18"/>
                <a:cs typeface="Montserrat" panose="00000500000000000000" pitchFamily="2" charset="-18"/>
              </a:rPr>
              <a:t>Minor Decisions:</a:t>
            </a:r>
          </a:p>
          <a:p>
            <a:pPr marL="1268413" lvl="2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ea typeface="Montserrat" panose="00000500000000000000" pitchFamily="2" charset="-18"/>
                <a:cs typeface="Montserrat" panose="00000500000000000000" pitchFamily="2" charset="-18"/>
              </a:rPr>
              <a:t>Handled via polls or silent agreement (no objections within a set timeframe).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ea typeface="Arial" panose="020B0604020202020204" pitchFamily="34" charset="0"/>
              </a:rPr>
              <a:t>Decisions passed by a simple majority (50% + 1).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ea typeface="Arial" panose="020B0604020202020204" pitchFamily="34" charset="0"/>
              </a:rPr>
              <a:t>Abstentions are allowed; votes cannot be delegated.</a:t>
            </a:r>
          </a:p>
          <a:p>
            <a:pPr marL="457200" lvl="1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None/>
            </a:pPr>
            <a:endParaRPr lang="en-GB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1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15583</TotalTime>
  <Words>2207</Words>
  <Application>Microsoft Office PowerPoint</Application>
  <PresentationFormat>Widescreen</PresentationFormat>
  <Paragraphs>441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Avenir Next LT Pro</vt:lpstr>
      <vt:lpstr>Calibri</vt:lpstr>
      <vt:lpstr>Calibri Light</vt:lpstr>
      <vt:lpstr>Georgia</vt:lpstr>
      <vt:lpstr>Montserrat</vt:lpstr>
      <vt:lpstr>Times New Roman</vt:lpstr>
      <vt:lpstr>Webdings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a constructive meeting!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Kos</dc:creator>
  <cp:lastModifiedBy>Eva Omahen (student)</cp:lastModifiedBy>
  <cp:revision>178</cp:revision>
  <cp:lastPrinted>2023-01-13T10:08:31Z</cp:lastPrinted>
  <dcterms:created xsi:type="dcterms:W3CDTF">2022-09-07T09:31:29Z</dcterms:created>
  <dcterms:modified xsi:type="dcterms:W3CDTF">2025-01-23T07:23:58Z</dcterms:modified>
</cp:coreProperties>
</file>