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9" r:id="rId7"/>
    <p:sldId id="258" r:id="rId8"/>
    <p:sldId id="260" r:id="rId9"/>
    <p:sldId id="261" r:id="rId10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E2A"/>
    <a:srgbClr val="00AB8C"/>
    <a:srgbClr val="ED644B"/>
    <a:srgbClr val="7A3469"/>
    <a:srgbClr val="336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65"/>
    <p:restoredTop sz="75542"/>
  </p:normalViewPr>
  <p:slideViewPr>
    <p:cSldViewPr snapToGrid="0">
      <p:cViewPr varScale="1">
        <p:scale>
          <a:sx n="81" d="100"/>
          <a:sy n="81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8-26T13:22:37.344"/>
    </inkml:context>
    <inkml:brush xml:id="br0">
      <inkml:brushProperty name="width" value="0.3" units="cm"/>
      <inkml:brushProperty name="height" value="0.6" units="cm"/>
      <inkml:brushProperty name="color" value="#ED644B"/>
      <inkml:brushProperty name="tip" value="rectangle"/>
      <inkml:brushProperty name="rasterOp" value="maskPen"/>
    </inkml:brush>
  </inkml:definitions>
  <inkml:trace contextRef="#ctx0" brushRef="#br0">2419 0,'-79'35,"6"-1,-6 7,1 3,0 2,35-19,1-1,-35 23,35-22,-1 1,-37 26,4 1,35-25,0 1,1-1,0 1,-3-1,0 1,-35 25,20-15,9-2,16-12,3-1,4-4,5-4,-1-3,1 3,-3-1,-4 7,-1-1,-4 3,3-1,3-3,1 0,7-5,0 0,3-4,4-4,74-22,10 4,16-5,13 0,-19 6,3 1,4 1,-13 1,4 0,-1 0,-1 1,18-2,-3 1,0 0,-2 1,-1 1,-10 0,-9 1,-6 1,0-1,-4-1,16 0,-23 0,-20 0,-1 0,-8 0,6 0,-2 1,2 1,11 0,6 1,-8 0,-15 5,-94 32,23-19,-5 1,-36 17,-5 1,10-7,3 0,4 1,2 1,-1 0,2 0,7-3,-1-2,-16 4,-4-2,-4-2,0-3,-4 0,1-3,8-2,5-1,17-4,5-2,-26 9,17 0,7-1,-5 4,13-3,7-1,11-2,5-3,-4 2,2-1,-1 1,-6 1,-11 4,-9 4,-3 3,12 0,12-4,-6 11,16-12,-12 7,12-8,-4-1,-2 1,-1-1,2-2,0-3,7-5,3 0,11-6,74-20,-11 4,11 0,5-1,9-1,4 2,-7 2,3 1,3 1,3 0,13-1,4 2,1 0,-2 0,-6 2,-1-1,-1 1,-2 0,-5 0,0 0,-3 0,-5 0,2 0,-5 0,-7 0,-4-1,-5 0,-4 0,-4-2,15-5,15-5,14-3,-41 9,2 1,4 2,0 0,-6 2,-1 0,48 0,-11 2,-17 0,4 0,-10-1,-2 0,-4 2,-17 1,-6 0,-1 1,-11-2,0 2,-13-1,-83 31,16-12,-9 1,-8 4,-11 3,-2 0,14-5,-2 0,-2 0,-2 1,-8 2,-3 2,0-1,1 1,5-2,0 1,1 0,2 0,-16 5,3 1,2-1,11-3,3 1,0-2,2 0,2 0,-1-1,5-2,0-1,-2 1,-13 5,-2 1,4-3,-12 3,4-1,-3 6,7-2,31-12,7-1,-24 16,36-13,14-4,3 0,4 0,-3 1,7-5,0-4,46-13,41-5,22-2,-14 3,8 0,6 1,-19 1,6 0,3 0,1 1,0 0,6 1,1 1,1 0,0 0,-2 1,-5 0,-3 1,1-1,0 1,3 0,-5 1,3-1,1 1,0-1,-3 1,-6-1,12 0,-5 1,-3-1,-1 0,-2 1,1-1,-5 1,-11-1,6 0,-18 0,-20-2,-20-1,15-4,20 0,25-3,-23 6,1 0,28-2,-10 2,-49 3,-28 9,-29 12,-27 18,9-9,-7 3,-24 8,-11 1,25-14,-6 2,-4-1,-3 1,5-3,-3 1,-2 0,-1-1,-2 0,-7 1,-4 0,0 0,1-1,1 1,4 0,0 0,1 0,3-1,3-1,0-1,2-1,4 0,2 2,-12 7,3 2,4 1,11-3,3 1,2 0,3-2,2 1,1-1,-29 16,6-1,23-10,6-2,-24 17,16-6,26-17,1 0,8-9,-2 2,-6 0,-2 0,-8 1,-10 1,19-7,-9 4,25-8,-4 2,5-3,4-3,75-7,28-10,-29 4,9-1,2 0,9-1,3 0,7 0,-15 2,4 0,3 1,4 0,2 1,3 1,4 1,3 1,2 0,1 0,0-1,-6 1,1-1,1-1,1 1,0 0,0 1,-1-1,0 2,0-1,1 1,-1 1,-1-1,-3-1,-4 1,12-1,-2-1,-4 1,-4-1,-3 0,-3 0,-3 0,-4 0,-7-1,25 0,-11-1,-20 0,-5 0,28-1,-46-1,-9 0,0 1,18 0,14 1,8 1,-3 1,-23 0,-21 1,-18 3,-80 43,-13-6,25-13,-9 2,-4-1,-12-1,-4-2,-6-1,6-2,-3-1,-5-1,-1 0,8-3,-4 0,-1-1,0 0,2 0,3-2,0 1,1-2,1 1,1-2,-9 1,2-1,2 0,1-1,4 0,1 0,3 0,3-1,-3 1,4-1,-1 1,-10 1,-1 0,3 0,14-2,3 1,2 0,-17 4,3 1,5 3,4 1,18-4,4 1,-1 3,2 0,-38 18,18-6,-2 1,11-6,8-5,9-2,14-7,18-8,53-2,30-2,9 1,13 2,-8 0,10 2,7 0,1 2,-8-1,3 2,2 0,2 1,1 0,-19-1,1-1,2 1,0 1,1-1,0 0,-1 0,0 0,0 0,1 1,0-1,-2 0,-1-1,-2 1,15 0,-3 1,-2-1,-1 0,-2-1,12 1,-1-1,-4 0,-10-2,18 0,-12-1,-13 0,-11-1,-12-4,-50-1,3-2,22-5,23 1,6-2,-13 5,-26 6,-65 20,-33 9,-3-3,-14 1,13-9,-6 0,-3-1,14-3,-1 0,-2-1,1-1,1 0,-1-1,1-1,1 0,-20 2,2 0,1-1,6-1,2 0,-1-1,0-1,-1 1,1-1,2 1,0 0,2 1,8-1,1 0,6 0,-2 2,6 1,7 0,6 1,-12 7,9-1,14-4,11-3,-2-1,0 1,-8 2,-6 2,-5 1,-1 0,9-4,10-3,7-3,2 1,-7 3,7-2,5-3,79-2,-3-3,12 1,10 2,10 1,7 3,-19-3,4 2,3 0,4 1,2 1,1 0,3 2,3 0,1 0,2 1,-1 0,-7-2,1 2,2-1,-1 1,1 0,-2-1,-1 0,-6 0,-1-1,0 0,-1 0,-1 0,-2 0,-1-1,19 3,1 1,-4-2,-7 0,-10-1,27 3,-18-1,-18-5,-31 3,-102 19,9-10,-9-1,-4 0,-7 1,-4-2,-11 1,-3-3,-4-1,15-4,-1-2,-3-1,0-1,-6 0,-1-2,-1-1,-3 0,12-2,-2 0,-1-1,0 0,-1-1,-3 0,-1-1,-1 0,1-1,1 1,3 0,0 0,0-1,3 1,4 0,-22-2,6 1,4 1,10 1,2 2,13 0,-23 7,36-3,5 2,5 2,23-4,19-4,44 0,26-4,-10 2,5 2,16 1,11 1,-1 3,-3 2,0 2,-2 0,-6 1,-2-1,-3 1,16 5,-12 0,-4-1,-65-7,-48 29,-26 23,15-17,-3 2,-2 0,-1-2,5-4,0-2,3-5,-1-1,-1-1,-1-1,-2 0,-1-1,1-1,-1-1,-6 2,0 0,3-1,0 0,-1 2,0-1,4-1,4-2,-17 9,32-15,77-12,47 2,-17-1,8 3,-14 0,4 2,3 1,13 6,4 2,2 1,-20-6,1 1,2 0,2 1,-1-1,3 1,2 1,-2-1,-4-2,26 7,-5-1,-4-2,-10-3,-3 0,-10-3,-4-4,-29-3,-40-4,-58 12,13-1,2 0,-1 1,-15 8,-21 5,35-17,-2-1,-2-1,-2-2,3-1,1 0,-34 4,44-7,17-2,17 1,-2 4,-4 9,5-7,1 9,4-11,-1 6,-1-1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EDA84-FDD7-554C-AE5D-03979BB369C0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89BC9-BFC2-3D40-ABAC-6561503D8A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2021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SI" dirty="0"/>
              <a:t>ain chapters to explore:</a:t>
            </a:r>
          </a:p>
          <a:p>
            <a:r>
              <a:rPr lang="en-SI" dirty="0"/>
              <a:t>13 – fisheries</a:t>
            </a:r>
          </a:p>
          <a:p>
            <a:r>
              <a:rPr lang="en-SI" dirty="0"/>
              <a:t>27 – environment</a:t>
            </a:r>
          </a:p>
          <a:p>
            <a:r>
              <a:rPr lang="en-SI" dirty="0"/>
              <a:t>14-transport</a:t>
            </a:r>
          </a:p>
          <a:p>
            <a:r>
              <a:rPr lang="en-SI" dirty="0"/>
              <a:t>19- social policy and employment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I" dirty="0"/>
              <a:t>26 – education and culture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I" dirty="0"/>
              <a:t>28 – consumer and health protection</a:t>
            </a:r>
          </a:p>
          <a:p>
            <a:endParaRPr lang="en-SI" dirty="0"/>
          </a:p>
          <a:p>
            <a:r>
              <a:rPr lang="en-SI" dirty="0"/>
              <a:t>22- regional development</a:t>
            </a:r>
          </a:p>
          <a:p>
            <a:r>
              <a:rPr lang="en-SI" dirty="0"/>
              <a:t>25- science and research</a:t>
            </a:r>
          </a:p>
          <a:p>
            <a:endParaRPr lang="en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89BC9-BFC2-3D40-ABAC-6561503D8AB7}" type="slidenum">
              <a:rPr lang="en-SI" smtClean="0"/>
              <a:t>4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818172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89BC9-BFC2-3D40-ABAC-6561503D8AB7}" type="slidenum">
              <a:rPr lang="en-SI" smtClean="0"/>
              <a:t>5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265223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86E64-1349-AC6F-C971-50E71770E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18C190-4030-A9C7-AF73-E03696DFB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BE5E1-643F-1BFB-C780-C5A92FAB9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0A2C6-569E-37D9-AA26-A3C59A67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CE918-39E8-6244-23EF-B619A067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78966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57E21-39AD-1D47-27A7-CD541621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34DE0-1D02-C42F-B019-2B6078C7B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09134-F8CF-645A-09F5-4B751CA8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30718-9CDA-4B61-A409-C781493A1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737AC-F83E-7983-8ADD-41AA8EC0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60496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F76A2B-A691-EB2F-DE28-8D313C3C2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F68880-0215-36E6-34E9-601D50E34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89A8A-0D97-B54E-C4B8-613824E8D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9371B-AE08-E0DA-9F28-C0DF183D1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31A51-0E58-DA62-5BD4-1796B0A0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91832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6435-2BAB-F8A6-93F6-7F99BF7B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C9006-9FE0-38B8-41FA-E2C0DC573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43873-B04F-18CC-CA3F-5FC92270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936F3-0E9E-2FC3-F92F-E52E0F0C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E0663-E1B1-86F6-F29F-BF106BC3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59869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059DE-DF7F-9737-2ACC-B367EC40A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D9A0B-1274-0206-009E-FE8B52BDA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1A7F-438D-9D32-3C4E-5FF08C80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76B6E-7995-BA79-0373-DD8974904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8502-9A3C-D0A0-1789-D8C2A9496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41909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386E0-374D-8E0A-CB98-579BF396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4F3CE-E506-46E1-4583-3E54C80CD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1691A-F35E-9C74-2AC0-54B4CEA05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6E3D2-CFD2-C191-BC1C-39A92A8A9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9DEC6-44E9-3329-200E-94C1E0550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0ABE8-BEC9-A019-3D6D-9F7CBE8D5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8275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CFD57-0D04-BE44-4D07-D65B4A7CF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B7DE1-98B2-997B-443F-F45ADA337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1BB3D6-6910-CA57-3B47-92056F60B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C360C2-9EEA-A8FF-7D1E-6059E4D6E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8DFBE-43A1-295B-14F5-74F2B785A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1DA9A1-2EA8-CA6B-ABF5-8E455BA7C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A98157-B5C5-BAFC-F8C1-57FB22BD8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8EF21-8AB8-B5F6-D119-4407F749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7191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ECB1D-2908-6220-744E-C90DBA9B1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36836D-11BC-A900-7798-F429E0F25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02583-0AC8-448C-484F-1FC38E134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26C7D-50D9-2988-C366-1F6F924B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606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37EAA8-3838-B08E-9906-31996A4C2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F8211C-A3B9-06FB-3B92-D259F502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0237A-CE29-DFF5-1823-D50605E8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96576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865B3-B6BA-C22F-C4B6-1184453D3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F934A-7B6A-E50E-AF93-EE4BB390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A7AC2-64B9-CB67-9774-08E7E4107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52876-F69D-3965-D02D-C6B2C75B4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88B12-5851-4ACD-38E7-7DA51277E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D81F7-A3A0-C6B4-5CE0-B1133F9D7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68541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B98FB-6E8F-7C29-D382-1D618678C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E0AEC-5086-1BB1-29B3-AACC657F01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E5DFF5-3C28-38B1-50A1-0AE047DC5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B58D8-E260-DDF6-5B37-E9E7BDE1F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AFC5F-4315-1F48-EC96-4F3EF59B3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5C41F-E750-3332-82ED-E6222FCE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07866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DB63A5-292F-2B31-A7C1-E0DDA3270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1E8D-08E5-3E92-4549-3E161D525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62F6-84E2-743B-4081-3DD8E8B5F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0A4B99-AEA4-C44D-A8F2-F21421FD9894}" type="datetimeFigureOut">
              <a:rPr lang="en-SI" smtClean="0"/>
              <a:t>09/05/2025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ECEF9-694E-6BA1-9994-CD8E3C88B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A444A-6B3C-4B7F-40DE-C11A7465D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CF4BBF-2351-1044-B871-EBE7728C7176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12518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2">
            <a:extLst>
              <a:ext uri="{FF2B5EF4-FFF2-40B4-BE49-F238E27FC236}">
                <a16:creationId xmlns:a16="http://schemas.microsoft.com/office/drawing/2014/main" id="{CF3563A3-1C8B-1CB6-0CC7-97612FC24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7353" y="483810"/>
            <a:ext cx="1483995" cy="1071245"/>
          </a:xfrm>
          <a:prstGeom prst="rect">
            <a:avLst/>
          </a:prstGeom>
        </p:spPr>
      </p:pic>
      <p:pic>
        <p:nvPicPr>
          <p:cNvPr id="5" name="Picture 4" descr="A blue and white flag with yellow stars on a black background&#10;&#10;AI-generated content may be incorrect.">
            <a:extLst>
              <a:ext uri="{FF2B5EF4-FFF2-40B4-BE49-F238E27FC236}">
                <a16:creationId xmlns:a16="http://schemas.microsoft.com/office/drawing/2014/main" id="{E37B9F28-58A5-969B-E8EA-79525AB5CA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638" y="506035"/>
            <a:ext cx="2465070" cy="10490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C48B89B-4C33-0CDB-06D9-9A8F0B2F1F73}"/>
              </a:ext>
            </a:extLst>
          </p:cNvPr>
          <p:cNvSpPr txBox="1"/>
          <p:nvPr/>
        </p:nvSpPr>
        <p:spPr>
          <a:xfrm>
            <a:off x="2344836" y="2782669"/>
            <a:ext cx="776611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3600" kern="100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Body CS)"/>
              </a:rPr>
              <a:t>EUSAIR supporting Enlargement</a:t>
            </a:r>
          </a:p>
          <a:p>
            <a:pPr algn="ctr">
              <a:buNone/>
            </a:pPr>
            <a:endParaRPr lang="en-GB" sz="3600" kern="100" dirty="0">
              <a:solidFill>
                <a:srgbClr val="404040"/>
              </a:solidFill>
              <a:latin typeface="Arial" panose="020B0604020202020204" pitchFamily="34" charset="0"/>
              <a:ea typeface="Aptos" panose="020B0004020202020204" pitchFamily="34" charset="0"/>
              <a:cs typeface="Times New Roman (Body CS)"/>
            </a:endParaRPr>
          </a:p>
          <a:p>
            <a:pPr algn="ctr">
              <a:buNone/>
            </a:pPr>
            <a:endParaRPr lang="en-GB" sz="3600" kern="100" dirty="0">
              <a:solidFill>
                <a:srgbClr val="404040"/>
              </a:solidFill>
              <a:latin typeface="Arial" panose="020B0604020202020204" pitchFamily="34" charset="0"/>
              <a:ea typeface="Aptos" panose="020B0004020202020204" pitchFamily="34" charset="0"/>
              <a:cs typeface="Times New Roman (Body CS)"/>
            </a:endParaRPr>
          </a:p>
          <a:p>
            <a:pPr algn="ctr">
              <a:buNone/>
            </a:pPr>
            <a:r>
              <a:rPr lang="en-GB" sz="24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 (Body CS)"/>
              </a:rPr>
              <a:t>EUSAIR Facility Point, August 2025</a:t>
            </a:r>
            <a:endParaRPr lang="en-SI" sz="105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Times New Roman (Body CS)"/>
            </a:endParaRPr>
          </a:p>
        </p:txBody>
      </p:sp>
    </p:spTree>
    <p:extLst>
      <p:ext uri="{BB962C8B-B14F-4D97-AF65-F5344CB8AC3E}">
        <p14:creationId xmlns:p14="http://schemas.microsoft.com/office/powerpoint/2010/main" val="865641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9CC9B-98FF-9C0C-8838-B205F97C9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2">
            <a:extLst>
              <a:ext uri="{FF2B5EF4-FFF2-40B4-BE49-F238E27FC236}">
                <a16:creationId xmlns:a16="http://schemas.microsoft.com/office/drawing/2014/main" id="{0FF751E5-903C-0C08-C10F-CFF6C57E2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6441" y="9062"/>
            <a:ext cx="2175644" cy="1570523"/>
          </a:xfrm>
          <a:prstGeom prst="rect">
            <a:avLst/>
          </a:prstGeom>
        </p:spPr>
      </p:pic>
      <p:pic>
        <p:nvPicPr>
          <p:cNvPr id="8" name="Picture 7" descr="A map of countries/regions with different colors&#10;&#10;AI-generated content may be incorrect.">
            <a:extLst>
              <a:ext uri="{FF2B5EF4-FFF2-40B4-BE49-F238E27FC236}">
                <a16:creationId xmlns:a16="http://schemas.microsoft.com/office/drawing/2014/main" id="{00123DBF-4B3D-8C68-79B1-99D1BAF1E6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055" y="9062"/>
            <a:ext cx="6547945" cy="52006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ED47A2-F5F6-84DE-EB81-9B0B4D0F7EF2}"/>
              </a:ext>
            </a:extLst>
          </p:cNvPr>
          <p:cNvSpPr txBox="1"/>
          <p:nvPr/>
        </p:nvSpPr>
        <p:spPr>
          <a:xfrm>
            <a:off x="9584017" y="253936"/>
            <a:ext cx="2523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www.adriatic-ionian.eu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72C155-1144-AE9B-8118-A20C1A836CAF}"/>
              </a:ext>
            </a:extLst>
          </p:cNvPr>
          <p:cNvSpPr txBox="1"/>
          <p:nvPr/>
        </p:nvSpPr>
        <p:spPr>
          <a:xfrm>
            <a:off x="956441" y="1830145"/>
            <a:ext cx="575966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EUSAIR </a:t>
            </a:r>
            <a:r>
              <a:rPr lang="en-SI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Pillars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Pillar 1 – Blue Sustainable Economy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Pillar 2 – Connecting the Region (Transport, Energy)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Pillar 3 – Environmental Quality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Pillar 4 – Sustainable Tourism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Pillar 5 – Improved Social Cohesion</a:t>
            </a:r>
          </a:p>
          <a:p>
            <a:endParaRPr lang="en-SI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EUSAIR </a:t>
            </a:r>
            <a:r>
              <a:rPr lang="en-SI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cross cutting topics</a:t>
            </a:r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Circular Economy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Green rural development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Digitalisation</a:t>
            </a:r>
          </a:p>
          <a:p>
            <a:endParaRPr lang="en-SI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EUSAIR </a:t>
            </a:r>
            <a:r>
              <a:rPr lang="en-SI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horizontal topics</a:t>
            </a:r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r>
              <a:rPr lang="en-SI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en-SI" sz="2400" b="1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Enlargement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Capacity Building </a:t>
            </a:r>
          </a:p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Innovation and Research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3B5F6EA-20EF-8456-E01E-5E0C7D594D35}"/>
              </a:ext>
            </a:extLst>
          </p:cNvPr>
          <p:cNvCxnSpPr>
            <a:cxnSpLocks/>
          </p:cNvCxnSpPr>
          <p:nvPr/>
        </p:nvCxnSpPr>
        <p:spPr>
          <a:xfrm>
            <a:off x="3247697" y="5671894"/>
            <a:ext cx="1513490" cy="0"/>
          </a:xfrm>
          <a:prstGeom prst="straightConnector1">
            <a:avLst/>
          </a:prstGeom>
          <a:ln>
            <a:solidFill>
              <a:srgbClr val="ED644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AC069BC-B2F3-0701-4E36-D5112F153C25}"/>
              </a:ext>
            </a:extLst>
          </p:cNvPr>
          <p:cNvSpPr txBox="1"/>
          <p:nvPr/>
        </p:nvSpPr>
        <p:spPr>
          <a:xfrm>
            <a:off x="4761187" y="5148415"/>
            <a:ext cx="7126013" cy="1569660"/>
          </a:xfrm>
          <a:prstGeom prst="rect">
            <a:avLst/>
          </a:prstGeom>
          <a:noFill/>
          <a:ln>
            <a:solidFill>
              <a:srgbClr val="ED644B"/>
            </a:solidFill>
          </a:ln>
        </p:spPr>
        <p:txBody>
          <a:bodyPr wrap="square" rtlCol="0">
            <a:spAutoFit/>
          </a:bodyPr>
          <a:lstStyle/>
          <a:p>
            <a:r>
              <a:rPr lang="en-SI" sz="2400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How can the EUSAIR with already established structures, contacts and collaboration support its candidate countries in faster integration into t</a:t>
            </a:r>
            <a:r>
              <a:rPr lang="en-GB" sz="2400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</a:t>
            </a:r>
            <a:r>
              <a:rPr lang="en-SI" sz="2400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EU?</a:t>
            </a:r>
          </a:p>
        </p:txBody>
      </p:sp>
    </p:spTree>
    <p:extLst>
      <p:ext uri="{BB962C8B-B14F-4D97-AF65-F5344CB8AC3E}">
        <p14:creationId xmlns:p14="http://schemas.microsoft.com/office/powerpoint/2010/main" val="145602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1FFA0-484E-BA3A-9501-5CD34CAB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6116"/>
          </a:xfrm>
        </p:spPr>
        <p:txBody>
          <a:bodyPr/>
          <a:lstStyle/>
          <a:p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Purpose and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6199D-EB4E-DB7C-A447-B87DF9605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62"/>
            <a:ext cx="10515600" cy="4953547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Purpose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  <a:r>
              <a:rPr lang="en-SI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trengthening capacities of EUSAIR five candidate countries Albania, Bosnia and Herzegovina, Montenegro, North Macedonia and Serbia for EU accession in the areas addressed by the Strategy and its Action Plan</a:t>
            </a:r>
          </a:p>
          <a:p>
            <a:pPr marL="0" indent="0">
              <a:buNone/>
            </a:pPr>
            <a:endParaRPr lang="en-SI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SI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Objective:</a:t>
            </a:r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Establish a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 </a:t>
            </a:r>
            <a:r>
              <a:rPr lang="en-GB" b="1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EUSAIR Community of Practice 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knowledge sharing and learning network of peers, experts and practitioners 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Supporting administrations and other stakeholders in EUSAIR candidate countries by accessing tacit knowledge and skills </a:t>
            </a:r>
          </a:p>
          <a:p>
            <a:pPr lvl="1">
              <a:buFontTx/>
              <a:buChar char="-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Enabling effective integration with EU policies and frameworks</a:t>
            </a:r>
            <a:endParaRPr lang="en-SI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494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78DED1-1F86-8F26-146B-3677241797DA}"/>
              </a:ext>
            </a:extLst>
          </p:cNvPr>
          <p:cNvSpPr txBox="1"/>
          <p:nvPr/>
        </p:nvSpPr>
        <p:spPr>
          <a:xfrm>
            <a:off x="3207228" y="287351"/>
            <a:ext cx="2091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I" sz="2400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Our focus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658D845-80C8-1668-2DD5-28E86AD56EC3}"/>
              </a:ext>
            </a:extLst>
          </p:cNvPr>
          <p:cNvSpPr/>
          <p:nvPr/>
        </p:nvSpPr>
        <p:spPr>
          <a:xfrm>
            <a:off x="399390" y="1263869"/>
            <a:ext cx="4803228" cy="480322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I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A50AB8A-4A3D-BF96-13DD-4C867412AEF1}"/>
              </a:ext>
            </a:extLst>
          </p:cNvPr>
          <p:cNvSpPr/>
          <p:nvPr/>
        </p:nvSpPr>
        <p:spPr>
          <a:xfrm>
            <a:off x="3221418" y="1263869"/>
            <a:ext cx="4803228" cy="4803228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I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8D49E3-5EDF-2255-C379-B7C18E27C6DB}"/>
              </a:ext>
            </a:extLst>
          </p:cNvPr>
          <p:cNvSpPr txBox="1"/>
          <p:nvPr/>
        </p:nvSpPr>
        <p:spPr>
          <a:xfrm>
            <a:off x="5499535" y="2923769"/>
            <a:ext cx="2228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en-SI" sz="3600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cquis</a:t>
            </a:r>
          </a:p>
          <a:p>
            <a:r>
              <a:rPr lang="en-SI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chapters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7B20FD-17D6-310E-C560-CA45B3EFF4FC}"/>
              </a:ext>
            </a:extLst>
          </p:cNvPr>
          <p:cNvSpPr txBox="1"/>
          <p:nvPr/>
        </p:nvSpPr>
        <p:spPr>
          <a:xfrm>
            <a:off x="1245473" y="2415938"/>
            <a:ext cx="22281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EUSAIR Pillars and Topics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61D47347-D6CF-726C-4A6D-5EF2F90A4858}"/>
                  </a:ext>
                </a:extLst>
              </p14:cNvPr>
              <p14:cNvContentPartPr/>
              <p14:nvPr/>
            </p14:nvContentPartPr>
            <p14:xfrm>
              <a:off x="3495076" y="2021003"/>
              <a:ext cx="1647720" cy="32889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61D47347-D6CF-726C-4A6D-5EF2F90A48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41088" y="1913003"/>
                <a:ext cx="1755336" cy="350460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7235CAF-141E-742E-824D-DB1AF3DAE169}"/>
              </a:ext>
            </a:extLst>
          </p:cNvPr>
          <p:cNvSpPr txBox="1"/>
          <p:nvPr/>
        </p:nvSpPr>
        <p:spPr>
          <a:xfrm>
            <a:off x="8447313" y="420481"/>
            <a:ext cx="366060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sz="2400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Our strengths</a:t>
            </a:r>
          </a:p>
          <a:p>
            <a:endParaRPr lang="en-SI" sz="2400" dirty="0">
              <a:solidFill>
                <a:srgbClr val="ED644B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EUSAIR connects Members States and non-EU countries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Already established </a:t>
            </a:r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contacts and cooperation at different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ollaboration on equal footing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Broad and inclusive stakeholder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Enlargemet embedded in the MRS and its Action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Access to knowledge and practices, sharing among peers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l-SI" dirty="0">
              <a:solidFill>
                <a:schemeClr val="tx1">
                  <a:lumMod val="75000"/>
                  <a:lumOff val="2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EUSAIR Governance Point (3 projects supporting the implementation of the EUSAIR Action Plan)</a:t>
            </a:r>
            <a:endParaRPr lang="en-SI" dirty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373F45F-0630-75BA-55CD-5EC8710A551A}"/>
              </a:ext>
            </a:extLst>
          </p:cNvPr>
          <p:cNvCxnSpPr>
            <a:cxnSpLocks/>
          </p:cNvCxnSpPr>
          <p:nvPr/>
        </p:nvCxnSpPr>
        <p:spPr>
          <a:xfrm>
            <a:off x="4192816" y="749016"/>
            <a:ext cx="0" cy="1363563"/>
          </a:xfrm>
          <a:prstGeom prst="straightConnector1">
            <a:avLst/>
          </a:prstGeom>
          <a:ln>
            <a:solidFill>
              <a:srgbClr val="ED644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9408DCC-704C-DC69-B07B-D76BF761DA86}"/>
              </a:ext>
            </a:extLst>
          </p:cNvPr>
          <p:cNvSpPr txBox="1"/>
          <p:nvPr/>
        </p:nvSpPr>
        <p:spPr>
          <a:xfrm>
            <a:off x="3207228" y="2788320"/>
            <a:ext cx="1869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</a:t>
            </a:r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ulticountry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Sub-national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I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Implementa-tional aspects</a:t>
            </a:r>
          </a:p>
        </p:txBody>
      </p:sp>
    </p:spTree>
    <p:extLst>
      <p:ext uri="{BB962C8B-B14F-4D97-AF65-F5344CB8AC3E}">
        <p14:creationId xmlns:p14="http://schemas.microsoft.com/office/powerpoint/2010/main" val="410277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E440C0-5F12-3183-4F7D-465B45125FE5}"/>
              </a:ext>
            </a:extLst>
          </p:cNvPr>
          <p:cNvSpPr txBox="1"/>
          <p:nvPr/>
        </p:nvSpPr>
        <p:spPr>
          <a:xfrm>
            <a:off x="109826" y="38332"/>
            <a:ext cx="2091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sz="2400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Concept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B56ED73-45D0-96D7-B398-927F6BDCC084}"/>
              </a:ext>
            </a:extLst>
          </p:cNvPr>
          <p:cNvSpPr/>
          <p:nvPr/>
        </p:nvSpPr>
        <p:spPr>
          <a:xfrm>
            <a:off x="443050" y="5777820"/>
            <a:ext cx="4184305" cy="701192"/>
          </a:xfrm>
          <a:prstGeom prst="roundRect">
            <a:avLst/>
          </a:prstGeom>
          <a:solidFill>
            <a:srgbClr val="7A34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I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Continous Needs Identification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C42B516-0949-0B88-AD6E-745CECE8CD08}"/>
              </a:ext>
            </a:extLst>
          </p:cNvPr>
          <p:cNvSpPr/>
          <p:nvPr/>
        </p:nvSpPr>
        <p:spPr>
          <a:xfrm>
            <a:off x="444842" y="4072391"/>
            <a:ext cx="4182513" cy="1246083"/>
          </a:xfrm>
          <a:prstGeom prst="roundRect">
            <a:avLst/>
          </a:prstGeom>
          <a:solidFill>
            <a:srgbClr val="ED64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I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Developing a community of peers, experts and practitioners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4E5C76D-8377-8F47-CA0E-338F25966B4A}"/>
              </a:ext>
            </a:extLst>
          </p:cNvPr>
          <p:cNvSpPr/>
          <p:nvPr/>
        </p:nvSpPr>
        <p:spPr>
          <a:xfrm>
            <a:off x="444842" y="2328143"/>
            <a:ext cx="4182513" cy="1323717"/>
          </a:xfrm>
          <a:prstGeom prst="roundRect">
            <a:avLst/>
          </a:prstGeom>
          <a:solidFill>
            <a:srgbClr val="00AB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I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Knowledge and skills transfer and co-creation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322DAFB-5E8F-7426-5756-EA67BBA7F2B5}"/>
              </a:ext>
            </a:extLst>
          </p:cNvPr>
          <p:cNvSpPr/>
          <p:nvPr/>
        </p:nvSpPr>
        <p:spPr>
          <a:xfrm>
            <a:off x="444842" y="920528"/>
            <a:ext cx="4182513" cy="948269"/>
          </a:xfrm>
          <a:prstGeom prst="roundRect">
            <a:avLst/>
          </a:prstGeom>
          <a:solidFill>
            <a:srgbClr val="F69E2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I" sz="2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Knowledge management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72BC17-B615-4CCD-913C-101A85819D5D}"/>
              </a:ext>
            </a:extLst>
          </p:cNvPr>
          <p:cNvSpPr txBox="1"/>
          <p:nvPr/>
        </p:nvSpPr>
        <p:spPr>
          <a:xfrm>
            <a:off x="4828453" y="5528251"/>
            <a:ext cx="7043352" cy="1200329"/>
          </a:xfrm>
          <a:prstGeom prst="rect">
            <a:avLst/>
          </a:prstGeom>
          <a:noFill/>
          <a:ln>
            <a:solidFill>
              <a:srgbClr val="7A3469"/>
            </a:solidFill>
          </a:ln>
        </p:spPr>
        <p:txBody>
          <a:bodyPr wrap="square" rtlCol="0">
            <a:spAutoFit/>
          </a:bodyPr>
          <a:lstStyle/>
          <a:p>
            <a:r>
              <a:rPr lang="en-SI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Mapping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Where do candidate countries stands concerning acquis in the area of EUSAIR pillars and topics? What are main challenges? What kind of support is needed  and for whom specifically?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EF21BA-3091-1149-CC1B-E1274D7DD08F}"/>
              </a:ext>
            </a:extLst>
          </p:cNvPr>
          <p:cNvSpPr txBox="1"/>
          <p:nvPr/>
        </p:nvSpPr>
        <p:spPr>
          <a:xfrm>
            <a:off x="4828453" y="4109133"/>
            <a:ext cx="7043352" cy="1200329"/>
          </a:xfrm>
          <a:prstGeom prst="rect">
            <a:avLst/>
          </a:prstGeom>
          <a:noFill/>
          <a:ln>
            <a:solidFill>
              <a:srgbClr val="ED644B"/>
            </a:solidFill>
          </a:ln>
        </p:spPr>
        <p:txBody>
          <a:bodyPr wrap="square" rtlCol="0">
            <a:spAutoFit/>
          </a:bodyPr>
          <a:lstStyle/>
          <a:p>
            <a:r>
              <a:rPr lang="en-SI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Design support: 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Who can help provide knowledge, skills, share experience? What kind of activities will best serve identified needs? How can already existing activities be used as a setting for Enlargement support?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3AE3D5-CED6-1B70-7857-2E23A694F057}"/>
              </a:ext>
            </a:extLst>
          </p:cNvPr>
          <p:cNvSpPr txBox="1"/>
          <p:nvPr/>
        </p:nvSpPr>
        <p:spPr>
          <a:xfrm>
            <a:off x="4828451" y="2282935"/>
            <a:ext cx="7043353" cy="1754326"/>
          </a:xfrm>
          <a:prstGeom prst="rect">
            <a:avLst/>
          </a:prstGeom>
          <a:noFill/>
          <a:ln>
            <a:solidFill>
              <a:srgbClr val="00AB8C"/>
            </a:solidFill>
          </a:ln>
        </p:spPr>
        <p:txBody>
          <a:bodyPr wrap="square" rtlCol="0">
            <a:spAutoFit/>
          </a:bodyPr>
          <a:lstStyle/>
          <a:p>
            <a:r>
              <a:rPr lang="en-SI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Implementation: </a:t>
            </a:r>
          </a:p>
          <a:p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Organisation of various types of support, e.g.</a:t>
            </a:r>
          </a:p>
          <a:p>
            <a:pPr marL="285750" indent="-285750">
              <a:buFontTx/>
              <a:buChar char="-"/>
            </a:pPr>
            <a:r>
              <a:rPr lang="en-GB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nline sharing of practices</a:t>
            </a:r>
          </a:p>
          <a:p>
            <a:pPr marL="285750" indent="-285750">
              <a:buFontTx/>
              <a:buChar char="-"/>
            </a:pPr>
            <a:r>
              <a:rPr lang="en-GB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rainings</a:t>
            </a:r>
          </a:p>
          <a:p>
            <a:pPr marL="285750" indent="-285750">
              <a:buFontTx/>
              <a:buChar char="-"/>
            </a:pP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Consultations</a:t>
            </a:r>
          </a:p>
          <a:p>
            <a:pPr marL="285750" indent="-285750">
              <a:buFontTx/>
              <a:buChar char="-"/>
            </a:pP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visits, 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054538-E703-8169-B705-6BA467F1AB77}"/>
              </a:ext>
            </a:extLst>
          </p:cNvPr>
          <p:cNvSpPr txBox="1"/>
          <p:nvPr/>
        </p:nvSpPr>
        <p:spPr>
          <a:xfrm>
            <a:off x="4828451" y="773359"/>
            <a:ext cx="7043352" cy="1200329"/>
          </a:xfrm>
          <a:prstGeom prst="rect">
            <a:avLst/>
          </a:prstGeom>
          <a:noFill/>
          <a:ln>
            <a:solidFill>
              <a:srgbClr val="F69E2A"/>
            </a:solidFill>
          </a:ln>
        </p:spPr>
        <p:txBody>
          <a:bodyPr wrap="square" rtlCol="0">
            <a:spAutoFit/>
          </a:bodyPr>
          <a:lstStyle/>
          <a:p>
            <a:r>
              <a:rPr lang="en-SI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Making knowledge available for other users:</a:t>
            </a:r>
          </a:p>
          <a:p>
            <a:pPr marL="285750" indent="-285750">
              <a:buFontTx/>
              <a:buChar char="-"/>
            </a:pPr>
            <a:r>
              <a:rPr lang="en-GB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epository of presentations</a:t>
            </a:r>
          </a:p>
          <a:p>
            <a:pPr marL="285750" indent="-285750">
              <a:buFontTx/>
              <a:buChar char="-"/>
            </a:pPr>
            <a:r>
              <a:rPr lang="en-GB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ecords of public events</a:t>
            </a:r>
          </a:p>
          <a:p>
            <a:pPr marL="285750" indent="-285750">
              <a:buFontTx/>
              <a:buChar char="-"/>
            </a:pPr>
            <a:r>
              <a:rPr lang="en-GB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ther</a:t>
            </a: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212C0885-6D26-A60F-D8D4-350D2840E054}"/>
              </a:ext>
            </a:extLst>
          </p:cNvPr>
          <p:cNvSpPr/>
          <p:nvPr/>
        </p:nvSpPr>
        <p:spPr>
          <a:xfrm rot="16200000">
            <a:off x="2298357" y="5424616"/>
            <a:ext cx="236845" cy="24713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I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7DCCE81F-E61A-0653-F5FC-A74427ECFDA5}"/>
              </a:ext>
            </a:extLst>
          </p:cNvPr>
          <p:cNvSpPr/>
          <p:nvPr/>
        </p:nvSpPr>
        <p:spPr>
          <a:xfrm rot="16200000">
            <a:off x="2293212" y="3726200"/>
            <a:ext cx="236845" cy="24713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I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FF5BFE84-20CE-19A5-A80F-5A0496ECBF3C}"/>
              </a:ext>
            </a:extLst>
          </p:cNvPr>
          <p:cNvSpPr/>
          <p:nvPr/>
        </p:nvSpPr>
        <p:spPr>
          <a:xfrm rot="16200000">
            <a:off x="2245852" y="1969597"/>
            <a:ext cx="236845" cy="24713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26237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C11240-712D-48FA-7FFF-55374BD0B0DD}"/>
              </a:ext>
            </a:extLst>
          </p:cNvPr>
          <p:cNvSpPr txBox="1"/>
          <p:nvPr/>
        </p:nvSpPr>
        <p:spPr>
          <a:xfrm>
            <a:off x="262226" y="190732"/>
            <a:ext cx="2091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sz="2400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Approach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CB7237-A6BF-4352-2259-C008050BDC90}"/>
              </a:ext>
            </a:extLst>
          </p:cNvPr>
          <p:cNvSpPr txBox="1"/>
          <p:nvPr/>
        </p:nvSpPr>
        <p:spPr>
          <a:xfrm>
            <a:off x="556054" y="1062681"/>
            <a:ext cx="553994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Phase 1: Piloting (by end of 2027)</a:t>
            </a:r>
          </a:p>
          <a:p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Phase 2: Further implementation (post 2027)</a:t>
            </a:r>
          </a:p>
          <a:p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SI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2025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	agreeing on the concept with key 	stakeholders</a:t>
            </a:r>
          </a:p>
          <a:p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1st needs assessment</a:t>
            </a:r>
          </a:p>
          <a:p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SI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2026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	planinng</a:t>
            </a:r>
          </a:p>
          <a:p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implementation and monitoring</a:t>
            </a:r>
          </a:p>
          <a:p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continous needs assessment</a:t>
            </a:r>
          </a:p>
          <a:p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SI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2027</a:t>
            </a: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	contiunous support</a:t>
            </a:r>
          </a:p>
          <a:p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evaluation and recommendations </a:t>
            </a:r>
            <a:b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for future implementation</a:t>
            </a:r>
          </a:p>
          <a:p>
            <a:pPr marL="342900" indent="-342900">
              <a:buAutoNum type="arabicPlain" startAt="2027"/>
            </a:pPr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AB6BF4-D0D7-5461-DF6E-6C2E8886D562}"/>
              </a:ext>
            </a:extLst>
          </p:cNvPr>
          <p:cNvSpPr txBox="1"/>
          <p:nvPr/>
        </p:nvSpPr>
        <p:spPr>
          <a:xfrm>
            <a:off x="7952248" y="281348"/>
            <a:ext cx="2091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I" sz="2400" dirty="0">
                <a:solidFill>
                  <a:srgbClr val="ED644B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Assumptions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4E075F-390C-C2C6-31ED-CB58D8F1F29C}"/>
              </a:ext>
            </a:extLst>
          </p:cNvPr>
          <p:cNvSpPr txBox="1"/>
          <p:nvPr/>
        </p:nvSpPr>
        <p:spPr>
          <a:xfrm>
            <a:off x="7124434" y="878015"/>
            <a:ext cx="47245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Commitment of MS to actively participate in the exchanges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Coordination between the EUSAIR governnance structures and other stakeholders in the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I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Synergies between the EUSAIR support projects</a:t>
            </a:r>
          </a:p>
          <a:p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SI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8225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1BC1173DDC30479D4C650D3DBB9965" ma:contentTypeVersion="3" ma:contentTypeDescription="Create a new document." ma:contentTypeScope="" ma:versionID="39c6611224a16400d7762cdbaed8d72c">
  <xsd:schema xmlns:xsd="http://www.w3.org/2001/XMLSchema" xmlns:xs="http://www.w3.org/2001/XMLSchema" xmlns:p="http://schemas.microsoft.com/office/2006/metadata/properties" xmlns:ns2="169e99e0-48b2-468a-8661-c7ccc486ce9d" targetNamespace="http://schemas.microsoft.com/office/2006/metadata/properties" ma:root="true" ma:fieldsID="b03cb17c91b2d6c87733fc236be2ceb3" ns2:_="">
    <xsd:import namespace="169e99e0-48b2-468a-8661-c7ccc486ce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99e0-48b2-468a-8661-c7ccc486c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FB713F-DDB2-4A35-809E-58252120193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66B863-0317-41E6-864B-6AB719AAD3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A2F8D3-855A-4C2A-B13A-D8F797B776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9e99e0-48b2-468a-8661-c7ccc486ce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522</Words>
  <Application>Microsoft Office PowerPoint</Application>
  <PresentationFormat>Widescreen</PresentationFormat>
  <Paragraphs>94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Arial Unicode MS</vt:lpstr>
      <vt:lpstr>Office Theme</vt:lpstr>
      <vt:lpstr>PowerPoint Presentation</vt:lpstr>
      <vt:lpstr>PowerPoint Presentation</vt:lpstr>
      <vt:lpstr>Purpose and objective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Julija Marošek</dc:creator>
  <cp:lastModifiedBy>FP-LP</cp:lastModifiedBy>
  <cp:revision>5</cp:revision>
  <dcterms:created xsi:type="dcterms:W3CDTF">2025-08-26T12:16:34Z</dcterms:created>
  <dcterms:modified xsi:type="dcterms:W3CDTF">2025-09-05T05:56:13Z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0x010100961BC1173DDC30479D4C650D3DBB9965</vt:lpwstr>
  </property>
</Properties>
</file>