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920" r:id="rId4"/>
  </p:sldMasterIdLst>
  <p:notesMasterIdLst>
    <p:notesMasterId r:id="rId11"/>
  </p:notesMasterIdLst>
  <p:handoutMasterIdLst>
    <p:handoutMasterId r:id="rId12"/>
  </p:handoutMasterIdLst>
  <p:sldIdLst>
    <p:sldId id="405" r:id="rId5"/>
    <p:sldId id="458" r:id="rId6"/>
    <p:sldId id="409" r:id="rId7"/>
    <p:sldId id="456" r:id="rId8"/>
    <p:sldId id="457" r:id="rId9"/>
    <p:sldId id="399" r:id="rId10"/>
  </p:sldIdLst>
  <p:sldSz cx="12192000" cy="6858000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09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53" roundtripDataSignature="AMtx7mh3YP3xexYcFoahXa2ehi0H5V4Za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77DB8C64-D2D1-8CBB-E3AC-8120A9A85307}" name="HRADIL Jan (SJ)" initials="HJ(" userId="HRADIL Jan (SJ)" providerId="None"/>
  <p188:author id="{DFFCF98D-FB90-EA3B-C81E-44A0642B2548}" name="MAGNUS Kris (REGIO)" initials="" userId="S::kris.magnus@ec.europa.eu::0b2fd97e-483f-47e4-b388-2f11394c54f9" providerId="AD"/>
  <p188:author id="{E6E47792-8E05-658B-6532-48C7548F693B}" name="DORDAIN Oana Andreea (REGIO)" initials="D(" userId="S::oana-andreea.dordain@ec.europa.eu::626128a5-7171-4576-b061-113f9e41494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D0D0D"/>
    <a:srgbClr val="003399"/>
    <a:srgbClr val="FFD34E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52D8C2-F22B-6774-7DFE-37FF7C127179}" v="4" dt="2026-01-26T08:07:03.7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926" y="72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55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59" Type="http://schemas.microsoft.com/office/2018/10/relationships/authors" Target="authors.xml"/><Relationship Id="rId2" Type="http://schemas.openxmlformats.org/officeDocument/2006/relationships/customXml" Target="../customXml/item2.xml"/><Relationship Id="rId54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3" Type="http://customschemas.google.com/relationships/presentationmetadata" Target="metadata"/><Relationship Id="rId58" Type="http://schemas.microsoft.com/office/2015/10/relationships/revisionInfo" Target="revisionInfo.xml"/><Relationship Id="rId5" Type="http://schemas.openxmlformats.org/officeDocument/2006/relationships/slide" Target="slides/slide1.xml"/><Relationship Id="rId57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56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4D34D8-E3B4-F069-6ADD-F8D442E609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2191E5-897D-1F21-6B64-C79FF3AD2E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E606C-77CD-45C1-9571-DE74CA837D88}" type="datetimeFigureOut">
              <a:rPr lang="en-IE" smtClean="0"/>
              <a:t>29/01/2026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903FA3-5DC7-AAE3-B405-7184FD6B12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454CF8-DBD9-2EAE-C757-6C20B65855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08B9C-ED77-41BB-BC53-D69EC8827C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15320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889938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7607" y="0"/>
            <a:ext cx="2889938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57188" y="1241425"/>
            <a:ext cx="5954712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889938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/>
          <p:cNvSpPr txBox="1">
            <a:spLocks noGrp="1"/>
          </p:cNvSpPr>
          <p:nvPr>
            <p:ph type="body" idx="1"/>
          </p:nvPr>
        </p:nvSpPr>
        <p:spPr>
          <a:xfrm>
            <a:off x="648538" y="5186075"/>
            <a:ext cx="5188303" cy="42431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13" y="1347788"/>
            <a:ext cx="6462712" cy="3636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29917-2C3E-F219-6E83-0CCAFB5AE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A1293-7FE5-E83D-7BD3-C2DEC4D13F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873B49-8367-CD9C-E8E0-F93D44E0BD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85850" lvl="1" indent="-342900">
              <a:spcBef>
                <a:spcPts val="600"/>
              </a:spcBef>
              <a:spcAft>
                <a:spcPts val="600"/>
              </a:spcAft>
            </a:pPr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F9C821-AB2A-98EB-D949-1ED50DF637B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3268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85850" lvl="1" indent="-342900">
              <a:spcBef>
                <a:spcPts val="600"/>
              </a:spcBef>
              <a:spcAft>
                <a:spcPts val="600"/>
              </a:spcAft>
            </a:pP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1330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57ABB-A6A5-773D-E8C7-C55BFA5C8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734C9F-54EE-D3F9-983B-A986270552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0471F7-6121-59A6-F9A2-38A8C0893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85850" lvl="1" indent="-342900">
              <a:spcBef>
                <a:spcPts val="600"/>
              </a:spcBef>
              <a:spcAft>
                <a:spcPts val="600"/>
              </a:spcAft>
            </a:pPr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5A5FA3-5309-4F7C-FF97-5D2BA00437E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4457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DFA40-4CFC-0A26-406E-903C908B3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47FAE6-0122-B36D-6160-D1E4F4E980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547AD3-8471-5F9E-D6A3-043C713CFA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85850" lvl="1" indent="-342900">
              <a:spcBef>
                <a:spcPts val="600"/>
              </a:spcBef>
              <a:spcAft>
                <a:spcPts val="600"/>
              </a:spcAft>
            </a:pPr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2F0CD2-5E5C-D424-E37C-8524BFEAEF1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0437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page option 1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75400-3E4A-4805-76D4-89E3DBA22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7486"/>
            <a:ext cx="2743200" cy="172523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r>
              <a:rPr lang="fr-BE"/>
              <a:t>DD/MM/YYYY</a:t>
            </a:r>
            <a:endParaRPr lang="en-IE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290A50-B43D-A2B6-515F-75425256AC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040714"/>
            <a:ext cx="10515600" cy="1020337"/>
          </a:xfrm>
          <a:noFill/>
        </p:spPr>
        <p:txBody>
          <a:bodyPr>
            <a:noAutofit/>
          </a:bodyPr>
          <a:lstStyle>
            <a:lvl1pPr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a title</a:t>
            </a:r>
            <a:endParaRPr lang="en-IE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9D02D42-BA7D-84CC-873F-80F08362B35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219575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0E4EF-7051-9AAC-2C78-0958FBC514B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8199" y="5243158"/>
            <a:ext cx="3176847" cy="304616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>
            <a:lvl1pPr marL="0" indent="0">
              <a:buNone/>
              <a:defRPr sz="1600" b="0"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 descr="European Commission">
            <a:extLst>
              <a:ext uri="{FF2B5EF4-FFF2-40B4-BE49-F238E27FC236}">
                <a16:creationId xmlns:a16="http://schemas.microsoft.com/office/drawing/2014/main" id="{85D80D5D-B11B-B8B1-1D33-81E7377D595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63383" y="5738784"/>
            <a:ext cx="2544024" cy="9410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5015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5570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F39DED1-43B7-A54B-D3D7-54792E535D2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85570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416748-3994-A02A-B7BD-AC8272883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6A56761B-AC86-49AF-4B3B-2CCCDB7A4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8569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55706"/>
            <a:ext cx="5019675" cy="3271102"/>
          </a:xfrm>
          <a:solidFill>
            <a:schemeClr val="tx2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0E4D59-AF6A-8993-094A-5A4FED57EA3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855706"/>
            <a:ext cx="5019675" cy="3271102"/>
          </a:xfrm>
          <a:solidFill>
            <a:schemeClr val="tx2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3588F2-1E00-50BC-0820-CB663EE971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7575C568-2951-1529-11F7-C12F1B067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9454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AA9BB-29EC-79EA-02CA-8452ADF649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1BA1A05-4F7E-D9F9-D094-9C9394F846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7298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B8270BF-EE76-A46D-95E0-FB617042099B}"/>
              </a:ext>
            </a:extLst>
          </p:cNvPr>
          <p:cNvSpPr>
            <a:spLocks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7262511B-BA2E-7984-66D6-B5152DA09D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11" name="Picture 10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B557BE9-B8DC-E601-A0F8-16CD84F918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EFAC7B2-2467-A72A-9F8B-CBD0FB0D8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12" name="Footer Placeholder 8">
            <a:extLst>
              <a:ext uri="{FF2B5EF4-FFF2-40B4-BE49-F238E27FC236}">
                <a16:creationId xmlns:a16="http://schemas.microsoft.com/office/drawing/2014/main" id="{D838E642-5C12-54DE-94A0-3EDA044A5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23666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589047"/>
            <a:ext cx="10744200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09600" y="1895333"/>
            <a:ext cx="10744199" cy="4305442"/>
          </a:xfrm>
          <a:solidFill>
            <a:schemeClr val="bg1"/>
          </a:solidFill>
        </p:spPr>
        <p:txBody>
          <a:bodyPr>
            <a:noAutofit/>
          </a:bodyPr>
          <a:lstStyle>
            <a:lvl1pPr algn="just">
              <a:spcBef>
                <a:spcPts val="0"/>
              </a:spcBef>
              <a:spcAft>
                <a:spcPts val="1200"/>
              </a:spcAft>
              <a:defRPr sz="1800" baseline="0"/>
            </a:lvl1pPr>
          </a:lstStyle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BB1A987-5F5E-F967-DF0A-EDCF5E3ECC22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38201" y="1665145"/>
            <a:ext cx="10746000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415917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colu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ECCFB38-4E5F-126B-A212-3CBD911F98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87083"/>
            <a:ext cx="4670502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6259F-C7F8-D963-3DFD-92239B4D3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87083"/>
            <a:ext cx="5181600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02BBC44B-821F-21ED-8464-03E5216981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22B46DA4-CDDE-5119-2E5E-AD549E681C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A321162-C08B-5D98-4E1F-FE50C321D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75400899-1203-EA20-07C6-EFFB182F41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6760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1A8786C-FCBD-3783-706E-0CBF5B0343E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29467" y="1989056"/>
            <a:ext cx="305640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4DC31AC-D39C-A8A3-ED76-D3399E224DE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7400" y="1989056"/>
            <a:ext cx="305640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635DEE-A882-2487-2337-D6BB66A7A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440D1373-D055-D2EC-8197-171DDBDADD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01730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ody text three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FF39438-760E-ED2B-8243-319A5EF04778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68465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A7DAD-79FF-9241-7523-B9F28613F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284C9D-0459-8584-A6B3-FFE83837141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8730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9454014D-FC40-DABB-5F97-62E05A376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2440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E2655-E9DF-246B-F4FD-D62B2B37A4B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1C7A71E-B4AA-350C-C619-6CD926C5F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90199"/>
            <a:ext cx="3045644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64B145-4048-55E1-B2E9-6B27CC0E5870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586925" y="2010169"/>
            <a:ext cx="3132055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6044468-6F92-BCD9-357B-E3328166560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86926" y="2690199"/>
            <a:ext cx="3132055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2839C1-28EB-C84A-8FE0-1EB86DE1BDEE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8422064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1E8E11D-2B2A-C5C5-EFFC-16D798510576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422064" y="2690199"/>
            <a:ext cx="3045644" cy="2598238"/>
          </a:xfrm>
        </p:spPr>
        <p:txBody>
          <a:bodyPr>
            <a:no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761D88-1D18-A805-8D96-5BEBFEFE2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C4BB2291-2147-D1C0-AB46-6D3DE9C2D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20171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coloured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F9DE773-46A1-EE6A-D3DF-FC96DCA4C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3834467-B58A-08E2-AA0A-DB1D50F360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5" name="Picture 4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570F0233-3DB4-DD9F-5F0F-396910702D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A4DF5A1-9706-DCB7-1601-51D0F26AEF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FB7DFF0-1C84-8F6C-0408-2B1515126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25619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5;p31">
            <a:extLst>
              <a:ext uri="{FF2B5EF4-FFF2-40B4-BE49-F238E27FC236}">
                <a16:creationId xmlns:a16="http://schemas.microsoft.com/office/drawing/2014/main" id="{D3CADB7B-43FA-62FF-A4B3-5E073752114C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981200"/>
            <a:ext cx="12192000" cy="48767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10E61F-C8F9-4190-1EE4-9217CF0F1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94518"/>
            <a:ext cx="10515600" cy="1068400"/>
          </a:xfrm>
          <a:solidFill>
            <a:schemeClr val="bg1"/>
          </a:solidFill>
        </p:spPr>
        <p:txBody>
          <a:bodyPr lIns="144000" tIns="144000" rIns="144000" bIns="144000" anchor="b">
            <a:noAutofit/>
          </a:bodyPr>
          <a:lstStyle>
            <a:lvl1pPr>
              <a:defRPr sz="8800"/>
            </a:lvl1pPr>
          </a:lstStyle>
          <a:p>
            <a:r>
              <a:rPr lang="en-US"/>
              <a:t>Click to add a title</a:t>
            </a:r>
            <a:endParaRPr lang="en-IE"/>
          </a:p>
        </p:txBody>
      </p:sp>
      <p:sp>
        <p:nvSpPr>
          <p:cNvPr id="6" name="Content Placeholder 14">
            <a:extLst>
              <a:ext uri="{FF2B5EF4-FFF2-40B4-BE49-F238E27FC236}">
                <a16:creationId xmlns:a16="http://schemas.microsoft.com/office/drawing/2014/main" id="{F041A8C2-E23F-3F85-E8AE-2AEEB496419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942564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red dotted line with a couple of people&#10;&#10;Description automatically generated with medium confidence" hidden="1">
            <a:extLst>
              <a:ext uri="{FF2B5EF4-FFF2-40B4-BE49-F238E27FC236}">
                <a16:creationId xmlns:a16="http://schemas.microsoft.com/office/drawing/2014/main" id="{95398073-E69B-2867-360F-504F7007FD0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A red dotted line with a couple of people&#10;&#10;Description automatically generated with medium confidence" hidden="1">
            <a:extLst>
              <a:ext uri="{FF2B5EF4-FFF2-40B4-BE49-F238E27FC236}">
                <a16:creationId xmlns:a16="http://schemas.microsoft.com/office/drawing/2014/main" id="{6437CF6F-3079-899D-F025-61C0BCD596A4}"/>
              </a:ext>
            </a:extLst>
          </p:cNvPr>
          <p:cNvPicPr/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 descr="European Commission">
            <a:extLst>
              <a:ext uri="{FF2B5EF4-FFF2-40B4-BE49-F238E27FC236}">
                <a16:creationId xmlns:a16="http://schemas.microsoft.com/office/drawing/2014/main" id="{97034CB8-2B4A-3519-77AF-1512D68F2797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664" y="174518"/>
            <a:ext cx="2544024" cy="9158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9597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A9BD169-F6A4-2E23-F2D4-B7DED1FC9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C2FD4-3B80-FE70-83EA-C9956AF116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B7624A9B-CC72-EEB9-2AE2-FDB9629A0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859237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text and 4 images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91;p33">
            <a:extLst>
              <a:ext uri="{FF2B5EF4-FFF2-40B4-BE49-F238E27FC236}">
                <a16:creationId xmlns:a16="http://schemas.microsoft.com/office/drawing/2014/main" id="{A9F38C94-2545-ED67-4909-C5A475FCF803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3538332" y="2197664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Google Shape;95;p33">
            <a:extLst>
              <a:ext uri="{FF2B5EF4-FFF2-40B4-BE49-F238E27FC236}">
                <a16:creationId xmlns:a16="http://schemas.microsoft.com/office/drawing/2014/main" id="{45EC68E1-18F5-04CB-00B3-F8948F3B4F18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6161035" y="2197663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0A4763F-1C9A-B628-1609-DA5C75C90F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802758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Google Shape;91;p33">
            <a:extLst>
              <a:ext uri="{FF2B5EF4-FFF2-40B4-BE49-F238E27FC236}">
                <a16:creationId xmlns:a16="http://schemas.microsoft.com/office/drawing/2014/main" id="{0AB5F208-A96D-CEBC-874F-7B719FD86FE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3538332" y="4031391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7" name="Google Shape;95;p33">
            <a:extLst>
              <a:ext uri="{FF2B5EF4-FFF2-40B4-BE49-F238E27FC236}">
                <a16:creationId xmlns:a16="http://schemas.microsoft.com/office/drawing/2014/main" id="{0AC28D44-5B34-89F9-D8AB-62E99E380E36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161035" y="4031390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14095A4F-385F-CF4A-5E10-E3628D85F6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02758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92A6C90-A6CE-C107-4350-7906F5FDD7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839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FA45C4F8-1803-A72B-10DF-5927ABF6E40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839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F9C7B51-3F16-5ABF-3BE2-AA17BD10D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F256C38A-CD2B-89BF-A117-9ED92151C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47276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F83483-47D9-4712-A8D7-6CBF61775821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7"/>
            <a:ext cx="5138057" cy="717240"/>
          </a:xfrm>
          <a:solidFill>
            <a:schemeClr val="bg1"/>
          </a:solidFill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bg1"/>
                </a:solidFill>
                <a:highlight>
                  <a:srgbClr val="003399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7724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035CA-6728-7746-C9FC-81382094BF06}"/>
              </a:ext>
            </a:extLst>
          </p:cNvPr>
          <p:cNvSpPr/>
          <p:nvPr/>
        </p:nvSpPr>
        <p:spPr>
          <a:xfrm>
            <a:off x="5388429" y="0"/>
            <a:ext cx="6803571" cy="685799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701F0-97E6-7792-DA18-AD6E08BC874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6"/>
            <a:ext cx="5138057" cy="1000267"/>
          </a:xfrm>
          <a:noFill/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tx2"/>
                </a:solidFill>
                <a:highlight>
                  <a:srgbClr val="FFD34E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noFill/>
        </p:spPr>
        <p:txBody>
          <a:bodyPr>
            <a:noAutofit/>
          </a:bodyPr>
          <a:lstStyle>
            <a:lvl1pPr marL="0" indent="0">
              <a:buClr>
                <a:schemeClr val="bg1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F07C9B7E-A9F7-E74E-8B7F-3BB737CA39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B7786630-3DC2-B1C3-65DD-397E446197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2073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in 2 columns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7773642" y="0"/>
            <a:ext cx="4418358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78936A4-CDCB-C345-F71F-92F2A35F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067"/>
            <a:ext cx="7915275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FE590DB-1C31-60F0-D6F8-A1706796115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4C5D68-6EAE-4A7A-7185-241C6CF3B9B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4305921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blue flag with yellow stars&#10;&#10;Description automatically generated">
            <a:extLst>
              <a:ext uri="{FF2B5EF4-FFF2-40B4-BE49-F238E27FC236}">
                <a16:creationId xmlns:a16="http://schemas.microsoft.com/office/drawing/2014/main" id="{901A7271-B7CF-4C49-1423-D7CA7ECEF2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blue flag with yellow stars&#10;&#10;Description automatically generated">
            <a:extLst>
              <a:ext uri="{FF2B5EF4-FFF2-40B4-BE49-F238E27FC236}">
                <a16:creationId xmlns:a16="http://schemas.microsoft.com/office/drawing/2014/main" id="{C0DCEE1B-27AC-37B6-7683-71F823E43E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397D846-EECB-7092-C88A-21E2250BD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296A4E82-A1A1-EFC7-7768-E6DDC71C43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59539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314E959-31F1-870D-FAE7-99D8E6333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F6ADE38F-D638-BFB1-E702-D0F6D0CB01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84891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coloured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2517C-B46F-A98F-0643-A97107DEC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2D6F6E54-ED8F-C9DE-9355-5B2E347C2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21836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a coloured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30C1291-4A16-4E7F-D6F2-0662C6CCE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706136"/>
            <a:ext cx="4840275" cy="346317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21CCFCC-12CB-E276-21C2-DAA2C8D36EC9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393779" y="1706137"/>
            <a:ext cx="4960021" cy="3463178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240A71C-FBDC-ABE7-AF08-221E5E629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C1FACF7A-9967-0A10-F75B-7E70FCAB2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0522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posi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559404-34AB-2AB1-76B4-CB85000D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16904"/>
            <a:ext cx="10515600" cy="81690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012AF7B-3A7E-8763-817E-DD321C64A6B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A2B82B-3461-6DA2-3E41-F3AC8139182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tx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Google Shape;66;p29" descr="Quote">
            <a:extLst>
              <a:ext uri="{FF2B5EF4-FFF2-40B4-BE49-F238E27FC236}">
                <a16:creationId xmlns:a16="http://schemas.microsoft.com/office/drawing/2014/main" id="{2BA61D73-E039-6C69-A4A9-27D86CB30D1D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ue flag with yellow stars&#10;&#10;Description automatically generated">
            <a:extLst>
              <a:ext uri="{FF2B5EF4-FFF2-40B4-BE49-F238E27FC236}">
                <a16:creationId xmlns:a16="http://schemas.microsoft.com/office/drawing/2014/main" id="{BE2FFB7F-6A6F-E203-E2CE-AAC503E40F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Google Shape;66;p29" descr="Quote">
            <a:extLst>
              <a:ext uri="{FF2B5EF4-FFF2-40B4-BE49-F238E27FC236}">
                <a16:creationId xmlns:a16="http://schemas.microsoft.com/office/drawing/2014/main" id="{D61A7912-F509-F977-C8A3-05B55096DDA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ue flag with yellow stars&#10;&#10;Description automatically generated">
            <a:extLst>
              <a:ext uri="{FF2B5EF4-FFF2-40B4-BE49-F238E27FC236}">
                <a16:creationId xmlns:a16="http://schemas.microsoft.com/office/drawing/2014/main" id="{519F3A2E-810F-F3DF-534B-DFE8563EDC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0BD146-26A9-B2E3-790A-137432E69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3E557AF9-465E-61C3-8C33-29231AE45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13491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ega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16039EEF-B8E6-4383-4827-068F061175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1BE876A1-64BE-0A6D-B28E-A01C8883D1F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bg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Google Shape;66;p29" descr="Quote">
            <a:extLst>
              <a:ext uri="{FF2B5EF4-FFF2-40B4-BE49-F238E27FC236}">
                <a16:creationId xmlns:a16="http://schemas.microsoft.com/office/drawing/2014/main" id="{E1B4A183-929D-5431-B365-FECE6A72A484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E6CD1AA0-BE2D-038C-5423-E271CF1636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148383-BBA9-7909-CFDF-60BEA0FE9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03511"/>
            <a:ext cx="10515600" cy="816904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pic>
        <p:nvPicPr>
          <p:cNvPr id="6" name="Google Shape;66;p29" descr="Quote">
            <a:extLst>
              <a:ext uri="{FF2B5EF4-FFF2-40B4-BE49-F238E27FC236}">
                <a16:creationId xmlns:a16="http://schemas.microsoft.com/office/drawing/2014/main" id="{DE2EBF53-76CE-6C8F-0861-C3A5D384E18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AB87E6E1-A561-866F-CE99-26D9647684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765A446-C679-3C21-6DB2-E6E244E9D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11C79F0A-B650-EE29-9ABF-AC09E7753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022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78779EA-6394-AAE5-959A-6BB82A7D90AE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Google Shape;75;p31">
            <a:extLst>
              <a:ext uri="{FF2B5EF4-FFF2-40B4-BE49-F238E27FC236}">
                <a16:creationId xmlns:a16="http://schemas.microsoft.com/office/drawing/2014/main" id="{66DB0E40-389A-4ADF-E594-6BBAB29E7192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D6BCEAD-64F8-A9C2-D826-FF1F037B2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A59C8E60-AD13-6DDB-15AD-A3F8E3F22A7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239B419-47F7-2FF3-C377-FBB7B2DBA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D8C14CF6-6F1D-C458-1F86-A760F31FE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5229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rcle picture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4152718" y="1683033"/>
            <a:ext cx="3886563" cy="3886563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43A5598A-C2EA-5505-BEB5-E80CA68AED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3D5D7A7A-28D1-BC55-7F75-53B9E5FBC5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B7D111-DE2E-9994-A799-F62F38E83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33A6EEA9-52B7-550C-7CFD-E465C8DB4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0056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4D01C79-8E51-7320-51B2-6B4D1CD158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3" name="Picture 2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6200794-8F7F-E0F0-3735-90CCC24A8A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271D99-21D4-ED76-0E54-1ECA6FD71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36249086-331D-49C8-6F5E-1FD73ADA2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58344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white backg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7EF38B-E8AF-66F2-44F8-7A5DA7FF3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0850E44D-CF7B-5CF4-6BF7-5B2F65007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7060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ircles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4" name="Google Shape;128;p36">
            <a:extLst>
              <a:ext uri="{FF2B5EF4-FFF2-40B4-BE49-F238E27FC236}">
                <a16:creationId xmlns:a16="http://schemas.microsoft.com/office/drawing/2014/main" id="{C6066961-5253-C2E8-C59C-7D3AEA190748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4407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7354" y="179242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128;p36">
            <a:extLst>
              <a:ext uri="{FF2B5EF4-FFF2-40B4-BE49-F238E27FC236}">
                <a16:creationId xmlns:a16="http://schemas.microsoft.com/office/drawing/2014/main" id="{530B519E-B8E9-0851-34A7-4EBCABDB1F24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838198" y="379352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7CC6BA2-60D9-1664-3253-8468AB06B3BA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2887352" y="394186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oogle Shape;128;p36">
            <a:extLst>
              <a:ext uri="{FF2B5EF4-FFF2-40B4-BE49-F238E27FC236}">
                <a16:creationId xmlns:a16="http://schemas.microsoft.com/office/drawing/2014/main" id="{B0466037-50F3-96B3-1B0E-06D3D18B8BC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422796" y="167960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BC1C8BB-B6BF-EFC9-4FB7-FE68ADABF649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8471950" y="182795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2B2D1DEC-353D-0530-46BD-FAC7D81DC42A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6422794" y="382905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C01048-C2DE-CFE9-C353-8ED3741099B7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8471948" y="397739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7E4CCE-C35C-C711-24D0-0F4BCA80C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3B38F9D4-3EE2-3396-18AD-F87E42190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98333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rectangles pictures white background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15" name="Google Shape;97;p33">
            <a:extLst>
              <a:ext uri="{FF2B5EF4-FFF2-40B4-BE49-F238E27FC236}">
                <a16:creationId xmlns:a16="http://schemas.microsoft.com/office/drawing/2014/main" id="{51CBB8A7-3E08-DCAC-14AF-878AC33CDC30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38200" y="1931348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3438DF5-CCC4-87AD-037A-C14F79B62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08868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Google Shape;97;p33">
            <a:extLst>
              <a:ext uri="{FF2B5EF4-FFF2-40B4-BE49-F238E27FC236}">
                <a16:creationId xmlns:a16="http://schemas.microsoft.com/office/drawing/2014/main" id="{BFE9E99F-07A9-26A1-106E-78351E5222CA}"/>
              </a:ext>
            </a:extLst>
          </p:cNvPr>
          <p:cNvSpPr>
            <a:spLocks noGrp="1"/>
          </p:cNvSpPr>
          <p:nvPr>
            <p:ph type="pic" idx="7"/>
          </p:nvPr>
        </p:nvSpPr>
        <p:spPr>
          <a:xfrm>
            <a:off x="838202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8A6A52A8-BCDE-0058-03FA-48265F58CC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08868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95;p33">
            <a:extLst>
              <a:ext uri="{FF2B5EF4-FFF2-40B4-BE49-F238E27FC236}">
                <a16:creationId xmlns:a16="http://schemas.microsoft.com/office/drawing/2014/main" id="{A15E4B72-6400-86B0-FD40-4FCA9F38655E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180157" y="1931348"/>
            <a:ext cx="2461593" cy="163815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76022ECE-0EE9-F2CA-72F3-353CAD2AB4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587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97;p33">
            <a:extLst>
              <a:ext uri="{FF2B5EF4-FFF2-40B4-BE49-F238E27FC236}">
                <a16:creationId xmlns:a16="http://schemas.microsoft.com/office/drawing/2014/main" id="{0D3E0C88-3573-7B0F-D8F7-5AAD283A42F2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180157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5F2FF4C0-B8CC-5E9A-7FF2-0BA1FD8666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91587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F815C1-0113-F490-4A53-0227959CF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40C61561-6F08-5417-8327-52799F612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11212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 squared pictures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2993028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5" name="Google Shape;116;p35">
            <a:extLst>
              <a:ext uri="{FF2B5EF4-FFF2-40B4-BE49-F238E27FC236}">
                <a16:creationId xmlns:a16="http://schemas.microsoft.com/office/drawing/2014/main" id="{80AA888C-2660-9749-11E6-8A96DD56EACF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147856" y="161372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Google Shape;117;p35">
            <a:extLst>
              <a:ext uri="{FF2B5EF4-FFF2-40B4-BE49-F238E27FC236}">
                <a16:creationId xmlns:a16="http://schemas.microsoft.com/office/drawing/2014/main" id="{95752BFF-4A6F-68EA-E048-C405D776F6A9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7302684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Google Shape;118;p35">
            <a:extLst>
              <a:ext uri="{FF2B5EF4-FFF2-40B4-BE49-F238E27FC236}">
                <a16:creationId xmlns:a16="http://schemas.microsoft.com/office/drawing/2014/main" id="{69A61CD2-9393-897F-4851-B55A256B6577}"/>
              </a:ext>
            </a:extLst>
          </p:cNvPr>
          <p:cNvSpPr>
            <a:spLocks noGrp="1"/>
          </p:cNvSpPr>
          <p:nvPr>
            <p:ph type="pic" idx="6"/>
          </p:nvPr>
        </p:nvSpPr>
        <p:spPr>
          <a:xfrm>
            <a:off x="9457512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5" name="Google Shape;114;p35">
            <a:extLst>
              <a:ext uri="{FF2B5EF4-FFF2-40B4-BE49-F238E27FC236}">
                <a16:creationId xmlns:a16="http://schemas.microsoft.com/office/drawing/2014/main" id="{5BBBB0BA-17D9-1A2A-5573-A96E32CB11C7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838200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6" name="Google Shape;115;p35">
            <a:extLst>
              <a:ext uri="{FF2B5EF4-FFF2-40B4-BE49-F238E27FC236}">
                <a16:creationId xmlns:a16="http://schemas.microsoft.com/office/drawing/2014/main" id="{E234676C-5503-D335-7C9F-8EBF756F24A7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2993028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7" name="Google Shape;116;p35">
            <a:extLst>
              <a:ext uri="{FF2B5EF4-FFF2-40B4-BE49-F238E27FC236}">
                <a16:creationId xmlns:a16="http://schemas.microsoft.com/office/drawing/2014/main" id="{8C059826-5CA9-F193-6C89-8B0DECF9ACE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47856" y="379975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8" name="Google Shape;117;p35">
            <a:extLst>
              <a:ext uri="{FF2B5EF4-FFF2-40B4-BE49-F238E27FC236}">
                <a16:creationId xmlns:a16="http://schemas.microsoft.com/office/drawing/2014/main" id="{E57729DD-0495-06CF-3D2B-B8EC5F7D6EF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302684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9" name="Google Shape;118;p35">
            <a:extLst>
              <a:ext uri="{FF2B5EF4-FFF2-40B4-BE49-F238E27FC236}">
                <a16:creationId xmlns:a16="http://schemas.microsoft.com/office/drawing/2014/main" id="{DDFD3960-357B-A667-2997-F567232AE448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9457512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4EF7B-6FA5-122A-260D-E885CDDAA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2F8295BB-BABD-70B5-D58D-1DF08E62A28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52003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2" name="Google Shape;121;p35">
            <a:extLst>
              <a:ext uri="{FF2B5EF4-FFF2-40B4-BE49-F238E27FC236}">
                <a16:creationId xmlns:a16="http://schemas.microsoft.com/office/drawing/2014/main" id="{2EA4C09F-A3D0-2FDF-C8EF-EDEF2FCF78CE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CC5C1-4287-4FC9-8450-3D86D951F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F95AF122-27C1-57B4-2A7C-54A134842A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86140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coloured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8" name="Google Shape;114;p35">
            <a:extLst>
              <a:ext uri="{FF2B5EF4-FFF2-40B4-BE49-F238E27FC236}">
                <a16:creationId xmlns:a16="http://schemas.microsoft.com/office/drawing/2014/main" id="{F38470BA-1066-4059-A16D-B9EE9722C73D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Google Shape;115;p35">
            <a:extLst>
              <a:ext uri="{FF2B5EF4-FFF2-40B4-BE49-F238E27FC236}">
                <a16:creationId xmlns:a16="http://schemas.microsoft.com/office/drawing/2014/main" id="{4C5EDD4B-6148-8C81-CEE4-C4C5BFE4E787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Google Shape;121;p35">
            <a:extLst>
              <a:ext uri="{FF2B5EF4-FFF2-40B4-BE49-F238E27FC236}">
                <a16:creationId xmlns:a16="http://schemas.microsoft.com/office/drawing/2014/main" id="{85A61031-57E6-E855-38A1-FA502D6C575D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pic>
        <p:nvPicPr>
          <p:cNvPr id="3" name="Picture 2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EC730096-D3D5-78FF-DEE5-BE9525C4DB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F9F566B8-5CFB-8DB0-6A67-925C39BEFB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800A1-1EE4-975A-7B55-1404DB41F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D39D4F72-AD6A-6B47-A2FF-9CFB1C55FF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9800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 with credit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444;p20">
            <a:extLst>
              <a:ext uri="{FF2B5EF4-FFF2-40B4-BE49-F238E27FC236}">
                <a16:creationId xmlns:a16="http://schemas.microsoft.com/office/drawing/2014/main" id="{DA7E9652-CF81-1788-7674-E1FA25BFE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3471269"/>
            <a:ext cx="1023496" cy="35809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144BEB-A192-AF1A-3CE0-A12C2705D8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996499"/>
            <a:ext cx="10515600" cy="16668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Google Shape;444;p20">
            <a:extLst>
              <a:ext uri="{FF2B5EF4-FFF2-40B4-BE49-F238E27FC236}">
                <a16:creationId xmlns:a16="http://schemas.microsoft.com/office/drawing/2014/main" id="{8A55753B-1E31-7005-E76C-7A1B520A3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3471269"/>
            <a:ext cx="1023496" cy="358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0FE782E-88D7-720D-47B0-E5C4BDBFE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21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5B256C-F848-9C9F-2A9C-E218DE9A199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A1F22256-0B85-5AAD-C0B2-E8F5E3C50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035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8D58619-8012-9B7D-9C59-16671B37457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A0835BD4-2C09-6FBA-FC30-3BD6A28667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13748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45A3C0-5810-CECB-04D1-E370BADB2EE8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 tIns="144000" rIns="144000" bIns="144000" anchor="ctr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BD178DF-B2B3-E383-43AA-D54BBF2273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C194F48-423C-93CB-1A61-CE12CAB5B4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5037411D-B917-4DD6-582A-69CDCB27D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093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9526B31-D383-5ABA-08B1-8097743DECE0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A blue flag with yellow stars&#10;&#10;Description automatically generated">
            <a:extLst>
              <a:ext uri="{FF2B5EF4-FFF2-40B4-BE49-F238E27FC236}">
                <a16:creationId xmlns:a16="http://schemas.microsoft.com/office/drawing/2014/main" id="{D7151F52-9DDF-CEC4-58EC-587B7A1D7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blue flag with yellow stars&#10;&#10;Description automatically generated">
            <a:extLst>
              <a:ext uri="{FF2B5EF4-FFF2-40B4-BE49-F238E27FC236}">
                <a16:creationId xmlns:a16="http://schemas.microsoft.com/office/drawing/2014/main" id="{8B94F84F-1590-9DE6-C3AC-9FBA58E40E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6D8387C3-85B8-44CF-42FB-C414F5876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9851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BBD8A8F-01F7-069C-2D69-AFCA2F78D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87499CD-21D1-84C4-7FD1-F33A39639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3A7104ED-A036-D2F4-B40F-5A65C505A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9228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09BE7C2-2602-0313-8D83-EAB1C755A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342900" indent="-342900">
              <a:buClr>
                <a:schemeClr val="tx2"/>
              </a:buClr>
              <a:buSzPct val="150000"/>
              <a:buFont typeface="Arial" panose="020B0604020202020204" pitchFamily="34" charset="0"/>
              <a:buChar char="•"/>
              <a:defRPr sz="2000"/>
            </a:lvl1pPr>
            <a:lvl2pPr>
              <a:buClr>
                <a:schemeClr val="tx2"/>
              </a:buClr>
              <a:buSzPct val="100000"/>
              <a:defRPr sz="1800"/>
            </a:lvl2pPr>
            <a:lvl3pPr>
              <a:buClr>
                <a:schemeClr val="tx2"/>
              </a:buClr>
              <a:defRPr sz="1600"/>
            </a:lvl3pPr>
            <a:lvl4pPr>
              <a:buClr>
                <a:schemeClr val="tx2"/>
              </a:buCl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D43C2E6-DFE0-78B7-AEF2-E94F28383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2BE520F0-58F1-06F4-10C5-832EFDCE6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4900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FE374-A678-A684-FA4B-26330CF65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4A1E0C-386D-FF7A-6872-1942CD43357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65126"/>
            <a:ext cx="10515600" cy="816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E66B9-5E84-94E6-4EDD-A9E25FB07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42619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0"/>
            <a:endParaRPr lang="en-US"/>
          </a:p>
          <a:p>
            <a:pPr lvl="1"/>
            <a:endParaRPr lang="en-US"/>
          </a:p>
        </p:txBody>
      </p:sp>
      <p:pic>
        <p:nvPicPr>
          <p:cNvPr id="5" name="Picture 4" descr="A close-up of a line&#10;&#10;Description automatically generated" hidden="1">
            <a:extLst>
              <a:ext uri="{FF2B5EF4-FFF2-40B4-BE49-F238E27FC236}">
                <a16:creationId xmlns:a16="http://schemas.microsoft.com/office/drawing/2014/main" id="{CE57FDCE-6642-0FA5-3739-FA81457769C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0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 descr="A close-up of a line&#10;&#10;Description automatically generated" hidden="1">
            <a:extLst>
              <a:ext uri="{FF2B5EF4-FFF2-40B4-BE49-F238E27FC236}">
                <a16:creationId xmlns:a16="http://schemas.microsoft.com/office/drawing/2014/main" id="{A12B438D-C839-BF7B-253A-401802D9F2AC}"/>
              </a:ext>
            </a:extLst>
          </p:cNvPr>
          <p:cNvPicPr/>
          <p:nvPr userDrawn="1"/>
        </p:nvPicPr>
        <p:blipFill>
          <a:blip r:embed="rId40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756ABFE-DCB4-5FCC-525D-A462F5BB0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993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  <p:sldLayoutId id="2147483933" r:id="rId13"/>
    <p:sldLayoutId id="2147483941" r:id="rId14"/>
    <p:sldLayoutId id="2147483934" r:id="rId15"/>
    <p:sldLayoutId id="2147483935" r:id="rId16"/>
    <p:sldLayoutId id="2147483936" r:id="rId17"/>
    <p:sldLayoutId id="2147483937" r:id="rId18"/>
    <p:sldLayoutId id="2147483938" r:id="rId19"/>
    <p:sldLayoutId id="2147483939" r:id="rId20"/>
    <p:sldLayoutId id="2147483940" r:id="rId21"/>
    <p:sldLayoutId id="2147483942" r:id="rId22"/>
    <p:sldLayoutId id="2147483943" r:id="rId23"/>
    <p:sldLayoutId id="2147483944" r:id="rId24"/>
    <p:sldLayoutId id="2147483945" r:id="rId25"/>
    <p:sldLayoutId id="2147483946" r:id="rId26"/>
    <p:sldLayoutId id="2147483947" r:id="rId27"/>
    <p:sldLayoutId id="2147483948" r:id="rId28"/>
    <p:sldLayoutId id="2147483949" r:id="rId29"/>
    <p:sldLayoutId id="2147483950" r:id="rId30"/>
    <p:sldLayoutId id="2147483951" r:id="rId31"/>
    <p:sldLayoutId id="2147483952" r:id="rId32"/>
    <p:sldLayoutId id="2147483953" r:id="rId33"/>
    <p:sldLayoutId id="2147483954" r:id="rId34"/>
    <p:sldLayoutId id="2147483955" r:id="rId35"/>
    <p:sldLayoutId id="2147483956" r:id="rId36"/>
    <p:sldLayoutId id="2147483957" r:id="rId37"/>
    <p:sldLayoutId id="2147483958" r:id="rId3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504D590-9922-C06A-407C-2B718394A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226"/>
            <a:ext cx="10549270" cy="2750825"/>
          </a:xfrm>
        </p:spPr>
        <p:txBody>
          <a:bodyPr/>
          <a:lstStyle/>
          <a:p>
            <a:pPr algn="ctr"/>
            <a:r>
              <a:rPr lang="en-IE" sz="4400"/>
              <a:t>2028-2034 MFF:</a:t>
            </a:r>
            <a:br>
              <a:rPr lang="en-IE" sz="4400"/>
            </a:br>
            <a:r>
              <a:rPr lang="en-IE" sz="4400"/>
              <a:t> </a:t>
            </a:r>
            <a:r>
              <a:rPr lang="en-US" sz="2400"/>
              <a:t>Working Party on Structural Measures and Outermost Regions</a:t>
            </a:r>
            <a:br>
              <a:rPr lang="en-IE" sz="4400"/>
            </a:br>
            <a:r>
              <a:rPr lang="en-IE" sz="4400"/>
              <a:t>Interreg: Implementing Act (fiche)</a:t>
            </a:r>
            <a:endParaRPr lang="en-IE" sz="4400">
              <a:cs typeface="Arial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68706F-E58B-D844-F68A-2379B7D107A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8199" y="5243157"/>
            <a:ext cx="3176847" cy="941017"/>
          </a:xfrm>
        </p:spPr>
        <p:txBody>
          <a:bodyPr/>
          <a:lstStyle/>
          <a:p>
            <a:r>
              <a:rPr lang="nl-BE" err="1"/>
              <a:t>Directorate</a:t>
            </a:r>
            <a:r>
              <a:rPr lang="nl-BE"/>
              <a:t>-General </a:t>
            </a:r>
          </a:p>
          <a:p>
            <a:r>
              <a:rPr lang="nl-BE" err="1"/>
              <a:t>Regional</a:t>
            </a:r>
            <a:r>
              <a:rPr lang="nl-BE"/>
              <a:t> and Urban Policy</a:t>
            </a:r>
          </a:p>
          <a:p>
            <a:r>
              <a:rPr lang="nl-BE"/>
              <a:t>3 </a:t>
            </a:r>
            <a:r>
              <a:rPr lang="nl-BE" err="1"/>
              <a:t>February</a:t>
            </a:r>
            <a:r>
              <a:rPr lang="nl-BE"/>
              <a:t> 2026</a:t>
            </a:r>
            <a:endParaRPr lang="en-IE"/>
          </a:p>
        </p:txBody>
      </p:sp>
      <p:pic>
        <p:nvPicPr>
          <p:cNvPr id="9" name="Picture 8" descr="European Commission">
            <a:extLst>
              <a:ext uri="{FF2B5EF4-FFF2-40B4-BE49-F238E27FC236}">
                <a16:creationId xmlns:a16="http://schemas.microsoft.com/office/drawing/2014/main" id="{179F3FC9-B6FB-BFA2-12E7-546955BFD0B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463383" y="5738784"/>
            <a:ext cx="2544024" cy="9410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A77E7-F5C0-1B86-065A-A0151D2B3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D430E7CA-AABE-4F73-FF29-1FD487E4B5AC}"/>
              </a:ext>
            </a:extLst>
          </p:cNvPr>
          <p:cNvSpPr>
            <a:spLocks noGrp="1"/>
          </p:cNvSpPr>
          <p:nvPr>
            <p:ph type="pic" idx="2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A96F7E0-9910-0C28-21FB-152849B9D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589046"/>
            <a:ext cx="11051688" cy="864961"/>
          </a:xfrm>
        </p:spPr>
        <p:txBody>
          <a:bodyPr/>
          <a:lstStyle/>
          <a:p>
            <a:pPr marL="452438"/>
            <a:r>
              <a:rPr lang="en-US" sz="3200"/>
              <a:t>Chapters, </a:t>
            </a:r>
            <a:r>
              <a:rPr lang="en-US" sz="3200" dirty="0"/>
              <a:t>areas and indicative allocations</a:t>
            </a:r>
            <a:endParaRPr lang="en-GB" sz="3200" dirty="0">
              <a:cs typeface="Arial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6691FB-1733-04FB-CEEC-9CB2EC8027B4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 vert="horz" lIns="144000" tIns="144000" rIns="144000" bIns="144000" rtlCol="0" anchor="t">
            <a:noAutofit/>
          </a:bodyPr>
          <a:lstStyle/>
          <a:p>
            <a:pPr marL="342900" indent="-342900" algn="just">
              <a:spcBef>
                <a:spcPts val="0"/>
              </a:spcBef>
              <a:spcAft>
                <a:spcPts val="1000"/>
              </a:spcAft>
              <a:buChar char="•"/>
            </a:pPr>
            <a:endParaRPr lang="en-US" i="1">
              <a:cs typeface="Arial"/>
            </a:endParaRPr>
          </a:p>
          <a:p>
            <a:pPr marL="22225" indent="0">
              <a:lnSpc>
                <a:spcPct val="100000"/>
              </a:lnSpc>
              <a:buNone/>
            </a:pPr>
            <a:r>
              <a:rPr lang="en-US">
                <a:solidFill>
                  <a:srgbClr val="000000"/>
                </a:solidFill>
                <a:cs typeface="Arial"/>
              </a:rPr>
              <a:t>				</a:t>
            </a:r>
            <a:endParaRPr lang="en-US">
              <a:cs typeface="Arial"/>
            </a:endParaRPr>
          </a:p>
          <a:p>
            <a:endParaRPr lang="en-GB">
              <a:cs typeface="Arial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9D97FD5-CEAB-2127-FA03-991EFBE61AF3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8201" y="1665145"/>
            <a:ext cx="10744198" cy="460375"/>
          </a:xfrm>
        </p:spPr>
        <p:txBody>
          <a:bodyPr/>
          <a:lstStyle/>
          <a:p>
            <a:r>
              <a:rPr lang="en-US"/>
              <a:t>Basis for inclusion in the IA: Art. 9(1) ERDF/CF proposal</a:t>
            </a:r>
            <a:endParaRPr lang="en-IE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1752A9AB-EF46-19C4-3FAC-C40F4FBC245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2817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2</a:t>
            </a:fld>
            <a:endParaRPr lang="en-IE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8A8DBE5-F9E6-7CF3-ECCB-1BA217DD5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9A51415-675A-36B4-718E-AA367D4FEB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371872"/>
              </p:ext>
            </p:extLst>
          </p:nvPr>
        </p:nvGraphicFramePr>
        <p:xfrm>
          <a:off x="851338" y="2199885"/>
          <a:ext cx="10656205" cy="4245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3862">
                  <a:extLst>
                    <a:ext uri="{9D8B030D-6E8A-4147-A177-3AD203B41FA5}">
                      <a16:colId xmlns:a16="http://schemas.microsoft.com/office/drawing/2014/main" val="3083048380"/>
                    </a:ext>
                  </a:extLst>
                </a:gridCol>
                <a:gridCol w="4192343">
                  <a:extLst>
                    <a:ext uri="{9D8B030D-6E8A-4147-A177-3AD203B41FA5}">
                      <a16:colId xmlns:a16="http://schemas.microsoft.com/office/drawing/2014/main" val="1298823764"/>
                    </a:ext>
                  </a:extLst>
                </a:gridCol>
              </a:tblGrid>
              <a:tr h="395882">
                <a:tc>
                  <a:txBody>
                    <a:bodyPr/>
                    <a:lstStyle/>
                    <a:p>
                      <a:r>
                        <a:rPr lang="nl-BE" b="1" dirty="0" err="1"/>
                        <a:t>Description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b="1" dirty="0"/>
                        <a:t>Reference </a:t>
                      </a:r>
                      <a:r>
                        <a:rPr lang="nl-BE" b="1" dirty="0" err="1"/>
                        <a:t>Regulation</a:t>
                      </a:r>
                      <a:r>
                        <a:rPr lang="nl-BE" b="1" dirty="0"/>
                        <a:t> EU 2021/1059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313969"/>
                  </a:ext>
                </a:extLst>
              </a:tr>
              <a:tr h="727299">
                <a:tc>
                  <a:txBody>
                    <a:bodyPr/>
                    <a:lstStyle/>
                    <a:p>
                      <a:r>
                        <a:rPr lang="en-US" dirty="0"/>
                        <a:t>The list of Interreg Plan chapters</a:t>
                      </a:r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714375" indent="0" algn="l"/>
                      <a:r>
                        <a:rPr lang="nl-BE" sz="1600" i="1" dirty="0"/>
                        <a:t>Art. 8</a:t>
                      </a:r>
                      <a:endParaRPr lang="en-IE" sz="1600" i="1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906092586"/>
                  </a:ext>
                </a:extLst>
              </a:tr>
              <a:tr h="403035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D0D0D"/>
                          </a:solidFill>
                        </a:rPr>
                        <a:t>The designation of the respective chapter areas</a:t>
                      </a:r>
                      <a:endParaRPr lang="en-I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4375" indent="0" algn="l"/>
                      <a:r>
                        <a:rPr lang="en-US" sz="1600" i="1" dirty="0">
                          <a:solidFill>
                            <a:srgbClr val="0D0D0D"/>
                          </a:solidFill>
                        </a:rPr>
                        <a:t>Art. 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721160"/>
                  </a:ext>
                </a:extLst>
              </a:tr>
              <a:tr h="395882"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indicative allocation from the NRP Fund</a:t>
                      </a:r>
                      <a:endParaRPr lang="en-I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4375" indent="0" algn="l"/>
                      <a:r>
                        <a:rPr lang="nl-BE" sz="1600" i="1" dirty="0"/>
                        <a:t>Art. 11</a:t>
                      </a:r>
                      <a:endParaRPr lang="en-IE" sz="16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4685794"/>
                  </a:ext>
                </a:extLst>
              </a:tr>
              <a:tr h="395882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T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 indicative allocation from the Global Europe instrument (where applicable)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en-I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4375" indent="0" algn="l"/>
                      <a:r>
                        <a:rPr lang="nl-BE" sz="1600" i="1" dirty="0"/>
                        <a:t>Art. 11</a:t>
                      </a:r>
                      <a:endParaRPr lang="en-IE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048586"/>
                  </a:ext>
                </a:extLst>
              </a:tr>
              <a:tr h="395882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93445" indent="0" algn="l"/>
                      <a:endParaRPr lang="en-IE" sz="16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0754291"/>
                  </a:ext>
                </a:extLst>
              </a:tr>
              <a:tr h="395882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9344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6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156000"/>
                  </a:ext>
                </a:extLst>
              </a:tr>
              <a:tr h="891148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</a:pPr>
                      <a:endParaRPr lang="en-US" sz="1800" kern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i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533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42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D3F0F-86AE-E54A-37F0-C803A65E9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BAB9ABD-CC54-B5E5-521B-B1CA740E42D7}"/>
              </a:ext>
            </a:extLst>
          </p:cNvPr>
          <p:cNvSpPr>
            <a:spLocks noGrp="1"/>
          </p:cNvSpPr>
          <p:nvPr>
            <p:ph type="pic" idx="2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87C2EF5-2001-09C8-8BE8-45AA76F94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589046"/>
            <a:ext cx="11051688" cy="864961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3200" dirty="0"/>
              <a:t>Detailed arrangements covering the specific implementation modalities of Interreg</a:t>
            </a:r>
            <a:endParaRPr lang="en-GB" sz="3200" dirty="0">
              <a:cs typeface="Arial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42F546-29B6-F4C8-6C71-F021B8185845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 vert="horz" lIns="144000" tIns="144000" rIns="144000" bIns="144000" rtlCol="0" anchor="t">
            <a:noAutofit/>
          </a:bodyPr>
          <a:lstStyle/>
          <a:p>
            <a:pPr marL="342900" indent="-342900" algn="just">
              <a:spcBef>
                <a:spcPts val="0"/>
              </a:spcBef>
              <a:spcAft>
                <a:spcPts val="1000"/>
              </a:spcAft>
              <a:buChar char="•"/>
            </a:pPr>
            <a:endParaRPr lang="en-US" i="1">
              <a:cs typeface="Arial"/>
            </a:endParaRPr>
          </a:p>
          <a:p>
            <a:pPr marL="22225" indent="0">
              <a:lnSpc>
                <a:spcPct val="100000"/>
              </a:lnSpc>
              <a:buNone/>
            </a:pPr>
            <a:r>
              <a:rPr lang="en-US">
                <a:solidFill>
                  <a:srgbClr val="000000"/>
                </a:solidFill>
                <a:cs typeface="Arial"/>
              </a:rPr>
              <a:t>				</a:t>
            </a:r>
            <a:endParaRPr lang="en-US">
              <a:cs typeface="Arial"/>
            </a:endParaRPr>
          </a:p>
          <a:p>
            <a:endParaRPr lang="en-GB">
              <a:cs typeface="Arial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8819D93-0485-E463-6EEC-0BFA63363151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8201" y="1665145"/>
            <a:ext cx="10744198" cy="460375"/>
          </a:xfrm>
        </p:spPr>
        <p:txBody>
          <a:bodyPr/>
          <a:lstStyle/>
          <a:p>
            <a:r>
              <a:rPr lang="en-US"/>
              <a:t>Basis for inclusion in the IA: Art. 9(1) ERDF/CF proposal</a:t>
            </a:r>
            <a:endParaRPr lang="en-IE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ACDCD71-1BCD-BCA6-DB11-F3A11FAFEC9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2817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3</a:t>
            </a:fld>
            <a:endParaRPr lang="en-IE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13A8ACA-1745-35FA-7A96-19502F74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1FB8879-9672-7F87-CE70-7D9B3E518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455821"/>
              </p:ext>
            </p:extLst>
          </p:nvPr>
        </p:nvGraphicFramePr>
        <p:xfrm>
          <a:off x="609600" y="2199885"/>
          <a:ext cx="10897943" cy="40008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63920">
                  <a:extLst>
                    <a:ext uri="{9D8B030D-6E8A-4147-A177-3AD203B41FA5}">
                      <a16:colId xmlns:a16="http://schemas.microsoft.com/office/drawing/2014/main" val="3083048380"/>
                    </a:ext>
                  </a:extLst>
                </a:gridCol>
                <a:gridCol w="4934023">
                  <a:extLst>
                    <a:ext uri="{9D8B030D-6E8A-4147-A177-3AD203B41FA5}">
                      <a16:colId xmlns:a16="http://schemas.microsoft.com/office/drawing/2014/main" val="1298823764"/>
                    </a:ext>
                  </a:extLst>
                </a:gridCol>
              </a:tblGrid>
              <a:tr h="395882">
                <a:tc>
                  <a:txBody>
                    <a:bodyPr/>
                    <a:lstStyle/>
                    <a:p>
                      <a:r>
                        <a:rPr lang="nl-BE" b="1" dirty="0" err="1"/>
                        <a:t>Description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b="1" dirty="0"/>
                        <a:t>Reference </a:t>
                      </a:r>
                      <a:r>
                        <a:rPr lang="nl-BE" b="1" dirty="0" err="1"/>
                        <a:t>Regulation</a:t>
                      </a:r>
                      <a:r>
                        <a:rPr lang="nl-BE" b="1" dirty="0"/>
                        <a:t> EU 2021/1059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313969"/>
                  </a:ext>
                </a:extLst>
              </a:tr>
              <a:tr h="727299">
                <a:tc>
                  <a:txBody>
                    <a:bodyPr/>
                    <a:lstStyle/>
                    <a:p>
                      <a:r>
                        <a:rPr lang="en-US" dirty="0"/>
                        <a:t>Geographical coverage of the strands of cooperation and scope of the interregional cooperation strand</a:t>
                      </a:r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/>
                      <a:endParaRPr lang="en-US" sz="1600" i="1" dirty="0">
                        <a:solidFill>
                          <a:srgbClr val="0D0D0D"/>
                        </a:solidFill>
                      </a:endParaRPr>
                    </a:p>
                    <a:p>
                      <a:pPr marL="893445" indent="0" algn="l"/>
                      <a:r>
                        <a:rPr lang="en-US" sz="1600" i="1" dirty="0">
                          <a:solidFill>
                            <a:srgbClr val="0D0D0D"/>
                          </a:solidFill>
                        </a:rPr>
                        <a:t>Art. 3(3), 4-7 and 16(5)</a:t>
                      </a:r>
                      <a:endParaRPr lang="en-IE" sz="1600" i="1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906092586"/>
                  </a:ext>
                </a:extLst>
              </a:tr>
              <a:tr h="403035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D0D0D"/>
                          </a:solidFill>
                        </a:rPr>
                        <a:t>Transfer of resources between strands</a:t>
                      </a:r>
                      <a:endParaRPr lang="en-I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93445" indent="0" algn="l"/>
                      <a:r>
                        <a:rPr lang="en-US" sz="1600" i="1" dirty="0">
                          <a:solidFill>
                            <a:srgbClr val="0D0D0D"/>
                          </a:solidFill>
                        </a:rPr>
                        <a:t>Art. </a:t>
                      </a:r>
                      <a:r>
                        <a:rPr lang="en-US" sz="1600" i="1" kern="1200" dirty="0">
                          <a:solidFill>
                            <a:srgbClr val="0D0D0D"/>
                          </a:solidFill>
                          <a:latin typeface="+mn-lt"/>
                          <a:ea typeface="+mn-ea"/>
                          <a:cs typeface="+mn-cs"/>
                        </a:rPr>
                        <a:t>9(4)</a:t>
                      </a:r>
                      <a:endParaRPr lang="en-US" sz="1600" i="1" dirty="0">
                        <a:solidFill>
                          <a:srgbClr val="0D0D0D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721160"/>
                  </a:ext>
                </a:extLst>
              </a:tr>
              <a:tr h="395882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D0D0D"/>
                          </a:solidFill>
                        </a:rPr>
                        <a:t>Partnership within Interreg operations</a:t>
                      </a:r>
                      <a:endParaRPr lang="en-I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93445" indent="0" algn="l"/>
                      <a:r>
                        <a:rPr lang="en-US" sz="1600" i="1" dirty="0">
                          <a:solidFill>
                            <a:srgbClr val="0D0D0D"/>
                          </a:solidFill>
                        </a:rPr>
                        <a:t>Art. 23 and 26 </a:t>
                      </a:r>
                      <a:endParaRPr lang="en-IE" sz="16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4685794"/>
                  </a:ext>
                </a:extLst>
              </a:tr>
              <a:tr h="395882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Territorial and local cooperation initiatives </a:t>
                      </a:r>
                      <a:endParaRPr lang="en-I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93445" indent="0" algn="l"/>
                      <a:r>
                        <a:rPr lang="en-US" sz="1600" i="1" dirty="0">
                          <a:solidFill>
                            <a:srgbClr val="000000"/>
                          </a:solidFill>
                        </a:rPr>
                        <a:t>Art. 20-21</a:t>
                      </a:r>
                      <a:endParaRPr lang="en-IE" sz="16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1048586"/>
                  </a:ext>
                </a:extLst>
              </a:tr>
              <a:tr h="395882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Group of auditors and audit of Interreg operations </a:t>
                      </a:r>
                      <a:endParaRPr lang="en-I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93445" indent="0" algn="l"/>
                      <a:r>
                        <a:rPr lang="en-US" sz="1600" i="1" dirty="0">
                          <a:solidFill>
                            <a:srgbClr val="000000"/>
                          </a:solidFill>
                        </a:rPr>
                        <a:t>Art. 48-49</a:t>
                      </a:r>
                      <a:endParaRPr lang="en-IE" sz="16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0754291"/>
                  </a:ext>
                </a:extLst>
              </a:tr>
              <a:tr h="395882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Recoveries</a:t>
                      </a:r>
                      <a:endParaRPr lang="en-I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9344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solidFill>
                            <a:srgbClr val="000000"/>
                          </a:solidFill>
                        </a:rPr>
                        <a:t>Art. 52</a:t>
                      </a:r>
                      <a:endParaRPr lang="en-IE" sz="16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156000"/>
                  </a:ext>
                </a:extLst>
              </a:tr>
              <a:tr h="891148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</a:rPr>
                        <a:t>Contribution to the implementation of macro-regional and sea-basin strategies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93445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600" i="1" dirty="0">
                          <a:solidFill>
                            <a:srgbClr val="000000"/>
                          </a:solidFill>
                        </a:rPr>
                        <a:t>Art. 15-16-17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i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533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185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71990-E86A-708E-78B6-C91AC4A4D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26C53B9F-8274-B1BA-9E39-5A5C6F4B2000}"/>
              </a:ext>
            </a:extLst>
          </p:cNvPr>
          <p:cNvSpPr>
            <a:spLocks noGrp="1"/>
          </p:cNvSpPr>
          <p:nvPr>
            <p:ph type="pic" idx="2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9C894B8-0FB5-8651-90B7-00ED9504B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589046"/>
            <a:ext cx="11927840" cy="864961"/>
          </a:xfrm>
        </p:spPr>
        <p:txBody>
          <a:bodyPr/>
          <a:lstStyle/>
          <a:p>
            <a:pPr marL="457200" indent="-457200"/>
            <a:r>
              <a:rPr lang="en-US"/>
              <a:t>2. Requirements</a:t>
            </a:r>
            <a:r>
              <a:rPr lang="en-US" sz="3200"/>
              <a:t> for bodies or persons responsible for management verifications</a:t>
            </a:r>
            <a:endParaRPr lang="en-GB" sz="3200">
              <a:cs typeface="Arial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B547D2-9930-BAA4-7DCE-11FF1669034B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09600" y="1895333"/>
            <a:ext cx="10744199" cy="718011"/>
          </a:xfrm>
        </p:spPr>
        <p:txBody>
          <a:bodyPr vert="horz" lIns="144000" tIns="144000" rIns="144000" bIns="144000" rtlCol="0" anchor="t"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</a:pPr>
            <a:endParaRPr lang="en-US" sz="1200" i="1">
              <a:cs typeface="Arial"/>
            </a:endParaRPr>
          </a:p>
          <a:p>
            <a:pPr marL="22225" indent="0">
              <a:lnSpc>
                <a:spcPct val="100000"/>
              </a:lnSpc>
              <a:buNone/>
            </a:pPr>
            <a:r>
              <a:rPr lang="en-US" sz="1600" i="1">
                <a:solidFill>
                  <a:srgbClr val="000000"/>
                </a:solidFill>
                <a:cs typeface="Arial"/>
              </a:rPr>
              <a:t>Reference Regulation EU 2021/1059: </a:t>
            </a:r>
            <a:r>
              <a:rPr lang="en-IE" sz="1600" i="1"/>
              <a:t>Article 46(3)</a:t>
            </a:r>
            <a:endParaRPr lang="en-US" sz="1600" i="1">
              <a:solidFill>
                <a:srgbClr val="000000"/>
              </a:solidFill>
              <a:cs typeface="Arial"/>
            </a:endParaRPr>
          </a:p>
          <a:p>
            <a:pPr marL="22225" indent="0">
              <a:lnSpc>
                <a:spcPct val="100000"/>
              </a:lnSpc>
              <a:buNone/>
            </a:pPr>
            <a:r>
              <a:rPr lang="en-US">
                <a:solidFill>
                  <a:srgbClr val="000000"/>
                </a:solidFill>
                <a:cs typeface="Arial"/>
              </a:rPr>
              <a:t>			</a:t>
            </a:r>
            <a:endParaRPr lang="en-US">
              <a:cs typeface="Arial"/>
            </a:endParaRPr>
          </a:p>
          <a:p>
            <a:endParaRPr lang="en-GB">
              <a:cs typeface="Arial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2C7D9C1-E3C8-FC9A-037A-5CAE59BC8573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8201" y="1665145"/>
            <a:ext cx="10744198" cy="460375"/>
          </a:xfrm>
        </p:spPr>
        <p:txBody>
          <a:bodyPr/>
          <a:lstStyle/>
          <a:p>
            <a:r>
              <a:rPr lang="en-US"/>
              <a:t>Basis for inclusion in the IA: Art. 10(3) ERDF/CF proposal</a:t>
            </a:r>
            <a:endParaRPr lang="en-IE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D0C4BBC-2119-2303-3618-AA43C513173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2817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4</a:t>
            </a:fld>
            <a:endParaRPr lang="en-IE"/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87FD54D0-A9DE-DAD2-4059-EB281CDD9D7C}"/>
              </a:ext>
            </a:extLst>
          </p:cNvPr>
          <p:cNvSpPr txBox="1">
            <a:spLocks/>
          </p:cNvSpPr>
          <p:nvPr/>
        </p:nvSpPr>
        <p:spPr>
          <a:xfrm>
            <a:off x="250809" y="2843384"/>
            <a:ext cx="11927840" cy="8649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ClrTx/>
              <a:buFontTx/>
            </a:pPr>
            <a:r>
              <a:rPr lang="en-US"/>
              <a:t>3. Requirements for the monitoring committee and arrangements linked to its tasks </a:t>
            </a:r>
            <a:endParaRPr lang="en-GB">
              <a:cs typeface="Arial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02DD2B0-B49C-35FD-FE6E-60B8BB57F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03322"/>
              </p:ext>
            </p:extLst>
          </p:nvPr>
        </p:nvGraphicFramePr>
        <p:xfrm>
          <a:off x="609600" y="4149669"/>
          <a:ext cx="10897943" cy="2468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63920">
                  <a:extLst>
                    <a:ext uri="{9D8B030D-6E8A-4147-A177-3AD203B41FA5}">
                      <a16:colId xmlns:a16="http://schemas.microsoft.com/office/drawing/2014/main" val="3083048380"/>
                    </a:ext>
                  </a:extLst>
                </a:gridCol>
                <a:gridCol w="4934023">
                  <a:extLst>
                    <a:ext uri="{9D8B030D-6E8A-4147-A177-3AD203B41FA5}">
                      <a16:colId xmlns:a16="http://schemas.microsoft.com/office/drawing/2014/main" val="1298823764"/>
                    </a:ext>
                  </a:extLst>
                </a:gridCol>
              </a:tblGrid>
              <a:tr h="608757">
                <a:tc>
                  <a:txBody>
                    <a:bodyPr/>
                    <a:lstStyle/>
                    <a:p>
                      <a:endParaRPr lang="nl-BE" b="1"/>
                    </a:p>
                    <a:p>
                      <a:r>
                        <a:rPr lang="nl-BE" b="1" err="1"/>
                        <a:t>Description</a:t>
                      </a:r>
                      <a:endParaRPr lang="en-IE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nl-BE" b="1"/>
                    </a:p>
                    <a:p>
                      <a:pPr algn="l"/>
                      <a:r>
                        <a:rPr lang="nl-BE" b="1"/>
                        <a:t>Reference </a:t>
                      </a:r>
                      <a:r>
                        <a:rPr lang="nl-BE" b="1" err="1"/>
                        <a:t>Regulation</a:t>
                      </a:r>
                      <a:r>
                        <a:rPr lang="nl-BE" b="1"/>
                        <a:t> EU 2021/1059</a:t>
                      </a:r>
                      <a:endParaRPr lang="en-IE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313969"/>
                  </a:ext>
                </a:extLst>
              </a:tr>
              <a:tr h="358660">
                <a:tc>
                  <a:txBody>
                    <a:bodyPr/>
                    <a:lstStyle/>
                    <a:p>
                      <a:r>
                        <a:rPr lang="en-US"/>
                        <a:t>Setting up the monitoring committee;</a:t>
                      </a:r>
                      <a:endParaRPr lang="en-IE"/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93763" indent="0" algn="l"/>
                      <a:r>
                        <a:rPr lang="nl-BE" sz="1600" i="1"/>
                        <a:t>Art. 28 and 30</a:t>
                      </a:r>
                      <a:endParaRPr lang="en-IE" sz="1600" i="1"/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092586"/>
                  </a:ext>
                </a:extLst>
              </a:tr>
              <a:tr h="358660">
                <a:tc>
                  <a:txBody>
                    <a:bodyPr/>
                    <a:lstStyle/>
                    <a:p>
                      <a:r>
                        <a:rPr lang="en-GB" sz="18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Rules of procedure</a:t>
                      </a:r>
                      <a:endParaRPr lang="en-IE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93445" indent="0" algn="l"/>
                      <a:r>
                        <a:rPr lang="nl-BE" sz="1600" i="1"/>
                        <a:t>Art. 28</a:t>
                      </a:r>
                      <a:endParaRPr lang="en-IE" sz="1600" i="1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721160"/>
                  </a:ext>
                </a:extLst>
              </a:tr>
              <a:tr h="358660">
                <a:tc>
                  <a:txBody>
                    <a:bodyPr/>
                    <a:lstStyle/>
                    <a:p>
                      <a:r>
                        <a:rPr lang="en-IE" sz="18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Composition of the monitoring committee</a:t>
                      </a:r>
                      <a:endParaRPr lang="en-IE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93763" indent="0" algn="l"/>
                      <a:r>
                        <a:rPr lang="nl-BE" sz="1600" i="1"/>
                        <a:t>Art. 29</a:t>
                      </a:r>
                      <a:endParaRPr lang="en-IE" sz="1600" i="1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685794"/>
                  </a:ext>
                </a:extLst>
              </a:tr>
              <a:tr h="358660">
                <a:tc>
                  <a:txBody>
                    <a:bodyPr/>
                    <a:lstStyle/>
                    <a:p>
                      <a:r>
                        <a:rPr lang="nl-BE"/>
                        <a:t>Steering </a:t>
                      </a:r>
                      <a:r>
                        <a:rPr lang="nl-BE" err="1"/>
                        <a:t>committee</a:t>
                      </a:r>
                      <a:endParaRPr lang="en-IE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93763" indent="0" algn="l"/>
                      <a:r>
                        <a:rPr lang="nl-BE" sz="1600" i="1"/>
                        <a:t>Art. 22</a:t>
                      </a:r>
                      <a:endParaRPr lang="en-IE" sz="1600" i="1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048586"/>
                  </a:ext>
                </a:extLst>
              </a:tr>
              <a:tr h="358660">
                <a:tc>
                  <a:txBody>
                    <a:bodyPr/>
                    <a:lstStyle/>
                    <a:p>
                      <a:r>
                        <a:rPr lang="nl-BE" err="1"/>
                        <a:t>Selection</a:t>
                      </a:r>
                      <a:r>
                        <a:rPr lang="nl-BE"/>
                        <a:t> of operations, </a:t>
                      </a:r>
                      <a:r>
                        <a:rPr lang="nl-BE" err="1"/>
                        <a:t>including</a:t>
                      </a:r>
                      <a:r>
                        <a:rPr lang="nl-BE"/>
                        <a:t> SPF</a:t>
                      </a:r>
                      <a:endParaRPr lang="en-IE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93763" indent="0" algn="l"/>
                      <a:r>
                        <a:rPr lang="nl-BE" sz="1600" i="1"/>
                        <a:t>Art. 22 and 25</a:t>
                      </a:r>
                      <a:endParaRPr lang="en-IE" sz="1600" i="1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754291"/>
                  </a:ext>
                </a:extLst>
              </a:tr>
            </a:tbl>
          </a:graphicData>
        </a:graphic>
      </p:graphicFrame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A986B0F2-15D7-CAD0-8789-0784E17197B7}"/>
              </a:ext>
            </a:extLst>
          </p:cNvPr>
          <p:cNvSpPr txBox="1">
            <a:spLocks/>
          </p:cNvSpPr>
          <p:nvPr/>
        </p:nvSpPr>
        <p:spPr>
          <a:xfrm>
            <a:off x="824850" y="3919483"/>
            <a:ext cx="10744198" cy="460375"/>
          </a:xfrm>
          <a:prstGeom prst="rect">
            <a:avLst/>
          </a:prstGeom>
          <a:solidFill>
            <a:schemeClr val="tx2"/>
          </a:solidFill>
          <a:ln w="12700" cap="rnd" cmpd="sng" algn="ctr">
            <a:noFill/>
            <a:prstDash val="solid"/>
            <a:round/>
          </a:ln>
          <a:effectLst/>
        </p:spPr>
        <p:txBody>
          <a:bodyPr vert="horz" lIns="72000" tIns="72000" rIns="72000" bIns="72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Basis for inclusion in the IA: Art. 10(6) ERDF/CF proposal</a:t>
            </a:r>
            <a:endParaRPr lang="en-IE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200CE36-FC7B-16A5-07C3-14E55BB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505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F5654-F430-5538-50B5-15238C834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2A1EE57-C576-495B-94F2-349478D15C18}"/>
              </a:ext>
            </a:extLst>
          </p:cNvPr>
          <p:cNvSpPr>
            <a:spLocks noGrp="1"/>
          </p:cNvSpPr>
          <p:nvPr>
            <p:ph type="pic" idx="2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786DD11-4D83-7401-1D31-EC02E8C5F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589046"/>
            <a:ext cx="11927840" cy="864961"/>
          </a:xfrm>
        </p:spPr>
        <p:txBody>
          <a:bodyPr/>
          <a:lstStyle/>
          <a:p>
            <a:pPr marL="457200" indent="-457200"/>
            <a:r>
              <a:rPr lang="en-US"/>
              <a:t>4. Requirements for pre-financing in case of contributions from the  Global Europe Instrument</a:t>
            </a:r>
            <a:endParaRPr lang="en-GB" sz="3200">
              <a:cs typeface="Arial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558472-1A1E-B4B8-1291-64F0B1286F07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09600" y="1895333"/>
            <a:ext cx="10744199" cy="1995947"/>
          </a:xfrm>
        </p:spPr>
        <p:txBody>
          <a:bodyPr vert="horz" lIns="144000" tIns="144000" rIns="144000" bIns="144000" rtlCol="0" anchor="t"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</a:pPr>
            <a:endParaRPr lang="en-US" sz="1200" i="1" dirty="0">
              <a:cs typeface="Arial"/>
            </a:endParaRPr>
          </a:p>
          <a:p>
            <a:pPr marL="22225" indent="0">
              <a:lnSpc>
                <a:spcPct val="100000"/>
              </a:lnSpc>
              <a:buNone/>
            </a:pPr>
            <a:endParaRPr lang="en-US" dirty="0">
              <a:solidFill>
                <a:srgbClr val="000000"/>
              </a:solidFill>
              <a:cs typeface="Arial"/>
            </a:endParaRPr>
          </a:p>
          <a:p>
            <a:pPr marL="22225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0000"/>
                </a:solidFill>
                <a:cs typeface="Arial"/>
              </a:rPr>
              <a:t>Possibility of a different pre-financing rate in case of a contribution from the Global Europe Instrument</a:t>
            </a:r>
            <a:endParaRPr lang="en-US" strike="sngStrike" dirty="0">
              <a:solidFill>
                <a:srgbClr val="FF0000"/>
              </a:solidFill>
              <a:cs typeface="Arial"/>
            </a:endParaRPr>
          </a:p>
          <a:p>
            <a:pPr marL="5384800" indent="0">
              <a:lnSpc>
                <a:spcPct val="100000"/>
              </a:lnSpc>
              <a:buNone/>
            </a:pPr>
            <a:r>
              <a:rPr lang="en-US" sz="1600" i="1" dirty="0">
                <a:solidFill>
                  <a:srgbClr val="000000"/>
                </a:solidFill>
                <a:cs typeface="Arial"/>
              </a:rPr>
              <a:t>Reference Regulation EU 2021/1059: </a:t>
            </a:r>
            <a:r>
              <a:rPr lang="en-IE" sz="1600" i="1" dirty="0"/>
              <a:t>Article 51(4)</a:t>
            </a:r>
            <a:endParaRPr lang="en-US" sz="1600" i="1" dirty="0">
              <a:solidFill>
                <a:srgbClr val="000000"/>
              </a:solidFill>
              <a:cs typeface="Arial"/>
            </a:endParaRPr>
          </a:p>
          <a:p>
            <a:pPr marL="22225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0000"/>
                </a:solidFill>
                <a:cs typeface="Arial"/>
              </a:rPr>
              <a:t>			</a:t>
            </a:r>
            <a:endParaRPr lang="en-US" dirty="0">
              <a:cs typeface="Arial"/>
            </a:endParaRPr>
          </a:p>
          <a:p>
            <a:endParaRPr lang="en-GB" dirty="0">
              <a:cs typeface="Arial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E1A36A9-9E0A-7444-9A2B-B39D0DE02ED5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8201" y="1665145"/>
            <a:ext cx="10744198" cy="460375"/>
          </a:xfrm>
        </p:spPr>
        <p:txBody>
          <a:bodyPr/>
          <a:lstStyle/>
          <a:p>
            <a:r>
              <a:rPr lang="en-US"/>
              <a:t>Basis for inclusion in the IA: Art. 17(2) NRPP proposal</a:t>
            </a:r>
            <a:endParaRPr lang="en-IE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5EBA936-4BE9-123C-6646-EA087EE0642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2817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5</a:t>
            </a:fld>
            <a:endParaRPr lang="en-IE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51C8EE3-59BD-54E4-8141-F52BA120B4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601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89FAE5-D3E9-8389-A22F-2F63C0FC09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256739"/>
            <a:ext cx="10515600" cy="1020337"/>
          </a:xfrm>
        </p:spPr>
        <p:txBody>
          <a:bodyPr/>
          <a:lstStyle/>
          <a:p>
            <a:r>
              <a:rPr lang="en-US" sz="8000"/>
              <a:t>Thank you</a:t>
            </a:r>
            <a:endParaRPr lang="en-GB" sz="80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55C0DC-F406-3C80-40AD-12D2D17E9A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996499"/>
            <a:ext cx="10515600" cy="5755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Google Shape;445;p20">
            <a:extLst>
              <a:ext uri="{FF2B5EF4-FFF2-40B4-BE49-F238E27FC236}">
                <a16:creationId xmlns:a16="http://schemas.microsoft.com/office/drawing/2014/main" id="{38E61E29-8603-546B-ECBD-D4F8E851B3FC}"/>
              </a:ext>
            </a:extLst>
          </p:cNvPr>
          <p:cNvSpPr txBox="1"/>
          <p:nvPr/>
        </p:nvSpPr>
        <p:spPr>
          <a:xfrm>
            <a:off x="838200" y="4652301"/>
            <a:ext cx="8941016" cy="877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© European Union 2025</a:t>
            </a:r>
            <a:endParaRPr sz="1200">
              <a:solidFill>
                <a:schemeClr val="tx2"/>
              </a:solidFill>
              <a:latin typeface="+mj-lt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Unless otherwise noted the reuse of this presentation is authorised under the </a:t>
            </a:r>
            <a:r>
              <a:rPr lang="en-GB" sz="1200" u="sng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 4.0</a:t>
            </a:r>
            <a:r>
              <a:rPr lang="en-GB" sz="120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 license. For any use or reproduction of elements that are not owned by the EU, permission may need to be sought directly from the respective right holders.</a:t>
            </a:r>
            <a:endParaRPr sz="1200">
              <a:solidFill>
                <a:srgbClr val="FF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2" name="Google Shape;412;p46">
            <a:extLst>
              <a:ext uri="{FF2B5EF4-FFF2-40B4-BE49-F238E27FC236}">
                <a16:creationId xmlns:a16="http://schemas.microsoft.com/office/drawing/2014/main" id="{36D114E6-D0BC-BDB4-8662-B5C3F4389BB5}"/>
              </a:ext>
            </a:extLst>
          </p:cNvPr>
          <p:cNvSpPr txBox="1"/>
          <p:nvPr/>
        </p:nvSpPr>
        <p:spPr>
          <a:xfrm>
            <a:off x="9510079" y="0"/>
            <a:ext cx="2681921" cy="3693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BE" sz="1200" b="0" i="0" u="none" strike="noStrike" cap="none">
              <a:solidFill>
                <a:schemeClr val="bg2"/>
              </a:solid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8372291"/>
      </p:ext>
    </p:extLst>
  </p:cSld>
  <p:clrMapOvr>
    <a:masterClrMapping/>
  </p:clrMapOvr>
</p:sld>
</file>

<file path=ppt/theme/theme1.xml><?xml version="1.0" encoding="utf-8"?>
<a:theme xmlns:a="http://schemas.openxmlformats.org/drawingml/2006/main" name="colour palette new PPT">
  <a:themeElements>
    <a:clrScheme name="EC Colour Palette 2024">
      <a:dk1>
        <a:sysClr val="windowText" lastClr="000000"/>
      </a:dk1>
      <a:lt1>
        <a:sysClr val="window" lastClr="FFFFFF"/>
      </a:lt1>
      <a:dk2>
        <a:srgbClr val="003399"/>
      </a:dk2>
      <a:lt2>
        <a:srgbClr val="C6E5DF"/>
      </a:lt2>
      <a:accent1>
        <a:srgbClr val="44BA7E"/>
      </a:accent1>
      <a:accent2>
        <a:srgbClr val="000083"/>
      </a:accent2>
      <a:accent3>
        <a:srgbClr val="48038C"/>
      </a:accent3>
      <a:accent4>
        <a:srgbClr val="FF712C"/>
      </a:accent4>
      <a:accent5>
        <a:srgbClr val="FFD34E"/>
      </a:accent5>
      <a:accent6>
        <a:srgbClr val="DD0C86"/>
      </a:accent6>
      <a:hlink>
        <a:srgbClr val="003399"/>
      </a:hlink>
      <a:folHlink>
        <a:srgbClr val="003399"/>
      </a:folHlink>
    </a:clrScheme>
    <a:fontScheme name="EC reva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amp_VI_EC_Corporate_PPT_Template_2024 2.pptx" id="{82638BCC-62B9-435A-B3D4-91B8F41A0F82}" vid="{331CF50E-8039-4F5B-9C47-F59CDFBC17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6791DDFFC024DAA4136D92359EB10" ma:contentTypeVersion="24" ma:contentTypeDescription="Create a new document." ma:contentTypeScope="" ma:versionID="06a2a1e2736d6c6cb3f568a566bfdb91">
  <xsd:schema xmlns:xsd="http://www.w3.org/2001/XMLSchema" xmlns:xs="http://www.w3.org/2001/XMLSchema" xmlns:p="http://schemas.microsoft.com/office/2006/metadata/properties" xmlns:ns2="cce4269c-1bca-4c47-bcbd-0ca0cb14aa6e" xmlns:ns3="96a7f24e-e0df-4592-b6e0-4a62e251a0e5" targetNamespace="http://schemas.microsoft.com/office/2006/metadata/properties" ma:root="true" ma:fieldsID="1447adc29ec9e8f24f0e1b882ecf4500" ns2:_="" ns3:_="">
    <xsd:import namespace="cce4269c-1bca-4c47-bcbd-0ca0cb14aa6e"/>
    <xsd:import namespace="96a7f24e-e0df-4592-b6e0-4a62e251a0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Guidance" minOccurs="0"/>
                <xsd:element ref="ns2:Category" minOccurs="0"/>
                <xsd:element ref="ns2:Document" minOccurs="0"/>
                <xsd:element ref="ns2:Status" minOccurs="0"/>
                <xsd:element ref="ns2:Role" minOccurs="0"/>
                <xsd:element ref="ns3:EC_ARES_NUMBER" minOccurs="0"/>
                <xsd:element ref="ns3:EC_ARES_DATE_TRANSFERRED" minOccurs="0"/>
                <xsd:element ref="ns3:EC_ARES_TRANSFERRED_BY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e4269c-1bca-4c47-bcbd-0ca0cb14a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Guidance" ma:index="22" nillable="true" ma:displayName="Recipient" ma:format="Dropdown" ma:internalName="Guidance">
      <xsd:simpleType>
        <xsd:restriction base="dms:Choice">
          <xsd:enumeration value="College / CAB"/>
          <xsd:enumeration value="REGIO DG / DDG"/>
          <xsd:enumeration value="REGIO Dir B / BoD"/>
          <xsd:enumeration value="REGIO internal"/>
          <xsd:enumeration value="Commission internal"/>
          <xsd:enumeration value="Commission external"/>
        </xsd:restriction>
      </xsd:simpleType>
    </xsd:element>
    <xsd:element name="Category" ma:index="23" nillable="true" ma:displayName="Document type" ma:format="Dropdown" ma:internalName="Category">
      <xsd:simpleType>
        <xsd:restriction base="dms:Choice">
          <xsd:enumeration value="Template"/>
          <xsd:enumeration value="Choice 2"/>
          <xsd:enumeration value="Choice 3"/>
          <xsd:enumeration value="Choice 4"/>
          <xsd:enumeration value="Choice 6"/>
          <xsd:enumeration value="Information source"/>
          <xsd:enumeration value="Guidance"/>
          <xsd:enumeration value="Choice 9"/>
          <xsd:enumeration value="Choice 9"/>
        </xsd:restriction>
      </xsd:simpleType>
    </xsd:element>
    <xsd:element name="Document" ma:index="24" nillable="true" ma:displayName="Category" ma:format="Dropdown" ma:internalName="Document">
      <xsd:simpleType>
        <xsd:restriction base="dms:Choice">
          <xsd:enumeration value="Choice 1"/>
          <xsd:enumeration value="Briefing"/>
          <xsd:enumeration value="Communication"/>
          <xsd:enumeration value="ARES"/>
          <xsd:enumeration value="Choice 5"/>
          <xsd:enumeration value="ISC"/>
          <xsd:enumeration value="Choice 7"/>
          <xsd:enumeration value="Choice 8"/>
          <xsd:enumeration value="Internal note"/>
        </xsd:restriction>
      </xsd:simpleType>
    </xsd:element>
    <xsd:element name="Status" ma:index="25" nillable="true" ma:displayName="Status" ma:format="Dropdown" ma:internalName="Status">
      <xsd:simpleType>
        <xsd:restriction base="dms:Choice">
          <xsd:enumeration value="final B1"/>
          <xsd:enumeration value="final REGIO"/>
          <xsd:enumeration value="Choice 3"/>
          <xsd:enumeration value="Choice 4"/>
          <xsd:enumeration value="Choice 5"/>
          <xsd:enumeration value="Choice 6"/>
          <xsd:enumeration value="Choice 7"/>
          <xsd:enumeration value="Choice 8"/>
        </xsd:restriction>
      </xsd:simpleType>
    </xsd:element>
    <xsd:element name="Role" ma:index="26" nillable="true" ma:displayName="Role" ma:format="Dropdown" ma:internalName="Role">
      <xsd:simpleType>
        <xsd:restriction base="dms:Choice">
          <xsd:enumeration value="Lead"/>
          <xsd:enumeration value="Choice 2"/>
          <xsd:enumeration value="Contributor"/>
          <xsd:enumeration value="Choice 4"/>
        </xsd:restriction>
      </xsd:simpleType>
    </xsd:element>
    <xsd:element name="MediaServiceLocation" ma:index="3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7f24e-e0df-4592-b6e0-4a62e251a0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9c6044de-c209-4961-a6b2-6c1be2d9d55e}" ma:internalName="TaxCatchAll" ma:showField="CatchAllData" ma:web="96a7f24e-e0df-4592-b6e0-4a62e251a0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C_ARES_NUMBER" ma:index="27" nillable="true" ma:displayName="Ares Number" ma:format="Hyperlink" ma:hidden="true" ma:internalName="EC_ARES_NUMBER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EC_ARES_DATE_TRANSFERRED" ma:index="28" nillable="true" ma:displayName="Transferred to Ares" ma:format="DateTime" ma:hidden="true" ma:internalName="EC_ARES_DATE_TRANSFERRED">
      <xsd:simpleType>
        <xsd:restriction base="dms:DateTime"/>
      </xsd:simpleType>
    </xsd:element>
    <xsd:element name="EC_ARES_TRANSFERRED_BY" ma:index="29" nillable="true" ma:displayName="Transferred By" ma:hidden="true" ma:internalName="EC_ARES_TRANSFERRED_B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C_ARES_NUMBER xmlns="96a7f24e-e0df-4592-b6e0-4a62e251a0e5">
      <Url xsi:nil="true"/>
      <Description xsi:nil="true"/>
    </EC_ARES_NUMBER>
    <Document xmlns="cce4269c-1bca-4c47-bcbd-0ca0cb14aa6e" xsi:nil="true"/>
    <EC_ARES_TRANSFERRED_BY xmlns="96a7f24e-e0df-4592-b6e0-4a62e251a0e5" xsi:nil="true"/>
    <EC_ARES_DATE_TRANSFERRED xmlns="96a7f24e-e0df-4592-b6e0-4a62e251a0e5" xsi:nil="true"/>
    <Guidance xmlns="cce4269c-1bca-4c47-bcbd-0ca0cb14aa6e" xsi:nil="true"/>
    <Category xmlns="cce4269c-1bca-4c47-bcbd-0ca0cb14aa6e" xsi:nil="true"/>
    <Role xmlns="cce4269c-1bca-4c47-bcbd-0ca0cb14aa6e" xsi:nil="true"/>
    <lcf76f155ced4ddcb4097134ff3c332f xmlns="cce4269c-1bca-4c47-bcbd-0ca0cb14aa6e">
      <Terms xmlns="http://schemas.microsoft.com/office/infopath/2007/PartnerControls"/>
    </lcf76f155ced4ddcb4097134ff3c332f>
    <TaxCatchAll xmlns="96a7f24e-e0df-4592-b6e0-4a62e251a0e5" xsi:nil="true"/>
    <Status xmlns="cce4269c-1bca-4c47-bcbd-0ca0cb14aa6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6D79D5-64C4-4EC2-BECD-00A99EC50D6E}">
  <ds:schemaRefs>
    <ds:schemaRef ds:uri="96a7f24e-e0df-4592-b6e0-4a62e251a0e5"/>
    <ds:schemaRef ds:uri="cce4269c-1bca-4c47-bcbd-0ca0cb14aa6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46A151A-525F-4C48-9CFF-EE18B8B21114}">
  <ds:schemaRefs>
    <ds:schemaRef ds:uri="96a7f24e-e0df-4592-b6e0-4a62e251a0e5"/>
    <ds:schemaRef ds:uri="cce4269c-1bca-4c47-bcbd-0ca0cb14aa6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6F3A630-A850-4446-8C68-AFCAF4110E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436</Words>
  <Application>Microsoft Office PowerPoint</Application>
  <PresentationFormat>Widescreen</PresentationFormat>
  <Paragraphs>78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Arial</vt:lpstr>
      <vt:lpstr>colour palette new PPT</vt:lpstr>
      <vt:lpstr>2028-2034 MFF:  Working Party on Structural Measures and Outermost Regions Interreg: Implementing Act (fiche)</vt:lpstr>
      <vt:lpstr>Chapters, areas and indicative allocations</vt:lpstr>
      <vt:lpstr>Detailed arrangements covering the specific implementation modalities of Interreg</vt:lpstr>
      <vt:lpstr>2. Requirements for bodies or persons responsible for management verifications</vt:lpstr>
      <vt:lpstr>4. Requirements for pre-financing in case of contributions from the  Global Europe Instrument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HRADIL Jan (SJ)</dc:creator>
  <cp:lastModifiedBy>MAGNUS Kris (REGIO)</cp:lastModifiedBy>
  <cp:revision>24</cp:revision>
  <dcterms:created xsi:type="dcterms:W3CDTF">2025-11-20T10:17:44Z</dcterms:created>
  <dcterms:modified xsi:type="dcterms:W3CDTF">2026-01-29T16:42:16Z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2025-11-20T10:17:53Z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48351f9e-b2d3-4051-98ad-b7d231650def</vt:lpwstr>
  </property>
  <property fmtid="{D5CDD505-2E9C-101B-9397-08002B2CF9AE}" pid="8" name="MSIP_Label_6bd9ddd1-4d20-43f6-abfa-fc3c07406f94_ContentBits">
    <vt:lpwstr>0</vt:lpwstr>
  </property>
  <property fmtid="{D5CDD505-2E9C-101B-9397-08002B2CF9AE}" pid="9" name="MSIP_Label_6bd9ddd1-4d20-43f6-abfa-fc3c07406f94_Tag">
    <vt:lpwstr>10, 3, 0, 1</vt:lpwstr>
  </property>
  <property fmtid="{D5CDD505-2E9C-101B-9397-08002B2CF9AE}" pid="10" name="MediaServiceImageTags">
    <vt:lpwstr/>
  </property>
  <property fmtid="{D5CDD505-2E9C-101B-9397-08002B2CF9AE}" pid="11" name="ContentTypeId">
    <vt:lpwstr>0x0101008BA6791DDFFC024DAA4136D92359EB10</vt:lpwstr>
  </property>
</Properties>
</file>