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2" r:id="rId1"/>
  </p:sldMasterIdLst>
  <p:sldIdLst>
    <p:sldId id="256" r:id="rId2"/>
    <p:sldId id="260" r:id="rId3"/>
    <p:sldId id="280" r:id="rId4"/>
    <p:sldId id="279" r:id="rId5"/>
    <p:sldId id="267" r:id="rId6"/>
    <p:sldId id="268" r:id="rId7"/>
    <p:sldId id="269" r:id="rId8"/>
    <p:sldId id="270" r:id="rId9"/>
    <p:sldId id="275" r:id="rId10"/>
    <p:sldId id="288" r:id="rId11"/>
    <p:sldId id="273" r:id="rId12"/>
    <p:sldId id="287" r:id="rId13"/>
    <p:sldId id="274" r:id="rId14"/>
    <p:sldId id="277" r:id="rId15"/>
    <p:sldId id="278" r:id="rId16"/>
    <p:sldId id="281" r:id="rId17"/>
    <p:sldId id="286" r:id="rId18"/>
    <p:sldId id="265" r:id="rId19"/>
  </p:sldIdLst>
  <p:sldSz cx="10287000" cy="6858000" type="35mm"/>
  <p:notesSz cx="6797675" cy="9926638"/>
  <p:defaultTextStyle>
    <a:defPPr>
      <a:defRPr lang="en-US"/>
    </a:defPPr>
    <a:lvl1pPr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88950" indent="-31750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79488" indent="-65088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468438" indent="-96838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958975" indent="-130175" algn="l" defTabSz="9794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7" autoAdjust="0"/>
  </p:normalViewPr>
  <p:slideViewPr>
    <p:cSldViewPr>
      <p:cViewPr varScale="1">
        <p:scale>
          <a:sx n="109" d="100"/>
          <a:sy n="109" d="100"/>
        </p:scale>
        <p:origin x="128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10126663" y="4846638"/>
            <a:ext cx="160337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10126663" y="0"/>
            <a:ext cx="160337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8603"/>
            <a:ext cx="874395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9400" spc="-86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4800600"/>
            <a:ext cx="7715250" cy="914400"/>
          </a:xfrm>
        </p:spPr>
        <p:txBody>
          <a:bodyPr/>
          <a:lstStyle>
            <a:lvl1pPr marL="0" indent="0" algn="l">
              <a:buNone/>
              <a:defRPr b="0" cap="all" spc="129" baseline="0">
                <a:solidFill>
                  <a:schemeClr val="tx2"/>
                </a:solidFill>
                <a:latin typeface="+mj-lt"/>
              </a:defRPr>
            </a:lvl1pPr>
            <a:lvl2pPr marL="489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9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9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9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9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8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1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49953-38F1-45E0-9304-48BB3E8C3BEB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F5E4A5-2E57-47D1-859E-CA4622402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6A92A-0891-4DD2-8AC5-98D5B26FFD73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741DD-D1A6-4AF4-A8A2-8A3F6052D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1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1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E8B7D-33E7-4E9F-A45A-19E5569AF839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71E-D5DE-43B1-BFB5-CB389DF2E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D0445-AFB0-42D6-AF72-FA458FB71874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A199-FF56-413F-A2AB-6C6E894C2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447803"/>
            <a:ext cx="874395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9400" b="0" cap="all" spc="-86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28601"/>
            <a:ext cx="8743950" cy="1066800"/>
          </a:xfrm>
        </p:spPr>
        <p:txBody>
          <a:bodyPr anchor="b"/>
          <a:lstStyle>
            <a:lvl1pPr marL="0" indent="0">
              <a:buNone/>
              <a:defRPr sz="2100" b="0" cap="all" spc="129" baseline="0">
                <a:solidFill>
                  <a:schemeClr val="tx2"/>
                </a:solidFill>
                <a:latin typeface="+mj-lt"/>
              </a:defRPr>
            </a:lvl1pPr>
            <a:lvl2pPr marL="4898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97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95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941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92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91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89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188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03684-F9C4-432B-BA90-F40349B463C8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6351-6A33-405E-8B53-51E52F915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4515" y="1574801"/>
            <a:ext cx="3703320" cy="452596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6430" y="1574801"/>
            <a:ext cx="3703320" cy="452596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EA87-3465-42A8-A9F0-3257E68B5147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074DB-B347-471E-B560-38E1B4F3F2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1086" y="1572768"/>
            <a:ext cx="3703320" cy="639762"/>
          </a:xfrm>
        </p:spPr>
        <p:txBody>
          <a:bodyPr anchor="b">
            <a:noAutofit/>
          </a:bodyPr>
          <a:lstStyle>
            <a:lvl1pPr marL="0" indent="0">
              <a:buNone/>
              <a:defRPr sz="1900" b="0" cap="all" spc="107" baseline="0">
                <a:solidFill>
                  <a:schemeClr val="tx1"/>
                </a:solidFill>
                <a:latin typeface="+mj-lt"/>
              </a:defRPr>
            </a:lvl1pPr>
            <a:lvl2pPr marL="489853" indent="0">
              <a:buNone/>
              <a:defRPr sz="2100" b="1"/>
            </a:lvl2pPr>
            <a:lvl3pPr marL="979706" indent="0">
              <a:buNone/>
              <a:defRPr sz="1900" b="1"/>
            </a:lvl3pPr>
            <a:lvl4pPr marL="1469560" indent="0">
              <a:buNone/>
              <a:defRPr sz="1700" b="1"/>
            </a:lvl4pPr>
            <a:lvl5pPr marL="1959413" indent="0">
              <a:buNone/>
              <a:defRPr sz="1700" b="1"/>
            </a:lvl5pPr>
            <a:lvl6pPr marL="2449266" indent="0">
              <a:buNone/>
              <a:defRPr sz="1700" b="1"/>
            </a:lvl6pPr>
            <a:lvl7pPr marL="2939119" indent="0">
              <a:buNone/>
              <a:defRPr sz="1700" b="1"/>
            </a:lvl7pPr>
            <a:lvl8pPr marL="3428973" indent="0">
              <a:buNone/>
              <a:defRPr sz="1700" b="1"/>
            </a:lvl8pPr>
            <a:lvl9pPr marL="3918826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1086" y="2259366"/>
            <a:ext cx="3703320" cy="3840480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9859" y="1572768"/>
            <a:ext cx="37033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900" b="0" kern="1200" cap="all" spc="107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89853" indent="0">
              <a:buNone/>
              <a:defRPr sz="2100" b="1"/>
            </a:lvl2pPr>
            <a:lvl3pPr marL="979706" indent="0">
              <a:buNone/>
              <a:defRPr sz="1900" b="1"/>
            </a:lvl3pPr>
            <a:lvl4pPr marL="1469560" indent="0">
              <a:buNone/>
              <a:defRPr sz="1700" b="1"/>
            </a:lvl4pPr>
            <a:lvl5pPr marL="1959413" indent="0">
              <a:buNone/>
              <a:defRPr sz="1700" b="1"/>
            </a:lvl5pPr>
            <a:lvl6pPr marL="2449266" indent="0">
              <a:buNone/>
              <a:defRPr sz="1700" b="1"/>
            </a:lvl6pPr>
            <a:lvl7pPr marL="2939119" indent="0">
              <a:buNone/>
              <a:defRPr sz="1700" b="1"/>
            </a:lvl7pPr>
            <a:lvl8pPr marL="3428973" indent="0">
              <a:buNone/>
              <a:defRPr sz="1700" b="1"/>
            </a:lvl8pPr>
            <a:lvl9pPr marL="3918826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9859" y="2259366"/>
            <a:ext cx="3703320" cy="3840480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50CE-03F3-4725-B006-27E7497EDD0D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FB5C2-EF0E-4D3D-84AB-97F85BFEF2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09A17-A3E0-4708-8705-3BCF3F7BF7E8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4E37-1D4C-4AAD-B1D6-0294585D0E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15E4-56BA-417B-99F9-C86A69EC1B05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4D3B5-ABA9-45AB-8343-2B0871D790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1600200"/>
            <a:ext cx="5750719" cy="448056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2" y="1600200"/>
            <a:ext cx="3384352" cy="4480560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  <a:lvl2pPr marL="489853" indent="0">
              <a:buNone/>
              <a:defRPr sz="1300"/>
            </a:lvl2pPr>
            <a:lvl3pPr marL="979706" indent="0">
              <a:buNone/>
              <a:defRPr sz="1100"/>
            </a:lvl3pPr>
            <a:lvl4pPr marL="1469560" indent="0">
              <a:buNone/>
              <a:defRPr sz="1000"/>
            </a:lvl4pPr>
            <a:lvl5pPr marL="1959413" indent="0">
              <a:buNone/>
              <a:defRPr sz="1000"/>
            </a:lvl5pPr>
            <a:lvl6pPr marL="2449266" indent="0">
              <a:buNone/>
              <a:defRPr sz="1000"/>
            </a:lvl6pPr>
            <a:lvl7pPr marL="2939119" indent="0">
              <a:buNone/>
              <a:defRPr sz="1000"/>
            </a:lvl7pPr>
            <a:lvl8pPr marL="3428973" indent="0">
              <a:buNone/>
              <a:defRPr sz="1000"/>
            </a:lvl8pPr>
            <a:lvl9pPr marL="391882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021FB-2925-4D44-BF4B-824107004B70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5BA89-940B-4B43-B4F0-FB9F783AF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10126663" y="4846638"/>
            <a:ext cx="160337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10126663" y="0"/>
            <a:ext cx="160337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012598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89853" indent="0">
              <a:buNone/>
              <a:defRPr sz="3000"/>
            </a:lvl2pPr>
            <a:lvl3pPr marL="979706" indent="0">
              <a:buNone/>
              <a:defRPr sz="2600"/>
            </a:lvl3pPr>
            <a:lvl4pPr marL="1469560" indent="0">
              <a:buNone/>
              <a:defRPr sz="2100"/>
            </a:lvl4pPr>
            <a:lvl5pPr marL="1959413" indent="0">
              <a:buNone/>
              <a:defRPr sz="2100"/>
            </a:lvl5pPr>
            <a:lvl6pPr marL="2449266" indent="0">
              <a:buNone/>
              <a:defRPr sz="2100"/>
            </a:lvl6pPr>
            <a:lvl7pPr marL="2939119" indent="0">
              <a:buNone/>
              <a:defRPr sz="2100"/>
            </a:lvl7pPr>
            <a:lvl8pPr marL="3428973" indent="0">
              <a:buNone/>
              <a:defRPr sz="2100"/>
            </a:lvl8pPr>
            <a:lvl9pPr marL="3918826" indent="0">
              <a:buNone/>
              <a:defRPr sz="21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5715000"/>
            <a:ext cx="9172575" cy="457200"/>
          </a:xfrm>
        </p:spPr>
        <p:txBody>
          <a:bodyPr/>
          <a:lstStyle>
            <a:lvl1pPr marL="0" indent="0">
              <a:buNone/>
              <a:defRPr sz="1700"/>
            </a:lvl1pPr>
            <a:lvl2pPr marL="489853" indent="0">
              <a:buNone/>
              <a:defRPr sz="1300"/>
            </a:lvl2pPr>
            <a:lvl3pPr marL="979706" indent="0">
              <a:buNone/>
              <a:defRPr sz="1100"/>
            </a:lvl3pPr>
            <a:lvl4pPr marL="1469560" indent="0">
              <a:buNone/>
              <a:defRPr sz="1000"/>
            </a:lvl4pPr>
            <a:lvl5pPr marL="1959413" indent="0">
              <a:buNone/>
              <a:defRPr sz="1000"/>
            </a:lvl5pPr>
            <a:lvl6pPr marL="2449266" indent="0">
              <a:buNone/>
              <a:defRPr sz="1000"/>
            </a:lvl6pPr>
            <a:lvl7pPr marL="2939119" indent="0">
              <a:buNone/>
              <a:defRPr sz="1000"/>
            </a:lvl7pPr>
            <a:lvl8pPr marL="3428973" indent="0">
              <a:buNone/>
              <a:defRPr sz="1000"/>
            </a:lvl8pPr>
            <a:lvl9pPr marL="391882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14350" y="4953000"/>
            <a:ext cx="9172575" cy="762000"/>
          </a:xfrm>
        </p:spPr>
        <p:txBody>
          <a:bodyPr anchor="t"/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92F4E-DCFA-4517-8367-0996266AB4E7}" type="datetime4">
              <a:rPr lang="en-US"/>
              <a:pPr>
                <a:defRPr/>
              </a:pPr>
              <a:t>December 9, 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55205E1-6871-489B-8594-671A7F39EB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6515100" cy="1371600"/>
          </a:xfrm>
          <a:prstGeom prst="rect">
            <a:avLst/>
          </a:prstGeom>
        </p:spPr>
        <p:txBody>
          <a:bodyPr vert="horz" lIns="97971" tIns="48985" rIns="97971" bIns="48985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4350" y="1752600"/>
            <a:ext cx="85725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71" tIns="48985" rIns="97971" bIns="48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172200"/>
            <a:ext cx="3857625" cy="304800"/>
          </a:xfrm>
          <a:prstGeom prst="rect">
            <a:avLst/>
          </a:prstGeom>
        </p:spPr>
        <p:txBody>
          <a:bodyPr vert="horz" lIns="97971" tIns="48985" rIns="97971" bIns="0" rtlCol="0" anchor="b"/>
          <a:lstStyle>
            <a:lvl1pPr algn="l" defTabSz="97970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9AD6D90-26B9-4689-931D-F40815F50C06}" type="datetime4">
              <a:rPr lang="en-US"/>
              <a:pPr>
                <a:defRPr/>
              </a:pPr>
              <a:t>December 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492875"/>
            <a:ext cx="3857625" cy="284163"/>
          </a:xfrm>
          <a:prstGeom prst="rect">
            <a:avLst/>
          </a:prstGeom>
        </p:spPr>
        <p:txBody>
          <a:bodyPr vert="horz" lIns="97971" tIns="48985" rIns="97971" bIns="48985" rtlCol="0" anchor="t"/>
          <a:lstStyle>
            <a:lvl1pPr algn="l" defTabSz="97970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9337675" y="5862638"/>
            <a:ext cx="1316038" cy="411162"/>
          </a:xfrm>
          <a:prstGeom prst="rect">
            <a:avLst/>
          </a:prstGeom>
        </p:spPr>
        <p:txBody>
          <a:bodyPr vert="horz" lIns="97971" tIns="48985" rIns="97971" bIns="48985" rtlCol="0" anchor="ctr"/>
          <a:lstStyle>
            <a:lvl1pPr algn="l" defTabSz="979706" fontAlgn="auto">
              <a:spcBef>
                <a:spcPts val="0"/>
              </a:spcBef>
              <a:spcAft>
                <a:spcPts val="0"/>
              </a:spcAft>
              <a:defRPr sz="2600" b="1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FF15D25-6BCD-4FDF-85E0-ACDC5437A2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126663" y="0"/>
            <a:ext cx="160337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26663" y="1371600"/>
            <a:ext cx="160337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71" tIns="48985" rIns="97971" bIns="48985" anchor="ctr"/>
          <a:lstStyle/>
          <a:p>
            <a:pPr algn="ctr" defTabSz="979706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2" r:id="rId3"/>
    <p:sldLayoutId id="2147483921" r:id="rId4"/>
    <p:sldLayoutId id="2147483920" r:id="rId5"/>
    <p:sldLayoutId id="2147483919" r:id="rId6"/>
    <p:sldLayoutId id="2147483918" r:id="rId7"/>
    <p:sldLayoutId id="2147483917" r:id="rId8"/>
    <p:sldLayoutId id="2147483925" r:id="rId9"/>
    <p:sldLayoutId id="2147483916" r:id="rId10"/>
    <p:sldLayoutId id="2147483915" r:id="rId11"/>
  </p:sldLayoutIdLst>
  <p:hf hdr="0" ftr="0" dt="0"/>
  <p:txStyles>
    <p:titleStyle>
      <a:lvl1pPr algn="l" defTabSz="979488" rtl="0" eaLnBrk="0" fontAlgn="base" hangingPunct="0">
        <a:spcBef>
          <a:spcPct val="0"/>
        </a:spcBef>
        <a:spcAft>
          <a:spcPct val="0"/>
        </a:spcAft>
        <a:defRPr sz="3800" kern="1200" cap="all" spc="-64">
          <a:solidFill>
            <a:schemeClr val="tx2"/>
          </a:solidFill>
          <a:latin typeface="+mj-lt"/>
          <a:ea typeface="+mj-ea"/>
          <a:cs typeface="+mj-cs"/>
        </a:defRPr>
      </a:lvl1pPr>
      <a:lvl2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2pPr>
      <a:lvl3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3pPr>
      <a:lvl4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4pPr>
      <a:lvl5pPr algn="l" defTabSz="979488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5pPr>
      <a:lvl6pPr marL="4572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6pPr>
      <a:lvl7pPr marL="9144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7pPr>
      <a:lvl8pPr marL="13716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8pPr>
      <a:lvl9pPr marL="1828800" algn="l" defTabSz="979488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defTabSz="979488" rtl="0" eaLnBrk="0" fontAlgn="base" hangingPunct="0">
        <a:spcBef>
          <a:spcPct val="20000"/>
        </a:spcBef>
        <a:spcAft>
          <a:spcPts val="638"/>
        </a:spcAft>
        <a:buFont typeface="Arial" charset="0"/>
        <a:defRPr sz="2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88950" indent="-195263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23963" indent="-244475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44475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94193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3184046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899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752" indent="-244927" algn="l" defTabSz="979706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53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706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560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413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266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9119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3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826" algn="l" defTabSz="97970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C:\Documents and Settings\lkn8\Desktop\EUSAIR\untitled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2700" y="38100"/>
            <a:ext cx="3738563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450" y="2492375"/>
            <a:ext cx="6769100" cy="1152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cap="none" dirty="0">
                <a:solidFill>
                  <a:srgbClr val="526DB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WP3: MONITORING AND EVALUATION OF EUSAIR</a:t>
            </a:r>
            <a:endParaRPr lang="el-GR" sz="3600" cap="none" dirty="0">
              <a:solidFill>
                <a:srgbClr val="526DB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5" name="Picture 5" descr="\\Lknserver\lknfiles\ΛΚΝ ΑΝΑΛΥΣΙΣ\NEW LKN LOGO &amp; DOCS\LKN analysis - logo JPEG 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5761038"/>
            <a:ext cx="1584325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 descr="C:\Documents and Settings\lkn8\Desktop\untitled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188" y="403225"/>
            <a:ext cx="60674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676627" y="4611931"/>
            <a:ext cx="4797147" cy="923330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12th meeting 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</a:rPr>
              <a:t>of the EUSAIR TSG for Pillar 1 - Blue Growth</a:t>
            </a:r>
            <a:endParaRPr lang="el-GR" sz="1800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800" dirty="0">
                <a:solidFill>
                  <a:schemeClr val="bg1"/>
                </a:solidFill>
              </a:rPr>
              <a:t>7/12/2020</a:t>
            </a:r>
            <a:endParaRPr lang="el-GR" sz="1800" dirty="0">
              <a:solidFill>
                <a:schemeClr val="bg1"/>
              </a:solidFill>
            </a:endParaRPr>
          </a:p>
        </p:txBody>
      </p:sp>
      <p:pic>
        <p:nvPicPr>
          <p:cNvPr id="13318" name="Picture 2" descr="C:\Documents and Settings\Administrator\Desktop\index.jpg"/>
          <p:cNvPicPr>
            <a:picLocks noChangeAspect="1" noChangeArrowheads="1"/>
          </p:cNvPicPr>
          <p:nvPr/>
        </p:nvPicPr>
        <p:blipFill>
          <a:blip r:embed="rId5"/>
          <a:srcRect t="26910" b="23367"/>
          <a:stretch>
            <a:fillRect/>
          </a:stretch>
        </p:blipFill>
        <p:spPr bwMode="auto">
          <a:xfrm>
            <a:off x="1930400" y="5730875"/>
            <a:ext cx="2649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79004" y="3789040"/>
            <a:ext cx="63367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Preliminary Findings of the IDEAL EUSAIR Study (Pillar 1-related study)</a:t>
            </a:r>
            <a:endParaRPr lang="ru-RU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0972" y="1124744"/>
            <a:ext cx="9361039" cy="5472608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0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observed Strength / Weakness / </a:t>
            </a:r>
            <a:r>
              <a:rPr lang="en-GB" sz="2400" b="1" u="sng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</a:t>
            </a: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./ Threat</a:t>
            </a:r>
          </a:p>
          <a:p>
            <a:pPr>
              <a:defRPr/>
            </a:pPr>
            <a:r>
              <a:rPr lang="en-US" sz="20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Marine technologies (TOPIC 1 – Blue Technologies out of 19 responses) </a:t>
            </a:r>
          </a:p>
          <a:p>
            <a:pPr>
              <a:defRPr/>
            </a:pPr>
            <a:endParaRPr lang="en-US" sz="1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STRENGTH:</a:t>
            </a:r>
            <a:r>
              <a:rPr lang="en-US" dirty="0"/>
              <a:t>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Extensive experience, Highly-specialized scientists, Strong R&amp;I capacity, Expansion of the sector, Extended coastline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WEAKNESS: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Lack/insufficient support in terms of funding &amp; marketing operations, Environmental policy, institutional &amp; regulatory gaps, Weak R&amp;D in small companies, Weak exploitation of marine resources 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OPPORTUNITY: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jobs in manufacturing, construction &amp; operation,  phase, 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r>
              <a:rPr lang="en-US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nnovative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applications, Digitalization, Continuous training in techniques &amp; skills  </a:t>
            </a: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THREAT: Economic environment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External factors (COVID19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Bureaucracy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Inadequate legislation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Insufficient infrastructures, 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Sea-use conflicts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GB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2245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2 – Fisheries &amp; Aquaculture</a:t>
            </a:r>
          </a:p>
          <a:p>
            <a:pPr>
              <a:defRPr/>
            </a:pPr>
            <a:r>
              <a:rPr lang="en-GB" sz="20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out of 38 responses</a:t>
            </a: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important priorities (Fisheries)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Better management and sustainable exploitation of fish stock (65,8%)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Compliance &amp; implementation of measures to combat illegal, unreported, unregulated fisheries and elimination of destructive fishing practices (65,8%)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important priorities (Aquaculture)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Creation of new jobs	(60,5%)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Improve the environmental footprint of aquaculture (55,3%)</a:t>
            </a:r>
          </a:p>
          <a:p>
            <a:pPr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963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4988" y="980728"/>
            <a:ext cx="8568952" cy="5616922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8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2 – Fisheries &amp; Aquaculture</a:t>
            </a:r>
          </a:p>
          <a:p>
            <a:pPr>
              <a:defRPr/>
            </a:pPr>
            <a:r>
              <a:rPr lang="en-GB" sz="18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out of 38 responses</a:t>
            </a:r>
          </a:p>
          <a:p>
            <a:pPr>
              <a:defRPr/>
            </a:pPr>
            <a:endParaRPr lang="en-GB" sz="18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18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observed Strength / Weakness / </a:t>
            </a:r>
            <a:r>
              <a:rPr lang="en-GB" sz="1800" b="1" u="sng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</a:t>
            </a:r>
            <a:r>
              <a:rPr lang="en-GB" sz="18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./ Threat</a:t>
            </a:r>
          </a:p>
          <a:p>
            <a:pPr>
              <a:defRPr/>
            </a:pPr>
            <a:endParaRPr lang="en-US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STRENGTH: 	 • Large </a:t>
            </a: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variety of fisheries products </a:t>
            </a: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		 • Abundant water resources</a:t>
            </a:r>
          </a:p>
          <a:p>
            <a:pPr>
              <a:defRPr/>
            </a:pPr>
            <a:endParaRPr lang="en-US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WEAKNESS: 	 • Lack of fishing infrastructure, </a:t>
            </a: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		 • Age of fleet, Old, inadequately trained fishermen</a:t>
            </a: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		 • </a:t>
            </a: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Seasonality of the tourist offer</a:t>
            </a:r>
            <a:endParaRPr lang="en-US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US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OPPORTUNITY: • High quality fishery &amp; aquaculture products</a:t>
            </a: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		 • Cooperation with scientific/research institutions </a:t>
            </a:r>
          </a:p>
          <a:p>
            <a:pPr>
              <a:defRPr/>
            </a:pPr>
            <a:endParaRPr lang="en-US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THREAT: 	 • 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Marine pollution &amp; climate and biological 			                  changes in the sea (Invasive Alien Species)</a:t>
            </a:r>
          </a:p>
          <a:p>
            <a:pPr>
              <a:defRPr/>
            </a:pPr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		 • 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Conflict over space and resources</a:t>
            </a:r>
          </a:p>
          <a:p>
            <a:pPr>
              <a:defRPr/>
            </a:pPr>
            <a:endParaRPr lang="en-GB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1519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3 – </a:t>
            </a:r>
            <a:r>
              <a:rPr lang="en-US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Maritime and Marine governance &amp; services</a:t>
            </a: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0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out of 20 responses</a:t>
            </a: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important priorities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Enable the sustainable blue growth development of coastal and island communities (75,0%)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Improve governance of maritime space and creation of appropriate tools and services to improve the management capacity of competent authorities (65,0%)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Strengthening networks establishment of academics, training </a:t>
            </a:r>
            <a:r>
              <a:rPr lang="en-US" sz="20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organisations</a:t>
            </a: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and professional </a:t>
            </a:r>
            <a:r>
              <a:rPr lang="en-US" sz="20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organisations</a:t>
            </a: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of maritime sectors in the macro-region (65,0%)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3190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0973" y="1196752"/>
            <a:ext cx="9000999" cy="5152787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3 – </a:t>
            </a:r>
            <a:r>
              <a:rPr lang="en-US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Maritime and Marine governance &amp; services</a:t>
            </a:r>
            <a:endParaRPr lang="en-GB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out of 20 responses</a:t>
            </a:r>
          </a:p>
          <a:p>
            <a:pPr>
              <a:defRPr/>
            </a:pPr>
            <a:r>
              <a:rPr lang="en-GB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observed Strength / Weakness / </a:t>
            </a:r>
            <a:r>
              <a:rPr lang="en-GB" b="1" u="sng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</a:t>
            </a:r>
            <a:r>
              <a:rPr lang="en-GB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./ Threat</a:t>
            </a: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STRENGTH: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Maritime Tradition, Scientific competences, EU framework</a:t>
            </a: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WEAKNESS: Lack of a comprehensive consultation mechanism in local and regional level, administrative fragmentation, delays in planning and implementation</a:t>
            </a: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OPPORTUNITY: Upgrade of infrastructure, digitalization, brain gain through integrated governance, new services</a:t>
            </a: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THREAT: economic environment, external factors (COVID19),unplanned development, bureaucracy, absence of expertise in central and local level</a:t>
            </a:r>
            <a:endParaRPr lang="en-GB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25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0973" y="1124744"/>
            <a:ext cx="9433047" cy="5400600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16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PROJECT IDEAS</a:t>
            </a:r>
            <a:endParaRPr lang="en-GB" sz="16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16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Projects or categories of ideas proposed by the responders</a:t>
            </a:r>
            <a:endParaRPr lang="en-US" sz="1600" b="1" i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16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1</a:t>
            </a:r>
          </a:p>
          <a:p>
            <a:pPr>
              <a:defRPr/>
            </a:pPr>
            <a:endParaRPr lang="en-US" sz="1400" b="1" i="1" dirty="0">
              <a:solidFill>
                <a:schemeClr val="accent3"/>
              </a:solidFill>
            </a:endParaRPr>
          </a:p>
          <a:p>
            <a:pPr>
              <a:defRPr/>
            </a:pPr>
            <a:r>
              <a:rPr lang="en-US" sz="1600" b="1" i="1" dirty="0">
                <a:solidFill>
                  <a:schemeClr val="accent3"/>
                </a:solidFill>
              </a:rPr>
              <a:t>Low Emission Energy Supply &amp; Production-Sustainability-Blue Bio-technologies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Production of electricity from RES in shipyards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Green Hydrogen infrastructures in ports, inland terminals, etc.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Development of hybrid installations for marine &amp; offshore wind energy combined with aquaculture, fish-farming, etc.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Development of new technologies able to produce alternative fuel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Use of marine biotechnology to develop concrete prototypes &amp; processes in the societally relevant fields: health and wellbeing, food &amp; feed, environment.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Use of aquaculture wastewater for phytoplankton culture</a:t>
            </a:r>
          </a:p>
          <a:p>
            <a:pPr>
              <a:defRPr/>
            </a:pPr>
            <a:r>
              <a:rPr lang="en-US" sz="1600" b="1" i="1" dirty="0">
                <a:solidFill>
                  <a:schemeClr val="accent3"/>
                </a:solidFill>
              </a:rPr>
              <a:t>Digitalization &amp; Innovation </a:t>
            </a:r>
            <a:endParaRPr lang="en-GB" sz="1600" b="1" i="1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Using AI and Big Data in Maritime technologies</a:t>
            </a:r>
            <a:endParaRPr lang="en-GB" sz="1600" dirty="0">
              <a:solidFill>
                <a:schemeClr val="accent3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accent3"/>
                </a:solidFill>
                <a:latin typeface="Arial" charset="0"/>
              </a:rPr>
              <a:t>Digitalization of naval industrial</a:t>
            </a:r>
          </a:p>
          <a:p>
            <a:pPr>
              <a:defRPr/>
            </a:pPr>
            <a:r>
              <a:rPr lang="en-GB" sz="1600" b="1" i="1" dirty="0">
                <a:solidFill>
                  <a:schemeClr val="accent3"/>
                </a:solidFill>
              </a:rPr>
              <a:t>Knowledge Transfer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Mapping competences &amp; innovative skills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Implementation of a Blue Innovation Voucher mechanism</a:t>
            </a:r>
          </a:p>
          <a:p>
            <a:pPr>
              <a:defRPr/>
            </a:pPr>
            <a:r>
              <a:rPr lang="en-US" sz="1600" b="1" i="1" dirty="0">
                <a:solidFill>
                  <a:schemeClr val="accent3"/>
                </a:solidFill>
              </a:rPr>
              <a:t>Alternative Financing for Blue Technologies</a:t>
            </a:r>
            <a:endParaRPr lang="en-GB" sz="1600" b="1" i="1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accent3"/>
                </a:solidFill>
                <a:latin typeface="Arial" charset="0"/>
              </a:rPr>
              <a:t>Crowdfunding for Enterprises in Blue technologies </a:t>
            </a:r>
            <a:endParaRPr lang="el-GR" sz="1600" dirty="0">
              <a:solidFill>
                <a:schemeClr val="accent3"/>
              </a:solidFill>
              <a:latin typeface="Arial" charset="0"/>
            </a:endParaRP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1" y="260350"/>
            <a:ext cx="1505148" cy="1073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3584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0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PROJECT IDEAS</a:t>
            </a:r>
            <a:endParaRPr lang="en-GB" sz="20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20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Projects or categories of ideas proposed by the responders</a:t>
            </a:r>
            <a:endParaRPr lang="en-US" sz="2000" b="1" i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18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2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Studies on marine pollution and ghost nets (</a:t>
            </a:r>
            <a:r>
              <a:rPr lang="en-GB" sz="18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Albania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Fishery activity diversification, fish-tourism, fish processing, smoking, filleting, labelling (</a:t>
            </a:r>
            <a:r>
              <a:rPr lang="en-GB" sz="18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Albania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Green technology applied to fishery and aquaculture (Italy)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Key role of the organisation of fishermen/farmers as cooperatives (</a:t>
            </a:r>
            <a:r>
              <a:rPr lang="en-GB" sz="18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Italy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Rapid detection and prevention of disease outbreaks in fish farms (Greece) (Resolve </a:t>
            </a:r>
            <a:r>
              <a:rPr lang="en-GB" sz="18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ichthyopathology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and treatment issues related to farming)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Central database of genetic &amp; biological data on fish stocks and regular genetic monitoring of all certified fish farms (</a:t>
            </a:r>
            <a:r>
              <a:rPr lang="en-GB" sz="18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Bosnia &amp; Herzegovina</a:t>
            </a:r>
            <a:r>
              <a:rPr lang="en-GB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GB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0918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6499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PROJECT IDEAS</a:t>
            </a: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20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Projects or categories of ideas proposed by the responders</a:t>
            </a:r>
            <a:endParaRPr lang="en-US" sz="2000" b="1" i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GB" sz="8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3</a:t>
            </a: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14990ED0-4E04-4447-874E-B4D94DFCF66A}"/>
              </a:ext>
            </a:extLst>
          </p:cNvPr>
          <p:cNvCxnSpPr/>
          <p:nvPr/>
        </p:nvCxnSpPr>
        <p:spPr>
          <a:xfrm flipH="1">
            <a:off x="4364406" y="2370202"/>
            <a:ext cx="15647" cy="3744416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2BB84B-5C07-4166-8FD6-FB7BC7940EB5}"/>
              </a:ext>
            </a:extLst>
          </p:cNvPr>
          <p:cNvSpPr txBox="1"/>
          <p:nvPr/>
        </p:nvSpPr>
        <p:spPr>
          <a:xfrm>
            <a:off x="4711452" y="2340738"/>
            <a:ext cx="37444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Lab for insular blue innovation</a:t>
            </a:r>
            <a:endParaRPr lang="el-GR" b="1" dirty="0">
              <a:solidFill>
                <a:schemeClr val="accent3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8B712E-CD25-4A41-B67A-7CAF812ECC8E}"/>
              </a:ext>
            </a:extLst>
          </p:cNvPr>
          <p:cNvSpPr txBox="1"/>
          <p:nvPr/>
        </p:nvSpPr>
        <p:spPr>
          <a:xfrm>
            <a:off x="581892" y="2745177"/>
            <a:ext cx="373557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3"/>
                </a:solidFill>
              </a:rPr>
              <a:t>-A common system for implementing circular economy in blue growth sectors</a:t>
            </a:r>
          </a:p>
          <a:p>
            <a:endParaRPr lang="en-US" sz="1400" dirty="0">
              <a:solidFill>
                <a:schemeClr val="accent3"/>
              </a:solidFill>
            </a:endParaRPr>
          </a:p>
          <a:p>
            <a:r>
              <a:rPr lang="en-US" sz="1400" dirty="0">
                <a:solidFill>
                  <a:schemeClr val="accent3"/>
                </a:solidFill>
              </a:rPr>
              <a:t>-Common guidelines and tools for climate adaptation and greening of blue growth sectors</a:t>
            </a:r>
          </a:p>
          <a:p>
            <a:endParaRPr lang="en-US" sz="1400" dirty="0">
              <a:solidFill>
                <a:schemeClr val="accent3"/>
              </a:solidFill>
            </a:endParaRPr>
          </a:p>
          <a:p>
            <a:r>
              <a:rPr lang="en-US" sz="1400" dirty="0">
                <a:solidFill>
                  <a:schemeClr val="accent3"/>
                </a:solidFill>
              </a:rPr>
              <a:t>-Share data system at sea basin level, including remote sensing data</a:t>
            </a:r>
          </a:p>
          <a:p>
            <a:endParaRPr lang="en-US" sz="1400" dirty="0">
              <a:solidFill>
                <a:schemeClr val="accent3"/>
              </a:solidFill>
            </a:endParaRPr>
          </a:p>
          <a:p>
            <a:r>
              <a:rPr lang="en-US" sz="1400" dirty="0">
                <a:solidFill>
                  <a:schemeClr val="accent3"/>
                </a:solidFill>
              </a:rPr>
              <a:t>-Adoption of technologies for marine liter adoption- 3D modelling tools</a:t>
            </a:r>
          </a:p>
          <a:p>
            <a:endParaRPr lang="en-US" sz="1400" dirty="0">
              <a:solidFill>
                <a:schemeClr val="accent3"/>
              </a:solidFill>
            </a:endParaRPr>
          </a:p>
          <a:p>
            <a:r>
              <a:rPr lang="en-US" sz="1400" dirty="0">
                <a:solidFill>
                  <a:schemeClr val="accent3"/>
                </a:solidFill>
              </a:rPr>
              <a:t>-Maritime surveillance/monitoring based on drones and satellite-</a:t>
            </a:r>
            <a:r>
              <a:rPr lang="en-US" sz="1400" dirty="0" err="1">
                <a:solidFill>
                  <a:schemeClr val="accent3"/>
                </a:solidFill>
              </a:rPr>
              <a:t>engagment</a:t>
            </a:r>
            <a:r>
              <a:rPr lang="en-US" sz="1400" dirty="0">
                <a:solidFill>
                  <a:schemeClr val="accent3"/>
                </a:solidFill>
              </a:rPr>
              <a:t> of general public through mobile applications </a:t>
            </a:r>
          </a:p>
          <a:p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1D9B9AC1-5490-4AC1-8086-32F6B733831B}"/>
              </a:ext>
            </a:extLst>
          </p:cNvPr>
          <p:cNvSpPr/>
          <p:nvPr/>
        </p:nvSpPr>
        <p:spPr>
          <a:xfrm>
            <a:off x="4567436" y="2769557"/>
            <a:ext cx="4314253" cy="346775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dirty="0">
                <a:solidFill>
                  <a:schemeClr val="accent3"/>
                </a:solidFill>
              </a:rPr>
              <a:t>-Cultivating blue skills through innovative educational and training tools</a:t>
            </a:r>
          </a:p>
          <a:p>
            <a:endParaRPr lang="en-US" sz="1300" dirty="0">
              <a:solidFill>
                <a:schemeClr val="accent3"/>
              </a:solidFill>
            </a:endParaRPr>
          </a:p>
          <a:p>
            <a:r>
              <a:rPr lang="en-US" sz="1300" dirty="0">
                <a:solidFill>
                  <a:schemeClr val="accent3"/>
                </a:solidFill>
              </a:rPr>
              <a:t>- Promoting blue entrepreneurship through hard skills curricula, research simulations, incubating  and coaching</a:t>
            </a:r>
          </a:p>
          <a:p>
            <a:endParaRPr lang="en-US" sz="1300" dirty="0">
              <a:solidFill>
                <a:schemeClr val="accent3"/>
              </a:solidFill>
            </a:endParaRPr>
          </a:p>
          <a:p>
            <a:r>
              <a:rPr lang="en-US" sz="1300" dirty="0">
                <a:solidFill>
                  <a:schemeClr val="accent3"/>
                </a:solidFill>
              </a:rPr>
              <a:t>-Building identities based on Heritage, local traditions and social innovation</a:t>
            </a:r>
          </a:p>
          <a:p>
            <a:endParaRPr lang="en-US" sz="1300" dirty="0">
              <a:solidFill>
                <a:schemeClr val="accent3"/>
              </a:solidFill>
            </a:endParaRPr>
          </a:p>
          <a:p>
            <a:r>
              <a:rPr lang="en-US" sz="1300" dirty="0">
                <a:solidFill>
                  <a:schemeClr val="accent3"/>
                </a:solidFill>
              </a:rPr>
              <a:t>-Generating new knowledge on blue economy sectors through research for collecting and monitoring critical data for climate change </a:t>
            </a:r>
            <a:r>
              <a:rPr lang="en-US" sz="1300">
                <a:solidFill>
                  <a:schemeClr val="accent3"/>
                </a:solidFill>
              </a:rPr>
              <a:t>and cyclical economy </a:t>
            </a:r>
            <a:r>
              <a:rPr lang="en-US" sz="1300" dirty="0">
                <a:solidFill>
                  <a:schemeClr val="accent3"/>
                </a:solidFill>
              </a:rPr>
              <a:t>by  involving local communities through citizens' science techniques and the market players </a:t>
            </a:r>
            <a:r>
              <a:rPr lang="en-US" sz="1300">
                <a:solidFill>
                  <a:schemeClr val="accent3"/>
                </a:solidFill>
              </a:rPr>
              <a:t>through platforms</a:t>
            </a:r>
            <a:endParaRPr lang="en-US" sz="13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56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C:\Documents and Settings\lkn8\Desktop\EUSAIR\untitled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2700" y="38100"/>
            <a:ext cx="3738563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1760538" y="2565400"/>
            <a:ext cx="669448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 b="1" i="1">
                <a:solidFill>
                  <a:schemeClr val="accent1"/>
                </a:solidFill>
              </a:rPr>
              <a:t>Thank you very much </a:t>
            </a:r>
          </a:p>
          <a:p>
            <a:pPr algn="ctr"/>
            <a:r>
              <a:rPr lang="en-US" sz="4800" b="1" i="1">
                <a:solidFill>
                  <a:schemeClr val="accent1"/>
                </a:solidFill>
              </a:rPr>
              <a:t>for your attention! </a:t>
            </a:r>
            <a:endParaRPr lang="el-GR" sz="4800" b="1" i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OBJECTIVES OF THE STUDY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The </a:t>
            </a:r>
            <a:r>
              <a:rPr lang="en-US" sz="20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overall objective</a:t>
            </a: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of the study is to identify important information gaps, needs and opportunities to facilitate and foster the design and implementation of EUSAIR Flagship actions and projects in the Adriatic - Ionian macro-region. </a:t>
            </a:r>
          </a:p>
          <a:p>
            <a:pPr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The </a:t>
            </a:r>
            <a:r>
              <a:rPr lang="en-US" sz="20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specific objectives</a:t>
            </a: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include: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Assistance to EU MS mandated Institutions to the design of the new programming period 2021-2027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Assistance to EUSAIR MS to fine-tune actions and to specify practical procedures that will safeguard the implementation of the flagships in Pillar 1.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Assistance to macro-region MS to consider streamlining their national Pillar 1 EUSAIR strategy in order to render them more specific to their priorities, needs and vision.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rgbClr val="C00000"/>
              </a:solidFill>
              <a:sym typeface="Wingdings" pitchFamily="2" charset="2"/>
            </a:endParaRPr>
          </a:p>
          <a:p>
            <a:pPr marL="361950" indent="-361950">
              <a:buFont typeface="Wingdings" pitchFamily="2" charset="2"/>
              <a:buChar char="ü"/>
              <a:defRPr/>
            </a:pPr>
            <a:endParaRPr lang="en-US" sz="2400" b="1" dirty="0">
              <a:solidFill>
                <a:srgbClr val="C00000"/>
              </a:solidFill>
              <a:sym typeface="Wingdings" pitchFamily="2" charset="2"/>
            </a:endParaRPr>
          </a:p>
          <a:p>
            <a:pPr marL="850900" lvl="1" indent="-361950"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/>
              </a:solidFill>
              <a:sym typeface="Wingdings" pitchFamily="2" charset="2"/>
            </a:endParaRP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TASKS &amp; STATE OF PLAY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rgbClr val="C00000"/>
              </a:solidFill>
              <a:sym typeface="Wingdings" pitchFamily="2" charset="2"/>
            </a:endParaRPr>
          </a:p>
          <a:p>
            <a:pPr marL="361950" indent="-361950">
              <a:buFont typeface="Wingdings" pitchFamily="2" charset="2"/>
              <a:buChar char="ü"/>
              <a:defRPr/>
            </a:pPr>
            <a:endParaRPr lang="en-US" sz="2400" b="1" dirty="0">
              <a:solidFill>
                <a:srgbClr val="C00000"/>
              </a:solidFill>
              <a:sym typeface="Wingdings" pitchFamily="2" charset="2"/>
            </a:endParaRPr>
          </a:p>
          <a:p>
            <a:pPr marL="850900" lvl="1" indent="-361950"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/>
              </a:solidFill>
              <a:sym typeface="Wingdings" pitchFamily="2" charset="2"/>
            </a:endParaRP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825446"/>
              </p:ext>
            </p:extLst>
          </p:nvPr>
        </p:nvGraphicFramePr>
        <p:xfrm>
          <a:off x="844361" y="1988838"/>
          <a:ext cx="8043555" cy="4281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182">
                <a:tc>
                  <a:txBody>
                    <a:bodyPr/>
                    <a:lstStyle/>
                    <a:p>
                      <a:r>
                        <a:rPr lang="en-US" sz="1400" dirty="0"/>
                        <a:t>Tasks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 of Play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838">
                <a:tc>
                  <a:txBody>
                    <a:bodyPr/>
                    <a:lstStyle/>
                    <a:p>
                      <a:r>
                        <a:rPr lang="en-US" sz="1400" b="1" dirty="0"/>
                        <a:t>Task 1 – Mapping and Networking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Task completed regarding a) a list of experts per country and topic, b) a mapping template, c) the inventory of the Blue Growth institutions/stakeholders in the AI-M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4054">
                <a:tc>
                  <a:txBody>
                    <a:bodyPr/>
                    <a:lstStyle/>
                    <a:p>
                      <a:r>
                        <a:rPr lang="en-US" sz="1400" b="1" dirty="0"/>
                        <a:t>Task 2–Identifying network potential, categories of ideas and eligible actions per topic </a:t>
                      </a:r>
                    </a:p>
                    <a:p>
                      <a:r>
                        <a:rPr lang="en-US" sz="1200" dirty="0"/>
                        <a:t>(Task 2.1: Blue technologies,</a:t>
                      </a:r>
                    </a:p>
                    <a:p>
                      <a:r>
                        <a:rPr lang="en-US" sz="1200" dirty="0"/>
                        <a:t>Task 2.2: Fisheries and aquaculture,</a:t>
                      </a:r>
                    </a:p>
                    <a:p>
                      <a:r>
                        <a:rPr lang="en-US" sz="1200" dirty="0"/>
                        <a:t>Task 2.3: Maritime and marine governance and services)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Task completed regarding the design of the questionnaires (October, 2020)</a:t>
                      </a:r>
                    </a:p>
                    <a:p>
                      <a:r>
                        <a:rPr lang="en-US" sz="1400" dirty="0"/>
                        <a:t>•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Online survey: It was launched on October 29, 2020 and completed by end of November. A total of 526 questionnaires for all topics were delivered to the list of experts/stakeholders identified in Task 1</a:t>
                      </a:r>
                    </a:p>
                    <a:p>
                      <a:r>
                        <a:rPr lang="en-US" sz="1400" dirty="0"/>
                        <a:t>• Database responses: In progress (to be completed by mid-December, 2020)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82">
                <a:tc>
                  <a:txBody>
                    <a:bodyPr/>
                    <a:lstStyle/>
                    <a:p>
                      <a:r>
                        <a:rPr lang="en-GB" sz="1400" b="1" dirty="0"/>
                        <a:t>Task 3 – Focus groups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Task in progress (to be completed in December 2020 / January 2021)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802">
                <a:tc>
                  <a:txBody>
                    <a:bodyPr/>
                    <a:lstStyle/>
                    <a:p>
                      <a:r>
                        <a:rPr lang="en-US" sz="1400" b="1" dirty="0"/>
                        <a:t>Task 4 – Final Report and road map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Task will be carried out after the completion of the previous three Tasks (scheduled for February, 2021)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24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BASIC SURVEY DATA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Survey started on 29 October 2020 and was completed  by end of November 2020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Conducted with online questionnaires</a:t>
            </a: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 total of 526 questionnaires have been successfully sent via e-mail to stakeholders</a:t>
            </a:r>
          </a:p>
          <a:p>
            <a:pPr marL="850900" lvl="1" indent="-36195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1: 213 questionnaires</a:t>
            </a:r>
          </a:p>
          <a:p>
            <a:pPr marL="850900" lvl="1" indent="-36195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2: 238 questionnaires</a:t>
            </a:r>
          </a:p>
          <a:p>
            <a:pPr marL="850900" lvl="1" indent="-36195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3: 75 questionnaires</a:t>
            </a:r>
          </a:p>
          <a:p>
            <a:pPr marL="850900" lvl="1" indent="-361950">
              <a:buFont typeface="Wingdings" pitchFamily="2" charset="2"/>
              <a:buChar char="ü"/>
              <a:defRPr/>
            </a:pPr>
            <a:endParaRPr lang="en-US" sz="2400" b="1" dirty="0">
              <a:solidFill>
                <a:srgbClr val="C00000"/>
              </a:solidFill>
              <a:sym typeface="Wingdings" pitchFamily="2" charset="2"/>
            </a:endParaRPr>
          </a:p>
          <a:p>
            <a:pPr marL="361950" indent="-361950">
              <a:buFont typeface="Wingdings" pitchFamily="2" charset="2"/>
              <a:buChar char="ü"/>
              <a:defRPr/>
            </a:pPr>
            <a:endParaRPr lang="en-US" sz="2400" b="1" dirty="0">
              <a:solidFill>
                <a:srgbClr val="C00000"/>
              </a:solidFill>
              <a:sym typeface="Wingdings" pitchFamily="2" charset="2"/>
            </a:endParaRPr>
          </a:p>
          <a:p>
            <a:pPr marL="850900" lvl="1" indent="-361950"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/>
              </a:solidFill>
              <a:sym typeface="Wingdings" pitchFamily="2" charset="2"/>
            </a:endParaRP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276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RESPONSE RATE</a:t>
            </a: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The total number of responses is 77 with a 14,6% average response rate for all topics based on the total number of 526 questionnaires sent</a:t>
            </a: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1</a:t>
            </a: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2</a:t>
            </a:r>
          </a:p>
          <a:p>
            <a:pPr>
              <a:defRPr/>
            </a:pPr>
            <a:endParaRPr lang="en-US" sz="2400" dirty="0">
              <a:solidFill>
                <a:schemeClr val="tx1"/>
              </a:solidFill>
              <a:sym typeface="Wingdings" pitchFamily="2" charset="2"/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3</a:t>
            </a:r>
          </a:p>
          <a:p>
            <a:pPr>
              <a:defRPr/>
            </a:pPr>
            <a:endParaRPr lang="en-US" sz="2400" dirty="0">
              <a:solidFill>
                <a:schemeClr val="tx1"/>
              </a:solidFill>
              <a:sym typeface="Wingdings" pitchFamily="2" charset="2"/>
            </a:endParaRPr>
          </a:p>
          <a:p>
            <a:pPr>
              <a:defRPr/>
            </a:pPr>
            <a:r>
              <a:rPr lang="en-US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Average</a:t>
            </a: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7156" y="3356992"/>
            <a:ext cx="2172369" cy="432048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8,9% (19 responses)</a:t>
            </a:r>
            <a:endParaRPr lang="ru-RU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2047156" y="4077072"/>
            <a:ext cx="3960440" cy="432048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16,0% (38 responses)</a:t>
            </a:r>
            <a:endParaRPr lang="ru-RU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2047156" y="4797152"/>
            <a:ext cx="6000640" cy="432048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26,7% (20 responses)</a:t>
            </a:r>
            <a:endParaRPr lang="ru-RU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2047156" y="5517232"/>
            <a:ext cx="3624376" cy="432048"/>
          </a:xfrm>
          <a:prstGeom prst="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14,6% (77 responses)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7894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RESPONSES PER COUNTRY</a:t>
            </a:r>
          </a:p>
          <a:p>
            <a:pPr>
              <a:defRPr/>
            </a:pPr>
            <a:r>
              <a:rPr lang="en-GB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The responses per country are mainly from EU Member States (90%) and especially Greece &amp; Italy (78%)</a:t>
            </a: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292" y="2839615"/>
            <a:ext cx="6596062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3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RESPONSES PER ORGANISATION TYPE</a:t>
            </a:r>
          </a:p>
          <a:p>
            <a:pPr>
              <a:defRPr/>
            </a:pPr>
            <a:r>
              <a:rPr lang="en-GB" sz="2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Categorisation per organisation is rather difficult to be accurate. A provisional categorisation is shown below:</a:t>
            </a: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endParaRPr lang="en-US" sz="2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61950" indent="-361950">
              <a:defRPr/>
            </a:pPr>
            <a:endParaRPr lang="en-US" sz="1600" dirty="0">
              <a:solidFill>
                <a:schemeClr val="tx1"/>
              </a:solidFill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56" y="2694518"/>
            <a:ext cx="6024669" cy="361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490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534988" y="1340768"/>
            <a:ext cx="8568952" cy="5008771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TOPIC 1 – Blue Technologies</a:t>
            </a:r>
          </a:p>
          <a:p>
            <a:pPr>
              <a:defRPr/>
            </a:pPr>
            <a:r>
              <a:rPr lang="en-GB" sz="2000" b="1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out of 19 responses</a:t>
            </a: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en-GB" sz="2400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important priorities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Easier access to finance and promotion of the creation of start-ups (78,9%)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Increased networking between researchers, SMEs and clusters (63,2%)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Stronger RDI and cooperation among SMEs and between SMEs, large enterprises and research centres operating in the Adriatic-Ionian </a:t>
            </a:r>
            <a:r>
              <a:rPr lang="en-GB" sz="2000" b="1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Macroregion</a:t>
            </a:r>
            <a:r>
              <a:rPr lang="en-GB" sz="2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(57,9%)</a:t>
            </a:r>
          </a:p>
          <a:p>
            <a:pPr>
              <a:defRPr/>
            </a:pPr>
            <a:endParaRPr lang="en-GB" sz="2400" b="1" u="sng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7698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73" y="260350"/>
            <a:ext cx="6408711" cy="653256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 EUSAIR STUDY SURVEY</a:t>
            </a:r>
            <a: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(Preliminary Findings)</a:t>
            </a:r>
            <a:endParaRPr lang="el-GR" sz="1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4988" y="1340768"/>
            <a:ext cx="9145016" cy="5256882"/>
          </a:xfrm>
          <a:prstGeom prst="roundRect">
            <a:avLst>
              <a:gd name="adj" fmla="val 10894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Most observed Strength / Weakness / </a:t>
            </a:r>
            <a:r>
              <a:rPr lang="en-GB" b="1" u="sng" dirty="0" err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</a:t>
            </a:r>
            <a:r>
              <a:rPr lang="en-GB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./ Threat</a:t>
            </a:r>
          </a:p>
          <a:p>
            <a:pPr>
              <a:defRPr/>
            </a:pPr>
            <a:r>
              <a:rPr lang="en-US" b="1" u="sng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Blue Bio-technologies (TOPIC 1 – Blue Technologies/out of 19 responses)</a:t>
            </a: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STRENGTH: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 on the sector, Good level of expertise &amp; human skills, Research infrastructures, Existing networks, Diverse marine wild life   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WEAKNESS: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Lack/insufficient support in terms of national &amp; regional funding &amp; marketing operations, Lack of clear legislation/policies/ national strategies, Fragmented R&amp;D activities, High costs   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endParaRPr lang="en-US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OPPORTUNITY:</a:t>
            </a:r>
            <a:r>
              <a:rPr lang="en-US" dirty="0"/>
              <a:t>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boost for investments, Employment opportunities &amp; development of new skills,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Innovative applications, Upgrade of infrastructures,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Links with other strong sectors such as pharmaceutical &amp; agri-food 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THREAT: Economic environment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Bureaucracy, 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funding, Unclear legal framework, Lack</a:t>
            </a:r>
            <a:r>
              <a:rPr lang="el-GR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Insufficient interest </a:t>
            </a:r>
            <a:endParaRPr lang="en-GB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pic>
        <p:nvPicPr>
          <p:cNvPr id="14341" name="Picture 3" descr="C:\Documents and Settings\lkn8\Desktop\EUSAIR\step-by-step-p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0800" y="260350"/>
            <a:ext cx="1831975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905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2252</TotalTime>
  <Words>1524</Words>
  <Application>Microsoft Office PowerPoint</Application>
  <PresentationFormat>35mm Slides</PresentationFormat>
  <Paragraphs>214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Arial Black</vt:lpstr>
      <vt:lpstr>Wingdings</vt:lpstr>
      <vt:lpstr>Essential</vt:lpstr>
      <vt:lpstr>PowerPoint Presentation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IDEAL EUSAIR STUDY SURVEY (Preliminary Findings)</vt:lpstr>
      <vt:lpstr>PowerPoint Presentation</vt:lpstr>
    </vt:vector>
  </TitlesOfParts>
  <Company>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MX</dc:creator>
  <cp:lastModifiedBy>Milos Mugosa</cp:lastModifiedBy>
  <cp:revision>185</cp:revision>
  <dcterms:created xsi:type="dcterms:W3CDTF">2019-03-05T14:58:14Z</dcterms:created>
  <dcterms:modified xsi:type="dcterms:W3CDTF">2020-12-09T11:06:14Z</dcterms:modified>
</cp:coreProperties>
</file>