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5" r:id="rId8"/>
  </p:sldIdLst>
  <p:sldSz cx="10287000" cy="6858000" type="35mm"/>
  <p:notesSz cx="6797675" cy="9926638"/>
  <p:defaultTextStyle>
    <a:defPPr>
      <a:defRPr lang="en-US"/>
    </a:defPPr>
    <a:lvl1pPr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88950" indent="-31750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79488" indent="-65088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68438" indent="-96838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58975" indent="-130175" algn="l" defTabSz="9794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9" d="100"/>
          <a:sy n="109" d="100"/>
        </p:scale>
        <p:origin x="128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10126663" y="4846638"/>
            <a:ext cx="160337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10126663" y="0"/>
            <a:ext cx="160337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8603"/>
            <a:ext cx="874395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9400" spc="-86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800600"/>
            <a:ext cx="7715250" cy="914400"/>
          </a:xfrm>
        </p:spPr>
        <p:txBody>
          <a:bodyPr/>
          <a:lstStyle>
            <a:lvl1pPr marL="0" indent="0" algn="l">
              <a:buNone/>
              <a:defRPr b="0" cap="all" spc="129" baseline="0">
                <a:solidFill>
                  <a:schemeClr val="tx2"/>
                </a:solidFill>
                <a:latin typeface="+mj-lt"/>
              </a:defRPr>
            </a:lvl1pPr>
            <a:lvl2pPr marL="48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9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2887-EA3D-48F4-8FE1-FB75E7CFEBEA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239A97-FF57-4FC2-8035-B4AE183A9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266A3-68BB-4208-97D9-107A1C834006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3DE1-F9F6-4F2D-808A-600AA49D1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1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611A-C5B8-43B1-A8F7-5D26D1027347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3678-6D00-44C4-9774-49498F2D0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3105-C4A1-47F2-9F9E-2BB3430D37D9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4256-F3E7-47DC-954F-AE1A84D8AE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447803"/>
            <a:ext cx="874395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400" b="0" cap="all" spc="-86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8601"/>
            <a:ext cx="8743950" cy="1066800"/>
          </a:xfrm>
        </p:spPr>
        <p:txBody>
          <a:bodyPr anchor="b"/>
          <a:lstStyle>
            <a:lvl1pPr marL="0" indent="0">
              <a:buNone/>
              <a:defRPr sz="2100" b="0" cap="all" spc="129" baseline="0">
                <a:solidFill>
                  <a:schemeClr val="tx2"/>
                </a:solidFill>
                <a:latin typeface="+mj-lt"/>
              </a:defRPr>
            </a:lvl1pPr>
            <a:lvl2pPr marL="4898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97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95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4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2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91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9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8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752F0-CF46-49C8-899A-DD1FAB6A8A72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6B47-1C9D-4DDF-A93C-78A565188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4515" y="1574801"/>
            <a:ext cx="370332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6430" y="1574801"/>
            <a:ext cx="3703320" cy="452596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52FF-A5B7-4A46-8775-83481E53B1E6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3B4A-4991-4421-8566-90D1883CD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1086" y="1572768"/>
            <a:ext cx="3703320" cy="639762"/>
          </a:xfrm>
        </p:spPr>
        <p:txBody>
          <a:bodyPr anchor="b">
            <a:noAutofit/>
          </a:bodyPr>
          <a:lstStyle>
            <a:lvl1pPr marL="0" indent="0">
              <a:buNone/>
              <a:defRPr sz="1900" b="0" cap="all" spc="107" baseline="0">
                <a:solidFill>
                  <a:schemeClr val="tx1"/>
                </a:solidFill>
                <a:latin typeface="+mj-lt"/>
              </a:defRPr>
            </a:lvl1pPr>
            <a:lvl2pPr marL="489853" indent="0">
              <a:buNone/>
              <a:defRPr sz="2100" b="1"/>
            </a:lvl2pPr>
            <a:lvl3pPr marL="979706" indent="0">
              <a:buNone/>
              <a:defRPr sz="1900" b="1"/>
            </a:lvl3pPr>
            <a:lvl4pPr marL="1469560" indent="0">
              <a:buNone/>
              <a:defRPr sz="1700" b="1"/>
            </a:lvl4pPr>
            <a:lvl5pPr marL="1959413" indent="0">
              <a:buNone/>
              <a:defRPr sz="1700" b="1"/>
            </a:lvl5pPr>
            <a:lvl6pPr marL="2449266" indent="0">
              <a:buNone/>
              <a:defRPr sz="1700" b="1"/>
            </a:lvl6pPr>
            <a:lvl7pPr marL="2939119" indent="0">
              <a:buNone/>
              <a:defRPr sz="1700" b="1"/>
            </a:lvl7pPr>
            <a:lvl8pPr marL="3428973" indent="0">
              <a:buNone/>
              <a:defRPr sz="1700" b="1"/>
            </a:lvl8pPr>
            <a:lvl9pPr marL="391882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086" y="2259366"/>
            <a:ext cx="3703320" cy="384048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9859" y="1572768"/>
            <a:ext cx="37033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900" b="0" kern="1200" cap="all" spc="107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89853" indent="0">
              <a:buNone/>
              <a:defRPr sz="2100" b="1"/>
            </a:lvl2pPr>
            <a:lvl3pPr marL="979706" indent="0">
              <a:buNone/>
              <a:defRPr sz="1900" b="1"/>
            </a:lvl3pPr>
            <a:lvl4pPr marL="1469560" indent="0">
              <a:buNone/>
              <a:defRPr sz="1700" b="1"/>
            </a:lvl4pPr>
            <a:lvl5pPr marL="1959413" indent="0">
              <a:buNone/>
              <a:defRPr sz="1700" b="1"/>
            </a:lvl5pPr>
            <a:lvl6pPr marL="2449266" indent="0">
              <a:buNone/>
              <a:defRPr sz="1700" b="1"/>
            </a:lvl6pPr>
            <a:lvl7pPr marL="2939119" indent="0">
              <a:buNone/>
              <a:defRPr sz="1700" b="1"/>
            </a:lvl7pPr>
            <a:lvl8pPr marL="3428973" indent="0">
              <a:buNone/>
              <a:defRPr sz="1700" b="1"/>
            </a:lvl8pPr>
            <a:lvl9pPr marL="391882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9859" y="2259366"/>
            <a:ext cx="3703320" cy="384048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1D9B-4B1A-4690-B0DD-EC6F4EEFB2D0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7612D-2569-4812-B058-DE3524EBC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882B-A3CC-4D92-8742-9C13F54EFBFC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01317-7D93-4F41-BACE-2776305616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8B49-ECC9-4289-A787-75C80C367677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727B-8AA4-4948-9247-38A8723E5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1600200"/>
            <a:ext cx="5750719" cy="448056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2" y="1600200"/>
            <a:ext cx="3384352" cy="4480560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489853" indent="0">
              <a:buNone/>
              <a:defRPr sz="1300"/>
            </a:lvl2pPr>
            <a:lvl3pPr marL="979706" indent="0">
              <a:buNone/>
              <a:defRPr sz="1100"/>
            </a:lvl3pPr>
            <a:lvl4pPr marL="1469560" indent="0">
              <a:buNone/>
              <a:defRPr sz="1000"/>
            </a:lvl4pPr>
            <a:lvl5pPr marL="1959413" indent="0">
              <a:buNone/>
              <a:defRPr sz="1000"/>
            </a:lvl5pPr>
            <a:lvl6pPr marL="2449266" indent="0">
              <a:buNone/>
              <a:defRPr sz="1000"/>
            </a:lvl6pPr>
            <a:lvl7pPr marL="2939119" indent="0">
              <a:buNone/>
              <a:defRPr sz="1000"/>
            </a:lvl7pPr>
            <a:lvl8pPr marL="3428973" indent="0">
              <a:buNone/>
              <a:defRPr sz="1000"/>
            </a:lvl8pPr>
            <a:lvl9pPr marL="391882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A9DD-0703-4C8C-B07D-C708CA168820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0F20-B614-450E-80F9-C7B88B310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10126663" y="4846638"/>
            <a:ext cx="160337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10126663" y="0"/>
            <a:ext cx="160337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012598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9853" indent="0">
              <a:buNone/>
              <a:defRPr sz="3000"/>
            </a:lvl2pPr>
            <a:lvl3pPr marL="979706" indent="0">
              <a:buNone/>
              <a:defRPr sz="2600"/>
            </a:lvl3pPr>
            <a:lvl4pPr marL="1469560" indent="0">
              <a:buNone/>
              <a:defRPr sz="2100"/>
            </a:lvl4pPr>
            <a:lvl5pPr marL="1959413" indent="0">
              <a:buNone/>
              <a:defRPr sz="2100"/>
            </a:lvl5pPr>
            <a:lvl6pPr marL="2449266" indent="0">
              <a:buNone/>
              <a:defRPr sz="2100"/>
            </a:lvl6pPr>
            <a:lvl7pPr marL="2939119" indent="0">
              <a:buNone/>
              <a:defRPr sz="2100"/>
            </a:lvl7pPr>
            <a:lvl8pPr marL="3428973" indent="0">
              <a:buNone/>
              <a:defRPr sz="2100"/>
            </a:lvl8pPr>
            <a:lvl9pPr marL="3918826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715000"/>
            <a:ext cx="9172575" cy="457200"/>
          </a:xfrm>
        </p:spPr>
        <p:txBody>
          <a:bodyPr/>
          <a:lstStyle>
            <a:lvl1pPr marL="0" indent="0">
              <a:buNone/>
              <a:defRPr sz="1700"/>
            </a:lvl1pPr>
            <a:lvl2pPr marL="489853" indent="0">
              <a:buNone/>
              <a:defRPr sz="1300"/>
            </a:lvl2pPr>
            <a:lvl3pPr marL="979706" indent="0">
              <a:buNone/>
              <a:defRPr sz="1100"/>
            </a:lvl3pPr>
            <a:lvl4pPr marL="1469560" indent="0">
              <a:buNone/>
              <a:defRPr sz="1000"/>
            </a:lvl4pPr>
            <a:lvl5pPr marL="1959413" indent="0">
              <a:buNone/>
              <a:defRPr sz="1000"/>
            </a:lvl5pPr>
            <a:lvl6pPr marL="2449266" indent="0">
              <a:buNone/>
              <a:defRPr sz="1000"/>
            </a:lvl6pPr>
            <a:lvl7pPr marL="2939119" indent="0">
              <a:buNone/>
              <a:defRPr sz="1000"/>
            </a:lvl7pPr>
            <a:lvl8pPr marL="3428973" indent="0">
              <a:buNone/>
              <a:defRPr sz="1000"/>
            </a:lvl8pPr>
            <a:lvl9pPr marL="391882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4350" y="4953000"/>
            <a:ext cx="9172575" cy="762000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FE50-D3C1-449F-A6E4-0C66AD175C70}" type="datetime4">
              <a:rPr lang="en-US"/>
              <a:pPr>
                <a:defRPr/>
              </a:pPr>
              <a:t>December 9, 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BD6CC3-B548-4642-A73D-7568D5A72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6515100" cy="1371600"/>
          </a:xfrm>
          <a:prstGeom prst="rect">
            <a:avLst/>
          </a:prstGeom>
        </p:spPr>
        <p:txBody>
          <a:bodyPr vert="horz" lIns="97971" tIns="48985" rIns="97971" bIns="48985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4350" y="1752600"/>
            <a:ext cx="85725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71" tIns="48985" rIns="97971" bIns="48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172200"/>
            <a:ext cx="3857625" cy="304800"/>
          </a:xfrm>
          <a:prstGeom prst="rect">
            <a:avLst/>
          </a:prstGeom>
        </p:spPr>
        <p:txBody>
          <a:bodyPr vert="horz" lIns="97971" tIns="48985" rIns="97971" bIns="0" rtlCol="0" anchor="b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C61B946-B40C-4BC7-AEF5-261D1B355453}" type="datetime4">
              <a:rPr lang="en-US"/>
              <a:pPr>
                <a:defRPr/>
              </a:pPr>
              <a:t>December 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492875"/>
            <a:ext cx="3857625" cy="284163"/>
          </a:xfrm>
          <a:prstGeom prst="rect">
            <a:avLst/>
          </a:prstGeom>
        </p:spPr>
        <p:txBody>
          <a:bodyPr vert="horz" lIns="97971" tIns="48985" rIns="97971" bIns="48985" rtlCol="0" anchor="t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9337675" y="5862638"/>
            <a:ext cx="1316038" cy="411162"/>
          </a:xfrm>
          <a:prstGeom prst="rect">
            <a:avLst/>
          </a:prstGeom>
        </p:spPr>
        <p:txBody>
          <a:bodyPr vert="horz" lIns="97971" tIns="48985" rIns="97971" bIns="48985" rtlCol="0" anchor="ctr"/>
          <a:lstStyle>
            <a:lvl1pPr algn="l" defTabSz="979706" fontAlgn="auto">
              <a:spcBef>
                <a:spcPts val="0"/>
              </a:spcBef>
              <a:spcAft>
                <a:spcPts val="0"/>
              </a:spcAft>
              <a:defRPr sz="2600" b="1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0B9139-35A3-4120-9484-045D6A3F4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126663" y="0"/>
            <a:ext cx="160337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26663" y="1371600"/>
            <a:ext cx="160337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5" rIns="97971" bIns="48985"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0" r:id="rId5"/>
    <p:sldLayoutId id="2147483919" r:id="rId6"/>
    <p:sldLayoutId id="2147483918" r:id="rId7"/>
    <p:sldLayoutId id="2147483917" r:id="rId8"/>
    <p:sldLayoutId id="2147483925" r:id="rId9"/>
    <p:sldLayoutId id="2147483916" r:id="rId10"/>
    <p:sldLayoutId id="2147483915" r:id="rId11"/>
  </p:sldLayoutIdLst>
  <p:hf hdr="0" ftr="0" dt="0"/>
  <p:txStyles>
    <p:titleStyle>
      <a:lvl1pPr algn="l" defTabSz="979488" rtl="0" eaLnBrk="0" fontAlgn="base" hangingPunct="0">
        <a:spcBef>
          <a:spcPct val="0"/>
        </a:spcBef>
        <a:spcAft>
          <a:spcPct val="0"/>
        </a:spcAft>
        <a:defRPr sz="3800" kern="1200" cap="all" spc="-64">
          <a:solidFill>
            <a:schemeClr val="tx2"/>
          </a:solidFill>
          <a:latin typeface="+mj-lt"/>
          <a:ea typeface="+mj-ea"/>
          <a:cs typeface="+mj-cs"/>
        </a:defRPr>
      </a:lvl1pPr>
      <a:lvl2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2pPr>
      <a:lvl3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3pPr>
      <a:lvl4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4pPr>
      <a:lvl5pPr algn="l" defTabSz="9794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5pPr>
      <a:lvl6pPr marL="4572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6pPr>
      <a:lvl7pPr marL="9144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7pPr>
      <a:lvl8pPr marL="13716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8pPr>
      <a:lvl9pPr marL="1828800" algn="l" defTabSz="9794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defTabSz="979488" rtl="0" eaLnBrk="0" fontAlgn="base" hangingPunct="0">
        <a:spcBef>
          <a:spcPct val="20000"/>
        </a:spcBef>
        <a:spcAft>
          <a:spcPts val="638"/>
        </a:spcAft>
        <a:buFont typeface="Arial" charset="0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95263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63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03450" indent="-244475" algn="l" defTabSz="9794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94193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3184046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673899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752" indent="-244927" algn="l" defTabSz="97970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85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970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560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41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926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9119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3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8826" algn="l" defTabSz="9797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C:\Documents and Settings\lkn8\Desktop\EUSAIR\untitle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38100"/>
            <a:ext cx="373856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450" y="2492375"/>
            <a:ext cx="6769100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cap="none">
                <a:solidFill>
                  <a:srgbClr val="526DB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WP3: MONITORING AND EVALUATION OF EUSAIR</a:t>
            </a:r>
            <a:endParaRPr lang="el-GR" sz="3600" cap="none">
              <a:solidFill>
                <a:srgbClr val="526DB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5" descr="\\Lknserver\lknfiles\ΛΚΝ ΑΝΑΛΥΣΙΣ\NEW LKN LOGO &amp; DOCS\LKN analysis - logo JPEG 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5761038"/>
            <a:ext cx="15843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C:\Documents and Settings\lkn8\Desktop\untitle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8" y="403225"/>
            <a:ext cx="60674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1687513" y="4292600"/>
            <a:ext cx="6192837" cy="984885"/>
          </a:xfrm>
          <a:prstGeom prst="rect">
            <a:avLst/>
          </a:prstGeom>
          <a:solidFill>
            <a:srgbClr val="526DB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12th meeting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of the EUSAIR TSG for Pillar 1 - Blue Growth</a:t>
            </a:r>
            <a:endParaRPr lang="el-GR" b="1" dirty="0">
              <a:solidFill>
                <a:schemeClr val="bg1"/>
              </a:solidFill>
            </a:endParaRPr>
          </a:p>
          <a:p>
            <a:pPr algn="ctr"/>
            <a:r>
              <a:rPr lang="el-GR" sz="2000" dirty="0">
                <a:solidFill>
                  <a:schemeClr val="bg1"/>
                </a:solidFill>
              </a:rPr>
              <a:t>7</a:t>
            </a:r>
            <a:r>
              <a:rPr lang="en-US" sz="2000" dirty="0">
                <a:solidFill>
                  <a:schemeClr val="bg1"/>
                </a:solidFill>
              </a:rPr>
              <a:t>/1</a:t>
            </a:r>
            <a:r>
              <a:rPr lang="el-GR" sz="2000" dirty="0">
                <a:solidFill>
                  <a:schemeClr val="bg1"/>
                </a:solidFill>
              </a:rPr>
              <a:t>2</a:t>
            </a:r>
            <a:r>
              <a:rPr lang="en-US" sz="2000" dirty="0">
                <a:solidFill>
                  <a:schemeClr val="bg1"/>
                </a:solidFill>
              </a:rPr>
              <a:t>/2020</a:t>
            </a:r>
            <a:endParaRPr lang="el-GR" sz="2000" dirty="0">
              <a:solidFill>
                <a:schemeClr val="bg1"/>
              </a:solidFill>
            </a:endParaRPr>
          </a:p>
        </p:txBody>
      </p:sp>
      <p:pic>
        <p:nvPicPr>
          <p:cNvPr id="13318" name="Picture 2" descr="C:\Documents and Settings\Administrator\Desktop\index.jpg"/>
          <p:cNvPicPr>
            <a:picLocks noChangeAspect="1" noChangeArrowheads="1"/>
          </p:cNvPicPr>
          <p:nvPr/>
        </p:nvPicPr>
        <p:blipFill>
          <a:blip r:embed="rId5"/>
          <a:srcRect t="26910" b="23367"/>
          <a:stretch>
            <a:fillRect/>
          </a:stretch>
        </p:blipFill>
        <p:spPr bwMode="auto">
          <a:xfrm>
            <a:off x="1930400" y="5730875"/>
            <a:ext cx="2649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260350"/>
            <a:ext cx="6802437" cy="6731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sz="24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(3) MAIN ACTIVITIES</a:t>
            </a:r>
            <a:endParaRPr lang="el-GR" sz="24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50875" y="2308225"/>
            <a:ext cx="2865438" cy="21605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 1: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Building the Knowledge Base (KB) relevant to Pillar 1 (Blue Growth)</a:t>
            </a:r>
            <a:endParaRPr lang="el-GR" sz="18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775075" y="2293938"/>
            <a:ext cx="2865438" cy="21605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2: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the EUSAIR Monitoring and Evaluation Framework </a:t>
            </a:r>
            <a:endParaRPr lang="el-GR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72288" y="2293938"/>
            <a:ext cx="2863850" cy="21605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3:</a:t>
            </a:r>
            <a:r>
              <a:rPr lang="en-US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defTabSz="9797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building for public authorities / administrations</a:t>
            </a:r>
            <a:endParaRPr lang="el-GR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1" name="Picture 3" descr="C:\Documents and Settings\lkn8\Desktop\EUSAIR\step-by-step-p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60350"/>
            <a:ext cx="18319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88913"/>
            <a:ext cx="9863138" cy="673100"/>
          </a:xfrm>
        </p:spPr>
        <p:txBody>
          <a:bodyPr>
            <a:normAutofit fontScale="90000"/>
          </a:bodyPr>
          <a:lstStyle/>
          <a:p>
            <a:pPr algn="ctr" defTabSz="979706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1: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Building the knowledge base relevant to Pillar 1 (Blue Growth)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00138" y="5013325"/>
            <a:ext cx="1933575" cy="1223963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Pillar 1-related study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48088" y="5013325"/>
            <a:ext cx="6003925" cy="1223963"/>
          </a:xfrm>
          <a:prstGeom prst="roundRect">
            <a:avLst>
              <a:gd name="adj" fmla="val 8913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rgbClr val="C00000"/>
                </a:solidFill>
                <a:sym typeface="Wingdings" pitchFamily="2" charset="2"/>
              </a:rPr>
              <a:t>Task in progress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(to be delivered by end of February, 2021)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GB" sz="1200" b="1" u="sng" dirty="0">
                <a:solidFill>
                  <a:schemeClr val="tx1"/>
                </a:solidFill>
              </a:rPr>
              <a:t>Ide</a:t>
            </a:r>
            <a:r>
              <a:rPr lang="en-GB" sz="1200" b="1" dirty="0">
                <a:solidFill>
                  <a:schemeClr val="tx1"/>
                </a:solidFill>
              </a:rPr>
              <a:t>ntification study of important information g</a:t>
            </a:r>
            <a:r>
              <a:rPr lang="en-GB" sz="1200" b="1" u="sng" dirty="0">
                <a:solidFill>
                  <a:schemeClr val="tx1"/>
                </a:solidFill>
              </a:rPr>
              <a:t>a</a:t>
            </a:r>
            <a:r>
              <a:rPr lang="en-GB" sz="1200" b="1" dirty="0">
                <a:solidFill>
                  <a:schemeClr val="tx1"/>
                </a:solidFill>
              </a:rPr>
              <a:t>ps, needs and opportunities to faci</a:t>
            </a:r>
            <a:r>
              <a:rPr lang="en-GB" sz="1200" b="1" u="sng" dirty="0">
                <a:solidFill>
                  <a:schemeClr val="tx1"/>
                </a:solidFill>
              </a:rPr>
              <a:t>l</a:t>
            </a:r>
            <a:r>
              <a:rPr lang="en-GB" sz="1200" b="1" dirty="0">
                <a:solidFill>
                  <a:schemeClr val="tx1"/>
                </a:solidFill>
              </a:rPr>
              <a:t>itate and foster the design and implementation of </a:t>
            </a:r>
            <a:r>
              <a:rPr lang="en-GB" sz="1200" b="1" u="sng" dirty="0">
                <a:solidFill>
                  <a:schemeClr val="tx1"/>
                </a:solidFill>
              </a:rPr>
              <a:t>EUSAIR</a:t>
            </a:r>
            <a:r>
              <a:rPr lang="en-GB" sz="1200" b="1" dirty="0">
                <a:solidFill>
                  <a:schemeClr val="tx1"/>
                </a:solidFill>
              </a:rPr>
              <a:t> flagship actions and projects in the Adriatic - Ionian macro-region</a:t>
            </a:r>
            <a:r>
              <a:rPr lang="el-GR" sz="12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b="1" dirty="0">
                <a:solidFill>
                  <a:schemeClr val="tx1"/>
                </a:solidFill>
              </a:rPr>
              <a:t>Acronym: </a:t>
            </a:r>
            <a:r>
              <a:rPr lang="en-US" sz="1200" b="1" u="sng" dirty="0">
                <a:solidFill>
                  <a:schemeClr val="tx1"/>
                </a:solidFill>
              </a:rPr>
              <a:t>Ideal EUSAIR)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4575" y="2276475"/>
            <a:ext cx="1960563" cy="1584325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Inventory of existing resources at Pillar level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48088" y="1557338"/>
            <a:ext cx="6003925" cy="3024187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61950" indent="-361950">
              <a:defRPr/>
            </a:pPr>
            <a:r>
              <a:rPr lang="en-US" sz="1600" b="1" dirty="0">
                <a:solidFill>
                  <a:srgbClr val="C00000"/>
                </a:solidFill>
                <a:sym typeface="Wingdings" pitchFamily="2" charset="2"/>
              </a:rPr>
              <a:t>Task completed.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The Pillar 1 KB comprises three parts:</a:t>
            </a:r>
          </a:p>
          <a:p>
            <a:pPr marL="361950" indent="-361950">
              <a:buFontTx/>
              <a:buAutoNum type="alphaLcParenR"/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Relevant studies (83)</a:t>
            </a:r>
          </a:p>
          <a:p>
            <a:pPr marL="361950" indent="-361950">
              <a:buFontTx/>
              <a:buAutoNum type="alphaLcParenR"/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Databases (11) + ESPON European and Macro-Regional Territorial Monitoring tool</a:t>
            </a:r>
          </a:p>
          <a:p>
            <a:pPr marL="361950" indent="-361950">
              <a:buFontTx/>
              <a:buAutoNum type="alphaLcParenR"/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Statistics </a:t>
            </a:r>
          </a:p>
          <a:p>
            <a:pPr marL="361950" indent="-361950"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      </a:t>
            </a:r>
            <a:r>
              <a:rPr lang="en-US" sz="1600" b="1" dirty="0">
                <a:solidFill>
                  <a:schemeClr val="tx1"/>
                </a:solidFill>
                <a:sym typeface="Wingdings" pitchFamily="2" charset="2"/>
              </a:rPr>
              <a:t>Group A: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l-GR" sz="1600" dirty="0" err="1">
                <a:solidFill>
                  <a:schemeClr val="tx1"/>
                </a:solidFill>
                <a:sym typeface="Wingdings" pitchFamily="2" charset="2"/>
              </a:rPr>
              <a:t>DataSet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A1: </a:t>
            </a:r>
            <a:r>
              <a:rPr lang="el-GR" sz="1600" dirty="0" err="1">
                <a:solidFill>
                  <a:schemeClr val="tx1"/>
                </a:solidFill>
                <a:sym typeface="Wingdings" pitchFamily="2" charset="2"/>
              </a:rPr>
              <a:t>Fisheries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 and Aquaculture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l-GR" sz="1600" dirty="0" err="1">
                <a:solidFill>
                  <a:schemeClr val="tx1"/>
                </a:solidFill>
                <a:sym typeface="Wingdings" pitchFamily="2" charset="2"/>
              </a:rPr>
              <a:t>DataSet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A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: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l-GR" sz="1600" dirty="0" err="1">
                <a:solidFill>
                  <a:schemeClr val="tx1"/>
                </a:solidFill>
                <a:sym typeface="Wingdings" pitchFamily="2" charset="2"/>
              </a:rPr>
              <a:t>Science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 and </a:t>
            </a:r>
            <a:r>
              <a:rPr lang="el-GR" sz="1600" dirty="0" err="1">
                <a:solidFill>
                  <a:schemeClr val="tx1"/>
                </a:solidFill>
                <a:sym typeface="Wingdings" pitchFamily="2" charset="2"/>
              </a:rPr>
              <a:t>Technology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marL="361950" indent="-361950"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      </a:t>
            </a:r>
            <a:r>
              <a:rPr lang="en-US" sz="1600" b="1" dirty="0">
                <a:solidFill>
                  <a:schemeClr val="tx1"/>
                </a:solidFill>
                <a:sym typeface="Wingdings" pitchFamily="2" charset="2"/>
              </a:rPr>
              <a:t>Group B: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Socio-economic</a:t>
            </a:r>
            <a:r>
              <a:rPr lang="el-GR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and other statistics</a:t>
            </a:r>
          </a:p>
          <a:p>
            <a:pPr marL="361950" indent="-361950"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marL="361950" indent="-361950"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     An executive summary of Pillar 1 KB has been delivered to the TSG1 members in September 2020</a:t>
            </a:r>
            <a:endParaRPr lang="el-GR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13088" y="5661025"/>
            <a:ext cx="592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367" name="Straight Arrow Connector 18"/>
          <p:cNvCxnSpPr>
            <a:cxnSpLocks noChangeShapeType="1"/>
          </p:cNvCxnSpPr>
          <p:nvPr/>
        </p:nvCxnSpPr>
        <p:spPr bwMode="auto">
          <a:xfrm>
            <a:off x="3098800" y="3068638"/>
            <a:ext cx="576263" cy="0"/>
          </a:xfrm>
          <a:prstGeom prst="straightConnector1">
            <a:avLst/>
          </a:prstGeom>
          <a:noFill/>
          <a:ln w="28575" algn="ctr">
            <a:solidFill>
              <a:srgbClr val="989AAC"/>
            </a:solidFill>
            <a:round/>
            <a:headEnd/>
            <a:tailEnd type="arrow" w="med" len="med"/>
          </a:ln>
        </p:spPr>
      </p:cxnSp>
      <p:sp>
        <p:nvSpPr>
          <p:cNvPr id="3" name="TextBox 2"/>
          <p:cNvSpPr txBox="1"/>
          <p:nvPr/>
        </p:nvSpPr>
        <p:spPr>
          <a:xfrm>
            <a:off x="5434013" y="1095375"/>
            <a:ext cx="20129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play</a:t>
            </a:r>
            <a:endParaRPr lang="el-G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15888"/>
            <a:ext cx="9864725" cy="673100"/>
          </a:xfrm>
        </p:spPr>
        <p:txBody>
          <a:bodyPr>
            <a:normAutofit fontScale="90000"/>
          </a:bodyPr>
          <a:lstStyle/>
          <a:p>
            <a:pPr algn="ctr" defTabSz="979706" eaLnBrk="1" fontAlgn="auto" hangingPunct="1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2: Establishing the EUSAIR Monitoring and Evaluation Framework (1)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98525" y="2173288"/>
            <a:ext cx="1992313" cy="1800225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Monitoring and evaluation framework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71838" y="1844675"/>
            <a:ext cx="6264275" cy="760413"/>
          </a:xfrm>
          <a:prstGeom prst="roundRect">
            <a:avLst>
              <a:gd name="adj" fmla="val 8913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>
                <a:solidFill>
                  <a:schemeClr val="tx1"/>
                </a:solidFill>
              </a:rPr>
              <a:t>Identification of actors involved in monitoring and evaluation activities  / Set up of the EUSAIR Monitoring &amp; Evaluation System</a:t>
            </a:r>
            <a:r>
              <a:rPr lang="en-US" sz="1600">
                <a:solidFill>
                  <a:srgbClr val="C00000"/>
                </a:solidFill>
                <a:sym typeface="Wingdings" pitchFamily="2" charset="2"/>
              </a:rPr>
              <a:t> Task completed </a:t>
            </a:r>
            <a:endParaRPr lang="en-US" sz="160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5350" y="4797425"/>
            <a:ext cx="1970088" cy="1727200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Annual Pillar/TSG Monitoring Reports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57563" y="4797425"/>
            <a:ext cx="6249987" cy="1655763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1st Pillar 1 Annual Monitoring Report 2019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Task completed</a:t>
            </a:r>
            <a:r>
              <a:rPr lang="en-US" sz="1600" b="1" dirty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600" baseline="30000" dirty="0">
                <a:solidFill>
                  <a:schemeClr val="tx1"/>
                </a:solidFill>
                <a:sym typeface="Wingdings" pitchFamily="2" charset="2"/>
              </a:rPr>
              <a:t>nd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Pillar 1 Annual Monitoring Report 2020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 Task in progress (revised version was delivered in November 2020; approval is pending)</a:t>
            </a:r>
            <a:endParaRPr lang="el-GR" sz="1600" dirty="0">
              <a:solidFill>
                <a:srgbClr val="C00000"/>
              </a:solidFill>
              <a:sym typeface="Wingdings" pitchFamily="2" charset="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93459" y="2811424"/>
            <a:ext cx="6245225" cy="1660525"/>
          </a:xfrm>
          <a:prstGeom prst="roundRect">
            <a:avLst>
              <a:gd name="adj" fmla="val 8913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Pillar 1 SWOT analysis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 Task completed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Defining Pillar 1 monitoring indicators (context indicators, output and result indicators, impact indicators)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 Task completed 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3"/>
            <a:endCxn id="5" idx="1"/>
          </p:cNvCxnSpPr>
          <p:nvPr/>
        </p:nvCxnSpPr>
        <p:spPr>
          <a:xfrm flipV="1">
            <a:off x="2890838" y="2225675"/>
            <a:ext cx="381000" cy="847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4" idx="3"/>
            <a:endCxn id="15" idx="1"/>
          </p:cNvCxnSpPr>
          <p:nvPr/>
        </p:nvCxnSpPr>
        <p:spPr>
          <a:xfrm>
            <a:off x="2890838" y="3073401"/>
            <a:ext cx="402621" cy="568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917825" y="5646738"/>
            <a:ext cx="4397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6163" y="1239838"/>
            <a:ext cx="20129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play</a:t>
            </a:r>
            <a:endParaRPr lang="el-G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15888"/>
            <a:ext cx="9864725" cy="673100"/>
          </a:xfrm>
        </p:spPr>
        <p:txBody>
          <a:bodyPr>
            <a:normAutofit fontScale="90000"/>
          </a:bodyPr>
          <a:lstStyle/>
          <a:p>
            <a:pPr algn="ctr" defTabSz="979706" eaLnBrk="1" fontAlgn="auto" hangingPunct="1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2: Establishing the EUSAIR Monitoring and Evaluation Framework (2)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20763" y="2254250"/>
            <a:ext cx="1970087" cy="1933575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Annual Synthetic EUSAIR /  Action Plan Monitoring Reports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82975" y="2205038"/>
            <a:ext cx="5621338" cy="1982787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1st EUSAIR Annual Synthetic Monitoring Report 2019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Task completed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2nd EUSAIR Annual Synthetic Monitoring Report 2020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C00000"/>
                </a:solidFill>
                <a:sym typeface="Wingdings" pitchFamily="2" charset="2"/>
              </a:rPr>
              <a:t>Task in progress (to be delivered in December 2020)</a:t>
            </a:r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3238" y="3233738"/>
            <a:ext cx="4397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2213" y="1743075"/>
            <a:ext cx="20129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play</a:t>
            </a:r>
            <a:endParaRPr lang="el-G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15888"/>
            <a:ext cx="9864725" cy="673100"/>
          </a:xfrm>
        </p:spPr>
        <p:txBody>
          <a:bodyPr>
            <a:normAutofit fontScale="90000"/>
          </a:bodyPr>
          <a:lstStyle/>
          <a:p>
            <a:pPr defTabSz="979706" eaLnBrk="1" fontAlgn="auto" hangingPunct="1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3: Capacity building for public authorities / administrations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52500" y="2538413"/>
            <a:ext cx="1970088" cy="1933575"/>
          </a:xfrm>
          <a:prstGeom prst="roundRect">
            <a:avLst>
              <a:gd name="adj" fmla="val 17106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Organisation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2 macro-regional and 8 national capacity building events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14713" y="2565400"/>
            <a:ext cx="5545137" cy="1943100"/>
          </a:xfrm>
          <a:prstGeom prst="roundRect">
            <a:avLst>
              <a:gd name="adj" fmla="val 10894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1st macro-regional event (November 7th, 2019, Athens, Greece)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Task completed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 macro-regional event &amp; national capacity building events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(2021, to be defined)</a:t>
            </a:r>
            <a:r>
              <a:rPr lang="en-US" sz="1800" b="1" dirty="0">
                <a:solidFill>
                  <a:srgbClr val="C00000"/>
                </a:solidFill>
                <a:sym typeface="Wingdings" pitchFamily="2" charset="2"/>
              </a:rPr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974975" y="3505200"/>
            <a:ext cx="4397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2063" y="2032000"/>
            <a:ext cx="20129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play</a:t>
            </a:r>
            <a:endParaRPr lang="el-G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C:\Documents and Settings\lkn8\Desktop\EUSAIR\untitle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38100"/>
            <a:ext cx="3738563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1760538" y="2565400"/>
            <a:ext cx="66944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i="1">
                <a:solidFill>
                  <a:schemeClr val="accent1"/>
                </a:solidFill>
              </a:rPr>
              <a:t>Thank you very much </a:t>
            </a:r>
          </a:p>
          <a:p>
            <a:pPr algn="ctr"/>
            <a:r>
              <a:rPr lang="en-US" sz="4800" b="1" i="1">
                <a:solidFill>
                  <a:schemeClr val="accent1"/>
                </a:solidFill>
              </a:rPr>
              <a:t>for your attention! </a:t>
            </a:r>
            <a:endParaRPr lang="el-GR" sz="48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1769</TotalTime>
  <Words>442</Words>
  <Application>Microsoft Office PowerPoint</Application>
  <PresentationFormat>35mm Slides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Essential</vt:lpstr>
      <vt:lpstr>PowerPoint Presentation</vt:lpstr>
      <vt:lpstr>THREE (3) MAIN ACTIVITIES</vt:lpstr>
      <vt:lpstr>Activity 1: Building the knowledge base relevant to Pillar 1 (Blue Growth)</vt:lpstr>
      <vt:lpstr>Activity 2: Establishing the EUSAIR Monitoring and Evaluation Framework (1)</vt:lpstr>
      <vt:lpstr>Activity 2: Establishing the EUSAIR Monitoring and Evaluation Framework (2)</vt:lpstr>
      <vt:lpstr>Activity 3: Capacity building for public authorities / administrations</vt:lpstr>
      <vt:lpstr>PowerPoint Presentation</vt:lpstr>
    </vt:vector>
  </TitlesOfParts>
  <Company>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</dc:creator>
  <cp:lastModifiedBy>Milos Mugosa</cp:lastModifiedBy>
  <cp:revision>168</cp:revision>
  <dcterms:created xsi:type="dcterms:W3CDTF">2019-03-05T14:58:14Z</dcterms:created>
  <dcterms:modified xsi:type="dcterms:W3CDTF">2020-12-09T11:06:24Z</dcterms:modified>
</cp:coreProperties>
</file>