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</p:sldMasterIdLst>
  <p:notesMasterIdLst>
    <p:notesMasterId r:id="rId21"/>
  </p:notesMasterIdLst>
  <p:sldIdLst>
    <p:sldId id="4138" r:id="rId3"/>
    <p:sldId id="4157" r:id="rId4"/>
    <p:sldId id="4156" r:id="rId5"/>
    <p:sldId id="4153" r:id="rId6"/>
    <p:sldId id="4158" r:id="rId7"/>
    <p:sldId id="4159" r:id="rId8"/>
    <p:sldId id="4148" r:id="rId9"/>
    <p:sldId id="4160" r:id="rId10"/>
    <p:sldId id="4154" r:id="rId11"/>
    <p:sldId id="4161" r:id="rId12"/>
    <p:sldId id="4164" r:id="rId13"/>
    <p:sldId id="4169" r:id="rId14"/>
    <p:sldId id="4162" r:id="rId15"/>
    <p:sldId id="4139" r:id="rId16"/>
    <p:sldId id="4155" r:id="rId17"/>
    <p:sldId id="4166" r:id="rId18"/>
    <p:sldId id="4167" r:id="rId19"/>
    <p:sldId id="283" r:id="rId20"/>
  </p:sldIdLst>
  <p:sldSz cx="12192000" cy="6858000"/>
  <p:notesSz cx="7104063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BF91146-F1D0-4506-806F-2BCA7CFA730F}">
          <p14:sldIdLst>
            <p14:sldId id="4138"/>
            <p14:sldId id="4157"/>
            <p14:sldId id="4156"/>
            <p14:sldId id="4153"/>
            <p14:sldId id="4158"/>
            <p14:sldId id="4159"/>
            <p14:sldId id="4148"/>
            <p14:sldId id="4160"/>
            <p14:sldId id="4154"/>
            <p14:sldId id="4161"/>
            <p14:sldId id="4164"/>
            <p14:sldId id="4169"/>
            <p14:sldId id="4162"/>
            <p14:sldId id="4139"/>
            <p14:sldId id="4155"/>
            <p14:sldId id="4166"/>
            <p14:sldId id="4167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cility Point" initials="FP" lastIdx="2" clrIdx="0">
    <p:extLst>
      <p:ext uri="{19B8F6BF-5375-455C-9EA6-DF929625EA0E}">
        <p15:presenceInfo xmlns:p15="http://schemas.microsoft.com/office/powerpoint/2012/main" userId="Facility Point" providerId="None"/>
      </p:ext>
    </p:extLst>
  </p:cmAuthor>
  <p:cmAuthor id="2" name="Magdalena Rakovec" initials="MR" lastIdx="7" clrIdx="1">
    <p:extLst>
      <p:ext uri="{19B8F6BF-5375-455C-9EA6-DF929625EA0E}">
        <p15:presenceInfo xmlns:p15="http://schemas.microsoft.com/office/powerpoint/2012/main" userId="S::magdalena.rakovec@cep.si::cac621a0-f45a-4206-b53a-6303ee085b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2CA"/>
    <a:srgbClr val="80A9A1"/>
    <a:srgbClr val="D7E2E6"/>
    <a:srgbClr val="985254"/>
    <a:srgbClr val="8FA2C3"/>
    <a:srgbClr val="BA7F80"/>
    <a:srgbClr val="CC5D12"/>
    <a:srgbClr val="F2A16A"/>
    <a:srgbClr val="E5B671"/>
    <a:srgbClr val="BC9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8" autoAdjust="0"/>
    <p:restoredTop sz="93559" autoAdjust="0"/>
  </p:normalViewPr>
  <p:slideViewPr>
    <p:cSldViewPr snapToGrid="0">
      <p:cViewPr varScale="1">
        <p:scale>
          <a:sx n="152" d="100"/>
          <a:sy n="152" d="100"/>
        </p:scale>
        <p:origin x="5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08E5CB-E80A-42BA-8941-ED289C1048B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D79256-BF56-4F5B-8DF0-BA37F5990CE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baseline="0" dirty="0"/>
            <a:t>New legislation proposals concerning Cohesion policy post 2027 are expected to be published in spring 2025</a:t>
          </a:r>
          <a:endParaRPr lang="en-US" dirty="0"/>
        </a:p>
      </dgm:t>
    </dgm:pt>
    <dgm:pt modelId="{2E92B04D-4C3C-4C68-BB3C-8F0600259610}" type="parTrans" cxnId="{46E68277-ADB7-49C1-9069-1CC77D9C5689}">
      <dgm:prSet/>
      <dgm:spPr/>
      <dgm:t>
        <a:bodyPr/>
        <a:lstStyle/>
        <a:p>
          <a:endParaRPr lang="en-US"/>
        </a:p>
      </dgm:t>
    </dgm:pt>
    <dgm:pt modelId="{D47C4D2C-2601-4C1F-88D3-BD7261E90CFD}" type="sibTrans" cxnId="{46E68277-ADB7-49C1-9069-1CC77D9C5689}">
      <dgm:prSet/>
      <dgm:spPr/>
      <dgm:t>
        <a:bodyPr/>
        <a:lstStyle/>
        <a:p>
          <a:endParaRPr lang="en-US"/>
        </a:p>
      </dgm:t>
    </dgm:pt>
    <dgm:pt modelId="{9D4DDABD-E7DA-4C84-83B6-92A64739755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DG REGIO initiated consultation among Interreg programmes and macroregional strategies – results to be gathered</a:t>
          </a:r>
          <a:r>
            <a:rPr lang="sl-SI" dirty="0"/>
            <a:t> in </a:t>
          </a:r>
          <a:r>
            <a:rPr lang="sl-SI" dirty="0" err="1"/>
            <a:t>October</a:t>
          </a:r>
          <a:r>
            <a:rPr lang="sl-SI" dirty="0"/>
            <a:t>/November </a:t>
          </a:r>
          <a:r>
            <a:rPr lang="sl-SI" dirty="0" err="1"/>
            <a:t>and</a:t>
          </a:r>
          <a:r>
            <a:rPr lang="sl-SI" dirty="0"/>
            <a:t> </a:t>
          </a:r>
          <a:r>
            <a:rPr lang="sl-SI" dirty="0" err="1"/>
            <a:t>until</a:t>
          </a:r>
          <a:r>
            <a:rPr lang="en-GB" dirty="0"/>
            <a:t> end of 2024</a:t>
          </a:r>
          <a:endParaRPr lang="en-US" dirty="0"/>
        </a:p>
      </dgm:t>
    </dgm:pt>
    <dgm:pt modelId="{33FC8A8F-C8FC-4DF4-9E27-9EE554306DC2}" type="parTrans" cxnId="{98D427C0-854E-42E8-A4A0-3E61ED993909}">
      <dgm:prSet/>
      <dgm:spPr/>
      <dgm:t>
        <a:bodyPr/>
        <a:lstStyle/>
        <a:p>
          <a:endParaRPr lang="en-US"/>
        </a:p>
      </dgm:t>
    </dgm:pt>
    <dgm:pt modelId="{39B2270B-8555-49D8-9A0F-4EBBB35BBC35}" type="sibTrans" cxnId="{98D427C0-854E-42E8-A4A0-3E61ED993909}">
      <dgm:prSet/>
      <dgm:spPr/>
      <dgm:t>
        <a:bodyPr/>
        <a:lstStyle/>
        <a:p>
          <a:endParaRPr lang="en-US"/>
        </a:p>
      </dgm:t>
    </dgm:pt>
    <dgm:pt modelId="{6C64BB2A-C102-4A5F-A93D-E55C1CC8599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Toolkit for consultation with stakeholders (possible questions) – to be adapted to the MRS needs</a:t>
          </a:r>
          <a:endParaRPr lang="en-US" dirty="0"/>
        </a:p>
      </dgm:t>
    </dgm:pt>
    <dgm:pt modelId="{FEB0173D-F100-4F0A-A6DF-9C8BF009EA2B}" type="parTrans" cxnId="{D385FF22-7283-489D-A7D3-720FEFE6F3D6}">
      <dgm:prSet/>
      <dgm:spPr/>
      <dgm:t>
        <a:bodyPr/>
        <a:lstStyle/>
        <a:p>
          <a:endParaRPr lang="en-US"/>
        </a:p>
      </dgm:t>
    </dgm:pt>
    <dgm:pt modelId="{0184F0E5-9E9B-4D28-BBF1-1142DBBEC30B}" type="sibTrans" cxnId="{D385FF22-7283-489D-A7D3-720FEFE6F3D6}">
      <dgm:prSet/>
      <dgm:spPr/>
      <dgm:t>
        <a:bodyPr/>
        <a:lstStyle/>
        <a:p>
          <a:endParaRPr lang="en-US"/>
        </a:p>
      </dgm:t>
    </dgm:pt>
    <dgm:pt modelId="{26B7DBC5-BDC8-4051-ADD4-083DFB5335B3}" type="pres">
      <dgm:prSet presAssocID="{8708E5CB-E80A-42BA-8941-ED289C1048BC}" presName="root" presStyleCnt="0">
        <dgm:presLayoutVars>
          <dgm:dir/>
          <dgm:resizeHandles val="exact"/>
        </dgm:presLayoutVars>
      </dgm:prSet>
      <dgm:spPr/>
    </dgm:pt>
    <dgm:pt modelId="{9F9AC8FE-7722-4639-9A05-B4CB0220041B}" type="pres">
      <dgm:prSet presAssocID="{BFD79256-BF56-4F5B-8DF0-BA37F5990CE5}" presName="compNode" presStyleCnt="0"/>
      <dgm:spPr/>
    </dgm:pt>
    <dgm:pt modelId="{15F3BC06-67B5-4985-A334-932642955A88}" type="pres">
      <dgm:prSet presAssocID="{BFD79256-BF56-4F5B-8DF0-BA37F5990CE5}" presName="bgRect" presStyleLbl="bgShp" presStyleIdx="0" presStyleCnt="3"/>
      <dgm:spPr/>
    </dgm:pt>
    <dgm:pt modelId="{039B1526-28C6-4510-A0AD-B81C61C316D3}" type="pres">
      <dgm:prSet presAssocID="{BFD79256-BF56-4F5B-8DF0-BA37F5990CE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A442539F-F232-42AF-BF49-AAFD164C36D5}" type="pres">
      <dgm:prSet presAssocID="{BFD79256-BF56-4F5B-8DF0-BA37F5990CE5}" presName="spaceRect" presStyleCnt="0"/>
      <dgm:spPr/>
    </dgm:pt>
    <dgm:pt modelId="{6DFFD601-AD81-4DB9-9C4D-088D7EA342DD}" type="pres">
      <dgm:prSet presAssocID="{BFD79256-BF56-4F5B-8DF0-BA37F5990CE5}" presName="parTx" presStyleLbl="revTx" presStyleIdx="0" presStyleCnt="3">
        <dgm:presLayoutVars>
          <dgm:chMax val="0"/>
          <dgm:chPref val="0"/>
        </dgm:presLayoutVars>
      </dgm:prSet>
      <dgm:spPr/>
    </dgm:pt>
    <dgm:pt modelId="{2D24BB6B-49D4-4055-B5D4-7C399E9BD4A5}" type="pres">
      <dgm:prSet presAssocID="{D47C4D2C-2601-4C1F-88D3-BD7261E90CFD}" presName="sibTrans" presStyleCnt="0"/>
      <dgm:spPr/>
    </dgm:pt>
    <dgm:pt modelId="{053C6344-6730-4FB6-A2EC-110A0D5647E1}" type="pres">
      <dgm:prSet presAssocID="{9D4DDABD-E7DA-4C84-83B6-92A64739755F}" presName="compNode" presStyleCnt="0"/>
      <dgm:spPr/>
    </dgm:pt>
    <dgm:pt modelId="{DC8AB094-92F1-497A-B5C8-1F2B5176F304}" type="pres">
      <dgm:prSet presAssocID="{9D4DDABD-E7DA-4C84-83B6-92A64739755F}" presName="bgRect" presStyleLbl="bgShp" presStyleIdx="1" presStyleCnt="3"/>
      <dgm:spPr/>
    </dgm:pt>
    <dgm:pt modelId="{B76632A2-7A02-4DA3-A897-BF7CDB302BE3}" type="pres">
      <dgm:prSet presAssocID="{9D4DDABD-E7DA-4C84-83B6-92A64739755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AD9AAD7F-5438-45F8-8A75-CFF5B8682B49}" type="pres">
      <dgm:prSet presAssocID="{9D4DDABD-E7DA-4C84-83B6-92A64739755F}" presName="spaceRect" presStyleCnt="0"/>
      <dgm:spPr/>
    </dgm:pt>
    <dgm:pt modelId="{305100AD-5CFD-4573-979A-A3A9C37F65E4}" type="pres">
      <dgm:prSet presAssocID="{9D4DDABD-E7DA-4C84-83B6-92A64739755F}" presName="parTx" presStyleLbl="revTx" presStyleIdx="1" presStyleCnt="3">
        <dgm:presLayoutVars>
          <dgm:chMax val="0"/>
          <dgm:chPref val="0"/>
        </dgm:presLayoutVars>
      </dgm:prSet>
      <dgm:spPr/>
    </dgm:pt>
    <dgm:pt modelId="{E7CFEBEB-6870-4181-A952-7FF1C7204EF6}" type="pres">
      <dgm:prSet presAssocID="{39B2270B-8555-49D8-9A0F-4EBBB35BBC35}" presName="sibTrans" presStyleCnt="0"/>
      <dgm:spPr/>
    </dgm:pt>
    <dgm:pt modelId="{1DF8F1F7-2E6B-4B80-928B-FE9AAE86ACF8}" type="pres">
      <dgm:prSet presAssocID="{6C64BB2A-C102-4A5F-A93D-E55C1CC8599B}" presName="compNode" presStyleCnt="0"/>
      <dgm:spPr/>
    </dgm:pt>
    <dgm:pt modelId="{7C90031D-38D7-4D2A-8F67-6EFEA8A41BFA}" type="pres">
      <dgm:prSet presAssocID="{6C64BB2A-C102-4A5F-A93D-E55C1CC8599B}" presName="bgRect" presStyleLbl="bgShp" presStyleIdx="2" presStyleCnt="3"/>
      <dgm:spPr/>
    </dgm:pt>
    <dgm:pt modelId="{52B828C8-1051-46BC-96CC-875653C2FEAE}" type="pres">
      <dgm:prSet presAssocID="{6C64BB2A-C102-4A5F-A93D-E55C1CC8599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49334328-3C65-4F73-A523-CC302BA5BC3C}" type="pres">
      <dgm:prSet presAssocID="{6C64BB2A-C102-4A5F-A93D-E55C1CC8599B}" presName="spaceRect" presStyleCnt="0"/>
      <dgm:spPr/>
    </dgm:pt>
    <dgm:pt modelId="{2506203F-5C38-450B-8300-5C86CBD110B7}" type="pres">
      <dgm:prSet presAssocID="{6C64BB2A-C102-4A5F-A93D-E55C1CC8599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385FF22-7283-489D-A7D3-720FEFE6F3D6}" srcId="{8708E5CB-E80A-42BA-8941-ED289C1048BC}" destId="{6C64BB2A-C102-4A5F-A93D-E55C1CC8599B}" srcOrd="2" destOrd="0" parTransId="{FEB0173D-F100-4F0A-A6DF-9C8BF009EA2B}" sibTransId="{0184F0E5-9E9B-4D28-BBF1-1142DBBEC30B}"/>
    <dgm:cxn modelId="{8C00882F-B183-47FC-8661-80418C3C74A0}" type="presOf" srcId="{8708E5CB-E80A-42BA-8941-ED289C1048BC}" destId="{26B7DBC5-BDC8-4051-ADD4-083DFB5335B3}" srcOrd="0" destOrd="0" presId="urn:microsoft.com/office/officeart/2018/2/layout/IconVerticalSolidList"/>
    <dgm:cxn modelId="{70633366-D61A-4672-8FC8-A2FF3209346B}" type="presOf" srcId="{6C64BB2A-C102-4A5F-A93D-E55C1CC8599B}" destId="{2506203F-5C38-450B-8300-5C86CBD110B7}" srcOrd="0" destOrd="0" presId="urn:microsoft.com/office/officeart/2018/2/layout/IconVerticalSolidList"/>
    <dgm:cxn modelId="{4A3AB372-EAB8-42EA-8E10-54C885F82DDF}" type="presOf" srcId="{BFD79256-BF56-4F5B-8DF0-BA37F5990CE5}" destId="{6DFFD601-AD81-4DB9-9C4D-088D7EA342DD}" srcOrd="0" destOrd="0" presId="urn:microsoft.com/office/officeart/2018/2/layout/IconVerticalSolidList"/>
    <dgm:cxn modelId="{46E68277-ADB7-49C1-9069-1CC77D9C5689}" srcId="{8708E5CB-E80A-42BA-8941-ED289C1048BC}" destId="{BFD79256-BF56-4F5B-8DF0-BA37F5990CE5}" srcOrd="0" destOrd="0" parTransId="{2E92B04D-4C3C-4C68-BB3C-8F0600259610}" sibTransId="{D47C4D2C-2601-4C1F-88D3-BD7261E90CFD}"/>
    <dgm:cxn modelId="{98D427C0-854E-42E8-A4A0-3E61ED993909}" srcId="{8708E5CB-E80A-42BA-8941-ED289C1048BC}" destId="{9D4DDABD-E7DA-4C84-83B6-92A64739755F}" srcOrd="1" destOrd="0" parTransId="{33FC8A8F-C8FC-4DF4-9E27-9EE554306DC2}" sibTransId="{39B2270B-8555-49D8-9A0F-4EBBB35BBC35}"/>
    <dgm:cxn modelId="{D12F2BC2-C89F-4EFF-A32F-2ED75F1DF117}" type="presOf" srcId="{9D4DDABD-E7DA-4C84-83B6-92A64739755F}" destId="{305100AD-5CFD-4573-979A-A3A9C37F65E4}" srcOrd="0" destOrd="0" presId="urn:microsoft.com/office/officeart/2018/2/layout/IconVerticalSolidList"/>
    <dgm:cxn modelId="{5D8B1692-0940-4CBD-A6F7-13DBB60F64B4}" type="presParOf" srcId="{26B7DBC5-BDC8-4051-ADD4-083DFB5335B3}" destId="{9F9AC8FE-7722-4639-9A05-B4CB0220041B}" srcOrd="0" destOrd="0" presId="urn:microsoft.com/office/officeart/2018/2/layout/IconVerticalSolidList"/>
    <dgm:cxn modelId="{1FCCDEFF-E468-442C-9E4E-517C3B1FCD3F}" type="presParOf" srcId="{9F9AC8FE-7722-4639-9A05-B4CB0220041B}" destId="{15F3BC06-67B5-4985-A334-932642955A88}" srcOrd="0" destOrd="0" presId="urn:microsoft.com/office/officeart/2018/2/layout/IconVerticalSolidList"/>
    <dgm:cxn modelId="{D3D1AE72-1714-4D3B-B83C-A4FDAE382043}" type="presParOf" srcId="{9F9AC8FE-7722-4639-9A05-B4CB0220041B}" destId="{039B1526-28C6-4510-A0AD-B81C61C316D3}" srcOrd="1" destOrd="0" presId="urn:microsoft.com/office/officeart/2018/2/layout/IconVerticalSolidList"/>
    <dgm:cxn modelId="{98DB2454-6D41-479C-83DE-50903D3B811D}" type="presParOf" srcId="{9F9AC8FE-7722-4639-9A05-B4CB0220041B}" destId="{A442539F-F232-42AF-BF49-AAFD164C36D5}" srcOrd="2" destOrd="0" presId="urn:microsoft.com/office/officeart/2018/2/layout/IconVerticalSolidList"/>
    <dgm:cxn modelId="{DA46D04A-85CB-413A-81A7-87C575621607}" type="presParOf" srcId="{9F9AC8FE-7722-4639-9A05-B4CB0220041B}" destId="{6DFFD601-AD81-4DB9-9C4D-088D7EA342DD}" srcOrd="3" destOrd="0" presId="urn:microsoft.com/office/officeart/2018/2/layout/IconVerticalSolidList"/>
    <dgm:cxn modelId="{88696739-5602-4E25-B59E-0E1A34377366}" type="presParOf" srcId="{26B7DBC5-BDC8-4051-ADD4-083DFB5335B3}" destId="{2D24BB6B-49D4-4055-B5D4-7C399E9BD4A5}" srcOrd="1" destOrd="0" presId="urn:microsoft.com/office/officeart/2018/2/layout/IconVerticalSolidList"/>
    <dgm:cxn modelId="{F35B4BA7-8F21-4F11-BFC7-AF0FAC03EF31}" type="presParOf" srcId="{26B7DBC5-BDC8-4051-ADD4-083DFB5335B3}" destId="{053C6344-6730-4FB6-A2EC-110A0D5647E1}" srcOrd="2" destOrd="0" presId="urn:microsoft.com/office/officeart/2018/2/layout/IconVerticalSolidList"/>
    <dgm:cxn modelId="{076C1AED-F54D-4936-9C68-2187F71DB9EE}" type="presParOf" srcId="{053C6344-6730-4FB6-A2EC-110A0D5647E1}" destId="{DC8AB094-92F1-497A-B5C8-1F2B5176F304}" srcOrd="0" destOrd="0" presId="urn:microsoft.com/office/officeart/2018/2/layout/IconVerticalSolidList"/>
    <dgm:cxn modelId="{705901AA-2A40-4894-9D96-591C0436DEB2}" type="presParOf" srcId="{053C6344-6730-4FB6-A2EC-110A0D5647E1}" destId="{B76632A2-7A02-4DA3-A897-BF7CDB302BE3}" srcOrd="1" destOrd="0" presId="urn:microsoft.com/office/officeart/2018/2/layout/IconVerticalSolidList"/>
    <dgm:cxn modelId="{1F7F2A46-169A-4F23-A562-9E438F2D7825}" type="presParOf" srcId="{053C6344-6730-4FB6-A2EC-110A0D5647E1}" destId="{AD9AAD7F-5438-45F8-8A75-CFF5B8682B49}" srcOrd="2" destOrd="0" presId="urn:microsoft.com/office/officeart/2018/2/layout/IconVerticalSolidList"/>
    <dgm:cxn modelId="{DD0ABF4E-BB40-4480-A07D-82A24C54015F}" type="presParOf" srcId="{053C6344-6730-4FB6-A2EC-110A0D5647E1}" destId="{305100AD-5CFD-4573-979A-A3A9C37F65E4}" srcOrd="3" destOrd="0" presId="urn:microsoft.com/office/officeart/2018/2/layout/IconVerticalSolidList"/>
    <dgm:cxn modelId="{8B2ABE0B-085B-49EF-BB5F-90986664CFE0}" type="presParOf" srcId="{26B7DBC5-BDC8-4051-ADD4-083DFB5335B3}" destId="{E7CFEBEB-6870-4181-A952-7FF1C7204EF6}" srcOrd="3" destOrd="0" presId="urn:microsoft.com/office/officeart/2018/2/layout/IconVerticalSolidList"/>
    <dgm:cxn modelId="{2C1F554A-4424-403F-A255-A4DC7AFCE836}" type="presParOf" srcId="{26B7DBC5-BDC8-4051-ADD4-083DFB5335B3}" destId="{1DF8F1F7-2E6B-4B80-928B-FE9AAE86ACF8}" srcOrd="4" destOrd="0" presId="urn:microsoft.com/office/officeart/2018/2/layout/IconVerticalSolidList"/>
    <dgm:cxn modelId="{0C24F547-EF45-4E88-BEB9-142F598307F3}" type="presParOf" srcId="{1DF8F1F7-2E6B-4B80-928B-FE9AAE86ACF8}" destId="{7C90031D-38D7-4D2A-8F67-6EFEA8A41BFA}" srcOrd="0" destOrd="0" presId="urn:microsoft.com/office/officeart/2018/2/layout/IconVerticalSolidList"/>
    <dgm:cxn modelId="{1196CB6C-2161-40D9-B4A9-C6C3E6569427}" type="presParOf" srcId="{1DF8F1F7-2E6B-4B80-928B-FE9AAE86ACF8}" destId="{52B828C8-1051-46BC-96CC-875653C2FEAE}" srcOrd="1" destOrd="0" presId="urn:microsoft.com/office/officeart/2018/2/layout/IconVerticalSolidList"/>
    <dgm:cxn modelId="{3C077A94-7FDC-4590-8D73-AAE2136DA47C}" type="presParOf" srcId="{1DF8F1F7-2E6B-4B80-928B-FE9AAE86ACF8}" destId="{49334328-3C65-4F73-A523-CC302BA5BC3C}" srcOrd="2" destOrd="0" presId="urn:microsoft.com/office/officeart/2018/2/layout/IconVerticalSolidList"/>
    <dgm:cxn modelId="{728886DB-6AEF-4BFA-8126-733CE77F5069}" type="presParOf" srcId="{1DF8F1F7-2E6B-4B80-928B-FE9AAE86ACF8}" destId="{2506203F-5C38-450B-8300-5C86CBD110B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3BC06-67B5-4985-A334-932642955A88}">
      <dsp:nvSpPr>
        <dsp:cNvPr id="0" name=""/>
        <dsp:cNvSpPr/>
      </dsp:nvSpPr>
      <dsp:spPr>
        <a:xfrm>
          <a:off x="0" y="493"/>
          <a:ext cx="10515600" cy="11547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B1526-28C6-4510-A0AD-B81C61C316D3}">
      <dsp:nvSpPr>
        <dsp:cNvPr id="0" name=""/>
        <dsp:cNvSpPr/>
      </dsp:nvSpPr>
      <dsp:spPr>
        <a:xfrm>
          <a:off x="349308" y="260309"/>
          <a:ext cx="635105" cy="6351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FD601-AD81-4DB9-9C4D-088D7EA342DD}">
      <dsp:nvSpPr>
        <dsp:cNvPr id="0" name=""/>
        <dsp:cNvSpPr/>
      </dsp:nvSpPr>
      <dsp:spPr>
        <a:xfrm>
          <a:off x="1333722" y="493"/>
          <a:ext cx="9181877" cy="115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10" tIns="122210" rIns="122210" bIns="1222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baseline="0" dirty="0"/>
            <a:t>New legislation proposals concerning Cohesion policy post 2027 are expected to be published in spring 2025</a:t>
          </a:r>
          <a:endParaRPr lang="en-US" sz="2100" kern="1200" dirty="0"/>
        </a:p>
      </dsp:txBody>
      <dsp:txXfrm>
        <a:off x="1333722" y="493"/>
        <a:ext cx="9181877" cy="1154737"/>
      </dsp:txXfrm>
    </dsp:sp>
    <dsp:sp modelId="{DC8AB094-92F1-497A-B5C8-1F2B5176F304}">
      <dsp:nvSpPr>
        <dsp:cNvPr id="0" name=""/>
        <dsp:cNvSpPr/>
      </dsp:nvSpPr>
      <dsp:spPr>
        <a:xfrm>
          <a:off x="0" y="1443915"/>
          <a:ext cx="10515600" cy="11547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6632A2-7A02-4DA3-A897-BF7CDB302BE3}">
      <dsp:nvSpPr>
        <dsp:cNvPr id="0" name=""/>
        <dsp:cNvSpPr/>
      </dsp:nvSpPr>
      <dsp:spPr>
        <a:xfrm>
          <a:off x="349308" y="1703731"/>
          <a:ext cx="635105" cy="6351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100AD-5CFD-4573-979A-A3A9C37F65E4}">
      <dsp:nvSpPr>
        <dsp:cNvPr id="0" name=""/>
        <dsp:cNvSpPr/>
      </dsp:nvSpPr>
      <dsp:spPr>
        <a:xfrm>
          <a:off x="1333722" y="1443915"/>
          <a:ext cx="9181877" cy="115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10" tIns="122210" rIns="122210" bIns="1222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DG REGIO initiated consultation among Interreg programmes and macroregional strategies – results to be gathered</a:t>
          </a:r>
          <a:r>
            <a:rPr lang="sl-SI" sz="2100" kern="1200" dirty="0"/>
            <a:t> in </a:t>
          </a:r>
          <a:r>
            <a:rPr lang="sl-SI" sz="2100" kern="1200" dirty="0" err="1"/>
            <a:t>October</a:t>
          </a:r>
          <a:r>
            <a:rPr lang="sl-SI" sz="2100" kern="1200" dirty="0"/>
            <a:t>/November </a:t>
          </a:r>
          <a:r>
            <a:rPr lang="sl-SI" sz="2100" kern="1200" dirty="0" err="1"/>
            <a:t>and</a:t>
          </a:r>
          <a:r>
            <a:rPr lang="sl-SI" sz="2100" kern="1200" dirty="0"/>
            <a:t> </a:t>
          </a:r>
          <a:r>
            <a:rPr lang="sl-SI" sz="2100" kern="1200" dirty="0" err="1"/>
            <a:t>until</a:t>
          </a:r>
          <a:r>
            <a:rPr lang="en-GB" sz="2100" kern="1200" dirty="0"/>
            <a:t> end of 2024</a:t>
          </a:r>
          <a:endParaRPr lang="en-US" sz="2100" kern="1200" dirty="0"/>
        </a:p>
      </dsp:txBody>
      <dsp:txXfrm>
        <a:off x="1333722" y="1443915"/>
        <a:ext cx="9181877" cy="1154737"/>
      </dsp:txXfrm>
    </dsp:sp>
    <dsp:sp modelId="{7C90031D-38D7-4D2A-8F67-6EFEA8A41BFA}">
      <dsp:nvSpPr>
        <dsp:cNvPr id="0" name=""/>
        <dsp:cNvSpPr/>
      </dsp:nvSpPr>
      <dsp:spPr>
        <a:xfrm>
          <a:off x="0" y="2887337"/>
          <a:ext cx="10515600" cy="11547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828C8-1051-46BC-96CC-875653C2FEAE}">
      <dsp:nvSpPr>
        <dsp:cNvPr id="0" name=""/>
        <dsp:cNvSpPr/>
      </dsp:nvSpPr>
      <dsp:spPr>
        <a:xfrm>
          <a:off x="349308" y="3147153"/>
          <a:ext cx="635105" cy="6351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6203F-5C38-450B-8300-5C86CBD110B7}">
      <dsp:nvSpPr>
        <dsp:cNvPr id="0" name=""/>
        <dsp:cNvSpPr/>
      </dsp:nvSpPr>
      <dsp:spPr>
        <a:xfrm>
          <a:off x="1333722" y="2887337"/>
          <a:ext cx="9181877" cy="115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10" tIns="122210" rIns="122210" bIns="1222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Toolkit for consultation with stakeholders (possible questions) – to be adapted to the MRS needs</a:t>
          </a:r>
          <a:endParaRPr lang="en-US" sz="2100" kern="1200" dirty="0"/>
        </a:p>
      </dsp:txBody>
      <dsp:txXfrm>
        <a:off x="1333722" y="2887337"/>
        <a:ext cx="9181877" cy="1154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4005B0-B9E9-87D1-9380-F1BD3BAD92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8A857-F066-3EFB-2E05-8946025689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1A2134-9824-4EF8-916D-050C9233503C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0215EB1-9B8A-0E72-6519-C632A2A67B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C39474F-AA76-CF9B-8608-031760617C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EC1F3-92B9-9FEB-FBE0-A02FBBFF725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BB9664-CF9D-1ED6-D377-FDCF6F2BF3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wrap="square" lIns="94796" tIns="47398" rIns="94796" bIns="4739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621671D-7B37-4620-9518-7B7DC06BD24C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779919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1A8AF9A-0149-B096-6BA7-0BE0DB59F3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325DA948-2BCF-9B72-9C27-357C5AFF1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Avenir Next LT Pro"/>
            </a:endParaRPr>
          </a:p>
          <a:p>
            <a:pPr eaLnBrk="1" hangingPunct="1">
              <a:spcBef>
                <a:spcPct val="0"/>
              </a:spcBef>
            </a:pPr>
            <a:endParaRPr lang="fr-FR" altLang="fr-FR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AF530D8-6628-1B9A-5CAB-DD0A0DED08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EA9271-0E4D-40FF-A4AD-3E0E5DD218D8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022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BF067E3F-A233-6B91-1D32-E7A1B0A578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32E22F03-90FF-1A02-EF79-515F153BB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08ED4A4A-4F8C-8950-0C41-558CC2E934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6886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0865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5484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2882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89B2F21-4951-45C9-A38D-D5C6EF4B121D}" type="slidenum">
              <a:rPr lang="en-GB" altLang="fr-FR" smtClean="0"/>
              <a:pPr/>
              <a:t>11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858848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BF067E3F-A233-6B91-1D32-E7A1B0A578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32E22F03-90FF-1A02-EF79-515F153BB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08ED4A4A-4F8C-8950-0C41-558CC2E934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6886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0865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5484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2882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89B2F21-4951-45C9-A38D-D5C6EF4B121D}" type="slidenum">
              <a:rPr lang="en-GB" altLang="fr-FR" smtClean="0"/>
              <a:pPr/>
              <a:t>12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747962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BF067E3F-A233-6B91-1D32-E7A1B0A578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32E22F03-90FF-1A02-EF79-515F153BB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08ED4A4A-4F8C-8950-0C41-558CC2E934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6886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0865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5484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2882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89B2F21-4951-45C9-A38D-D5C6EF4B121D}" type="slidenum">
              <a:rPr lang="en-GB" altLang="fr-FR" smtClean="0"/>
              <a:pPr/>
              <a:t>13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501260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1A8AF9A-0149-B096-6BA7-0BE0DB59F3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325DA948-2BCF-9B72-9C27-357C5AFF1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Avenir Next LT Pro"/>
            </a:endParaRPr>
          </a:p>
          <a:p>
            <a:pPr eaLnBrk="1" hangingPunct="1">
              <a:spcBef>
                <a:spcPct val="0"/>
              </a:spcBef>
            </a:pPr>
            <a:endParaRPr lang="fr-FR" altLang="fr-FR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AF530D8-6628-1B9A-5CAB-DD0A0DED08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EA9271-0E4D-40FF-A4AD-3E0E5DD218D8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322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1A8AF9A-0149-B096-6BA7-0BE0DB59F3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325DA948-2BCF-9B72-9C27-357C5AFF1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Avenir Next LT Pro"/>
            </a:endParaRPr>
          </a:p>
          <a:p>
            <a:pPr eaLnBrk="1" hangingPunct="1">
              <a:spcBef>
                <a:spcPct val="0"/>
              </a:spcBef>
            </a:pPr>
            <a:endParaRPr lang="fr-FR" altLang="fr-FR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AF530D8-6628-1B9A-5CAB-DD0A0DED08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EA9271-0E4D-40FF-A4AD-3E0E5DD218D8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159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1A8AF9A-0149-B096-6BA7-0BE0DB59F3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325DA948-2BCF-9B72-9C27-357C5AFF1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Avenir Next LT Pro"/>
            </a:endParaRPr>
          </a:p>
          <a:p>
            <a:pPr eaLnBrk="1" hangingPunct="1">
              <a:spcBef>
                <a:spcPct val="0"/>
              </a:spcBef>
            </a:pPr>
            <a:endParaRPr lang="fr-FR" altLang="fr-FR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AF530D8-6628-1B9A-5CAB-DD0A0DED08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EA9271-0E4D-40FF-A4AD-3E0E5DD218D8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854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1A8AF9A-0149-B096-6BA7-0BE0DB59F3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325DA948-2BCF-9B72-9C27-357C5AFF1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Avenir Next LT Pro"/>
            </a:endParaRPr>
          </a:p>
          <a:p>
            <a:pPr eaLnBrk="1" hangingPunct="1">
              <a:spcBef>
                <a:spcPct val="0"/>
              </a:spcBef>
            </a:pPr>
            <a:endParaRPr lang="fr-FR" altLang="fr-FR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AF530D8-6628-1B9A-5CAB-DD0A0DED08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EA9271-0E4D-40FF-A4AD-3E0E5DD218D8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467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1A8AF9A-0149-B096-6BA7-0BE0DB59F3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325DA948-2BCF-9B72-9C27-357C5AFF1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Avenir Next LT Pro"/>
            </a:endParaRPr>
          </a:p>
          <a:p>
            <a:pPr eaLnBrk="1" hangingPunct="1">
              <a:spcBef>
                <a:spcPct val="0"/>
              </a:spcBef>
            </a:pPr>
            <a:endParaRPr lang="fr-FR" altLang="fr-FR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AF530D8-6628-1B9A-5CAB-DD0A0DED08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EA9271-0E4D-40FF-A4AD-3E0E5DD218D8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874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1A8AF9A-0149-B096-6BA7-0BE0DB59F3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325DA948-2BCF-9B72-9C27-357C5AFF1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Avenir Next LT Pro"/>
            </a:endParaRPr>
          </a:p>
          <a:p>
            <a:pPr eaLnBrk="1" hangingPunct="1">
              <a:spcBef>
                <a:spcPct val="0"/>
              </a:spcBef>
            </a:pPr>
            <a:endParaRPr lang="fr-FR" altLang="fr-FR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AF530D8-6628-1B9A-5CAB-DD0A0DED08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EA9271-0E4D-40FF-A4AD-3E0E5DD218D8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901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1A8AF9A-0149-B096-6BA7-0BE0DB59F3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325DA948-2BCF-9B72-9C27-357C5AFF1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Avenir Next LT Pro"/>
            </a:endParaRPr>
          </a:p>
          <a:p>
            <a:pPr eaLnBrk="1" hangingPunct="1">
              <a:spcBef>
                <a:spcPct val="0"/>
              </a:spcBef>
            </a:pPr>
            <a:endParaRPr lang="fr-FR" altLang="fr-FR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AF530D8-6628-1B9A-5CAB-DD0A0DED08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EA9271-0E4D-40FF-A4AD-3E0E5DD218D8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679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1A8AF9A-0149-B096-6BA7-0BE0DB59F3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325DA948-2BCF-9B72-9C27-357C5AFF1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Avenir Next LT Pro"/>
            </a:endParaRPr>
          </a:p>
          <a:p>
            <a:pPr eaLnBrk="1" hangingPunct="1">
              <a:spcBef>
                <a:spcPct val="0"/>
              </a:spcBef>
            </a:pPr>
            <a:endParaRPr lang="fr-FR" altLang="fr-FR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AF530D8-6628-1B9A-5CAB-DD0A0DED08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EA9271-0E4D-40FF-A4AD-3E0E5DD218D8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811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BF067E3F-A233-6B91-1D32-E7A1B0A578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32E22F03-90FF-1A02-EF79-515F153BB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08ED4A4A-4F8C-8950-0C41-558CC2E934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6886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0865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5484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2882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89B2F21-4951-45C9-A38D-D5C6EF4B121D}" type="slidenum">
              <a:rPr lang="en-GB" altLang="fr-FR" smtClean="0"/>
              <a:pPr/>
              <a:t>7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204260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BF067E3F-A233-6B91-1D32-E7A1B0A578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32E22F03-90FF-1A02-EF79-515F153BB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08ED4A4A-4F8C-8950-0C41-558CC2E934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6886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0865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5484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2882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89B2F21-4951-45C9-A38D-D5C6EF4B121D}" type="slidenum">
              <a:rPr lang="en-GB" altLang="fr-FR" smtClean="0"/>
              <a:pPr/>
              <a:t>8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232471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BF067E3F-A233-6B91-1D32-E7A1B0A578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32E22F03-90FF-1A02-EF79-515F153BB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08ED4A4A-4F8C-8950-0C41-558CC2E934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6886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0865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5484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2882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89B2F21-4951-45C9-A38D-D5C6EF4B121D}" type="slidenum">
              <a:rPr lang="en-GB" altLang="fr-FR" smtClean="0"/>
              <a:pPr/>
              <a:t>9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237652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BF067E3F-A233-6B91-1D32-E7A1B0A578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32E22F03-90FF-1A02-EF79-515F153BB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08ED4A4A-4F8C-8950-0C41-558CC2E934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6886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0865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5484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2882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89B2F21-4951-45C9-A38D-D5C6EF4B121D}" type="slidenum">
              <a:rPr lang="en-GB" altLang="fr-FR" smtClean="0"/>
              <a:pPr/>
              <a:t>10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4115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3B71D-51B4-6892-6794-8AC93D77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0CC71-BB57-4548-957D-8AD1FD1E7C2F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42372-4A3E-079B-A08A-E960F62E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6BF37-B794-4F86-66EA-E1749933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F224A-298E-4CB2-BFF2-AD70376E0DC9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1081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27546-AF76-2774-9C78-49068C594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8B8B3-E219-4DD1-9DA8-ACAF52BE22C8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8D8C3-1B96-1A2A-9FD0-86E292CC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38F6A-1081-6CFE-C37A-730BFD74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F3F26-5717-4FAD-AA09-61939A1026E0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145821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07A58-EDCB-7D7A-A658-D87B5D2B1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18BC0-7FF7-4E5B-9CCD-21048D6C0F14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17F4D-1E56-985A-71B6-DA0BFB74C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1E329-4F11-B2E0-6E20-64D25F6A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B156C-7E33-4E16-BD5B-1BDEE7D9BCFE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299150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EABDF-C0A2-8495-FC12-D5799109D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5BBC9-61E3-42D8-A719-CAAC6BBCE146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5B30B-ACD8-F80E-F764-81630BBF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C0C3F-B355-1C30-85F0-CB5BC7B96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469F-7C10-4AAA-A10B-301443C864A6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90329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5B999-B5FC-0D22-F64D-919999FA8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01F65-D6B3-46F6-A3F0-CCFB0DEB682E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A1A54-027A-C3A1-CE06-CF73D9A3B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88F01-FC0A-B5A7-0675-E68C41D2E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EFFCE-89C4-44B2-B891-214D2412BC97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297841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930B1-3536-2F84-95A1-C3AC3351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C415C-43C4-4B4F-8060-9EE08FC35791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D9332-5C3F-CA28-7BAF-D7B7BB7A3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D4043-7F7A-DD21-8447-036B5BBC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4A658-30F6-46EC-88A5-5765E9DF2D5B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623947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89AD27-5815-1B9B-D099-2E26BCC72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57E97-2631-4F28-899F-3DD6930A9032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4D01E2-00CE-BCD1-B077-FD2A9FEC2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F0F729-5146-6CB6-9144-C9C0F4724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490AA-3203-4922-AB8B-46FDE35D786A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423828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11EB34F-C903-A69B-BEE6-17683A048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00E58-3186-4406-A017-A92EF74EFC2E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E46B3F6-4DA9-9070-F06D-77466ECD3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2BD2F83-638E-2118-B481-C8329BEA0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0C3B0-95EF-4A9A-AF4D-A4EACB3749A6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457369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E892C7B-2474-72A2-590F-3E684FA97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7E961-8C00-478E-9535-3114A90F4733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43B2C7-B6C0-CE8D-A048-732C23ED0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AA8EA0-DD32-97AF-A498-10493AB67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9E5EA-664A-4FC2-8D5B-78D7686BDD9B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4277964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73E23B1-6840-0624-C3F3-30DFA1361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C8407-6657-4482-82AC-F7397CF5F5D4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326BCD8-35B6-97F4-0A96-E49E2FF2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8F2F235-9F26-6D61-8B05-464F90F3D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1AFAF-90FC-46DB-B857-0732BB6674D7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182168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38EB99-058E-EDFF-0F03-598653EB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30E95-ED31-4995-A014-CA8D03189C90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B1E221-91BE-CF8D-F494-26DA58127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9FB535-DB63-28FD-D095-D5F153FE5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75508-CF9E-4F7F-96B7-D7C526CC3A69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82210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FC907-2A23-9C46-1881-AE02E270B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016F2-8B15-4952-A6AE-14C341DF1ED5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72A51-962D-5FF9-AEA6-E43539848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AA964-4F04-C6CE-9B32-3C06CCC9F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8CB0D-675F-446F-BA8A-C7F7120FBE99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444979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000428-B0BB-BCAA-22A5-263DFF95B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59DC0-6C4C-4889-B3EF-F124E37F32F0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0B7B4B-65A1-6FCD-607C-B7B71CF8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7E5606-E103-C453-187C-8626E6C52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30DC1-610C-474D-B8B7-F452B93EBAE4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620020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EB0CC-9BA0-62DF-540F-20AEB45B1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37AEE-FB6B-47A7-ACB2-FC01972FB321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D239D-EC5A-1AE2-EA56-B8227C9D7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3A714-E15A-FA37-4EE1-F137E6BE7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6FF99-220D-496F-8737-4AF8E67A5790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45976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519B1-180F-7213-E718-28C12449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7DD85-0ECF-4491-A31D-12333549128D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A1164-9314-E93C-5FCB-C99E06F54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47CEC-4FBB-484B-375B-5DFF8D6A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74132-DFBC-457C-9564-84E9D463BFEA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02230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4F438-586A-AB8C-1641-0090A893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2D4A4-77AD-416E-AB15-B83AEDA808B0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9D5C9-93A8-5E64-7257-27E86B59D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AAF68-FE07-3022-BBBB-2967AB7A4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62B90-B5A9-4321-9541-FACF6BAD3943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15268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342E6C-4CC1-E390-4095-D5E2C7146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8AF5D-FFDF-44F1-A5A9-E13B5FE9688A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BE7098-0972-D0FF-57CD-078A684AB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DB737D-D832-51E7-F02A-2BB746C32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82DFC-B908-4D2E-87AB-32766666A07F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30516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D81FD43-338E-BEEF-15A1-9258BA03B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C1D58-CAFB-4ADD-809E-31E2B37FB645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1EC5CF6-7E7F-B912-FF2E-D4CC6F926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FB1C55-F241-4B5C-62EA-060C184CC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040C3-97D2-4327-8129-D24F9D580B4A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72750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D5F4669-218A-7CAD-4D30-7E8CDFD2A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BF506-0B72-4B4C-A9CF-5963FB7994D5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998DDD2-3065-B66E-E488-686B7998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52DDB37-13D0-EEFB-F5DC-E118B96C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F2B41-F574-480D-BCB9-4DFE99C64E93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942630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DE05DA5-576E-CDB2-8B3F-763B3C71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27713-719D-427A-8123-0777EA97AAD3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976DBA5-9F00-B080-30F6-CF1F253B4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656173-C356-F9C6-C022-E5C3CA4A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490CB-D37F-4C0E-BCF6-F247DDFDD9E7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359902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220DCB-9423-8A64-3588-2F97173B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9E8B2-6DA6-43AA-8784-402F36D4A8CF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0733A6-406D-5ADF-2929-2E68E993C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008920-5A9B-7AF5-C809-BB0CB33FD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BE4AD-0ECA-4AC2-BD57-808A2320CD04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700862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44EBDB-E06E-E721-D108-599C8B901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6FE90-CD42-46E6-A98A-81B230BFA3D2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230D82-CA8E-EBBA-77A8-9FF2C2B1A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EC2CBC-12E6-69A4-1BA5-5F8F9A39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80246-58A7-4171-8ED0-2207889046BC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76235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AEBCEB1-FE22-5391-CCE4-86BA2D7ABD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  <a:endParaRPr lang="en-GB" altLang="fr-F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ACFC110-5CAE-89D4-D85C-509FE4E9A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  <a:endParaRPr lang="en-GB" alt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4D1F9-2437-9B26-557C-4C69AEC3D3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D2FAA7-970A-4E45-87BC-F55FD3E37C2C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AECA3-51F3-5E92-EA4E-C98BDCE43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C532E-877B-E9A9-CBA5-B49784D67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84C6D45-9732-4852-9EDD-0642DE5B9DEC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7B9E5BF2-9AFD-4B3F-8B28-45642F8A7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  <a:endParaRPr lang="en-GB" altLang="sl-SI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80E3C352-B3BD-048C-7D1D-5D0CFE3C1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en-GB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8DB46-C668-71C6-DF72-7ACBB1BC6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2CE9AA-E575-4257-8404-6DE4671C812F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90DD0-2534-592F-C200-1B3636126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5FCEE-5EDA-4CA0-12C7-5D71B76DD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8E41DC3-D644-40E0-8820-D17D777AC9FE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>
            <a:extLst>
              <a:ext uri="{FF2B5EF4-FFF2-40B4-BE49-F238E27FC236}">
                <a16:creationId xmlns:a16="http://schemas.microsoft.com/office/drawing/2014/main" id="{AA228D4E-A081-2DA9-E750-694C8DB0C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573" y="150395"/>
            <a:ext cx="10626811" cy="669236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sl-SI" altLang="sl-S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016319-6BC7-3AB9-38DA-C36131EFFB1C}"/>
              </a:ext>
            </a:extLst>
          </p:cNvPr>
          <p:cNvSpPr/>
          <p:nvPr/>
        </p:nvSpPr>
        <p:spPr>
          <a:xfrm>
            <a:off x="770021" y="150395"/>
            <a:ext cx="10635916" cy="19036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9" name="object 5">
            <a:extLst>
              <a:ext uri="{FF2B5EF4-FFF2-40B4-BE49-F238E27FC236}">
                <a16:creationId xmlns:a16="http://schemas.microsoft.com/office/drawing/2014/main" id="{ECBD533E-25FE-190B-E7EF-A50FF9370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6080" y="3436943"/>
            <a:ext cx="549275" cy="7889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 dirty="0"/>
          </a:p>
        </p:txBody>
      </p:sp>
      <p:sp>
        <p:nvSpPr>
          <p:cNvPr id="4100" name="object 6">
            <a:extLst>
              <a:ext uri="{FF2B5EF4-FFF2-40B4-BE49-F238E27FC236}">
                <a16:creationId xmlns:a16="http://schemas.microsoft.com/office/drawing/2014/main" id="{AEA4E67F-5CB2-DAF1-1AB9-CDAA83B40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863" y="4960943"/>
            <a:ext cx="550862" cy="7889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 dirty="0"/>
          </a:p>
        </p:txBody>
      </p:sp>
      <p:sp>
        <p:nvSpPr>
          <p:cNvPr id="4101" name="object 7">
            <a:extLst>
              <a:ext uri="{FF2B5EF4-FFF2-40B4-BE49-F238E27FC236}">
                <a16:creationId xmlns:a16="http://schemas.microsoft.com/office/drawing/2014/main" id="{0CEB7367-71EC-2308-6038-8299F74A8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863" y="5387975"/>
            <a:ext cx="550862" cy="7889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 dirty="0"/>
          </a:p>
        </p:txBody>
      </p:sp>
      <p:sp>
        <p:nvSpPr>
          <p:cNvPr id="4102" name="object 8">
            <a:extLst>
              <a:ext uri="{FF2B5EF4-FFF2-40B4-BE49-F238E27FC236}">
                <a16:creationId xmlns:a16="http://schemas.microsoft.com/office/drawing/2014/main" id="{021707C3-B1AC-6D8E-BD69-D92AE4F7D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863" y="5813430"/>
            <a:ext cx="550862" cy="7905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 dirty="0"/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E2F9F185-E804-5145-CD28-6FB4A71545C7}"/>
              </a:ext>
            </a:extLst>
          </p:cNvPr>
          <p:cNvSpPr txBox="1">
            <a:spLocks/>
          </p:cNvSpPr>
          <p:nvPr/>
        </p:nvSpPr>
        <p:spPr bwMode="auto">
          <a:xfrm>
            <a:off x="1227137" y="2819109"/>
            <a:ext cx="9358313" cy="225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sl-SI" altLang="fr-FR" sz="2800" b="1" i="1" kern="0" dirty="0"/>
          </a:p>
          <a:p>
            <a:pPr>
              <a:defRPr/>
            </a:pPr>
            <a:r>
              <a:rPr lang="sl-SI" altLang="fr-FR" sz="2800" b="1" i="1" kern="0" dirty="0" err="1">
                <a:latin typeface="Georgia" panose="02040502050405020303" pitchFamily="18" charset="0"/>
              </a:rPr>
              <a:t>Report</a:t>
            </a:r>
            <a:r>
              <a:rPr lang="sl-SI" altLang="fr-FR" sz="2800" b="1" i="1" kern="0" dirty="0">
                <a:latin typeface="Georgia" panose="02040502050405020303" pitchFamily="18" charset="0"/>
              </a:rPr>
              <a:t> on EUSAIR </a:t>
            </a:r>
            <a:r>
              <a:rPr lang="sl-SI" altLang="fr-FR" sz="2800" b="1" i="1" kern="0" dirty="0" err="1">
                <a:latin typeface="Georgia" panose="02040502050405020303" pitchFamily="18" charset="0"/>
              </a:rPr>
              <a:t>Processes</a:t>
            </a:r>
            <a:endParaRPr lang="sl-SI" altLang="fr-FR" sz="2800" b="1" i="1" kern="0" dirty="0">
              <a:latin typeface="Georgia" panose="02040502050405020303" pitchFamily="18" charset="0"/>
            </a:endParaRPr>
          </a:p>
          <a:p>
            <a:pPr>
              <a:defRPr/>
            </a:pPr>
            <a:endParaRPr lang="sl-SI" altLang="fr-FR" sz="2800" b="1" i="1" kern="0" dirty="0"/>
          </a:p>
          <a:p>
            <a:pPr>
              <a:defRPr/>
            </a:pPr>
            <a:endParaRPr lang="sl-SI" altLang="sl-SI" sz="2800" b="1" i="1" dirty="0"/>
          </a:p>
        </p:txBody>
      </p:sp>
      <p:pic>
        <p:nvPicPr>
          <p:cNvPr id="3" name="Picture 2" descr="https://www.adriatic-ionian.eu/wp-content/uploads/2018/03/EUSAIR_Logotype_RGB.jpg">
            <a:extLst>
              <a:ext uri="{FF2B5EF4-FFF2-40B4-BE49-F238E27FC236}">
                <a16:creationId xmlns:a16="http://schemas.microsoft.com/office/drawing/2014/main" id="{87326F1B-17DD-C3C9-BBA8-223269544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r="7640"/>
          <a:stretch/>
        </p:blipFill>
        <p:spPr bwMode="auto">
          <a:xfrm>
            <a:off x="8852452" y="32675"/>
            <a:ext cx="2121000" cy="173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dnaslov 2">
            <a:extLst>
              <a:ext uri="{FF2B5EF4-FFF2-40B4-BE49-F238E27FC236}">
                <a16:creationId xmlns:a16="http://schemas.microsoft.com/office/drawing/2014/main" id="{AB961EB5-469D-18B4-909C-A850A19CC46B}"/>
              </a:ext>
            </a:extLst>
          </p:cNvPr>
          <p:cNvSpPr txBox="1">
            <a:spLocks/>
          </p:cNvSpPr>
          <p:nvPr/>
        </p:nvSpPr>
        <p:spPr bwMode="auto">
          <a:xfrm>
            <a:off x="2028825" y="4630673"/>
            <a:ext cx="8305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fr-FR" sz="2000" dirty="0">
                <a:solidFill>
                  <a:schemeClr val="tx2"/>
                </a:solidFill>
                <a:latin typeface="Avenir Next LT Pro" panose="020B0504020202020204" pitchFamily="34" charset="-18"/>
              </a:rPr>
              <a:t>EUSAIR </a:t>
            </a:r>
            <a:r>
              <a:rPr lang="sl-SI" altLang="fr-FR" sz="2000" dirty="0">
                <a:solidFill>
                  <a:schemeClr val="tx2"/>
                </a:solidFill>
                <a:latin typeface="Avenir Next LT Pro" panose="020B0504020202020204" pitchFamily="34" charset="-18"/>
              </a:rPr>
              <a:t>Pillar </a:t>
            </a:r>
            <a:r>
              <a:rPr lang="sl-SI" altLang="fr-FR" sz="2000" dirty="0" err="1">
                <a:solidFill>
                  <a:schemeClr val="tx2"/>
                </a:solidFill>
                <a:latin typeface="Avenir Next LT Pro" panose="020B0504020202020204" pitchFamily="34" charset="-18"/>
              </a:rPr>
              <a:t>Coordinators</a:t>
            </a:r>
            <a:r>
              <a:rPr lang="sl-SI" altLang="fr-FR" sz="2000" dirty="0">
                <a:solidFill>
                  <a:schemeClr val="tx2"/>
                </a:solidFill>
                <a:latin typeface="Avenir Next LT Pro" panose="020B0504020202020204" pitchFamily="34" charset="-18"/>
              </a:rPr>
              <a:t>-EGP meeting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sl-SI" altLang="sl-SI" sz="2000" dirty="0" err="1">
                <a:solidFill>
                  <a:schemeClr val="tx2"/>
                </a:solidFill>
                <a:latin typeface="Avenir Next LT Pro" panose="020B0504020202020204" pitchFamily="34" charset="-18"/>
              </a:rPr>
              <a:t>Online</a:t>
            </a:r>
            <a:r>
              <a:rPr lang="en-GB" altLang="sl-SI" sz="2000" dirty="0">
                <a:solidFill>
                  <a:schemeClr val="tx2"/>
                </a:solidFill>
                <a:latin typeface="Avenir Next LT Pro" panose="020B0504020202020204" pitchFamily="34" charset="-18"/>
              </a:rPr>
              <a:t>, </a:t>
            </a:r>
            <a:r>
              <a:rPr lang="sl-SI" altLang="sl-SI" sz="2000" dirty="0">
                <a:solidFill>
                  <a:schemeClr val="tx2"/>
                </a:solidFill>
                <a:latin typeface="Avenir Next LT Pro" panose="020B0504020202020204" pitchFamily="34" charset="-18"/>
              </a:rPr>
              <a:t>12 September 2024</a:t>
            </a:r>
            <a:endParaRPr lang="en-GB" altLang="sl-SI" sz="2000" dirty="0">
              <a:solidFill>
                <a:schemeClr val="tx2"/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7" name="Picture 6" descr="A screen shot of a computer&#10;&#10;Description automatically generated">
            <a:extLst>
              <a:ext uri="{FF2B5EF4-FFF2-40B4-BE49-F238E27FC236}">
                <a16:creationId xmlns:a16="http://schemas.microsoft.com/office/drawing/2014/main" id="{60E2FA96-5BC3-FD85-CFAE-5F77F35EF1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8" y="282120"/>
            <a:ext cx="3391714" cy="17669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 descr="&quot;&quot;">
            <a:extLst>
              <a:ext uri="{FF2B5EF4-FFF2-40B4-BE49-F238E27FC236}">
                <a16:creationId xmlns:a16="http://schemas.microsoft.com/office/drawing/2014/main" id="{10EFFAFD-AC3F-3378-B323-658DE992D6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1994	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1995	19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1996	16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1997	16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1998	18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1999	24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2000	14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2001	13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2002	15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2003	13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2004	13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2005	12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2006	1</a:t>
            </a:r>
            <a:endParaRPr lang="en-US" dirty="0"/>
          </a:p>
        </p:txBody>
      </p:sp>
      <p:grpSp>
        <p:nvGrpSpPr>
          <p:cNvPr id="7175" name="Group 3">
            <a:extLst>
              <a:ext uri="{FF2B5EF4-FFF2-40B4-BE49-F238E27FC236}">
                <a16:creationId xmlns:a16="http://schemas.microsoft.com/office/drawing/2014/main" id="{F3A5492F-2AB8-4D90-DF63-EDF1A53F89B4}"/>
              </a:ext>
            </a:extLst>
          </p:cNvPr>
          <p:cNvGrpSpPr>
            <a:grpSpLocks/>
          </p:cNvGrpSpPr>
          <p:nvPr/>
        </p:nvGrpSpPr>
        <p:grpSpPr bwMode="auto">
          <a:xfrm>
            <a:off x="0" y="5972755"/>
            <a:ext cx="12192000" cy="962025"/>
            <a:chOff x="0" y="5895975"/>
            <a:chExt cx="12192000" cy="962025"/>
          </a:xfrm>
        </p:grpSpPr>
        <p:pic>
          <p:nvPicPr>
            <p:cNvPr id="7176" name="Picture 4">
              <a:extLst>
                <a:ext uri="{FF2B5EF4-FFF2-40B4-BE49-F238E27FC236}">
                  <a16:creationId xmlns:a16="http://schemas.microsoft.com/office/drawing/2014/main" id="{CEC6F639-DF18-6111-0B54-FDD339B3C9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3975" y="5972175"/>
              <a:ext cx="7058025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5">
              <a:extLst>
                <a:ext uri="{FF2B5EF4-FFF2-40B4-BE49-F238E27FC236}">
                  <a16:creationId xmlns:a16="http://schemas.microsoft.com/office/drawing/2014/main" id="{C0961EA2-B7D6-74E3-7EA4-F4AEF58DFF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50" y="5895975"/>
              <a:ext cx="42291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6">
              <a:extLst>
                <a:ext uri="{FF2B5EF4-FFF2-40B4-BE49-F238E27FC236}">
                  <a16:creationId xmlns:a16="http://schemas.microsoft.com/office/drawing/2014/main" id="{4D958DD0-70B5-9FE3-2B77-DF54D889EC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95975"/>
              <a:ext cx="42291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98F54E-8190-6FBF-2E96-A5AE0029ED70}"/>
              </a:ext>
            </a:extLst>
          </p:cNvPr>
          <p:cNvCxnSpPr/>
          <p:nvPr/>
        </p:nvCxnSpPr>
        <p:spPr>
          <a:xfrm>
            <a:off x="847725" y="1221377"/>
            <a:ext cx="1266825" cy="0"/>
          </a:xfrm>
          <a:prstGeom prst="line">
            <a:avLst/>
          </a:prstGeom>
          <a:ln w="38100">
            <a:solidFill>
              <a:srgbClr val="80A9A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5BAD8CF-259D-B217-6949-059809A03F26}"/>
              </a:ext>
            </a:extLst>
          </p:cNvPr>
          <p:cNvSpPr txBox="1"/>
          <p:nvPr/>
        </p:nvSpPr>
        <p:spPr>
          <a:xfrm>
            <a:off x="756022" y="315695"/>
            <a:ext cx="10615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3600" b="1" i="1" dirty="0">
                <a:latin typeface="Georgia" panose="02040502050405020303" pitchFamily="18" charset="0"/>
              </a:rPr>
              <a:t>EYC – </a:t>
            </a:r>
            <a:r>
              <a:rPr lang="sl-SI" sz="3600" b="1" i="1" dirty="0" err="1">
                <a:latin typeface="Georgia" panose="02040502050405020303" pitchFamily="18" charset="0"/>
              </a:rPr>
              <a:t>Selection</a:t>
            </a:r>
            <a:r>
              <a:rPr lang="sl-SI" sz="3600" b="1" i="1" dirty="0">
                <a:latin typeface="Georgia" panose="02040502050405020303" pitchFamily="18" charset="0"/>
              </a:rPr>
              <a:t> of </a:t>
            </a:r>
            <a:r>
              <a:rPr lang="sl-SI" sz="3600" b="1" i="1" dirty="0" err="1">
                <a:latin typeface="Georgia" panose="02040502050405020303" pitchFamily="18" charset="0"/>
              </a:rPr>
              <a:t>candidates</a:t>
            </a:r>
            <a:endParaRPr lang="sl-SI" sz="36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4105B3-F7CB-EFFC-0EFD-59480FB17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04" y="1633711"/>
            <a:ext cx="10739292" cy="2802365"/>
          </a:xfrm>
        </p:spPr>
        <p:txBody>
          <a:bodyPr/>
          <a:lstStyle/>
          <a:p>
            <a:pPr marL="354013" lvl="1" indent="-354013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en-US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Selection of 20 candidates + 20 on reserve list</a:t>
            </a:r>
            <a:endParaRPr lang="en-US" sz="1600" dirty="0">
              <a:latin typeface="Avenir Next LT Pro" panose="020B0504020202020204" pitchFamily="34" charset="-18"/>
              <a:cs typeface="Times New Roman" panose="02020603050405020304" pitchFamily="18" charset="0"/>
            </a:endParaRPr>
          </a:p>
          <a:p>
            <a:pPr marL="354013" lvl="1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en-US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Eligible candidates reaching more than 6,00 points were put into an </a:t>
            </a:r>
            <a:r>
              <a:rPr lang="en-US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algorithm </a:t>
            </a:r>
            <a:r>
              <a:rPr lang="en-US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which </a:t>
            </a:r>
            <a:r>
              <a:rPr lang="en-US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randomly selected </a:t>
            </a:r>
            <a:r>
              <a:rPr lang="en-US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20 candidates + 20 reserve candidates.</a:t>
            </a:r>
          </a:p>
          <a:p>
            <a:pPr marL="354013" lvl="1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en-US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The algorithm followed the principle of selecting two candidates from each country ensuring gender balance. </a:t>
            </a:r>
          </a:p>
          <a:p>
            <a:pPr marL="354013" lvl="1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en-US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Considering as far as possible, depending on the received applications urban/rural residency, thematic interest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(minimum 2 per TSG)</a:t>
            </a:r>
            <a:r>
              <a:rPr lang="en-US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, and age diversity. </a:t>
            </a:r>
          </a:p>
          <a:p>
            <a:pPr marL="811213" lvl="1" indent="-354013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endParaRPr lang="sl-SI" sz="1600" dirty="0">
              <a:latin typeface="Avenir Next LT Pro" panose="020B0504020202020204" pitchFamily="34" charset="-1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041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 descr="&quot;&quot;">
            <a:extLst>
              <a:ext uri="{FF2B5EF4-FFF2-40B4-BE49-F238E27FC236}">
                <a16:creationId xmlns:a16="http://schemas.microsoft.com/office/drawing/2014/main" id="{10EFFAFD-AC3F-3378-B323-658DE992D6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Task	Time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End of Consolidation period	AUGUST 15 - SEPTEMBER 9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List of 20 selected members and 20 reserve members	SEPTEMBER 10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9th TASK FORCE meeting	SEPTEMBER 11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Written Procedure for approval of the list by the Governing Board 	12-19 SEPTEMBER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Notification letters sent to selected candidates (with letter of commitment to be signed)	23 SEPTEMBER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Final list of committed members.	7 OCTOBER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Online meeting with EYC members regarding next steps and organisation of the inauguration meeting &amp; contacting those who were not selected	MID OCTOBER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Inauguration meeting of EUSAIR Youth Council Members with capacity building in Croatia	END OF NOVEMBER/TBD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PUBLIC INNAUGURATION EVENT in Greece	FEB/MARCH 2025/TBD</a:t>
            </a:r>
            <a:endParaRPr lang="en-US" dirty="0"/>
          </a:p>
        </p:txBody>
      </p:sp>
      <p:grpSp>
        <p:nvGrpSpPr>
          <p:cNvPr id="7175" name="Group 3">
            <a:extLst>
              <a:ext uri="{FF2B5EF4-FFF2-40B4-BE49-F238E27FC236}">
                <a16:creationId xmlns:a16="http://schemas.microsoft.com/office/drawing/2014/main" id="{F3A5492F-2AB8-4D90-DF63-EDF1A53F89B4}"/>
              </a:ext>
            </a:extLst>
          </p:cNvPr>
          <p:cNvGrpSpPr>
            <a:grpSpLocks/>
          </p:cNvGrpSpPr>
          <p:nvPr/>
        </p:nvGrpSpPr>
        <p:grpSpPr bwMode="auto">
          <a:xfrm>
            <a:off x="0" y="5972755"/>
            <a:ext cx="12192000" cy="962025"/>
            <a:chOff x="0" y="5895975"/>
            <a:chExt cx="12192000" cy="962025"/>
          </a:xfrm>
        </p:grpSpPr>
        <p:pic>
          <p:nvPicPr>
            <p:cNvPr id="7176" name="Picture 4">
              <a:extLst>
                <a:ext uri="{FF2B5EF4-FFF2-40B4-BE49-F238E27FC236}">
                  <a16:creationId xmlns:a16="http://schemas.microsoft.com/office/drawing/2014/main" id="{CEC6F639-DF18-6111-0B54-FDD339B3C9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3975" y="5972175"/>
              <a:ext cx="7058025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5">
              <a:extLst>
                <a:ext uri="{FF2B5EF4-FFF2-40B4-BE49-F238E27FC236}">
                  <a16:creationId xmlns:a16="http://schemas.microsoft.com/office/drawing/2014/main" id="{C0961EA2-B7D6-74E3-7EA4-F4AEF58DFF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50" y="5895975"/>
              <a:ext cx="42291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6">
              <a:extLst>
                <a:ext uri="{FF2B5EF4-FFF2-40B4-BE49-F238E27FC236}">
                  <a16:creationId xmlns:a16="http://schemas.microsoft.com/office/drawing/2014/main" id="{4D958DD0-70B5-9FE3-2B77-DF54D889EC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95975"/>
              <a:ext cx="42291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98F54E-8190-6FBF-2E96-A5AE0029ED70}"/>
              </a:ext>
            </a:extLst>
          </p:cNvPr>
          <p:cNvCxnSpPr/>
          <p:nvPr/>
        </p:nvCxnSpPr>
        <p:spPr>
          <a:xfrm>
            <a:off x="847725" y="1221377"/>
            <a:ext cx="1266825" cy="0"/>
          </a:xfrm>
          <a:prstGeom prst="line">
            <a:avLst/>
          </a:prstGeom>
          <a:ln w="38100">
            <a:solidFill>
              <a:srgbClr val="80A9A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5BAD8CF-259D-B217-6949-059809A03F26}"/>
              </a:ext>
            </a:extLst>
          </p:cNvPr>
          <p:cNvSpPr txBox="1"/>
          <p:nvPr/>
        </p:nvSpPr>
        <p:spPr>
          <a:xfrm>
            <a:off x="788270" y="343927"/>
            <a:ext cx="106154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Georgia" panose="02040502050405020303" pitchFamily="18" charset="0"/>
              </a:rPr>
              <a:t>Possible Next Steps </a:t>
            </a:r>
            <a:r>
              <a:rPr lang="en-US" sz="3200" b="1" i="1" dirty="0">
                <a:solidFill>
                  <a:srgbClr val="985254"/>
                </a:solidFill>
                <a:latin typeface="Georgia" panose="02040502050405020303" pitchFamily="18" charset="0"/>
              </a:rPr>
              <a:t>Towards</a:t>
            </a:r>
            <a:r>
              <a:rPr lang="en-US" sz="3200" b="1" i="1" dirty="0">
                <a:latin typeface="Georgia" panose="02040502050405020303" pitchFamily="18" charset="0"/>
              </a:rPr>
              <a:t> E</a:t>
            </a:r>
            <a:r>
              <a:rPr lang="sl-SI" sz="3200" b="1" i="1" dirty="0">
                <a:latin typeface="Georgia" panose="02040502050405020303" pitchFamily="18" charset="0"/>
              </a:rPr>
              <a:t>YC</a:t>
            </a:r>
            <a:r>
              <a:rPr lang="en-US" sz="3200" b="1" i="1" dirty="0">
                <a:latin typeface="Georgia" panose="02040502050405020303" pitchFamily="18" charset="0"/>
              </a:rPr>
              <a:t> 2024 Set-up</a:t>
            </a:r>
            <a:endParaRPr lang="sl-SI" sz="3200" b="1" i="1" dirty="0">
              <a:latin typeface="Georgia" panose="02040502050405020303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4105B3-F7CB-EFFC-0EFD-59480FB17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22" y="1297579"/>
            <a:ext cx="10739292" cy="4598396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sl-SI" b="1" dirty="0">
              <a:solidFill>
                <a:srgbClr val="985254"/>
              </a:solidFill>
              <a:latin typeface="Avenir Next LT Pro" panose="020B0504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sl-SI" b="1" dirty="0">
              <a:solidFill>
                <a:srgbClr val="985254"/>
              </a:solidFill>
              <a:latin typeface="Avenir Next LT Pro" panose="020B0504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581417-6BC5-06E8-0DB8-B31DF1FB55C8}"/>
              </a:ext>
            </a:extLst>
          </p:cNvPr>
          <p:cNvGraphicFramePr>
            <a:graphicFrameLocks noGrp="1"/>
          </p:cNvGraphicFramePr>
          <p:nvPr/>
        </p:nvGraphicFramePr>
        <p:xfrm>
          <a:off x="788270" y="1360962"/>
          <a:ext cx="10739291" cy="4662738"/>
        </p:xfrm>
        <a:graphic>
          <a:graphicData uri="http://schemas.openxmlformats.org/drawingml/2006/table">
            <a:tbl>
              <a:tblPr firstRow="1" bandRow="1"/>
              <a:tblGrid>
                <a:gridCol w="7319600">
                  <a:extLst>
                    <a:ext uri="{9D8B030D-6E8A-4147-A177-3AD203B41FA5}">
                      <a16:colId xmlns:a16="http://schemas.microsoft.com/office/drawing/2014/main" val="1498034782"/>
                    </a:ext>
                  </a:extLst>
                </a:gridCol>
                <a:gridCol w="3419691">
                  <a:extLst>
                    <a:ext uri="{9D8B030D-6E8A-4147-A177-3AD203B41FA5}">
                      <a16:colId xmlns:a16="http://schemas.microsoft.com/office/drawing/2014/main" val="840191381"/>
                    </a:ext>
                  </a:extLst>
                </a:gridCol>
              </a:tblGrid>
              <a:tr h="280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Task</a:t>
                      </a:r>
                      <a:endParaRPr lang="sl-SI" sz="1600" kern="100" dirty="0">
                        <a:effectLst/>
                        <a:latin typeface="Avenir Next LT Pro" panose="020B0504020202020204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A9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sl-SI" sz="1600" kern="100">
                        <a:effectLst/>
                        <a:latin typeface="Avenir Next LT Pro" panose="020B0504020202020204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A9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453936"/>
                  </a:ext>
                </a:extLst>
              </a:tr>
              <a:tr h="280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600" kern="100" noProof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GB W</a:t>
                      </a:r>
                      <a:r>
                        <a:rPr lang="en-US" sz="1600" kern="100" noProof="0" dirty="0" err="1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ritten</a:t>
                      </a:r>
                      <a:r>
                        <a:rPr lang="en-US" sz="1600" kern="100" noProof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Procedure for approval of the list</a:t>
                      </a:r>
                      <a:r>
                        <a:rPr lang="sl-SI" sz="1600" kern="100" noProof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600" kern="100" noProof="0" dirty="0">
                        <a:effectLst/>
                        <a:latin typeface="Avenir Next LT Pro" panose="020B0504020202020204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2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noProof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sl-SI" sz="1600" kern="100" noProof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kern="100" noProof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sl-SI" sz="1600" kern="100" noProof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en-US" sz="1600" kern="100" noProof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SEPTEMBER</a:t>
                      </a:r>
                      <a:endParaRPr lang="en-US" sz="1600" kern="100" noProof="0" dirty="0">
                        <a:effectLst/>
                        <a:latin typeface="Avenir Next LT Pro" panose="020B0504020202020204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950075"/>
                  </a:ext>
                </a:extLst>
              </a:tr>
              <a:tr h="585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noProof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Notification letters sent to selected candidates </a:t>
                      </a:r>
                      <a:endParaRPr lang="sl-SI" sz="1600" kern="100" noProof="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noProof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(with letter of commitment to be signed)</a:t>
                      </a:r>
                      <a:endParaRPr lang="en-US" sz="1600" kern="100" noProof="0" dirty="0">
                        <a:effectLst/>
                        <a:latin typeface="Avenir Next LT Pro" panose="020B0504020202020204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2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noProof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sl-SI" sz="1600" kern="100" noProof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600" kern="100" noProof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SEPTEMBER</a:t>
                      </a:r>
                      <a:endParaRPr lang="en-US" sz="1600" kern="100" noProof="0" dirty="0">
                        <a:effectLst/>
                        <a:latin typeface="Avenir Next LT Pro" panose="020B0504020202020204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292955"/>
                  </a:ext>
                </a:extLst>
              </a:tr>
              <a:tr h="585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600" kern="100" noProof="0" dirty="0" err="1"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</a:t>
                      </a:r>
                      <a:r>
                        <a:rPr lang="sl-SI" sz="1600" kern="100" noProof="0" dirty="0"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l-SI" sz="1600" kern="100" noProof="0" dirty="0" err="1"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possible</a:t>
                      </a:r>
                      <a:r>
                        <a:rPr lang="sl-SI" sz="1600" kern="100" noProof="0" dirty="0"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l-SI" sz="1600" kern="100" noProof="0" dirty="0" err="1"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replacement</a:t>
                      </a:r>
                      <a:r>
                        <a:rPr lang="sl-SI" sz="1600" kern="100" noProof="0" dirty="0"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l-SI" sz="1600" kern="100" noProof="0" dirty="0" err="1"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sl-SI" sz="1600" kern="100" noProof="0" dirty="0"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 </a:t>
                      </a:r>
                      <a:r>
                        <a:rPr lang="sl-SI" sz="1600" kern="100" noProof="0" dirty="0" err="1"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reserve</a:t>
                      </a:r>
                      <a:r>
                        <a:rPr lang="sl-SI" sz="1600" kern="100" noProof="0" dirty="0"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list</a:t>
                      </a:r>
                      <a:endParaRPr lang="en-US" sz="1600" kern="100" noProof="0" dirty="0">
                        <a:effectLst/>
                        <a:latin typeface="Avenir Next LT Pro" panose="020B0504020202020204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2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600" kern="100" noProof="0" dirty="0"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SEPTEMBER –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600" kern="100" noProof="0" dirty="0"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OCTOBER</a:t>
                      </a:r>
                      <a:endParaRPr lang="en-US" sz="1600" kern="100" noProof="0" dirty="0">
                        <a:effectLst/>
                        <a:latin typeface="Avenir Next LT Pro" panose="020B0504020202020204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329847"/>
                  </a:ext>
                </a:extLst>
              </a:tr>
              <a:tr h="280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noProof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list of committed members</a:t>
                      </a:r>
                      <a:endParaRPr lang="sl-SI" sz="1600" kern="100" noProof="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2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600" kern="100" noProof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kern="100" noProof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OCTOBER</a:t>
                      </a:r>
                      <a:endParaRPr lang="en-US" sz="1600" kern="100" noProof="0" dirty="0">
                        <a:effectLst/>
                        <a:latin typeface="Avenir Next LT Pro" panose="020B0504020202020204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984878"/>
                  </a:ext>
                </a:extLst>
              </a:tr>
              <a:tr h="753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noProof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Online meeting with EYC members regarding next steps and </a:t>
                      </a:r>
                      <a:r>
                        <a:rPr lang="en-US" sz="1600" kern="100" noProof="0" dirty="0" err="1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organisation</a:t>
                      </a:r>
                      <a:r>
                        <a:rPr lang="en-US" sz="1600" kern="100" noProof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the inauguration meeting &amp; contacting those who were not selected</a:t>
                      </a:r>
                      <a:endParaRPr lang="en-US" sz="1600" kern="100" noProof="0" dirty="0">
                        <a:effectLst/>
                        <a:latin typeface="Avenir Next LT Pro" panose="020B0504020202020204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2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noProof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 OCTOBER</a:t>
                      </a:r>
                      <a:endParaRPr lang="en-US" sz="1600" kern="100" noProof="0" dirty="0">
                        <a:effectLst/>
                        <a:latin typeface="Avenir Next LT Pro" panose="020B0504020202020204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292449"/>
                  </a:ext>
                </a:extLst>
              </a:tr>
              <a:tr h="753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noProof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Inauguration meeting of EUSAIR Youth Council Members with capacity building in Croatia</a:t>
                      </a:r>
                      <a:r>
                        <a:rPr lang="sl-SI" sz="1600" kern="100" noProof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sl-SI" sz="1600" kern="100" noProof="0" dirty="0" err="1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division</a:t>
                      </a:r>
                      <a:r>
                        <a:rPr lang="sl-SI" sz="1600" kern="100" noProof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sl-SI" sz="1600" kern="100" noProof="0" dirty="0" err="1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tasks</a:t>
                      </a:r>
                      <a:r>
                        <a:rPr lang="sl-SI" sz="1600" kern="100" noProof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l-SI" sz="1600" kern="100" noProof="0" dirty="0" err="1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sl-SI" sz="1600" kern="100" noProof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l-SI" sz="1600" kern="100" noProof="0" dirty="0" err="1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timeline</a:t>
                      </a:r>
                      <a:r>
                        <a:rPr lang="sl-SI" sz="1600" kern="100" noProof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kern="100" noProof="0" dirty="0">
                        <a:effectLst/>
                        <a:latin typeface="Avenir Next LT Pro" panose="020B0504020202020204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2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noProof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 OF NOVEMBER/TBD</a:t>
                      </a:r>
                      <a:endParaRPr lang="en-US" sz="1600" kern="100" noProof="0" dirty="0">
                        <a:effectLst/>
                        <a:latin typeface="Avenir Next LT Pro" panose="020B0504020202020204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544672"/>
                  </a:ext>
                </a:extLst>
              </a:tr>
              <a:tr h="516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noProof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INNAUGURATION EVENT in Greece</a:t>
                      </a:r>
                      <a:r>
                        <a:rPr lang="sl-SI" sz="1600" kern="100" noProof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l-SI" sz="1600" kern="100" noProof="0" dirty="0" err="1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sl-SI" sz="1600" kern="100" noProof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l-SI" sz="1600" kern="100" noProof="0" dirty="0" err="1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possibly</a:t>
                      </a:r>
                      <a:r>
                        <a:rPr lang="sl-SI" sz="1600" kern="100" noProof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 2nd EYC meeting (1st </a:t>
                      </a:r>
                      <a:r>
                        <a:rPr lang="sl-SI" sz="1600" kern="100" noProof="0" dirty="0" err="1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RoP</a:t>
                      </a:r>
                      <a:r>
                        <a:rPr lang="sl-SI" sz="1600" kern="100" noProof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l-SI" sz="1600" kern="100" noProof="0" dirty="0" err="1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draft</a:t>
                      </a:r>
                      <a:r>
                        <a:rPr lang="sl-SI" sz="1600" kern="100" noProof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EYC at 10th Forum)</a:t>
                      </a:r>
                      <a:endParaRPr lang="en-US" sz="1600" kern="100" noProof="0" dirty="0">
                        <a:effectLst/>
                        <a:latin typeface="Avenir Next LT Pro" panose="020B0504020202020204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2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noProof="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FEB/MARCH 2025/TBD</a:t>
                      </a:r>
                      <a:endParaRPr lang="en-US" sz="1600" kern="100" noProof="0" dirty="0">
                        <a:effectLst/>
                        <a:latin typeface="Avenir Next LT Pro" panose="020B0504020202020204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257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004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 descr="&quot;&quot;">
            <a:extLst>
              <a:ext uri="{FF2B5EF4-FFF2-40B4-BE49-F238E27FC236}">
                <a16:creationId xmlns:a16="http://schemas.microsoft.com/office/drawing/2014/main" id="{10EFFAFD-AC3F-3378-B323-658DE992D6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1994	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1995	19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1996	16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1997	16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1998	18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1999	24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2000	14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2001	13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2002	15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2003	13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2004	13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2005	12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2006	1</a:t>
            </a:r>
            <a:endParaRPr lang="en-US" dirty="0"/>
          </a:p>
        </p:txBody>
      </p:sp>
      <p:grpSp>
        <p:nvGrpSpPr>
          <p:cNvPr id="7175" name="Group 3">
            <a:extLst>
              <a:ext uri="{FF2B5EF4-FFF2-40B4-BE49-F238E27FC236}">
                <a16:creationId xmlns:a16="http://schemas.microsoft.com/office/drawing/2014/main" id="{F3A5492F-2AB8-4D90-DF63-EDF1A53F89B4}"/>
              </a:ext>
            </a:extLst>
          </p:cNvPr>
          <p:cNvGrpSpPr>
            <a:grpSpLocks/>
          </p:cNvGrpSpPr>
          <p:nvPr/>
        </p:nvGrpSpPr>
        <p:grpSpPr bwMode="auto">
          <a:xfrm>
            <a:off x="0" y="5972755"/>
            <a:ext cx="12192000" cy="962025"/>
            <a:chOff x="0" y="5895975"/>
            <a:chExt cx="12192000" cy="962025"/>
          </a:xfrm>
        </p:grpSpPr>
        <p:pic>
          <p:nvPicPr>
            <p:cNvPr id="7176" name="Picture 4">
              <a:extLst>
                <a:ext uri="{FF2B5EF4-FFF2-40B4-BE49-F238E27FC236}">
                  <a16:creationId xmlns:a16="http://schemas.microsoft.com/office/drawing/2014/main" id="{CEC6F639-DF18-6111-0B54-FDD339B3C9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3975" y="5972175"/>
              <a:ext cx="7058025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5">
              <a:extLst>
                <a:ext uri="{FF2B5EF4-FFF2-40B4-BE49-F238E27FC236}">
                  <a16:creationId xmlns:a16="http://schemas.microsoft.com/office/drawing/2014/main" id="{C0961EA2-B7D6-74E3-7EA4-F4AEF58DFF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50" y="5895975"/>
              <a:ext cx="42291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6">
              <a:extLst>
                <a:ext uri="{FF2B5EF4-FFF2-40B4-BE49-F238E27FC236}">
                  <a16:creationId xmlns:a16="http://schemas.microsoft.com/office/drawing/2014/main" id="{4D958DD0-70B5-9FE3-2B77-DF54D889EC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95975"/>
              <a:ext cx="42291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98F54E-8190-6FBF-2E96-A5AE0029ED70}"/>
              </a:ext>
            </a:extLst>
          </p:cNvPr>
          <p:cNvCxnSpPr/>
          <p:nvPr/>
        </p:nvCxnSpPr>
        <p:spPr>
          <a:xfrm>
            <a:off x="847725" y="1221377"/>
            <a:ext cx="1266825" cy="0"/>
          </a:xfrm>
          <a:prstGeom prst="line">
            <a:avLst/>
          </a:prstGeom>
          <a:ln w="38100">
            <a:solidFill>
              <a:srgbClr val="80A9A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5BAD8CF-259D-B217-6949-059809A03F26}"/>
              </a:ext>
            </a:extLst>
          </p:cNvPr>
          <p:cNvSpPr txBox="1"/>
          <p:nvPr/>
        </p:nvSpPr>
        <p:spPr>
          <a:xfrm>
            <a:off x="654920" y="325624"/>
            <a:ext cx="106154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3600" b="1" i="1" dirty="0">
                <a:latin typeface="Georgia" panose="02040502050405020303" pitchFamily="18" charset="0"/>
              </a:rPr>
              <a:t>EYC - </a:t>
            </a:r>
            <a:r>
              <a:rPr lang="en-GB" sz="3600" b="1" i="1" dirty="0">
                <a:latin typeface="Georgia" panose="02040502050405020303" pitchFamily="18" charset="0"/>
              </a:rPr>
              <a:t>1st </a:t>
            </a:r>
            <a:r>
              <a:rPr lang="sl-SI" sz="3600" b="1" i="1" dirty="0">
                <a:latin typeface="Georgia" panose="02040502050405020303" pitchFamily="18" charset="0"/>
              </a:rPr>
              <a:t>Meeting</a:t>
            </a:r>
            <a:r>
              <a:rPr lang="en-GB" sz="3600" b="1" i="1" dirty="0">
                <a:latin typeface="Georgia" panose="02040502050405020303" pitchFamily="18" charset="0"/>
              </a:rPr>
              <a:t> and Capacity Building</a:t>
            </a:r>
            <a:r>
              <a:rPr lang="sl-SI" sz="3600" b="1" i="1" dirty="0">
                <a:latin typeface="Georgia" panose="02040502050405020303" pitchFamily="18" charset="0"/>
              </a:rPr>
              <a:t> 2</a:t>
            </a:r>
            <a:endParaRPr lang="en-GB" sz="3600" b="1" i="1" dirty="0">
              <a:latin typeface="Georgia" panose="02040502050405020303" pitchFamily="18" charset="0"/>
            </a:endParaRPr>
          </a:p>
          <a:p>
            <a:endParaRPr lang="sl-SI" sz="36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4105B3-F7CB-EFFC-0EFD-59480FB17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03" y="1480982"/>
            <a:ext cx="10739292" cy="4934529"/>
          </a:xfrm>
        </p:spPr>
        <p:txBody>
          <a:bodyPr/>
          <a:lstStyle/>
          <a:p>
            <a:pPr marL="354013" lvl="1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en-US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Objectives</a:t>
            </a:r>
            <a:r>
              <a:rPr lang="en-US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: </a:t>
            </a:r>
          </a:p>
          <a:p>
            <a:pPr marL="811213" lvl="2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85254"/>
              </a:buClr>
              <a:buFont typeface="Webdings" panose="05030102010509060703" pitchFamily="18" charset="2"/>
              <a:buChar char=""/>
            </a:pPr>
            <a:r>
              <a:rPr lang="en-US" sz="16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For the EYC members to get to know each other</a:t>
            </a:r>
          </a:p>
          <a:p>
            <a:pPr marL="811213" lvl="2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85254"/>
              </a:buClr>
              <a:buFont typeface="Webdings" panose="05030102010509060703" pitchFamily="18" charset="2"/>
              <a:buChar char=""/>
            </a:pPr>
            <a:r>
              <a:rPr lang="en-US" sz="16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To learn about EUSAIR and </a:t>
            </a:r>
            <a:r>
              <a:rPr lang="en-US" sz="16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familiarise</a:t>
            </a:r>
            <a:r>
              <a:rPr lang="en-US" sz="16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themselves with Pillars and Pillar Coordinators</a:t>
            </a:r>
          </a:p>
          <a:p>
            <a:pPr marL="811213" lvl="2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85254"/>
              </a:buClr>
              <a:buFont typeface="Webdings" panose="05030102010509060703" pitchFamily="18" charset="2"/>
              <a:buChar char=""/>
            </a:pPr>
            <a:r>
              <a:rPr lang="en-US" sz="16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To learn about </a:t>
            </a:r>
            <a:r>
              <a:rPr lang="en-US" sz="16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RoP</a:t>
            </a:r>
            <a:r>
              <a:rPr lang="en-US" sz="16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development</a:t>
            </a:r>
          </a:p>
          <a:p>
            <a:pPr marL="811213" lvl="2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85254"/>
              </a:buClr>
              <a:buFont typeface="Webdings" panose="05030102010509060703" pitchFamily="18" charset="2"/>
              <a:buChar char=""/>
            </a:pPr>
            <a:r>
              <a:rPr lang="en-US" sz="16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To define and agree on next steps (tasks and timeline)</a:t>
            </a:r>
          </a:p>
          <a:p>
            <a:pPr marL="354013" lvl="1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en-US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To be carried out by FP LP and PPs responsible for capacity building</a:t>
            </a:r>
          </a:p>
          <a:p>
            <a:pPr marL="354013" lvl="1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en-US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Participants: EYC members, Pillar Coordinators, Presidency</a:t>
            </a:r>
          </a:p>
          <a:p>
            <a:pPr marL="354013" lvl="1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en-US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Location: Croatia</a:t>
            </a:r>
          </a:p>
          <a:p>
            <a:pPr marL="811213" lvl="1" indent="-354013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endParaRPr lang="sl-SI" sz="1600" dirty="0">
              <a:latin typeface="Avenir Next LT Pro" panose="020B0504020202020204" pitchFamily="34" charset="-1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222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 descr="&quot;&quot;">
            <a:extLst>
              <a:ext uri="{FF2B5EF4-FFF2-40B4-BE49-F238E27FC236}">
                <a16:creationId xmlns:a16="http://schemas.microsoft.com/office/drawing/2014/main" id="{10EFFAFD-AC3F-3378-B323-658DE992D6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1994	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1995	19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1996	16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1997	16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1998	18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1999	24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2000	14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2001	13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2002	15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2003	13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2004	13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2005	12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2006	1</a:t>
            </a:r>
            <a:endParaRPr lang="en-US" dirty="0"/>
          </a:p>
        </p:txBody>
      </p:sp>
      <p:grpSp>
        <p:nvGrpSpPr>
          <p:cNvPr id="7175" name="Group 3">
            <a:extLst>
              <a:ext uri="{FF2B5EF4-FFF2-40B4-BE49-F238E27FC236}">
                <a16:creationId xmlns:a16="http://schemas.microsoft.com/office/drawing/2014/main" id="{F3A5492F-2AB8-4D90-DF63-EDF1A53F89B4}"/>
              </a:ext>
            </a:extLst>
          </p:cNvPr>
          <p:cNvGrpSpPr>
            <a:grpSpLocks/>
          </p:cNvGrpSpPr>
          <p:nvPr/>
        </p:nvGrpSpPr>
        <p:grpSpPr bwMode="auto">
          <a:xfrm>
            <a:off x="0" y="5972755"/>
            <a:ext cx="12192000" cy="962025"/>
            <a:chOff x="0" y="5895975"/>
            <a:chExt cx="12192000" cy="962025"/>
          </a:xfrm>
        </p:grpSpPr>
        <p:pic>
          <p:nvPicPr>
            <p:cNvPr id="7176" name="Picture 4">
              <a:extLst>
                <a:ext uri="{FF2B5EF4-FFF2-40B4-BE49-F238E27FC236}">
                  <a16:creationId xmlns:a16="http://schemas.microsoft.com/office/drawing/2014/main" id="{CEC6F639-DF18-6111-0B54-FDD339B3C9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3975" y="5972175"/>
              <a:ext cx="7058025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5">
              <a:extLst>
                <a:ext uri="{FF2B5EF4-FFF2-40B4-BE49-F238E27FC236}">
                  <a16:creationId xmlns:a16="http://schemas.microsoft.com/office/drawing/2014/main" id="{C0961EA2-B7D6-74E3-7EA4-F4AEF58DFF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50" y="5895975"/>
              <a:ext cx="42291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6">
              <a:extLst>
                <a:ext uri="{FF2B5EF4-FFF2-40B4-BE49-F238E27FC236}">
                  <a16:creationId xmlns:a16="http://schemas.microsoft.com/office/drawing/2014/main" id="{4D958DD0-70B5-9FE3-2B77-DF54D889EC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95975"/>
              <a:ext cx="42291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98F54E-8190-6FBF-2E96-A5AE0029ED70}"/>
              </a:ext>
            </a:extLst>
          </p:cNvPr>
          <p:cNvCxnSpPr/>
          <p:nvPr/>
        </p:nvCxnSpPr>
        <p:spPr>
          <a:xfrm>
            <a:off x="847725" y="1221377"/>
            <a:ext cx="1266825" cy="0"/>
          </a:xfrm>
          <a:prstGeom prst="line">
            <a:avLst/>
          </a:prstGeom>
          <a:ln w="38100">
            <a:solidFill>
              <a:srgbClr val="80A9A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5BAD8CF-259D-B217-6949-059809A03F26}"/>
              </a:ext>
            </a:extLst>
          </p:cNvPr>
          <p:cNvSpPr txBox="1"/>
          <p:nvPr/>
        </p:nvSpPr>
        <p:spPr>
          <a:xfrm>
            <a:off x="654920" y="325624"/>
            <a:ext cx="106154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3600" b="1" i="1" dirty="0">
                <a:latin typeface="Georgia" panose="02040502050405020303" pitchFamily="18" charset="0"/>
              </a:rPr>
              <a:t>EYC - </a:t>
            </a:r>
            <a:r>
              <a:rPr lang="en-GB" sz="3600" b="1" i="1" dirty="0">
                <a:latin typeface="Georgia" panose="02040502050405020303" pitchFamily="18" charset="0"/>
              </a:rPr>
              <a:t>1st </a:t>
            </a:r>
            <a:r>
              <a:rPr lang="sl-SI" sz="3600" b="1" i="1" dirty="0">
                <a:latin typeface="Georgia" panose="02040502050405020303" pitchFamily="18" charset="0"/>
              </a:rPr>
              <a:t>Meeting</a:t>
            </a:r>
            <a:r>
              <a:rPr lang="en-GB" sz="3600" b="1" i="1" dirty="0">
                <a:latin typeface="Georgia" panose="02040502050405020303" pitchFamily="18" charset="0"/>
              </a:rPr>
              <a:t> and Capacity Building</a:t>
            </a:r>
            <a:r>
              <a:rPr lang="sl-SI" sz="3600" b="1" i="1" dirty="0">
                <a:latin typeface="Georgia" panose="02040502050405020303" pitchFamily="18" charset="0"/>
              </a:rPr>
              <a:t> 2</a:t>
            </a:r>
            <a:endParaRPr lang="en-GB" sz="3600" b="1" i="1" dirty="0">
              <a:latin typeface="Georgia" panose="02040502050405020303" pitchFamily="18" charset="0"/>
            </a:endParaRPr>
          </a:p>
          <a:p>
            <a:endParaRPr lang="sl-SI" sz="3600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626B57B-606A-BCF5-161E-0D78C83DB503}"/>
              </a:ext>
            </a:extLst>
          </p:cNvPr>
          <p:cNvSpPr txBox="1">
            <a:spLocks/>
          </p:cNvSpPr>
          <p:nvPr/>
        </p:nvSpPr>
        <p:spPr bwMode="auto">
          <a:xfrm>
            <a:off x="315807" y="1446869"/>
            <a:ext cx="10739292" cy="493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1213" lvl="1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Day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0: </a:t>
            </a:r>
            <a:r>
              <a:rPr lang="en-GB" sz="2000" i="1" dirty="0"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Arrival and Registration</a:t>
            </a:r>
            <a:endParaRPr lang="sl-SI" sz="2000" i="1" dirty="0">
              <a:latin typeface="Avenir Next LT Pro" panose="020B0504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68413" lvl="2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en-GB" sz="1600" b="1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Icebreaker/team building activity </a:t>
            </a:r>
            <a:r>
              <a:rPr lang="en-GB" sz="1600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(Pub quiz on EUSAIR)</a:t>
            </a:r>
            <a:r>
              <a:rPr lang="sl-SI" sz="1600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 &amp; </a:t>
            </a:r>
            <a:r>
              <a:rPr lang="en-GB" sz="1600" b="1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Social Dinner for EUSAIR Youth Council Members</a:t>
            </a:r>
            <a:endParaRPr lang="sl-SI" sz="1600" b="1" dirty="0">
              <a:solidFill>
                <a:srgbClr val="000000"/>
              </a:solidFill>
              <a:latin typeface="Avenir Next LT Pro" panose="020B0504020202020204" pitchFamily="34" charset="-18"/>
              <a:ea typeface="Calibri" panose="020F0502020204030204" pitchFamily="34" charset="0"/>
            </a:endParaRPr>
          </a:p>
          <a:p>
            <a:pPr marL="811213" lvl="1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Day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1: </a:t>
            </a:r>
            <a:r>
              <a:rPr lang="en-US" sz="2000" i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learning about EUSAIR and Pillars</a:t>
            </a:r>
            <a:endParaRPr lang="sl-SI" sz="2000" i="1" dirty="0">
              <a:latin typeface="Avenir Next LT Pro" panose="020B0504020202020204" pitchFamily="34" charset="-18"/>
              <a:cs typeface="Times New Roman" panose="02020603050405020304" pitchFamily="18" charset="0"/>
            </a:endParaRPr>
          </a:p>
          <a:p>
            <a:pPr marL="1268413" lvl="2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en-GB" sz="1600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600" b="1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Basics of EUSAIR</a:t>
            </a:r>
            <a:r>
              <a:rPr lang="sl-SI" sz="1600" b="1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600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About the Strategy</a:t>
            </a:r>
            <a:r>
              <a:rPr lang="sl-SI" sz="1600" dirty="0"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600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How does it all work?</a:t>
            </a:r>
            <a:r>
              <a:rPr lang="sl-SI" sz="1600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600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The Governing Structures of EUSAIR</a:t>
            </a:r>
            <a:r>
              <a:rPr lang="sl-SI" sz="1600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sl-SI" sz="1600" dirty="0"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Role of EYC</a:t>
            </a:r>
            <a:r>
              <a:rPr lang="sl-SI" sz="1600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)</a:t>
            </a:r>
          </a:p>
          <a:p>
            <a:pPr marL="1268413" lvl="2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en-GB" sz="1600" b="1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Meet the Pillars </a:t>
            </a:r>
            <a:r>
              <a:rPr lang="sl-SI" sz="1600" b="1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Pillar Coordinators present the Pillars, Actions and Flagships</a:t>
            </a:r>
            <a:r>
              <a:rPr lang="sl-SI" sz="1600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)</a:t>
            </a:r>
          </a:p>
          <a:p>
            <a:pPr marL="1268413" lvl="2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en-GB" sz="1600" b="1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Issues linked to EUSAIR Pillars and how EYC could contribute</a:t>
            </a:r>
            <a:r>
              <a:rPr lang="sl-SI" sz="1600" b="1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Feedback </a:t>
            </a:r>
            <a:r>
              <a:rPr lang="en-GB" sz="1600" b="1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session – discussion with Pillar Coordinators</a:t>
            </a:r>
            <a:endParaRPr lang="sl-SI" sz="1600" dirty="0">
              <a:latin typeface="Avenir Next LT Pro" panose="020B0504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1213" lvl="1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sl-SI" sz="2000" dirty="0" err="1"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Day</a:t>
            </a:r>
            <a:r>
              <a:rPr lang="sl-SI" sz="2000" dirty="0"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sl-SI" sz="2000" i="1" dirty="0"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i="1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EYC – next steps</a:t>
            </a:r>
            <a:endParaRPr lang="sl-SI" sz="2000" i="1" dirty="0">
              <a:solidFill>
                <a:srgbClr val="000000"/>
              </a:solidFill>
              <a:latin typeface="Avenir Next LT Pro" panose="020B0504020202020204" pitchFamily="34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68413" lvl="2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sl-SI" sz="1600" b="1" dirty="0" err="1"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Going</a:t>
            </a:r>
            <a:r>
              <a:rPr lang="sl-SI" sz="1600" b="1" dirty="0"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600" b="1" dirty="0" err="1"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forward</a:t>
            </a:r>
            <a:r>
              <a:rPr lang="sl-SI" sz="1600" b="1" dirty="0"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600" dirty="0"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Recommendations from the TF</a:t>
            </a:r>
            <a:r>
              <a:rPr lang="sl-SI" sz="1600" dirty="0"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Steps to develop </a:t>
            </a:r>
            <a:r>
              <a:rPr lang="en-US" sz="1600" dirty="0" err="1"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RoP</a:t>
            </a:r>
            <a:r>
              <a:rPr lang="sl-SI" sz="1600" dirty="0"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Minimum </a:t>
            </a:r>
            <a:r>
              <a:rPr lang="en-US" sz="1600" dirty="0" err="1"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organisational</a:t>
            </a:r>
            <a:r>
              <a:rPr lang="en-US" sz="1600" dirty="0"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set-up to be defined – roles, division of tasks</a:t>
            </a:r>
            <a:r>
              <a:rPr lang="sl-SI" sz="1600" dirty="0"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Interaction with EUSAIR Governance bodies at the upcoming meetings</a:t>
            </a:r>
            <a:r>
              <a:rPr lang="sl-SI" sz="1600" dirty="0">
                <a:latin typeface="Avenir Next LT Pro" panose="020B05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Avenir Next LT Pro" panose="020B0504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68413" lvl="2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endParaRPr lang="sl-SI" sz="1200" b="1" dirty="0">
              <a:latin typeface="Avenir Next LT Pro" panose="020B0504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1213" lvl="1" indent="-354013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endParaRPr lang="sl-SI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68413" lvl="2" indent="-354013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endParaRPr lang="sl-SI" sz="180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68413" lvl="2" indent="-354013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endParaRPr lang="sl-SI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1213" lvl="1" indent="-354013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endParaRPr lang="sl-SI" sz="1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68413" lvl="2" indent="-354013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endParaRPr lang="sl-SI" sz="1200" dirty="0">
              <a:latin typeface="Avenir Next LT Pro" panose="020B0504020202020204" pitchFamily="34" charset="-1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66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 descr="&quot;&quot;">
            <a:extLst>
              <a:ext uri="{FF2B5EF4-FFF2-40B4-BE49-F238E27FC236}">
                <a16:creationId xmlns:a16="http://schemas.microsoft.com/office/drawing/2014/main" id="{72219596-D452-97BC-C26F-67B557D76836}"/>
              </a:ext>
            </a:extLst>
          </p:cNvPr>
          <p:cNvSpPr>
            <a:spLocks noChangeAspect="1"/>
          </p:cNvSpPr>
          <p:nvPr/>
        </p:nvSpPr>
        <p:spPr>
          <a:xfrm>
            <a:off x="3175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20" name="Title 1">
            <a:extLst>
              <a:ext uri="{FF2B5EF4-FFF2-40B4-BE49-F238E27FC236}">
                <a16:creationId xmlns:a16="http://schemas.microsoft.com/office/drawing/2014/main" id="{7FA4F932-09DD-99D9-EE2D-0AEF0A44E3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fr-FR" sz="4000" b="1" i="1" dirty="0">
                <a:latin typeface="Georgia" panose="02040502050405020303" pitchFamily="18" charset="0"/>
              </a:rPr>
              <a:t>Post 2027 </a:t>
            </a:r>
            <a:r>
              <a:rPr lang="sl-SI" altLang="fr-FR" sz="4000" b="1" i="1" dirty="0" err="1">
                <a:latin typeface="Georgia" panose="02040502050405020303" pitchFamily="18" charset="0"/>
              </a:rPr>
              <a:t>Cohesion</a:t>
            </a:r>
            <a:r>
              <a:rPr lang="sl-SI" altLang="fr-FR" sz="4000" b="1" i="1" dirty="0">
                <a:latin typeface="Georgia" panose="02040502050405020303" pitchFamily="18" charset="0"/>
              </a:rPr>
              <a:t> </a:t>
            </a:r>
            <a:r>
              <a:rPr lang="sl-SI" altLang="fr-FR" sz="4000" b="1" i="1" dirty="0" err="1">
                <a:latin typeface="Georgia" panose="02040502050405020303" pitchFamily="18" charset="0"/>
              </a:rPr>
              <a:t>Policy</a:t>
            </a:r>
            <a:r>
              <a:rPr lang="sl-SI" altLang="fr-FR" sz="4000" b="1" i="1" dirty="0">
                <a:latin typeface="Georgia" panose="02040502050405020303" pitchFamily="18" charset="0"/>
              </a:rPr>
              <a:t> - EUSAIR </a:t>
            </a:r>
            <a:r>
              <a:rPr lang="sl-SI" altLang="fr-FR" sz="4000" b="1" i="1" dirty="0" err="1">
                <a:latin typeface="Georgia" panose="02040502050405020303" pitchFamily="18" charset="0"/>
              </a:rPr>
              <a:t>perspective</a:t>
            </a:r>
            <a:endParaRPr lang="en-GB" altLang="fr-FR" sz="4000" b="1" i="1" dirty="0">
              <a:latin typeface="Georgia" panose="02040502050405020303" pitchFamily="18" charset="0"/>
            </a:endParaRPr>
          </a:p>
        </p:txBody>
      </p:sp>
      <p:grpSp>
        <p:nvGrpSpPr>
          <p:cNvPr id="9223" name="Group 3">
            <a:extLst>
              <a:ext uri="{FF2B5EF4-FFF2-40B4-BE49-F238E27FC236}">
                <a16:creationId xmlns:a16="http://schemas.microsoft.com/office/drawing/2014/main" id="{96B3CBA9-A634-17BD-55B6-355FA0A13D4E}"/>
              </a:ext>
            </a:extLst>
          </p:cNvPr>
          <p:cNvGrpSpPr>
            <a:grpSpLocks/>
          </p:cNvGrpSpPr>
          <p:nvPr/>
        </p:nvGrpSpPr>
        <p:grpSpPr bwMode="auto">
          <a:xfrm>
            <a:off x="0" y="5895975"/>
            <a:ext cx="12192000" cy="962025"/>
            <a:chOff x="0" y="5895975"/>
            <a:chExt cx="12192000" cy="962025"/>
          </a:xfrm>
        </p:grpSpPr>
        <p:pic>
          <p:nvPicPr>
            <p:cNvPr id="9224" name="Picture 4">
              <a:extLst>
                <a:ext uri="{FF2B5EF4-FFF2-40B4-BE49-F238E27FC236}">
                  <a16:creationId xmlns:a16="http://schemas.microsoft.com/office/drawing/2014/main" id="{BD010965-97DE-B6EC-0A5A-F125584D1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3975" y="5972175"/>
              <a:ext cx="7058025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5">
              <a:extLst>
                <a:ext uri="{FF2B5EF4-FFF2-40B4-BE49-F238E27FC236}">
                  <a16:creationId xmlns:a16="http://schemas.microsoft.com/office/drawing/2014/main" id="{096654A8-09F5-6F12-191B-552A597D4E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50" y="5895975"/>
              <a:ext cx="42291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6">
              <a:extLst>
                <a:ext uri="{FF2B5EF4-FFF2-40B4-BE49-F238E27FC236}">
                  <a16:creationId xmlns:a16="http://schemas.microsoft.com/office/drawing/2014/main" id="{8C2C1796-FAB7-DAA9-E857-D846A85649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95975"/>
              <a:ext cx="42291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228" name="Content Placeholder 1">
            <a:extLst>
              <a:ext uri="{FF2B5EF4-FFF2-40B4-BE49-F238E27FC236}">
                <a16:creationId xmlns:a16="http://schemas.microsoft.com/office/drawing/2014/main" id="{8860A1E3-833B-3DF9-FC8B-FEF8F63FF9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636821"/>
              </p:ext>
            </p:extLst>
          </p:nvPr>
        </p:nvGraphicFramePr>
        <p:xfrm>
          <a:off x="969704" y="2055813"/>
          <a:ext cx="10515600" cy="4042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1918F4A-B246-2AE4-3006-F5FB8F0A29EC}"/>
              </a:ext>
            </a:extLst>
          </p:cNvPr>
          <p:cNvCxnSpPr/>
          <p:nvPr/>
        </p:nvCxnSpPr>
        <p:spPr>
          <a:xfrm>
            <a:off x="847725" y="1862931"/>
            <a:ext cx="1266825" cy="0"/>
          </a:xfrm>
          <a:prstGeom prst="line">
            <a:avLst/>
          </a:prstGeom>
          <a:ln w="38100">
            <a:solidFill>
              <a:srgbClr val="80A9A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927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 descr="&quot;&quot;">
            <a:extLst>
              <a:ext uri="{FF2B5EF4-FFF2-40B4-BE49-F238E27FC236}">
                <a16:creationId xmlns:a16="http://schemas.microsoft.com/office/drawing/2014/main" id="{72219596-D452-97BC-C26F-67B557D76836}"/>
              </a:ext>
            </a:extLst>
          </p:cNvPr>
          <p:cNvSpPr>
            <a:spLocks noChangeAspect="1"/>
          </p:cNvSpPr>
          <p:nvPr/>
        </p:nvSpPr>
        <p:spPr>
          <a:xfrm>
            <a:off x="3175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20" name="Title 1">
            <a:extLst>
              <a:ext uri="{FF2B5EF4-FFF2-40B4-BE49-F238E27FC236}">
                <a16:creationId xmlns:a16="http://schemas.microsoft.com/office/drawing/2014/main" id="{7FA4F932-09DD-99D9-EE2D-0AEF0A44E3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b="1" i="1" dirty="0">
                <a:latin typeface="Georgia" panose="02040502050405020303" pitchFamily="18" charset="0"/>
              </a:rPr>
              <a:t>EUSAIR Post 2027 </a:t>
            </a:r>
            <a:r>
              <a:rPr lang="sl-SI" sz="4000" b="1" i="1" dirty="0" err="1">
                <a:latin typeface="Georgia" panose="02040502050405020303" pitchFamily="18" charset="0"/>
              </a:rPr>
              <a:t>perspective</a:t>
            </a:r>
            <a:r>
              <a:rPr lang="sl-SI" sz="4000" b="1" i="1" dirty="0">
                <a:latin typeface="Georgia" panose="02040502050405020303" pitchFamily="18" charset="0"/>
              </a:rPr>
              <a:t> – </a:t>
            </a:r>
            <a:r>
              <a:rPr lang="sl-SI" sz="4000" b="1" i="1" dirty="0" err="1">
                <a:latin typeface="Georgia" panose="02040502050405020303" pitchFamily="18" charset="0"/>
              </a:rPr>
              <a:t>expected</a:t>
            </a:r>
            <a:r>
              <a:rPr lang="sl-SI" sz="4000" b="1" i="1" dirty="0">
                <a:latin typeface="Georgia" panose="02040502050405020303" pitchFamily="18" charset="0"/>
              </a:rPr>
              <a:t> </a:t>
            </a:r>
            <a:r>
              <a:rPr lang="sl-SI" sz="4000" b="1" i="1" dirty="0" err="1">
                <a:latin typeface="Georgia" panose="02040502050405020303" pitchFamily="18" charset="0"/>
              </a:rPr>
              <a:t>results</a:t>
            </a:r>
            <a:endParaRPr lang="en-US" sz="4000" b="1" i="1" dirty="0">
              <a:latin typeface="Georgia" panose="02040502050405020303" pitchFamily="18" charset="0"/>
            </a:endParaRPr>
          </a:p>
        </p:txBody>
      </p:sp>
      <p:grpSp>
        <p:nvGrpSpPr>
          <p:cNvPr id="9223" name="Group 3">
            <a:extLst>
              <a:ext uri="{FF2B5EF4-FFF2-40B4-BE49-F238E27FC236}">
                <a16:creationId xmlns:a16="http://schemas.microsoft.com/office/drawing/2014/main" id="{96B3CBA9-A634-17BD-55B6-355FA0A13D4E}"/>
              </a:ext>
            </a:extLst>
          </p:cNvPr>
          <p:cNvGrpSpPr>
            <a:grpSpLocks/>
          </p:cNvGrpSpPr>
          <p:nvPr/>
        </p:nvGrpSpPr>
        <p:grpSpPr bwMode="auto">
          <a:xfrm>
            <a:off x="0" y="5895975"/>
            <a:ext cx="12192000" cy="962025"/>
            <a:chOff x="0" y="5895975"/>
            <a:chExt cx="12192000" cy="962025"/>
          </a:xfrm>
        </p:grpSpPr>
        <p:pic>
          <p:nvPicPr>
            <p:cNvPr id="9224" name="Picture 4">
              <a:extLst>
                <a:ext uri="{FF2B5EF4-FFF2-40B4-BE49-F238E27FC236}">
                  <a16:creationId xmlns:a16="http://schemas.microsoft.com/office/drawing/2014/main" id="{BD010965-97DE-B6EC-0A5A-F125584D1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3975" y="5972175"/>
              <a:ext cx="7058025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5">
              <a:extLst>
                <a:ext uri="{FF2B5EF4-FFF2-40B4-BE49-F238E27FC236}">
                  <a16:creationId xmlns:a16="http://schemas.microsoft.com/office/drawing/2014/main" id="{096654A8-09F5-6F12-191B-552A597D4E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50" y="5895975"/>
              <a:ext cx="42291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6">
              <a:extLst>
                <a:ext uri="{FF2B5EF4-FFF2-40B4-BE49-F238E27FC236}">
                  <a16:creationId xmlns:a16="http://schemas.microsoft.com/office/drawing/2014/main" id="{8C2C1796-FAB7-DAA9-E857-D846A85649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95975"/>
              <a:ext cx="42291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F689A9-F8A8-A14E-8023-C778FE66E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240" y="2101850"/>
            <a:ext cx="10515600" cy="4042569"/>
          </a:xfrm>
        </p:spPr>
        <p:txBody>
          <a:bodyPr/>
          <a:lstStyle/>
          <a:p>
            <a:pPr marL="273050" indent="0">
              <a:buClr>
                <a:srgbClr val="80A9A1"/>
              </a:buClr>
              <a:buNone/>
            </a:pPr>
            <a:endParaRPr lang="sl-SI" sz="2200" dirty="0">
              <a:latin typeface="Avenir Next LT Pro"/>
            </a:endParaRPr>
          </a:p>
          <a:p>
            <a:pPr marL="273050" indent="0">
              <a:buNone/>
            </a:pPr>
            <a:endParaRPr lang="en-US" sz="2200" b="1" dirty="0">
              <a:solidFill>
                <a:srgbClr val="962304"/>
              </a:solidFill>
              <a:latin typeface="Avenir Next LT Pro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1918F4A-B246-2AE4-3006-F5FB8F0A29EC}"/>
              </a:ext>
            </a:extLst>
          </p:cNvPr>
          <p:cNvCxnSpPr/>
          <p:nvPr/>
        </p:nvCxnSpPr>
        <p:spPr>
          <a:xfrm>
            <a:off x="847725" y="1862931"/>
            <a:ext cx="1266825" cy="0"/>
          </a:xfrm>
          <a:prstGeom prst="line">
            <a:avLst/>
          </a:prstGeom>
          <a:ln w="38100">
            <a:solidFill>
              <a:srgbClr val="80A9A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B460DFD6-5E5D-4034-00A5-2BF2BD7D1F63}"/>
              </a:ext>
            </a:extLst>
          </p:cNvPr>
          <p:cNvSpPr txBox="1">
            <a:spLocks/>
          </p:cNvSpPr>
          <p:nvPr/>
        </p:nvSpPr>
        <p:spPr bwMode="auto">
          <a:xfrm>
            <a:off x="780240" y="2101849"/>
            <a:ext cx="10515600" cy="404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lvl="1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sl-SI" sz="1800" b="1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identification</a:t>
            </a:r>
            <a:r>
              <a:rPr lang="sl-SI" sz="18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of </a:t>
            </a:r>
            <a:r>
              <a:rPr lang="en-GB" sz="18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what works well</a:t>
            </a:r>
            <a:r>
              <a:rPr lang="sl-SI" sz="18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/</a:t>
            </a:r>
            <a:r>
              <a:rPr lang="sl-SI" sz="1800" b="1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obstacles</a:t>
            </a:r>
            <a:r>
              <a:rPr lang="en-GB" sz="18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in the implementation of </a:t>
            </a:r>
            <a:r>
              <a:rPr lang="sl-SI" sz="18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MRS</a:t>
            </a:r>
            <a:r>
              <a:rPr lang="en-GB" sz="18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priorities </a:t>
            </a:r>
            <a:r>
              <a:rPr lang="en-GB" sz="18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and cooperation between the stakeholders, EUSAIR governance structures and EU funds management; suggestions for better alignment between EUSAIR and IPA,</a:t>
            </a:r>
          </a:p>
          <a:p>
            <a:pPr marL="354013" lvl="1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en-GB" sz="18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proposing better cooperation formats </a:t>
            </a:r>
            <a:r>
              <a:rPr lang="en-GB" sz="18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and highlight how and why </a:t>
            </a:r>
            <a:r>
              <a:rPr lang="sl-SI" sz="18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MRSs</a:t>
            </a:r>
            <a:r>
              <a:rPr lang="en-GB" sz="18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represent a cornerstone for future Cohesion policy,</a:t>
            </a:r>
          </a:p>
          <a:p>
            <a:pPr marL="354013" lvl="1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en-GB" sz="18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recommendations for more effective implementation of </a:t>
            </a:r>
            <a:r>
              <a:rPr lang="sl-SI" sz="18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EUSAIR </a:t>
            </a:r>
            <a:r>
              <a:rPr lang="en-GB" sz="18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priorities in the future</a:t>
            </a:r>
            <a:r>
              <a:rPr lang="en-GB" sz="18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, aimed at improving further work of EUSAIR governance structures and helping in better design and implementation of the future Cohesion policy programmes, </a:t>
            </a:r>
          </a:p>
          <a:p>
            <a:pPr marL="354013" lvl="1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en-GB" sz="18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key messages on the future Cohesion policy to be communicated further</a:t>
            </a:r>
            <a:r>
              <a:rPr lang="en-GB" sz="18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to European Commission, others MRSs, EUSAIR stakeholders and relevant management and coordination authorities.</a:t>
            </a:r>
          </a:p>
        </p:txBody>
      </p:sp>
    </p:spTree>
    <p:extLst>
      <p:ext uri="{BB962C8B-B14F-4D97-AF65-F5344CB8AC3E}">
        <p14:creationId xmlns:p14="http://schemas.microsoft.com/office/powerpoint/2010/main" val="689022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 descr="&quot;&quot;">
            <a:extLst>
              <a:ext uri="{FF2B5EF4-FFF2-40B4-BE49-F238E27FC236}">
                <a16:creationId xmlns:a16="http://schemas.microsoft.com/office/drawing/2014/main" id="{72219596-D452-97BC-C26F-67B557D76836}"/>
              </a:ext>
            </a:extLst>
          </p:cNvPr>
          <p:cNvSpPr>
            <a:spLocks noChangeAspect="1"/>
          </p:cNvSpPr>
          <p:nvPr/>
        </p:nvSpPr>
        <p:spPr>
          <a:xfrm>
            <a:off x="3175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20" name="Title 1">
            <a:extLst>
              <a:ext uri="{FF2B5EF4-FFF2-40B4-BE49-F238E27FC236}">
                <a16:creationId xmlns:a16="http://schemas.microsoft.com/office/drawing/2014/main" id="{7FA4F932-09DD-99D9-EE2D-0AEF0A44E3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b="1" i="1" dirty="0">
                <a:latin typeface="Georgia" panose="02040502050405020303" pitchFamily="18" charset="0"/>
              </a:rPr>
              <a:t>EUSAIR Post 2027 </a:t>
            </a:r>
            <a:r>
              <a:rPr lang="sl-SI" sz="4000" b="1" i="1" dirty="0" err="1">
                <a:latin typeface="Georgia" panose="02040502050405020303" pitchFamily="18" charset="0"/>
              </a:rPr>
              <a:t>perspective</a:t>
            </a:r>
            <a:r>
              <a:rPr lang="sl-SI" sz="4000" b="1" i="1" dirty="0">
                <a:latin typeface="Georgia" panose="02040502050405020303" pitchFamily="18" charset="0"/>
              </a:rPr>
              <a:t> – the </a:t>
            </a:r>
            <a:r>
              <a:rPr lang="sl-SI" sz="4000" b="1" i="1" dirty="0" err="1">
                <a:latin typeface="Georgia" panose="02040502050405020303" pitchFamily="18" charset="0"/>
              </a:rPr>
              <a:t>process</a:t>
            </a:r>
            <a:endParaRPr lang="en-US" sz="4000" b="1" i="1" dirty="0">
              <a:latin typeface="Georgia" panose="02040502050405020303" pitchFamily="18" charset="0"/>
            </a:endParaRPr>
          </a:p>
        </p:txBody>
      </p:sp>
      <p:grpSp>
        <p:nvGrpSpPr>
          <p:cNvPr id="9223" name="Group 3">
            <a:extLst>
              <a:ext uri="{FF2B5EF4-FFF2-40B4-BE49-F238E27FC236}">
                <a16:creationId xmlns:a16="http://schemas.microsoft.com/office/drawing/2014/main" id="{96B3CBA9-A634-17BD-55B6-355FA0A13D4E}"/>
              </a:ext>
            </a:extLst>
          </p:cNvPr>
          <p:cNvGrpSpPr>
            <a:grpSpLocks/>
          </p:cNvGrpSpPr>
          <p:nvPr/>
        </p:nvGrpSpPr>
        <p:grpSpPr bwMode="auto">
          <a:xfrm>
            <a:off x="0" y="5895975"/>
            <a:ext cx="12192000" cy="962025"/>
            <a:chOff x="0" y="5895975"/>
            <a:chExt cx="12192000" cy="962025"/>
          </a:xfrm>
        </p:grpSpPr>
        <p:pic>
          <p:nvPicPr>
            <p:cNvPr id="9224" name="Picture 4">
              <a:extLst>
                <a:ext uri="{FF2B5EF4-FFF2-40B4-BE49-F238E27FC236}">
                  <a16:creationId xmlns:a16="http://schemas.microsoft.com/office/drawing/2014/main" id="{BD010965-97DE-B6EC-0A5A-F125584D1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3975" y="5972175"/>
              <a:ext cx="7058025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5">
              <a:extLst>
                <a:ext uri="{FF2B5EF4-FFF2-40B4-BE49-F238E27FC236}">
                  <a16:creationId xmlns:a16="http://schemas.microsoft.com/office/drawing/2014/main" id="{096654A8-09F5-6F12-191B-552A597D4E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50" y="5895975"/>
              <a:ext cx="42291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6">
              <a:extLst>
                <a:ext uri="{FF2B5EF4-FFF2-40B4-BE49-F238E27FC236}">
                  <a16:creationId xmlns:a16="http://schemas.microsoft.com/office/drawing/2014/main" id="{8C2C1796-FAB7-DAA9-E857-D846A85649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95975"/>
              <a:ext cx="42291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F689A9-F8A8-A14E-8023-C778FE66E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240" y="2101850"/>
            <a:ext cx="10515600" cy="4042569"/>
          </a:xfrm>
        </p:spPr>
        <p:txBody>
          <a:bodyPr/>
          <a:lstStyle/>
          <a:p>
            <a:pPr marL="273050" indent="0">
              <a:buClr>
                <a:srgbClr val="80A9A1"/>
              </a:buClr>
              <a:buNone/>
            </a:pPr>
            <a:endParaRPr lang="sl-SI" sz="2200" dirty="0">
              <a:latin typeface="Avenir Next LT Pro"/>
            </a:endParaRPr>
          </a:p>
          <a:p>
            <a:pPr marL="273050" indent="0">
              <a:buNone/>
            </a:pPr>
            <a:endParaRPr lang="en-US" sz="2200" b="1" dirty="0">
              <a:solidFill>
                <a:srgbClr val="962304"/>
              </a:solidFill>
              <a:latin typeface="Avenir Next LT Pro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1918F4A-B246-2AE4-3006-F5FB8F0A29EC}"/>
              </a:ext>
            </a:extLst>
          </p:cNvPr>
          <p:cNvCxnSpPr/>
          <p:nvPr/>
        </p:nvCxnSpPr>
        <p:spPr>
          <a:xfrm>
            <a:off x="847725" y="1687497"/>
            <a:ext cx="1266825" cy="0"/>
          </a:xfrm>
          <a:prstGeom prst="line">
            <a:avLst/>
          </a:prstGeom>
          <a:ln w="38100">
            <a:solidFill>
              <a:srgbClr val="80A9A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B460DFD6-5E5D-4034-00A5-2BF2BD7D1F63}"/>
              </a:ext>
            </a:extLst>
          </p:cNvPr>
          <p:cNvSpPr txBox="1">
            <a:spLocks/>
          </p:cNvSpPr>
          <p:nvPr/>
        </p:nvSpPr>
        <p:spPr bwMode="auto">
          <a:xfrm>
            <a:off x="704850" y="2178050"/>
            <a:ext cx="10515600" cy="404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l-SI" sz="1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200" b="1" dirty="0">
              <a:solidFill>
                <a:srgbClr val="962304"/>
              </a:solidFill>
              <a:latin typeface="Avenir Next LT Pro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887E629-CFDB-3469-0A37-AFD96E3E2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98626"/>
              </p:ext>
            </p:extLst>
          </p:nvPr>
        </p:nvGraphicFramePr>
        <p:xfrm>
          <a:off x="1185829" y="3028736"/>
          <a:ext cx="10225931" cy="322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89">
                  <a:extLst>
                    <a:ext uri="{9D8B030D-6E8A-4147-A177-3AD203B41FA5}">
                      <a16:colId xmlns:a16="http://schemas.microsoft.com/office/drawing/2014/main" val="3379298531"/>
                    </a:ext>
                  </a:extLst>
                </a:gridCol>
                <a:gridCol w="4098423">
                  <a:extLst>
                    <a:ext uri="{9D8B030D-6E8A-4147-A177-3AD203B41FA5}">
                      <a16:colId xmlns:a16="http://schemas.microsoft.com/office/drawing/2014/main" val="2454382266"/>
                    </a:ext>
                  </a:extLst>
                </a:gridCol>
                <a:gridCol w="2619619">
                  <a:extLst>
                    <a:ext uri="{9D8B030D-6E8A-4147-A177-3AD203B41FA5}">
                      <a16:colId xmlns:a16="http://schemas.microsoft.com/office/drawing/2014/main" val="749337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Target group</a:t>
                      </a:r>
                    </a:p>
                  </a:txBody>
                  <a:tcPr>
                    <a:solidFill>
                      <a:srgbClr val="80A9A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Method/how to contribute</a:t>
                      </a:r>
                    </a:p>
                  </a:txBody>
                  <a:tcPr>
                    <a:solidFill>
                      <a:srgbClr val="80A9A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Timeline</a:t>
                      </a:r>
                    </a:p>
                  </a:txBody>
                  <a:tcPr>
                    <a:solidFill>
                      <a:srgbClr val="80A9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0106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600" noProof="0" dirty="0">
                          <a:latin typeface="Avenir Next LT Pro" panose="020B0504020202020204" pitchFamily="34" charset="-18"/>
                        </a:rPr>
                        <a:t>EUSAIR structures (TSGs, NSs, EGP)</a:t>
                      </a:r>
                    </a:p>
                  </a:txBody>
                  <a:tcPr>
                    <a:solidFill>
                      <a:srgbClr val="D7E2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venir Next LT Pro" panose="020B0504020202020204" pitchFamily="34" charset="-18"/>
                        </a:rPr>
                        <a:t>Survey – encourage TSGs to complete it</a:t>
                      </a:r>
                    </a:p>
                  </a:txBody>
                  <a:tcPr>
                    <a:solidFill>
                      <a:srgbClr val="D7E2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venir Next LT Pro" panose="020B0504020202020204" pitchFamily="34" charset="-18"/>
                        </a:rPr>
                        <a:t>22 August- 22 September</a:t>
                      </a:r>
                    </a:p>
                  </a:txBody>
                  <a:tcPr>
                    <a:solidFill>
                      <a:srgbClr val="D7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325048"/>
                  </a:ext>
                </a:extLst>
              </a:tr>
              <a:tr h="327022">
                <a:tc v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venir Next LT Pro" panose="020B0504020202020204" pitchFamily="34" charset="-18"/>
                        </a:rPr>
                        <a:t>TSG meetings – interim results, further inputs</a:t>
                      </a:r>
                    </a:p>
                  </a:txBody>
                  <a:tcPr>
                    <a:solidFill>
                      <a:srgbClr val="D7E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latin typeface="Avenir Next LT Pro" panose="020B0504020202020204" pitchFamily="34" charset="-18"/>
                        </a:rPr>
                        <a:t>October-November</a:t>
                      </a:r>
                    </a:p>
                  </a:txBody>
                  <a:tcPr>
                    <a:solidFill>
                      <a:srgbClr val="D7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877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venir Next LT Pro" panose="020B0504020202020204" pitchFamily="34" charset="-18"/>
                        </a:rPr>
                        <a:t>EUSAIR stakeholders</a:t>
                      </a:r>
                    </a:p>
                  </a:txBody>
                  <a:tcPr>
                    <a:solidFill>
                      <a:srgbClr val="AAC2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venir Next LT Pro" panose="020B0504020202020204" pitchFamily="34" charset="-18"/>
                        </a:rPr>
                        <a:t>Survey – promotion by PCs, TSGs among Pillar stakeholders</a:t>
                      </a:r>
                    </a:p>
                  </a:txBody>
                  <a:tcPr>
                    <a:solidFill>
                      <a:srgbClr val="AAC2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latin typeface="Avenir Next LT Pro" panose="020B0504020202020204" pitchFamily="34" charset="-18"/>
                        </a:rPr>
                        <a:t>22 August- 22 September</a:t>
                      </a:r>
                    </a:p>
                  </a:txBody>
                  <a:tcPr>
                    <a:solidFill>
                      <a:srgbClr val="AAC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36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venir Next LT Pro" panose="020B0504020202020204" pitchFamily="34" charset="-18"/>
                        </a:rPr>
                        <a:t>MAs mainstream </a:t>
                      </a:r>
                      <a:r>
                        <a:rPr lang="en-US" sz="1600" noProof="0" dirty="0" err="1">
                          <a:latin typeface="Avenir Next LT Pro" panose="020B0504020202020204" pitchFamily="34" charset="-18"/>
                        </a:rPr>
                        <a:t>programmes</a:t>
                      </a:r>
                      <a:r>
                        <a:rPr lang="en-US" sz="1600" noProof="0" dirty="0">
                          <a:latin typeface="Avenir Next LT Pro" panose="020B0504020202020204" pitchFamily="34" charset="-18"/>
                        </a:rPr>
                        <a:t> + NIPACs</a:t>
                      </a:r>
                    </a:p>
                  </a:txBody>
                  <a:tcPr>
                    <a:solidFill>
                      <a:srgbClr val="D7E2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venir Next LT Pro" panose="020B0504020202020204" pitchFamily="34" charset="-18"/>
                        </a:rPr>
                        <a:t>Workshop</a:t>
                      </a:r>
                    </a:p>
                  </a:txBody>
                  <a:tcPr>
                    <a:solidFill>
                      <a:srgbClr val="D7E2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venir Next LT Pro" panose="020B0504020202020204" pitchFamily="34" charset="-18"/>
                        </a:rPr>
                        <a:t>Corfu, 1st October</a:t>
                      </a:r>
                    </a:p>
                  </a:txBody>
                  <a:tcPr>
                    <a:solidFill>
                      <a:srgbClr val="D7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424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venir Next LT Pro" panose="020B0504020202020204" pitchFamily="34" charset="-18"/>
                        </a:rPr>
                        <a:t>ETC </a:t>
                      </a:r>
                      <a:r>
                        <a:rPr lang="en-US" sz="1600" noProof="0" dirty="0" err="1">
                          <a:latin typeface="Avenir Next LT Pro" panose="020B0504020202020204" pitchFamily="34" charset="-18"/>
                        </a:rPr>
                        <a:t>programmes</a:t>
                      </a:r>
                      <a:endParaRPr lang="en-US" sz="1600" noProof="0" dirty="0">
                        <a:latin typeface="Avenir Next LT Pro" panose="020B0504020202020204" pitchFamily="34" charset="-18"/>
                      </a:endParaRPr>
                    </a:p>
                  </a:txBody>
                  <a:tcPr>
                    <a:solidFill>
                      <a:srgbClr val="AAC2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venir Next LT Pro" panose="020B0504020202020204" pitchFamily="34" charset="-18"/>
                        </a:rPr>
                        <a:t>Interviews</a:t>
                      </a:r>
                    </a:p>
                  </a:txBody>
                  <a:tcPr>
                    <a:solidFill>
                      <a:srgbClr val="AAC2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venir Next LT Pro" panose="020B0504020202020204" pitchFamily="34" charset="-18"/>
                        </a:rPr>
                        <a:t>September</a:t>
                      </a:r>
                    </a:p>
                  </a:txBody>
                  <a:tcPr>
                    <a:solidFill>
                      <a:srgbClr val="AAC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271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venir Next LT Pro" panose="020B0504020202020204" pitchFamily="34" charset="-18"/>
                        </a:rPr>
                        <a:t>All target groups</a:t>
                      </a:r>
                    </a:p>
                  </a:txBody>
                  <a:tcPr>
                    <a:solidFill>
                      <a:srgbClr val="D7E2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venir Next LT Pro" panose="020B0504020202020204" pitchFamily="34" charset="-18"/>
                        </a:rPr>
                        <a:t>Focus group - discussion</a:t>
                      </a:r>
                    </a:p>
                  </a:txBody>
                  <a:tcPr>
                    <a:solidFill>
                      <a:srgbClr val="D7E2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latin typeface="Avenir Next LT Pro" panose="020B0504020202020204" pitchFamily="34" charset="-18"/>
                        </a:rPr>
                        <a:t>October</a:t>
                      </a:r>
                    </a:p>
                  </a:txBody>
                  <a:tcPr>
                    <a:solidFill>
                      <a:srgbClr val="D7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858335"/>
                  </a:ext>
                </a:extLst>
              </a:tr>
            </a:tbl>
          </a:graphicData>
        </a:graphic>
      </p:graphicFrame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CBA674B-9DFA-B906-05FE-B5B7460F0218}"/>
              </a:ext>
            </a:extLst>
          </p:cNvPr>
          <p:cNvSpPr txBox="1">
            <a:spLocks/>
          </p:cNvSpPr>
          <p:nvPr/>
        </p:nvSpPr>
        <p:spPr bwMode="auto">
          <a:xfrm>
            <a:off x="742545" y="1832395"/>
            <a:ext cx="10515600" cy="38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lvl="1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Carried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out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by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FP LP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supported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by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external expert </a:t>
            </a:r>
            <a:r>
              <a:rPr lang="sl-SI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M&amp;E </a:t>
            </a:r>
            <a:r>
              <a:rPr lang="sl-SI" sz="2000" b="1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Factory</a:t>
            </a:r>
            <a:r>
              <a:rPr lang="sl-SI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in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cooperation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with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StEP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, </a:t>
            </a:r>
            <a:r>
              <a:rPr lang="sl-SI" sz="2000" b="1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supervised</a:t>
            </a:r>
            <a:r>
              <a:rPr lang="sl-SI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by</a:t>
            </a:r>
            <a:r>
              <a:rPr lang="sl-SI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Presidency</a:t>
            </a:r>
          </a:p>
          <a:p>
            <a:pPr marL="354013" lvl="1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sl-SI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The </a:t>
            </a:r>
            <a:r>
              <a:rPr lang="sl-SI" sz="2000" b="1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process</a:t>
            </a:r>
            <a:endParaRPr lang="sl-SI" sz="2000" b="1" dirty="0">
              <a:latin typeface="Avenir Next LT Pro" panose="020B0504020202020204" pitchFamily="34" charset="-18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l-SI" sz="1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200" b="1" dirty="0">
              <a:solidFill>
                <a:srgbClr val="962304"/>
              </a:solidFill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3926248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 descr="&quot;&quot;">
            <a:extLst>
              <a:ext uri="{FF2B5EF4-FFF2-40B4-BE49-F238E27FC236}">
                <a16:creationId xmlns:a16="http://schemas.microsoft.com/office/drawing/2014/main" id="{72219596-D452-97BC-C26F-67B557D76836}"/>
              </a:ext>
            </a:extLst>
          </p:cNvPr>
          <p:cNvSpPr>
            <a:spLocks noChangeAspect="1"/>
          </p:cNvSpPr>
          <p:nvPr/>
        </p:nvSpPr>
        <p:spPr>
          <a:xfrm>
            <a:off x="3175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20" name="Title 1">
            <a:extLst>
              <a:ext uri="{FF2B5EF4-FFF2-40B4-BE49-F238E27FC236}">
                <a16:creationId xmlns:a16="http://schemas.microsoft.com/office/drawing/2014/main" id="{7FA4F932-09DD-99D9-EE2D-0AEF0A44E3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b="1" i="1" dirty="0">
                <a:latin typeface="Georgia" panose="02040502050405020303" pitchFamily="18" charset="0"/>
              </a:rPr>
              <a:t>EUSAIR Post 2027 </a:t>
            </a:r>
            <a:r>
              <a:rPr lang="sl-SI" sz="4000" b="1" i="1" dirty="0" err="1">
                <a:latin typeface="Georgia" panose="02040502050405020303" pitchFamily="18" charset="0"/>
              </a:rPr>
              <a:t>perspective</a:t>
            </a:r>
            <a:r>
              <a:rPr lang="sl-SI" sz="4000" b="1" i="1" dirty="0">
                <a:latin typeface="Georgia" panose="02040502050405020303" pitchFamily="18" charset="0"/>
              </a:rPr>
              <a:t> – the </a:t>
            </a:r>
            <a:r>
              <a:rPr lang="sl-SI" sz="4000" b="1" i="1" dirty="0" err="1">
                <a:latin typeface="Georgia" panose="02040502050405020303" pitchFamily="18" charset="0"/>
              </a:rPr>
              <a:t>Final</a:t>
            </a:r>
            <a:r>
              <a:rPr lang="sl-SI" sz="4000" b="1" i="1" dirty="0">
                <a:latin typeface="Georgia" panose="02040502050405020303" pitchFamily="18" charset="0"/>
              </a:rPr>
              <a:t> </a:t>
            </a:r>
            <a:r>
              <a:rPr lang="sl-SI" sz="4000" b="1" i="1" dirty="0" err="1">
                <a:latin typeface="Georgia" panose="02040502050405020303" pitchFamily="18" charset="0"/>
              </a:rPr>
              <a:t>Report</a:t>
            </a:r>
            <a:endParaRPr lang="en-US" sz="4000" b="1" i="1" dirty="0">
              <a:latin typeface="Georgia" panose="02040502050405020303" pitchFamily="18" charset="0"/>
            </a:endParaRPr>
          </a:p>
        </p:txBody>
      </p:sp>
      <p:grpSp>
        <p:nvGrpSpPr>
          <p:cNvPr id="9223" name="Group 3">
            <a:extLst>
              <a:ext uri="{FF2B5EF4-FFF2-40B4-BE49-F238E27FC236}">
                <a16:creationId xmlns:a16="http://schemas.microsoft.com/office/drawing/2014/main" id="{96B3CBA9-A634-17BD-55B6-355FA0A13D4E}"/>
              </a:ext>
            </a:extLst>
          </p:cNvPr>
          <p:cNvGrpSpPr>
            <a:grpSpLocks/>
          </p:cNvGrpSpPr>
          <p:nvPr/>
        </p:nvGrpSpPr>
        <p:grpSpPr bwMode="auto">
          <a:xfrm>
            <a:off x="0" y="5895975"/>
            <a:ext cx="12192000" cy="962025"/>
            <a:chOff x="0" y="5895975"/>
            <a:chExt cx="12192000" cy="962025"/>
          </a:xfrm>
        </p:grpSpPr>
        <p:pic>
          <p:nvPicPr>
            <p:cNvPr id="9224" name="Picture 4">
              <a:extLst>
                <a:ext uri="{FF2B5EF4-FFF2-40B4-BE49-F238E27FC236}">
                  <a16:creationId xmlns:a16="http://schemas.microsoft.com/office/drawing/2014/main" id="{BD010965-97DE-B6EC-0A5A-F125584D1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3975" y="5972175"/>
              <a:ext cx="7058025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5">
              <a:extLst>
                <a:ext uri="{FF2B5EF4-FFF2-40B4-BE49-F238E27FC236}">
                  <a16:creationId xmlns:a16="http://schemas.microsoft.com/office/drawing/2014/main" id="{096654A8-09F5-6F12-191B-552A597D4E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50" y="5895975"/>
              <a:ext cx="42291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6">
              <a:extLst>
                <a:ext uri="{FF2B5EF4-FFF2-40B4-BE49-F238E27FC236}">
                  <a16:creationId xmlns:a16="http://schemas.microsoft.com/office/drawing/2014/main" id="{8C2C1796-FAB7-DAA9-E857-D846A85649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95975"/>
              <a:ext cx="42291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F689A9-F8A8-A14E-8023-C778FE66E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240" y="2101850"/>
            <a:ext cx="10515600" cy="4042569"/>
          </a:xfrm>
        </p:spPr>
        <p:txBody>
          <a:bodyPr/>
          <a:lstStyle/>
          <a:p>
            <a:pPr marL="273050" indent="0">
              <a:buClr>
                <a:srgbClr val="80A9A1"/>
              </a:buClr>
              <a:buNone/>
            </a:pPr>
            <a:endParaRPr lang="sl-SI" sz="2200" dirty="0">
              <a:latin typeface="Avenir Next LT Pro"/>
            </a:endParaRPr>
          </a:p>
          <a:p>
            <a:pPr marL="273050" indent="0">
              <a:buNone/>
            </a:pPr>
            <a:endParaRPr lang="en-US" sz="2200" b="1" dirty="0">
              <a:solidFill>
                <a:srgbClr val="962304"/>
              </a:solidFill>
              <a:latin typeface="Avenir Next LT Pro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1918F4A-B246-2AE4-3006-F5FB8F0A29EC}"/>
              </a:ext>
            </a:extLst>
          </p:cNvPr>
          <p:cNvCxnSpPr/>
          <p:nvPr/>
        </p:nvCxnSpPr>
        <p:spPr>
          <a:xfrm>
            <a:off x="847725" y="1687497"/>
            <a:ext cx="1266825" cy="0"/>
          </a:xfrm>
          <a:prstGeom prst="line">
            <a:avLst/>
          </a:prstGeom>
          <a:ln w="38100">
            <a:solidFill>
              <a:srgbClr val="80A9A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B460DFD6-5E5D-4034-00A5-2BF2BD7D1F63}"/>
              </a:ext>
            </a:extLst>
          </p:cNvPr>
          <p:cNvSpPr txBox="1">
            <a:spLocks/>
          </p:cNvSpPr>
          <p:nvPr/>
        </p:nvSpPr>
        <p:spPr bwMode="auto">
          <a:xfrm>
            <a:off x="704850" y="2178050"/>
            <a:ext cx="10515600" cy="404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l-SI" sz="1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200" b="1" dirty="0">
              <a:solidFill>
                <a:srgbClr val="962304"/>
              </a:solidFill>
              <a:latin typeface="Avenir Next LT Pro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CBA674B-9DFA-B906-05FE-B5B7460F0218}"/>
              </a:ext>
            </a:extLst>
          </p:cNvPr>
          <p:cNvSpPr txBox="1">
            <a:spLocks/>
          </p:cNvSpPr>
          <p:nvPr/>
        </p:nvSpPr>
        <p:spPr bwMode="auto">
          <a:xfrm>
            <a:off x="838200" y="2005223"/>
            <a:ext cx="10515600" cy="406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lvl="1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sl-SI" sz="2000" dirty="0" err="1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All</a:t>
            </a:r>
            <a:r>
              <a:rPr lang="sl-SI" sz="2000" dirty="0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results</a:t>
            </a:r>
            <a:r>
              <a:rPr lang="sl-SI" sz="2000" dirty="0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gathered</a:t>
            </a:r>
            <a:r>
              <a:rPr lang="sl-SI" sz="2000" dirty="0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 in </a:t>
            </a:r>
            <a:r>
              <a:rPr lang="sl-SI" sz="2000" b="1" dirty="0" err="1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first</a:t>
            </a:r>
            <a:r>
              <a:rPr lang="sl-SI" sz="2000" b="1" dirty="0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draft</a:t>
            </a:r>
            <a:r>
              <a:rPr lang="sl-SI" sz="2000" b="1" dirty="0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in November</a:t>
            </a:r>
          </a:p>
          <a:p>
            <a:pPr marL="354013" lvl="1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sl-SI" sz="2000" dirty="0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First </a:t>
            </a:r>
            <a:r>
              <a:rPr lang="sl-SI" sz="2000" dirty="0" err="1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draft</a:t>
            </a:r>
            <a:r>
              <a:rPr lang="sl-SI" sz="2000" dirty="0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shared</a:t>
            </a:r>
            <a:r>
              <a:rPr lang="sl-SI" sz="2000" dirty="0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with</a:t>
            </a:r>
            <a:r>
              <a:rPr lang="sl-SI" sz="2000" dirty="0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governance</a:t>
            </a:r>
            <a:r>
              <a:rPr lang="sl-SI" sz="2000" dirty="0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structures</a:t>
            </a:r>
            <a:endParaRPr lang="sl-SI" sz="2000" dirty="0">
              <a:solidFill>
                <a:srgbClr val="000000"/>
              </a:solidFill>
              <a:latin typeface="Avenir Next LT Pro" panose="020B0504020202020204" pitchFamily="34" charset="-18"/>
              <a:cs typeface="Times New Roman" panose="02020603050405020304" pitchFamily="18" charset="0"/>
            </a:endParaRPr>
          </a:p>
          <a:p>
            <a:pPr marL="354013" lvl="1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sl-SI" sz="2000" dirty="0" err="1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Input</a:t>
            </a:r>
            <a:r>
              <a:rPr lang="sl-SI" sz="2000" dirty="0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 to be </a:t>
            </a:r>
            <a:r>
              <a:rPr lang="sl-SI" sz="2000" dirty="0" err="1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gathered</a:t>
            </a:r>
            <a:r>
              <a:rPr lang="sl-SI" sz="2000" dirty="0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 on </a:t>
            </a:r>
            <a:r>
              <a:rPr lang="sl-SI" sz="2000" dirty="0" err="1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country</a:t>
            </a:r>
            <a:r>
              <a:rPr lang="sl-SI" sz="2000" dirty="0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level</a:t>
            </a:r>
            <a:r>
              <a:rPr lang="sl-SI" sz="2000" dirty="0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by</a:t>
            </a:r>
            <a:r>
              <a:rPr lang="sl-SI" sz="2000" dirty="0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NCs</a:t>
            </a:r>
            <a:endParaRPr lang="sl-SI" sz="2000" dirty="0">
              <a:solidFill>
                <a:srgbClr val="000000"/>
              </a:solidFill>
              <a:latin typeface="Avenir Next LT Pro" panose="020B0504020202020204" pitchFamily="34" charset="-18"/>
              <a:cs typeface="Times New Roman" panose="02020603050405020304" pitchFamily="18" charset="0"/>
            </a:endParaRPr>
          </a:p>
          <a:p>
            <a:pPr marL="354013" lvl="1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sl-SI" sz="2000" b="1" dirty="0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NC meeting </a:t>
            </a:r>
            <a:r>
              <a:rPr lang="sl-SI" sz="2000" dirty="0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in December to </a:t>
            </a:r>
            <a:r>
              <a:rPr lang="sl-SI" sz="2000" dirty="0" err="1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finalise</a:t>
            </a:r>
            <a:r>
              <a:rPr lang="sl-SI" sz="2000" dirty="0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 the </a:t>
            </a:r>
            <a:r>
              <a:rPr lang="sl-SI" sz="2000" dirty="0" err="1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Report</a:t>
            </a:r>
            <a:endParaRPr lang="sl-SI" sz="2000" dirty="0">
              <a:solidFill>
                <a:srgbClr val="000000"/>
              </a:solidFill>
              <a:latin typeface="Avenir Next LT Pro" panose="020B0504020202020204" pitchFamily="34" charset="-18"/>
              <a:cs typeface="Times New Roman" panose="02020603050405020304" pitchFamily="18" charset="0"/>
            </a:endParaRPr>
          </a:p>
          <a:p>
            <a:pPr marL="354013" lvl="1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sl-SI" sz="2000" dirty="0" err="1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Sending</a:t>
            </a:r>
            <a:r>
              <a:rPr lang="sl-SI" sz="2000" dirty="0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 of </a:t>
            </a:r>
            <a:r>
              <a:rPr lang="sl-SI" sz="2000" b="1" dirty="0" err="1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final</a:t>
            </a:r>
            <a:r>
              <a:rPr lang="sl-SI" sz="2000" b="1" dirty="0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report</a:t>
            </a:r>
            <a:r>
              <a:rPr lang="sl-SI" sz="2000" b="1" dirty="0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to EC </a:t>
            </a:r>
            <a:r>
              <a:rPr lang="sl-SI" sz="2000" dirty="0" err="1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by</a:t>
            </a:r>
            <a:r>
              <a:rPr lang="sl-SI" sz="2000" dirty="0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 the </a:t>
            </a:r>
            <a:r>
              <a:rPr lang="sl-SI" sz="2000" dirty="0" err="1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end</a:t>
            </a:r>
            <a:r>
              <a:rPr lang="sl-SI" sz="2000" dirty="0">
                <a:solidFill>
                  <a:srgbClr val="000000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 of December </a:t>
            </a:r>
            <a:endParaRPr lang="sl-SI" sz="1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200" b="1" dirty="0">
              <a:solidFill>
                <a:srgbClr val="962304"/>
              </a:solidFill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4012975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 descr="&quot;&quot;">
            <a:extLst>
              <a:ext uri="{FF2B5EF4-FFF2-40B4-BE49-F238E27FC236}">
                <a16:creationId xmlns:a16="http://schemas.microsoft.com/office/drawing/2014/main" id="{7D553544-5AEF-C6FE-A44E-6BB9B3480C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BC984A7A-7742-0759-AD30-78F1EE0A48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 descr="&quot;&quot;">
            <a:extLst>
              <a:ext uri="{FF2B5EF4-FFF2-40B4-BE49-F238E27FC236}">
                <a16:creationId xmlns:a16="http://schemas.microsoft.com/office/drawing/2014/main" id="{172D2733-6AC0-79CA-2306-BD89D0455C1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 descr="&quot;&quot;">
            <a:extLst>
              <a:ext uri="{FF2B5EF4-FFF2-40B4-BE49-F238E27FC236}">
                <a16:creationId xmlns:a16="http://schemas.microsoft.com/office/drawing/2014/main" id="{9513BF39-8C48-0249-02EA-B9CB9C4FBF2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816225" y="149225"/>
            <a:ext cx="6559550" cy="6559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70C4A2-A8C7-F7B4-9B0F-7B624C7BE1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14700" y="2172493"/>
            <a:ext cx="5562600" cy="2513013"/>
          </a:xfrm>
        </p:spPr>
        <p:txBody>
          <a:bodyPr anchor="b"/>
          <a:lstStyle/>
          <a:p>
            <a:pPr algn="ctr" eaLnBrk="1" hangingPunct="1"/>
            <a:r>
              <a:rPr lang="en-US" altLang="sl-SI" sz="6000" dirty="0"/>
              <a:t>Thank you </a:t>
            </a:r>
            <a:br>
              <a:rPr lang="sl-SI" altLang="sl-SI" sz="6000" dirty="0"/>
            </a:br>
            <a:r>
              <a:rPr lang="en-US" altLang="sl-SI" sz="6000" dirty="0"/>
              <a:t>for</a:t>
            </a:r>
            <a:r>
              <a:rPr lang="sl-SI" altLang="sl-SI" sz="6000" dirty="0"/>
              <a:t> </a:t>
            </a:r>
            <a:r>
              <a:rPr lang="sl-SI" altLang="sl-SI" sz="6000" dirty="0" err="1"/>
              <a:t>your</a:t>
            </a:r>
            <a:r>
              <a:rPr lang="sl-SI" altLang="sl-SI" sz="6000" dirty="0"/>
              <a:t> </a:t>
            </a:r>
            <a:br>
              <a:rPr lang="sl-SI" altLang="sl-SI" sz="6000" dirty="0"/>
            </a:br>
            <a:r>
              <a:rPr lang="sl-SI" altLang="sl-SI" sz="6000" dirty="0" err="1"/>
              <a:t>attention</a:t>
            </a:r>
            <a:r>
              <a:rPr lang="en-US" altLang="sl-SI" sz="6000" dirty="0"/>
              <a:t>!</a:t>
            </a:r>
          </a:p>
        </p:txBody>
      </p:sp>
      <p:sp>
        <p:nvSpPr>
          <p:cNvPr id="15" name="Arc 14" descr="&quot;&quot;">
            <a:extLst>
              <a:ext uri="{FF2B5EF4-FFF2-40B4-BE49-F238E27FC236}">
                <a16:creationId xmlns:a16="http://schemas.microsoft.com/office/drawing/2014/main" id="{B98E05EB-92B7-5855-41F0-777AE0E420C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9222429" flipV="1">
            <a:off x="2493963" y="6350"/>
            <a:ext cx="6816725" cy="6816725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Oval 16" descr="&quot;&quot;">
            <a:extLst>
              <a:ext uri="{FF2B5EF4-FFF2-40B4-BE49-F238E27FC236}">
                <a16:creationId xmlns:a16="http://schemas.microsoft.com/office/drawing/2014/main" id="{6F5FA6AE-8E74-6BF1-C853-3CA344336A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201025" y="5310188"/>
            <a:ext cx="706438" cy="6873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 descr="&quot;&quot;">
            <a:extLst>
              <a:ext uri="{FF2B5EF4-FFF2-40B4-BE49-F238E27FC236}">
                <a16:creationId xmlns:a16="http://schemas.microsoft.com/office/drawing/2014/main" id="{72219596-D452-97BC-C26F-67B557D76836}"/>
              </a:ext>
            </a:extLst>
          </p:cNvPr>
          <p:cNvSpPr>
            <a:spLocks noChangeAspect="1"/>
          </p:cNvSpPr>
          <p:nvPr/>
        </p:nvSpPr>
        <p:spPr>
          <a:xfrm>
            <a:off x="3175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20" name="Title 1">
            <a:extLst>
              <a:ext uri="{FF2B5EF4-FFF2-40B4-BE49-F238E27FC236}">
                <a16:creationId xmlns:a16="http://schemas.microsoft.com/office/drawing/2014/main" id="{7FA4F932-09DD-99D9-EE2D-0AEF0A44E3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b="1" i="1" dirty="0" err="1">
                <a:latin typeface="Georgia" panose="02040502050405020303" pitchFamily="18" charset="0"/>
              </a:rPr>
              <a:t>Contents</a:t>
            </a:r>
            <a:endParaRPr lang="en-US" sz="4000" b="1" i="1" dirty="0">
              <a:latin typeface="Georgia" panose="02040502050405020303" pitchFamily="18" charset="0"/>
            </a:endParaRPr>
          </a:p>
        </p:txBody>
      </p:sp>
      <p:grpSp>
        <p:nvGrpSpPr>
          <p:cNvPr id="9223" name="Group 3">
            <a:extLst>
              <a:ext uri="{FF2B5EF4-FFF2-40B4-BE49-F238E27FC236}">
                <a16:creationId xmlns:a16="http://schemas.microsoft.com/office/drawing/2014/main" id="{96B3CBA9-A634-17BD-55B6-355FA0A13D4E}"/>
              </a:ext>
            </a:extLst>
          </p:cNvPr>
          <p:cNvGrpSpPr>
            <a:grpSpLocks/>
          </p:cNvGrpSpPr>
          <p:nvPr/>
        </p:nvGrpSpPr>
        <p:grpSpPr bwMode="auto">
          <a:xfrm>
            <a:off x="0" y="5895975"/>
            <a:ext cx="12192000" cy="962025"/>
            <a:chOff x="0" y="5895975"/>
            <a:chExt cx="12192000" cy="962025"/>
          </a:xfrm>
        </p:grpSpPr>
        <p:pic>
          <p:nvPicPr>
            <p:cNvPr id="9224" name="Picture 4">
              <a:extLst>
                <a:ext uri="{FF2B5EF4-FFF2-40B4-BE49-F238E27FC236}">
                  <a16:creationId xmlns:a16="http://schemas.microsoft.com/office/drawing/2014/main" id="{BD010965-97DE-B6EC-0A5A-F125584D1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3975" y="5972175"/>
              <a:ext cx="7058025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5">
              <a:extLst>
                <a:ext uri="{FF2B5EF4-FFF2-40B4-BE49-F238E27FC236}">
                  <a16:creationId xmlns:a16="http://schemas.microsoft.com/office/drawing/2014/main" id="{096654A8-09F5-6F12-191B-552A597D4E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50" y="5895975"/>
              <a:ext cx="42291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6">
              <a:extLst>
                <a:ext uri="{FF2B5EF4-FFF2-40B4-BE49-F238E27FC236}">
                  <a16:creationId xmlns:a16="http://schemas.microsoft.com/office/drawing/2014/main" id="{8C2C1796-FAB7-DAA9-E857-D846A85649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95975"/>
              <a:ext cx="42291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F689A9-F8A8-A14E-8023-C778FE66E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240" y="2101850"/>
            <a:ext cx="5661200" cy="4042569"/>
          </a:xfrm>
        </p:spPr>
        <p:txBody>
          <a:bodyPr/>
          <a:lstStyle/>
          <a:p>
            <a:pPr marL="273050" indent="0">
              <a:buClr>
                <a:srgbClr val="80A9A1"/>
              </a:buClr>
              <a:buNone/>
            </a:pPr>
            <a:endParaRPr lang="sl-SI" sz="2200" dirty="0">
              <a:latin typeface="Avenir Next LT Pro"/>
            </a:endParaRPr>
          </a:p>
          <a:p>
            <a:pPr marL="273050" indent="0">
              <a:buNone/>
            </a:pPr>
            <a:endParaRPr lang="en-US" sz="2200" b="1" dirty="0">
              <a:solidFill>
                <a:srgbClr val="962304"/>
              </a:solidFill>
              <a:latin typeface="Avenir Next LT Pro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1918F4A-B246-2AE4-3006-F5FB8F0A29EC}"/>
              </a:ext>
            </a:extLst>
          </p:cNvPr>
          <p:cNvCxnSpPr/>
          <p:nvPr/>
        </p:nvCxnSpPr>
        <p:spPr>
          <a:xfrm>
            <a:off x="847725" y="1862931"/>
            <a:ext cx="1266825" cy="0"/>
          </a:xfrm>
          <a:prstGeom prst="line">
            <a:avLst/>
          </a:prstGeom>
          <a:ln w="38100">
            <a:solidFill>
              <a:srgbClr val="80A9A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B460DFD6-5E5D-4034-00A5-2BF2BD7D1F63}"/>
              </a:ext>
            </a:extLst>
          </p:cNvPr>
          <p:cNvSpPr txBox="1">
            <a:spLocks/>
          </p:cNvSpPr>
          <p:nvPr/>
        </p:nvSpPr>
        <p:spPr bwMode="auto">
          <a:xfrm>
            <a:off x="847724" y="2274094"/>
            <a:ext cx="10287635" cy="404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</a:rPr>
              <a:t>EUSAIR revision</a:t>
            </a:r>
            <a:endParaRPr lang="sl-SI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LT Pro" panose="020B0504020202020204" pitchFamily="34" charset="-18"/>
              <a:ea typeface="Calibri" panose="020F0502020204030204" pitchFamily="34" charset="0"/>
            </a:endParaRPr>
          </a:p>
          <a:p>
            <a:pPr marL="354013" indent="-354013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</a:rPr>
              <a:t>Governance </a:t>
            </a:r>
            <a:r>
              <a:rPr lang="sl-SI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</a:rPr>
              <a:t>revision</a:t>
            </a:r>
            <a:endParaRPr lang="sl-SI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LT Pro" panose="020B0504020202020204" pitchFamily="34" charset="-18"/>
              <a:ea typeface="Calibri" panose="020F0502020204030204" pitchFamily="34" charset="0"/>
            </a:endParaRPr>
          </a:p>
          <a:p>
            <a:pPr marL="354013" indent="-354013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</a:rPr>
              <a:t>EUSAIR Youth Council</a:t>
            </a:r>
            <a:endParaRPr lang="sl-SI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LT Pro" panose="020B0504020202020204" pitchFamily="34" charset="-18"/>
              <a:ea typeface="Calibri" panose="020F0502020204030204" pitchFamily="34" charset="0"/>
            </a:endParaRPr>
          </a:p>
          <a:p>
            <a:pPr marL="354013" indent="-354013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</a:rPr>
              <a:t>EUSAIR Perspective on Cohesion Policy post 2027</a:t>
            </a:r>
            <a:endParaRPr lang="sl-SI" sz="2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-1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l-SI" sz="1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200" b="1" dirty="0">
              <a:solidFill>
                <a:srgbClr val="962304"/>
              </a:solidFill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2577643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 descr="&quot;&quot;">
            <a:extLst>
              <a:ext uri="{FF2B5EF4-FFF2-40B4-BE49-F238E27FC236}">
                <a16:creationId xmlns:a16="http://schemas.microsoft.com/office/drawing/2014/main" id="{72219596-D452-97BC-C26F-67B557D76836}"/>
              </a:ext>
            </a:extLst>
          </p:cNvPr>
          <p:cNvSpPr>
            <a:spLocks noChangeAspect="1"/>
          </p:cNvSpPr>
          <p:nvPr/>
        </p:nvSpPr>
        <p:spPr>
          <a:xfrm>
            <a:off x="3175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20" name="Title 1">
            <a:extLst>
              <a:ext uri="{FF2B5EF4-FFF2-40B4-BE49-F238E27FC236}">
                <a16:creationId xmlns:a16="http://schemas.microsoft.com/office/drawing/2014/main" id="{7FA4F932-09DD-99D9-EE2D-0AEF0A44E3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1851" y="599772"/>
            <a:ext cx="5721350" cy="690259"/>
          </a:xfrm>
        </p:spPr>
        <p:txBody>
          <a:bodyPr/>
          <a:lstStyle/>
          <a:p>
            <a:pPr eaLnBrk="1" hangingPunct="1"/>
            <a:r>
              <a:rPr lang="sl-SI" sz="4000" b="1" i="1" dirty="0">
                <a:latin typeface="Georgia" panose="02040502050405020303" pitchFamily="18" charset="0"/>
              </a:rPr>
              <a:t>EUSAIR </a:t>
            </a:r>
            <a:r>
              <a:rPr lang="sl-SI" sz="4000" b="1" i="1" dirty="0" err="1">
                <a:latin typeface="Georgia" panose="02040502050405020303" pitchFamily="18" charset="0"/>
              </a:rPr>
              <a:t>revision</a:t>
            </a:r>
            <a:endParaRPr lang="en-US" sz="4000" b="1" i="1" dirty="0">
              <a:latin typeface="Georgia" panose="02040502050405020303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F689A9-F8A8-A14E-8023-C778FE66E9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3050" indent="0">
              <a:buClr>
                <a:srgbClr val="80A9A1"/>
              </a:buClr>
              <a:buNone/>
            </a:pPr>
            <a:endParaRPr lang="sl-SI" sz="2200" dirty="0">
              <a:latin typeface="Avenir Next LT Pro"/>
            </a:endParaRPr>
          </a:p>
          <a:p>
            <a:pPr marL="273050" indent="0">
              <a:buNone/>
            </a:pPr>
            <a:endParaRPr lang="en-US" sz="2200" b="1" dirty="0">
              <a:solidFill>
                <a:srgbClr val="962304"/>
              </a:solidFill>
              <a:latin typeface="Avenir Next LT Pro"/>
            </a:endParaRPr>
          </a:p>
        </p:txBody>
      </p:sp>
      <p:pic>
        <p:nvPicPr>
          <p:cNvPr id="6" name="Picture 5" descr="Seedling growing on a tree trunk">
            <a:extLst>
              <a:ext uri="{FF2B5EF4-FFF2-40B4-BE49-F238E27FC236}">
                <a16:creationId xmlns:a16="http://schemas.microsoft.com/office/drawing/2014/main" id="{D2F1416B-C7A2-0C5F-E165-F759C05BF8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27909"/>
          <a:stretch/>
        </p:blipFill>
        <p:spPr>
          <a:xfrm>
            <a:off x="7981950" y="599772"/>
            <a:ext cx="3514725" cy="5658456"/>
          </a:xfrm>
          <a:prstGeom prst="rect">
            <a:avLst/>
          </a:prstGeom>
        </p:spPr>
      </p:pic>
      <p:grpSp>
        <p:nvGrpSpPr>
          <p:cNvPr id="7" name="Group 3">
            <a:extLst>
              <a:ext uri="{FF2B5EF4-FFF2-40B4-BE49-F238E27FC236}">
                <a16:creationId xmlns:a16="http://schemas.microsoft.com/office/drawing/2014/main" id="{12FF4DF4-0512-A6D1-DECC-38B752BED080}"/>
              </a:ext>
            </a:extLst>
          </p:cNvPr>
          <p:cNvGrpSpPr>
            <a:grpSpLocks/>
          </p:cNvGrpSpPr>
          <p:nvPr/>
        </p:nvGrpSpPr>
        <p:grpSpPr bwMode="auto">
          <a:xfrm>
            <a:off x="0" y="5895975"/>
            <a:ext cx="12192000" cy="962025"/>
            <a:chOff x="0" y="5895975"/>
            <a:chExt cx="12192000" cy="962025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3E7EF41B-DEF2-709B-06F7-588DB3A984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3975" y="5972175"/>
              <a:ext cx="7058025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53A043C4-9FE1-550D-F10C-067F8E55A3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50" y="5895975"/>
              <a:ext cx="42291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15CA5A0F-F773-7BB2-FC05-E84C78999A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95975"/>
              <a:ext cx="42291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BCFCC16-70E5-63F5-F96A-002B1A300AAE}"/>
              </a:ext>
            </a:extLst>
          </p:cNvPr>
          <p:cNvSpPr txBox="1">
            <a:spLocks/>
          </p:cNvSpPr>
          <p:nvPr/>
        </p:nvSpPr>
        <p:spPr bwMode="auto">
          <a:xfrm>
            <a:off x="818832" y="1553520"/>
            <a:ext cx="7013893" cy="404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18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Compared to what was presented by DG REGIO in </a:t>
            </a:r>
            <a:r>
              <a:rPr lang="en-US" sz="1800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Šibenik</a:t>
            </a:r>
            <a:r>
              <a:rPr lang="en-US" sz="18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 - delays</a:t>
            </a:r>
          </a:p>
          <a:p>
            <a:pPr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18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DG REGIO </a:t>
            </a:r>
            <a:r>
              <a:rPr lang="en-US" sz="1800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finalised</a:t>
            </a:r>
            <a:r>
              <a:rPr lang="en-US" sz="18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 the SWD draft</a:t>
            </a:r>
          </a:p>
          <a:p>
            <a:pPr lvl="1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14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Shortening of texts</a:t>
            </a:r>
          </a:p>
          <a:p>
            <a:pPr lvl="1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14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New elements in Pillar 4 and Pillar 1</a:t>
            </a:r>
          </a:p>
          <a:p>
            <a:pPr lvl="1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14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Better alignment with Western Balkan Growth Plan</a:t>
            </a:r>
          </a:p>
          <a:p>
            <a:pPr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18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Interservice consultation delayed – probably SWD with comments will be shared prior to GB</a:t>
            </a:r>
          </a:p>
          <a:p>
            <a:pPr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18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2 options</a:t>
            </a:r>
          </a:p>
          <a:p>
            <a:pPr lvl="1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14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SWD to be endorsed with Comm under the next Commissioner </a:t>
            </a:r>
          </a:p>
          <a:p>
            <a:pPr lvl="1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14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SWD to be endorsed under current Commissioner (by December) and Comm under the next</a:t>
            </a:r>
            <a:endParaRPr lang="sl-SI" sz="1400" dirty="0">
              <a:solidFill>
                <a:srgbClr val="000000"/>
              </a:solidFill>
              <a:latin typeface="Avenir Next LT Pro" panose="020B0504020202020204" pitchFamily="34" charset="-18"/>
            </a:endParaRPr>
          </a:p>
          <a:p>
            <a:pPr marL="228600" lvl="1">
              <a:spcBef>
                <a:spcPts val="1000"/>
              </a:spcBef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sl-SI" sz="1800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Who</a:t>
            </a:r>
            <a:r>
              <a:rPr lang="sl-SI" sz="18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 </a:t>
            </a:r>
            <a:r>
              <a:rPr lang="sl-SI" sz="1800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was</a:t>
            </a:r>
            <a:r>
              <a:rPr lang="sl-SI" sz="18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 </a:t>
            </a:r>
            <a:r>
              <a:rPr lang="sl-SI" sz="1800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approached</a:t>
            </a:r>
            <a:r>
              <a:rPr lang="sl-SI" sz="18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 </a:t>
            </a:r>
            <a:r>
              <a:rPr lang="sl-SI" sz="1800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by</a:t>
            </a:r>
            <a:r>
              <a:rPr lang="sl-SI" sz="18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 EC, </a:t>
            </a:r>
            <a:r>
              <a:rPr lang="sl-SI" sz="1800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what</a:t>
            </a:r>
            <a:r>
              <a:rPr lang="sl-SI" sz="18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 </a:t>
            </a:r>
            <a:r>
              <a:rPr lang="sl-SI" sz="1800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were</a:t>
            </a:r>
            <a:r>
              <a:rPr lang="sl-SI" sz="18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 the </a:t>
            </a:r>
            <a:r>
              <a:rPr lang="sl-SI" sz="1800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changes</a:t>
            </a:r>
            <a:r>
              <a:rPr lang="sl-SI" sz="18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 </a:t>
            </a:r>
            <a:r>
              <a:rPr lang="sl-SI" sz="1800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and</a:t>
            </a:r>
            <a:r>
              <a:rPr lang="sl-SI" sz="18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 </a:t>
            </a:r>
            <a:r>
              <a:rPr lang="sl-SI" sz="1800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were</a:t>
            </a:r>
            <a:r>
              <a:rPr lang="sl-SI" sz="18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 </a:t>
            </a:r>
            <a:r>
              <a:rPr lang="sl-SI" sz="1800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they</a:t>
            </a:r>
            <a:r>
              <a:rPr lang="sl-SI" sz="18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 </a:t>
            </a:r>
            <a:r>
              <a:rPr lang="sl-SI" sz="1800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consolidated</a:t>
            </a:r>
            <a:r>
              <a:rPr lang="sl-SI" sz="18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 in the Pillar (</a:t>
            </a:r>
            <a:r>
              <a:rPr lang="sl-SI" sz="1800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question</a:t>
            </a:r>
            <a:r>
              <a:rPr lang="sl-SI" sz="18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 </a:t>
            </a:r>
            <a:r>
              <a:rPr lang="sl-SI" sz="1800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from</a:t>
            </a:r>
            <a:r>
              <a:rPr lang="sl-SI" sz="18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 </a:t>
            </a:r>
            <a:r>
              <a:rPr lang="sl-SI" sz="1800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Italian</a:t>
            </a:r>
            <a:r>
              <a:rPr lang="sl-SI" sz="18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 NC)</a:t>
            </a:r>
            <a:endParaRPr lang="en-US" sz="1800" dirty="0">
              <a:solidFill>
                <a:srgbClr val="000000"/>
              </a:solidFill>
              <a:latin typeface="Avenir Next LT Pro" panose="020B0504020202020204" pitchFamily="34" charset="-1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l-SI" sz="1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200" b="1" dirty="0">
              <a:solidFill>
                <a:srgbClr val="962304"/>
              </a:solidFill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3121428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 descr="&quot;&quot;">
            <a:extLst>
              <a:ext uri="{FF2B5EF4-FFF2-40B4-BE49-F238E27FC236}">
                <a16:creationId xmlns:a16="http://schemas.microsoft.com/office/drawing/2014/main" id="{72219596-D452-97BC-C26F-67B557D76836}"/>
              </a:ext>
            </a:extLst>
          </p:cNvPr>
          <p:cNvSpPr>
            <a:spLocks noChangeAspect="1"/>
          </p:cNvSpPr>
          <p:nvPr/>
        </p:nvSpPr>
        <p:spPr>
          <a:xfrm>
            <a:off x="3175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20" name="Title 1">
            <a:extLst>
              <a:ext uri="{FF2B5EF4-FFF2-40B4-BE49-F238E27FC236}">
                <a16:creationId xmlns:a16="http://schemas.microsoft.com/office/drawing/2014/main" id="{7FA4F932-09DD-99D9-EE2D-0AEF0A44E3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b="1" i="1" dirty="0">
                <a:latin typeface="Georgia" panose="02040502050405020303" pitchFamily="18" charset="0"/>
              </a:rPr>
              <a:t>EUSAIR </a:t>
            </a:r>
            <a:r>
              <a:rPr lang="en-US" sz="4000" b="1" i="1" dirty="0">
                <a:latin typeface="Georgia" panose="02040502050405020303" pitchFamily="18" charset="0"/>
              </a:rPr>
              <a:t>governance revision</a:t>
            </a:r>
          </a:p>
        </p:txBody>
      </p:sp>
      <p:grpSp>
        <p:nvGrpSpPr>
          <p:cNvPr id="9223" name="Group 3">
            <a:extLst>
              <a:ext uri="{FF2B5EF4-FFF2-40B4-BE49-F238E27FC236}">
                <a16:creationId xmlns:a16="http://schemas.microsoft.com/office/drawing/2014/main" id="{96B3CBA9-A634-17BD-55B6-355FA0A13D4E}"/>
              </a:ext>
            </a:extLst>
          </p:cNvPr>
          <p:cNvGrpSpPr>
            <a:grpSpLocks/>
          </p:cNvGrpSpPr>
          <p:nvPr/>
        </p:nvGrpSpPr>
        <p:grpSpPr bwMode="auto">
          <a:xfrm>
            <a:off x="0" y="5895975"/>
            <a:ext cx="12192000" cy="962025"/>
            <a:chOff x="0" y="5895975"/>
            <a:chExt cx="12192000" cy="962025"/>
          </a:xfrm>
        </p:grpSpPr>
        <p:pic>
          <p:nvPicPr>
            <p:cNvPr id="9224" name="Picture 4">
              <a:extLst>
                <a:ext uri="{FF2B5EF4-FFF2-40B4-BE49-F238E27FC236}">
                  <a16:creationId xmlns:a16="http://schemas.microsoft.com/office/drawing/2014/main" id="{BD010965-97DE-B6EC-0A5A-F125584D1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3975" y="5972175"/>
              <a:ext cx="7058025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5">
              <a:extLst>
                <a:ext uri="{FF2B5EF4-FFF2-40B4-BE49-F238E27FC236}">
                  <a16:creationId xmlns:a16="http://schemas.microsoft.com/office/drawing/2014/main" id="{096654A8-09F5-6F12-191B-552A597D4E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50" y="5895975"/>
              <a:ext cx="42291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6">
              <a:extLst>
                <a:ext uri="{FF2B5EF4-FFF2-40B4-BE49-F238E27FC236}">
                  <a16:creationId xmlns:a16="http://schemas.microsoft.com/office/drawing/2014/main" id="{8C2C1796-FAB7-DAA9-E857-D846A85649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95975"/>
              <a:ext cx="42291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F689A9-F8A8-A14E-8023-C778FE66E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240" y="2101850"/>
            <a:ext cx="5661200" cy="4042569"/>
          </a:xfrm>
        </p:spPr>
        <p:txBody>
          <a:bodyPr/>
          <a:lstStyle/>
          <a:p>
            <a:pPr marL="273050" indent="0">
              <a:buClr>
                <a:srgbClr val="80A9A1"/>
              </a:buClr>
              <a:buNone/>
            </a:pPr>
            <a:endParaRPr lang="sl-SI" sz="2200" dirty="0">
              <a:latin typeface="Avenir Next LT Pro"/>
            </a:endParaRPr>
          </a:p>
          <a:p>
            <a:pPr marL="273050" indent="0">
              <a:buNone/>
            </a:pPr>
            <a:endParaRPr lang="en-US" sz="2200" b="1" dirty="0">
              <a:solidFill>
                <a:srgbClr val="962304"/>
              </a:solidFill>
              <a:latin typeface="Avenir Next LT Pro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1918F4A-B246-2AE4-3006-F5FB8F0A29EC}"/>
              </a:ext>
            </a:extLst>
          </p:cNvPr>
          <p:cNvCxnSpPr/>
          <p:nvPr/>
        </p:nvCxnSpPr>
        <p:spPr>
          <a:xfrm>
            <a:off x="847725" y="1862931"/>
            <a:ext cx="1266825" cy="0"/>
          </a:xfrm>
          <a:prstGeom prst="line">
            <a:avLst/>
          </a:prstGeom>
          <a:ln w="38100">
            <a:solidFill>
              <a:srgbClr val="80A9A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B460DFD6-5E5D-4034-00A5-2BF2BD7D1F63}"/>
              </a:ext>
            </a:extLst>
          </p:cNvPr>
          <p:cNvSpPr txBox="1">
            <a:spLocks/>
          </p:cNvSpPr>
          <p:nvPr/>
        </p:nvSpPr>
        <p:spPr bwMode="auto">
          <a:xfrm>
            <a:off x="847725" y="2053828"/>
            <a:ext cx="10287635" cy="404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lvl="1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20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After GB Written Procedure closure - comments received from Italy and Montenegro</a:t>
            </a:r>
          </a:p>
          <a:p>
            <a:pPr marL="720725" lvl="2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Minor adjustments</a:t>
            </a:r>
          </a:p>
          <a:p>
            <a:pPr marL="720725" lvl="2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Coordination function of PCs and FP,</a:t>
            </a:r>
          </a:p>
          <a:p>
            <a:pPr marL="720725" lvl="2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High Level Group, </a:t>
            </a:r>
          </a:p>
          <a:p>
            <a:pPr marL="720725" lvl="2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presence of EC and FP at NC meetings,</a:t>
            </a:r>
          </a:p>
          <a:p>
            <a:pPr marL="720725" lvl="2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Countries skipping Presidency due to force majeure </a:t>
            </a:r>
          </a:p>
          <a:p>
            <a:pPr marL="263525" lvl="1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endParaRPr lang="sl-SI" sz="2000" dirty="0">
              <a:solidFill>
                <a:srgbClr val="000000"/>
              </a:solidFill>
              <a:latin typeface="Avenir Next LT Pro" panose="020B0504020202020204" pitchFamily="34" charset="-18"/>
            </a:endParaRPr>
          </a:p>
          <a:p>
            <a:pPr marL="263525" lvl="1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20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During summer the document was revised again</a:t>
            </a:r>
          </a:p>
          <a:p>
            <a:pPr marL="720725" lvl="2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NC meeting in July</a:t>
            </a:r>
          </a:p>
          <a:p>
            <a:pPr marL="720725" lvl="2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Presidency/TRIO revised the document</a:t>
            </a:r>
          </a:p>
          <a:p>
            <a:pPr marL="720725" lvl="2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on 4 September 6th draft was shared </a:t>
            </a:r>
          </a:p>
          <a:p>
            <a:pPr marL="720725" lvl="2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Recommended for approval at GB</a:t>
            </a:r>
          </a:p>
          <a:p>
            <a:pPr marL="720725" lvl="2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endParaRPr lang="sl-SI" sz="1600" dirty="0">
              <a:solidFill>
                <a:srgbClr val="000000"/>
              </a:solidFill>
              <a:latin typeface="Avenir Next LT Pro" panose="020B0504020202020204" pitchFamily="34" charset="-18"/>
            </a:endParaRPr>
          </a:p>
          <a:p>
            <a:pPr marL="263525" lvl="1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endParaRPr lang="sl-SI" sz="1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l-SI" sz="1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l-SI" sz="1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200" b="1" dirty="0">
              <a:solidFill>
                <a:srgbClr val="962304"/>
              </a:solidFill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3138213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 descr="&quot;&quot;">
            <a:extLst>
              <a:ext uri="{FF2B5EF4-FFF2-40B4-BE49-F238E27FC236}">
                <a16:creationId xmlns:a16="http://schemas.microsoft.com/office/drawing/2014/main" id="{72219596-D452-97BC-C26F-67B557D76836}"/>
              </a:ext>
            </a:extLst>
          </p:cNvPr>
          <p:cNvSpPr>
            <a:spLocks noChangeAspect="1"/>
          </p:cNvSpPr>
          <p:nvPr/>
        </p:nvSpPr>
        <p:spPr>
          <a:xfrm>
            <a:off x="3175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20" name="Title 1">
            <a:extLst>
              <a:ext uri="{FF2B5EF4-FFF2-40B4-BE49-F238E27FC236}">
                <a16:creationId xmlns:a16="http://schemas.microsoft.com/office/drawing/2014/main" id="{7FA4F932-09DD-99D9-EE2D-0AEF0A44E3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b="1" i="1" dirty="0">
                <a:latin typeface="Georgia" panose="02040502050405020303" pitchFamily="18" charset="0"/>
              </a:rPr>
              <a:t>EUSAIR </a:t>
            </a:r>
            <a:r>
              <a:rPr lang="en-US" sz="4000" b="1" i="1" dirty="0">
                <a:latin typeface="Georgia" panose="02040502050405020303" pitchFamily="18" charset="0"/>
              </a:rPr>
              <a:t>governance revision</a:t>
            </a:r>
            <a:r>
              <a:rPr lang="sl-SI" sz="4000" b="1" i="1" dirty="0">
                <a:latin typeface="Georgia" panose="02040502050405020303" pitchFamily="18" charset="0"/>
              </a:rPr>
              <a:t> – </a:t>
            </a:r>
            <a:r>
              <a:rPr lang="sl-SI" sz="4000" b="1" i="1" dirty="0" err="1">
                <a:latin typeface="Georgia" panose="02040502050405020303" pitchFamily="18" charset="0"/>
              </a:rPr>
              <a:t>streamlining</a:t>
            </a:r>
            <a:r>
              <a:rPr lang="sl-SI" sz="4000" b="1" i="1" dirty="0">
                <a:latin typeface="Georgia" panose="02040502050405020303" pitchFamily="18" charset="0"/>
              </a:rPr>
              <a:t> of GB+ </a:t>
            </a:r>
            <a:r>
              <a:rPr lang="sl-SI" sz="4000" b="1" i="1" dirty="0" err="1">
                <a:latin typeface="Georgia" panose="02040502050405020303" pitchFamily="18" charset="0"/>
              </a:rPr>
              <a:t>meetings</a:t>
            </a:r>
            <a:endParaRPr lang="en-US" sz="4000" b="1" i="1" dirty="0">
              <a:latin typeface="Georgia" panose="02040502050405020303" pitchFamily="18" charset="0"/>
            </a:endParaRPr>
          </a:p>
        </p:txBody>
      </p:sp>
      <p:grpSp>
        <p:nvGrpSpPr>
          <p:cNvPr id="9223" name="Group 3">
            <a:extLst>
              <a:ext uri="{FF2B5EF4-FFF2-40B4-BE49-F238E27FC236}">
                <a16:creationId xmlns:a16="http://schemas.microsoft.com/office/drawing/2014/main" id="{96B3CBA9-A634-17BD-55B6-355FA0A13D4E}"/>
              </a:ext>
            </a:extLst>
          </p:cNvPr>
          <p:cNvGrpSpPr>
            <a:grpSpLocks/>
          </p:cNvGrpSpPr>
          <p:nvPr/>
        </p:nvGrpSpPr>
        <p:grpSpPr bwMode="auto">
          <a:xfrm>
            <a:off x="0" y="5895975"/>
            <a:ext cx="12192000" cy="962025"/>
            <a:chOff x="0" y="5895975"/>
            <a:chExt cx="12192000" cy="962025"/>
          </a:xfrm>
        </p:grpSpPr>
        <p:pic>
          <p:nvPicPr>
            <p:cNvPr id="9224" name="Picture 4">
              <a:extLst>
                <a:ext uri="{FF2B5EF4-FFF2-40B4-BE49-F238E27FC236}">
                  <a16:creationId xmlns:a16="http://schemas.microsoft.com/office/drawing/2014/main" id="{BD010965-97DE-B6EC-0A5A-F125584D1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3975" y="5972175"/>
              <a:ext cx="7058025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5">
              <a:extLst>
                <a:ext uri="{FF2B5EF4-FFF2-40B4-BE49-F238E27FC236}">
                  <a16:creationId xmlns:a16="http://schemas.microsoft.com/office/drawing/2014/main" id="{096654A8-09F5-6F12-191B-552A597D4E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50" y="5895975"/>
              <a:ext cx="42291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6">
              <a:extLst>
                <a:ext uri="{FF2B5EF4-FFF2-40B4-BE49-F238E27FC236}">
                  <a16:creationId xmlns:a16="http://schemas.microsoft.com/office/drawing/2014/main" id="{8C2C1796-FAB7-DAA9-E857-D846A85649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95975"/>
              <a:ext cx="42291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F689A9-F8A8-A14E-8023-C778FE66E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240" y="2101850"/>
            <a:ext cx="5661200" cy="4042569"/>
          </a:xfrm>
        </p:spPr>
        <p:txBody>
          <a:bodyPr/>
          <a:lstStyle/>
          <a:p>
            <a:pPr marL="273050" indent="0">
              <a:buClr>
                <a:srgbClr val="80A9A1"/>
              </a:buClr>
              <a:buNone/>
            </a:pPr>
            <a:endParaRPr lang="sl-SI" sz="2200" dirty="0">
              <a:latin typeface="Avenir Next LT Pro"/>
            </a:endParaRPr>
          </a:p>
          <a:p>
            <a:pPr marL="273050" indent="0">
              <a:buNone/>
            </a:pPr>
            <a:endParaRPr lang="en-US" sz="2200" b="1" dirty="0">
              <a:solidFill>
                <a:srgbClr val="962304"/>
              </a:solidFill>
              <a:latin typeface="Avenir Next LT Pro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1918F4A-B246-2AE4-3006-F5FB8F0A29EC}"/>
              </a:ext>
            </a:extLst>
          </p:cNvPr>
          <p:cNvCxnSpPr/>
          <p:nvPr/>
        </p:nvCxnSpPr>
        <p:spPr>
          <a:xfrm>
            <a:off x="847725" y="1862931"/>
            <a:ext cx="1266825" cy="0"/>
          </a:xfrm>
          <a:prstGeom prst="line">
            <a:avLst/>
          </a:prstGeom>
          <a:ln w="38100">
            <a:solidFill>
              <a:srgbClr val="80A9A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B460DFD6-5E5D-4034-00A5-2BF2BD7D1F63}"/>
              </a:ext>
            </a:extLst>
          </p:cNvPr>
          <p:cNvSpPr txBox="1">
            <a:spLocks/>
          </p:cNvSpPr>
          <p:nvPr/>
        </p:nvSpPr>
        <p:spPr bwMode="auto">
          <a:xfrm>
            <a:off x="847725" y="1911852"/>
            <a:ext cx="10287635" cy="404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lvl="1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20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Hellenic Presidency will present proposals to streamline GB and accompanying meetings at NC and GB meeting on 9th and 10th October</a:t>
            </a:r>
          </a:p>
          <a:p>
            <a:pPr marL="263525" lvl="1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20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Change regarding PCs report on Pillars at GB</a:t>
            </a:r>
          </a:p>
          <a:p>
            <a:pPr marL="720725" lvl="2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to send the ppt reports in advance</a:t>
            </a:r>
          </a:p>
          <a:p>
            <a:pPr marL="720725" lvl="2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2-3 minutes per Pillar with key message</a:t>
            </a:r>
          </a:p>
          <a:p>
            <a:pPr marL="720725" lvl="2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Discussion 15 min</a:t>
            </a:r>
          </a:p>
          <a:p>
            <a:pPr marL="720725" lvl="2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endParaRPr lang="en-US" sz="1600" dirty="0">
              <a:solidFill>
                <a:srgbClr val="000000"/>
              </a:solidFill>
              <a:latin typeface="Avenir Next LT Pro" panose="020B0504020202020204" pitchFamily="34" charset="-18"/>
            </a:endParaRPr>
          </a:p>
          <a:p>
            <a:pPr marL="263525" lvl="1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20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Template for ppt report to be prepared by FP: </a:t>
            </a:r>
          </a:p>
          <a:p>
            <a:pPr marL="720725" lvl="2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EUSAIR Revision – what happened in the Pillar since the input document was approved by GB</a:t>
            </a:r>
          </a:p>
          <a:p>
            <a:pPr marL="720725" lvl="2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Key conclusions from last TSG meeting</a:t>
            </a:r>
          </a:p>
          <a:p>
            <a:pPr marL="720725" lvl="2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Status of 2023 Progress Report</a:t>
            </a:r>
          </a:p>
          <a:p>
            <a:pPr marL="720725" lvl="2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Any events </a:t>
            </a:r>
            <a:r>
              <a:rPr lang="en-US" sz="1600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organised</a:t>
            </a:r>
            <a:r>
              <a:rPr lang="en-US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/attended</a:t>
            </a:r>
          </a:p>
          <a:p>
            <a:pPr marL="720725" lvl="2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Any update on Flagships</a:t>
            </a:r>
          </a:p>
          <a:p>
            <a:pPr marL="720725" lvl="2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Plans for Autumn TSG meeting (date, topics)</a:t>
            </a:r>
          </a:p>
          <a:p>
            <a:pPr marL="720725" lvl="2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Plans for other activities (with Presidency)</a:t>
            </a:r>
          </a:p>
          <a:p>
            <a:pPr marL="457200" lvl="2" indent="0">
              <a:buClr>
                <a:srgbClr val="80A9A1"/>
              </a:buClr>
              <a:buNone/>
            </a:pPr>
            <a:endParaRPr lang="sl-SI" sz="1200" dirty="0">
              <a:solidFill>
                <a:srgbClr val="000000"/>
              </a:solidFill>
              <a:latin typeface="Avenir Next LT Pro" panose="020B0504020202020204" pitchFamily="34" charset="-18"/>
            </a:endParaRPr>
          </a:p>
          <a:p>
            <a:pPr marL="263525" lvl="1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endParaRPr lang="sl-SI" sz="1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l-SI" sz="1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l-SI" sz="1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200" b="1" dirty="0">
              <a:solidFill>
                <a:srgbClr val="962304"/>
              </a:solidFill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1492805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 descr="&quot;&quot;">
            <a:extLst>
              <a:ext uri="{FF2B5EF4-FFF2-40B4-BE49-F238E27FC236}">
                <a16:creationId xmlns:a16="http://schemas.microsoft.com/office/drawing/2014/main" id="{72219596-D452-97BC-C26F-67B557D76836}"/>
              </a:ext>
            </a:extLst>
          </p:cNvPr>
          <p:cNvSpPr>
            <a:spLocks noChangeAspect="1"/>
          </p:cNvSpPr>
          <p:nvPr/>
        </p:nvSpPr>
        <p:spPr>
          <a:xfrm>
            <a:off x="3175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20" name="Title 1">
            <a:extLst>
              <a:ext uri="{FF2B5EF4-FFF2-40B4-BE49-F238E27FC236}">
                <a16:creationId xmlns:a16="http://schemas.microsoft.com/office/drawing/2014/main" id="{7FA4F932-09DD-99D9-EE2D-0AEF0A44E3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b="1" i="1" dirty="0">
                <a:latin typeface="Georgia" panose="02040502050405020303" pitchFamily="18" charset="0"/>
              </a:rPr>
              <a:t>EUSAIR </a:t>
            </a:r>
            <a:r>
              <a:rPr lang="en-US" sz="4000" b="1" i="1" dirty="0">
                <a:latin typeface="Georgia" panose="02040502050405020303" pitchFamily="18" charset="0"/>
              </a:rPr>
              <a:t>governance revision</a:t>
            </a:r>
            <a:r>
              <a:rPr lang="sl-SI" sz="4000" b="1" i="1" dirty="0">
                <a:latin typeface="Georgia" panose="02040502050405020303" pitchFamily="18" charset="0"/>
              </a:rPr>
              <a:t> – </a:t>
            </a:r>
            <a:r>
              <a:rPr lang="sl-SI" sz="4000" b="1" i="1" dirty="0" err="1">
                <a:latin typeface="Georgia" panose="02040502050405020303" pitchFamily="18" charset="0"/>
              </a:rPr>
              <a:t>next</a:t>
            </a:r>
            <a:r>
              <a:rPr lang="sl-SI" sz="4000" b="1" i="1" dirty="0">
                <a:latin typeface="Georgia" panose="02040502050405020303" pitchFamily="18" charset="0"/>
              </a:rPr>
              <a:t> </a:t>
            </a:r>
            <a:r>
              <a:rPr lang="sl-SI" sz="4000" b="1" i="1" dirty="0" err="1">
                <a:latin typeface="Georgia" panose="02040502050405020303" pitchFamily="18" charset="0"/>
              </a:rPr>
              <a:t>steps</a:t>
            </a:r>
            <a:endParaRPr lang="en-US" sz="4000" b="1" i="1" dirty="0">
              <a:latin typeface="Georgia" panose="02040502050405020303" pitchFamily="18" charset="0"/>
            </a:endParaRPr>
          </a:p>
        </p:txBody>
      </p:sp>
      <p:grpSp>
        <p:nvGrpSpPr>
          <p:cNvPr id="9223" name="Group 3">
            <a:extLst>
              <a:ext uri="{FF2B5EF4-FFF2-40B4-BE49-F238E27FC236}">
                <a16:creationId xmlns:a16="http://schemas.microsoft.com/office/drawing/2014/main" id="{96B3CBA9-A634-17BD-55B6-355FA0A13D4E}"/>
              </a:ext>
            </a:extLst>
          </p:cNvPr>
          <p:cNvGrpSpPr>
            <a:grpSpLocks/>
          </p:cNvGrpSpPr>
          <p:nvPr/>
        </p:nvGrpSpPr>
        <p:grpSpPr bwMode="auto">
          <a:xfrm>
            <a:off x="0" y="5895975"/>
            <a:ext cx="12192000" cy="962025"/>
            <a:chOff x="0" y="5895975"/>
            <a:chExt cx="12192000" cy="962025"/>
          </a:xfrm>
        </p:grpSpPr>
        <p:pic>
          <p:nvPicPr>
            <p:cNvPr id="9224" name="Picture 4">
              <a:extLst>
                <a:ext uri="{FF2B5EF4-FFF2-40B4-BE49-F238E27FC236}">
                  <a16:creationId xmlns:a16="http://schemas.microsoft.com/office/drawing/2014/main" id="{BD010965-97DE-B6EC-0A5A-F125584D1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3975" y="5972175"/>
              <a:ext cx="7058025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5">
              <a:extLst>
                <a:ext uri="{FF2B5EF4-FFF2-40B4-BE49-F238E27FC236}">
                  <a16:creationId xmlns:a16="http://schemas.microsoft.com/office/drawing/2014/main" id="{096654A8-09F5-6F12-191B-552A597D4E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50" y="5895975"/>
              <a:ext cx="42291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6">
              <a:extLst>
                <a:ext uri="{FF2B5EF4-FFF2-40B4-BE49-F238E27FC236}">
                  <a16:creationId xmlns:a16="http://schemas.microsoft.com/office/drawing/2014/main" id="{8C2C1796-FAB7-DAA9-E857-D846A85649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95975"/>
              <a:ext cx="42291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F689A9-F8A8-A14E-8023-C778FE66E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240" y="2101850"/>
            <a:ext cx="5661200" cy="4042569"/>
          </a:xfrm>
        </p:spPr>
        <p:txBody>
          <a:bodyPr/>
          <a:lstStyle/>
          <a:p>
            <a:pPr marL="273050" indent="0">
              <a:buClr>
                <a:srgbClr val="80A9A1"/>
              </a:buClr>
              <a:buNone/>
            </a:pPr>
            <a:endParaRPr lang="sl-SI" sz="2200" dirty="0">
              <a:latin typeface="Avenir Next LT Pro"/>
            </a:endParaRPr>
          </a:p>
          <a:p>
            <a:pPr marL="273050" indent="0">
              <a:buNone/>
            </a:pPr>
            <a:endParaRPr lang="en-US" sz="2200" b="1" dirty="0">
              <a:solidFill>
                <a:srgbClr val="962304"/>
              </a:solidFill>
              <a:latin typeface="Avenir Next LT Pro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1918F4A-B246-2AE4-3006-F5FB8F0A29EC}"/>
              </a:ext>
            </a:extLst>
          </p:cNvPr>
          <p:cNvCxnSpPr/>
          <p:nvPr/>
        </p:nvCxnSpPr>
        <p:spPr>
          <a:xfrm>
            <a:off x="847725" y="1862931"/>
            <a:ext cx="1266825" cy="0"/>
          </a:xfrm>
          <a:prstGeom prst="line">
            <a:avLst/>
          </a:prstGeom>
          <a:ln w="38100">
            <a:solidFill>
              <a:srgbClr val="80A9A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B460DFD6-5E5D-4034-00A5-2BF2BD7D1F63}"/>
              </a:ext>
            </a:extLst>
          </p:cNvPr>
          <p:cNvSpPr txBox="1">
            <a:spLocks/>
          </p:cNvSpPr>
          <p:nvPr/>
        </p:nvSpPr>
        <p:spPr bwMode="auto">
          <a:xfrm>
            <a:off x="847725" y="1911852"/>
            <a:ext cx="10287635" cy="404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lvl="1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2000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RoP</a:t>
            </a:r>
            <a:r>
              <a:rPr lang="en-US" sz="20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 of GB, TSG meetings revision</a:t>
            </a:r>
          </a:p>
          <a:p>
            <a:pPr marL="0" lvl="1" indent="0">
              <a:buClr>
                <a:srgbClr val="80A9A1"/>
              </a:buClr>
              <a:buNone/>
            </a:pPr>
            <a:endParaRPr lang="en-US" sz="2000" dirty="0">
              <a:solidFill>
                <a:srgbClr val="000000"/>
              </a:solidFill>
              <a:latin typeface="Avenir Next LT Pro" panose="020B0504020202020204" pitchFamily="34" charset="-18"/>
            </a:endParaRPr>
          </a:p>
          <a:p>
            <a:pPr marL="263525" lvl="1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20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Revision of Modus Operandi</a:t>
            </a:r>
          </a:p>
          <a:p>
            <a:pPr marL="720725" lvl="2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Support to Pillars from 3 projects for each function</a:t>
            </a:r>
          </a:p>
          <a:p>
            <a:pPr marL="720725" lvl="2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Including communication/coordination flows between governance bodies supported by different tools</a:t>
            </a:r>
          </a:p>
          <a:p>
            <a:pPr marL="720725" lvl="2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Ensuring availability of updated documents and institutional memory</a:t>
            </a:r>
          </a:p>
          <a:p>
            <a:pPr marL="457200" lvl="2" indent="0">
              <a:buClr>
                <a:srgbClr val="80A9A1"/>
              </a:buClr>
              <a:buNone/>
            </a:pPr>
            <a:endParaRPr lang="en-US" sz="1600" dirty="0">
              <a:solidFill>
                <a:srgbClr val="000000"/>
              </a:solidFill>
              <a:latin typeface="Avenir Next LT Pro" panose="020B0504020202020204" pitchFamily="34" charset="-18"/>
            </a:endParaRPr>
          </a:p>
          <a:p>
            <a:pPr marL="263525" lvl="1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20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Preparation of templates for Pillar Roadmap of Actions, Annual Progress Report</a:t>
            </a:r>
          </a:p>
          <a:p>
            <a:pPr marL="263525" lvl="1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endParaRPr lang="en-US" sz="2000" dirty="0">
              <a:solidFill>
                <a:srgbClr val="000000"/>
              </a:solidFill>
              <a:latin typeface="Avenir Next LT Pro" panose="020B0504020202020204" pitchFamily="34" charset="-18"/>
            </a:endParaRPr>
          </a:p>
          <a:p>
            <a:pPr marL="263525" lvl="1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20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TSG contact list</a:t>
            </a:r>
          </a:p>
          <a:p>
            <a:pPr marL="720725" lvl="2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To be updated through online form</a:t>
            </a:r>
          </a:p>
          <a:p>
            <a:pPr marL="720725" lvl="2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Managed by 1 PP supporting the Pillar</a:t>
            </a:r>
          </a:p>
          <a:p>
            <a:pPr marL="720725" lvl="2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r>
              <a:rPr lang="en-US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Updated list to be available to all</a:t>
            </a:r>
            <a:endParaRPr lang="en-US" sz="800" dirty="0">
              <a:solidFill>
                <a:srgbClr val="000000"/>
              </a:solidFill>
              <a:latin typeface="Avenir Next LT Pro" panose="020B0504020202020204" pitchFamily="34" charset="-18"/>
            </a:endParaRPr>
          </a:p>
          <a:p>
            <a:pPr marL="263525" lvl="1" indent="-263525">
              <a:buClr>
                <a:srgbClr val="80A9A1"/>
              </a:buClr>
              <a:buFont typeface="Wingdings 3" panose="05040102010807070707" pitchFamily="18" charset="2"/>
              <a:buChar char=""/>
            </a:pPr>
            <a:endParaRPr lang="en-US" sz="1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l-SI" sz="1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200" b="1" dirty="0">
              <a:solidFill>
                <a:srgbClr val="962304"/>
              </a:solidFill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66927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 descr="&quot;&quot;">
            <a:extLst>
              <a:ext uri="{FF2B5EF4-FFF2-40B4-BE49-F238E27FC236}">
                <a16:creationId xmlns:a16="http://schemas.microsoft.com/office/drawing/2014/main" id="{10EFFAFD-AC3F-3378-B323-658DE992D6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1994	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1995	19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1996	16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1997	16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1998	18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1999	24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2000	14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2001	13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2002	15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2003	13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2004	13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2005	12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2006	1</a:t>
            </a:r>
            <a:endParaRPr lang="en-US" dirty="0"/>
          </a:p>
        </p:txBody>
      </p:sp>
      <p:grpSp>
        <p:nvGrpSpPr>
          <p:cNvPr id="7175" name="Group 3">
            <a:extLst>
              <a:ext uri="{FF2B5EF4-FFF2-40B4-BE49-F238E27FC236}">
                <a16:creationId xmlns:a16="http://schemas.microsoft.com/office/drawing/2014/main" id="{F3A5492F-2AB8-4D90-DF63-EDF1A53F89B4}"/>
              </a:ext>
            </a:extLst>
          </p:cNvPr>
          <p:cNvGrpSpPr>
            <a:grpSpLocks/>
          </p:cNvGrpSpPr>
          <p:nvPr/>
        </p:nvGrpSpPr>
        <p:grpSpPr bwMode="auto">
          <a:xfrm>
            <a:off x="0" y="5972755"/>
            <a:ext cx="12192000" cy="962025"/>
            <a:chOff x="0" y="5895975"/>
            <a:chExt cx="12192000" cy="962025"/>
          </a:xfrm>
        </p:grpSpPr>
        <p:pic>
          <p:nvPicPr>
            <p:cNvPr id="7176" name="Picture 4">
              <a:extLst>
                <a:ext uri="{FF2B5EF4-FFF2-40B4-BE49-F238E27FC236}">
                  <a16:creationId xmlns:a16="http://schemas.microsoft.com/office/drawing/2014/main" id="{CEC6F639-DF18-6111-0B54-FDD339B3C9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3975" y="5972175"/>
              <a:ext cx="7058025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5">
              <a:extLst>
                <a:ext uri="{FF2B5EF4-FFF2-40B4-BE49-F238E27FC236}">
                  <a16:creationId xmlns:a16="http://schemas.microsoft.com/office/drawing/2014/main" id="{C0961EA2-B7D6-74E3-7EA4-F4AEF58DFF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50" y="5895975"/>
              <a:ext cx="42291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6">
              <a:extLst>
                <a:ext uri="{FF2B5EF4-FFF2-40B4-BE49-F238E27FC236}">
                  <a16:creationId xmlns:a16="http://schemas.microsoft.com/office/drawing/2014/main" id="{4D958DD0-70B5-9FE3-2B77-DF54D889EC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95975"/>
              <a:ext cx="42291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98F54E-8190-6FBF-2E96-A5AE0029ED70}"/>
              </a:ext>
            </a:extLst>
          </p:cNvPr>
          <p:cNvCxnSpPr/>
          <p:nvPr/>
        </p:nvCxnSpPr>
        <p:spPr>
          <a:xfrm>
            <a:off x="847725" y="1434708"/>
            <a:ext cx="1266825" cy="0"/>
          </a:xfrm>
          <a:prstGeom prst="line">
            <a:avLst/>
          </a:prstGeom>
          <a:ln w="38100">
            <a:solidFill>
              <a:srgbClr val="80A9A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5BAD8CF-259D-B217-6949-059809A03F26}"/>
              </a:ext>
            </a:extLst>
          </p:cNvPr>
          <p:cNvSpPr txBox="1"/>
          <p:nvPr/>
        </p:nvSpPr>
        <p:spPr>
          <a:xfrm>
            <a:off x="944352" y="187104"/>
            <a:ext cx="106154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sl-SI" sz="4000" b="1" i="1" dirty="0">
                <a:latin typeface="Georgia" panose="02040502050405020303" pitchFamily="18" charset="0"/>
                <a:ea typeface="+mj-ea"/>
                <a:cs typeface="+mj-cs"/>
              </a:rPr>
              <a:t>EUSAIR YOUTH COUNCIL (EYC)– 1st </a:t>
            </a:r>
            <a:r>
              <a:rPr lang="sl-SI" sz="4000" b="1" i="1" dirty="0" err="1">
                <a:latin typeface="Georgia" panose="02040502050405020303" pitchFamily="18" charset="0"/>
                <a:ea typeface="+mj-ea"/>
                <a:cs typeface="+mj-cs"/>
              </a:rPr>
              <a:t>Call</a:t>
            </a:r>
            <a:r>
              <a:rPr lang="sl-SI" sz="4000" b="1" i="1" dirty="0"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sl-SI" sz="4000" b="1" i="1" dirty="0" err="1">
                <a:latin typeface="Georgia" panose="02040502050405020303" pitchFamily="18" charset="0"/>
                <a:ea typeface="+mj-ea"/>
                <a:cs typeface="+mj-cs"/>
              </a:rPr>
              <a:t>for</a:t>
            </a:r>
            <a:r>
              <a:rPr lang="sl-SI" sz="4000" b="1" i="1" dirty="0"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sl-SI" sz="4000" b="1" i="1" dirty="0" err="1">
                <a:latin typeface="Georgia" panose="02040502050405020303" pitchFamily="18" charset="0"/>
                <a:ea typeface="+mj-ea"/>
                <a:cs typeface="+mj-cs"/>
              </a:rPr>
              <a:t>Applications</a:t>
            </a:r>
            <a:endParaRPr lang="sl-SI" sz="4000" b="1" i="1" dirty="0"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4105B3-F7CB-EFFC-0EFD-59480FB17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04" y="1497835"/>
            <a:ext cx="10739292" cy="4598396"/>
          </a:xfrm>
        </p:spPr>
        <p:txBody>
          <a:bodyPr/>
          <a:lstStyle/>
          <a:p>
            <a:pPr marL="354013" indent="-354013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Procedures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for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the EYC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Call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Assessment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and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Selection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process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were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defined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in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Spring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2024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by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GB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and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Task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Force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: </a:t>
            </a:r>
          </a:p>
          <a:p>
            <a:pPr marL="811213" lvl="1" indent="-354013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en-GB" sz="16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the  </a:t>
            </a:r>
            <a:r>
              <a:rPr lang="en-GB" sz="16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EUSAIR Youth Council Concept Paper </a:t>
            </a:r>
            <a:r>
              <a:rPr lang="en-GB" sz="16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approved through Governing Board Written Procedure on 9 April </a:t>
            </a:r>
            <a:r>
              <a:rPr lang="sl-SI" sz="16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2024</a:t>
            </a:r>
          </a:p>
          <a:p>
            <a:pPr marL="811213" lvl="1" indent="-354013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en-GB" sz="16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EUSAIR Youth Council Application pack </a:t>
            </a:r>
            <a:r>
              <a:rPr lang="en-GB" sz="16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consolidated in Youth Council Task Force on 3 April 2024 and shared with National Coordinators after the Concept Paper written procedure, on 18 April 2024. </a:t>
            </a:r>
            <a:endParaRPr lang="sl-SI" sz="1600" dirty="0">
              <a:latin typeface="Avenir Next LT Pro" panose="020B0504020202020204" pitchFamily="34" charset="-18"/>
              <a:cs typeface="Times New Roman" panose="02020603050405020304" pitchFamily="18" charset="0"/>
            </a:endParaRPr>
          </a:p>
          <a:p>
            <a:pPr marL="354013" lvl="1" indent="-354013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sl-SI" sz="2000" b="1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Timeline</a:t>
            </a:r>
            <a:r>
              <a:rPr lang="sl-SI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: </a:t>
            </a:r>
          </a:p>
          <a:p>
            <a:pPr marL="811213" lvl="1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sl-SI" sz="1600" b="1" dirty="0" err="1">
                <a:solidFill>
                  <a:srgbClr val="985254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Call</a:t>
            </a:r>
            <a:r>
              <a:rPr lang="sl-SI" sz="1600" b="1" dirty="0">
                <a:solidFill>
                  <a:srgbClr val="985254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1600" b="1" dirty="0" err="1">
                <a:solidFill>
                  <a:srgbClr val="985254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for</a:t>
            </a:r>
            <a:r>
              <a:rPr lang="sl-SI" sz="1600" b="1" dirty="0">
                <a:solidFill>
                  <a:srgbClr val="985254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1600" b="1" dirty="0" err="1">
                <a:solidFill>
                  <a:srgbClr val="985254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Applications</a:t>
            </a:r>
            <a:r>
              <a:rPr lang="sl-SI" sz="1600" b="1" dirty="0">
                <a:solidFill>
                  <a:srgbClr val="985254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16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– </a:t>
            </a:r>
            <a:r>
              <a:rPr lang="sl-SI" sz="16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from</a:t>
            </a:r>
            <a:r>
              <a:rPr lang="sl-SI" sz="16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April 14 </a:t>
            </a:r>
            <a:r>
              <a:rPr lang="sl-SI" sz="16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till</a:t>
            </a:r>
            <a:r>
              <a:rPr lang="sl-SI" sz="16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16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May</a:t>
            </a:r>
            <a:r>
              <a:rPr lang="sl-SI" sz="16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27 2024</a:t>
            </a:r>
          </a:p>
          <a:p>
            <a:pPr marL="811213" lvl="1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sl-SI" sz="1600" b="1" dirty="0" err="1">
                <a:solidFill>
                  <a:srgbClr val="985254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Assessment</a:t>
            </a:r>
            <a:r>
              <a:rPr lang="sl-SI" sz="1600" b="1" dirty="0">
                <a:solidFill>
                  <a:srgbClr val="985254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 of </a:t>
            </a:r>
            <a:r>
              <a:rPr lang="sl-SI" sz="1600" b="1" dirty="0" err="1">
                <a:solidFill>
                  <a:srgbClr val="985254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applications</a:t>
            </a:r>
            <a:r>
              <a:rPr lang="sl-SI" sz="1600" b="1" dirty="0">
                <a:solidFill>
                  <a:srgbClr val="985254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16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– </a:t>
            </a:r>
            <a:r>
              <a:rPr lang="sl-SI" sz="16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from</a:t>
            </a:r>
            <a:r>
              <a:rPr lang="sl-SI" sz="16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28 </a:t>
            </a:r>
            <a:r>
              <a:rPr lang="sl-SI" sz="16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May</a:t>
            </a:r>
            <a:r>
              <a:rPr lang="sl-SI" sz="16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16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till</a:t>
            </a:r>
            <a:r>
              <a:rPr lang="sl-SI" sz="16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15 </a:t>
            </a:r>
            <a:r>
              <a:rPr lang="sl-SI" sz="16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August</a:t>
            </a:r>
            <a:r>
              <a:rPr lang="sl-SI" sz="16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2024</a:t>
            </a:r>
          </a:p>
          <a:p>
            <a:pPr marL="811213" lvl="1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sl-SI" sz="1600" b="1" dirty="0" err="1">
                <a:solidFill>
                  <a:srgbClr val="985254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Consolidation</a:t>
            </a:r>
            <a:r>
              <a:rPr lang="sl-SI" sz="1600" b="1" dirty="0">
                <a:solidFill>
                  <a:srgbClr val="985254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 of </a:t>
            </a:r>
            <a:r>
              <a:rPr lang="sl-SI" sz="1600" b="1" dirty="0" err="1">
                <a:solidFill>
                  <a:srgbClr val="985254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assessments</a:t>
            </a:r>
            <a:r>
              <a:rPr lang="sl-SI" sz="1600" b="1" dirty="0">
                <a:solidFill>
                  <a:srgbClr val="985254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16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– </a:t>
            </a:r>
            <a:r>
              <a:rPr lang="sl-SI" sz="16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from</a:t>
            </a:r>
            <a:r>
              <a:rPr lang="sl-SI" sz="16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16 </a:t>
            </a:r>
            <a:r>
              <a:rPr lang="sl-SI" sz="16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August</a:t>
            </a:r>
            <a:r>
              <a:rPr lang="sl-SI" sz="16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16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till</a:t>
            </a:r>
            <a:r>
              <a:rPr lang="sl-SI" sz="16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9 September</a:t>
            </a:r>
          </a:p>
          <a:p>
            <a:pPr marL="811213" lvl="1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sl-SI" sz="1600" b="1" dirty="0" err="1">
                <a:solidFill>
                  <a:srgbClr val="985254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Selection</a:t>
            </a:r>
            <a:r>
              <a:rPr lang="sl-SI" sz="1600" b="1" dirty="0">
                <a:solidFill>
                  <a:srgbClr val="985254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 of </a:t>
            </a:r>
            <a:r>
              <a:rPr lang="sl-SI" sz="1600" b="1" dirty="0" err="1">
                <a:solidFill>
                  <a:srgbClr val="985254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candidates</a:t>
            </a:r>
            <a:r>
              <a:rPr lang="sl-SI" sz="1600" b="1" dirty="0">
                <a:solidFill>
                  <a:srgbClr val="985254"/>
                </a:solidFill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16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– </a:t>
            </a:r>
            <a:r>
              <a:rPr lang="sl-SI" sz="16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from</a:t>
            </a:r>
            <a:r>
              <a:rPr lang="sl-SI" sz="16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10 September </a:t>
            </a:r>
            <a:r>
              <a:rPr lang="sl-SI" sz="16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onwards</a:t>
            </a:r>
            <a:endParaRPr lang="sl-SI" sz="1600" dirty="0">
              <a:latin typeface="Avenir Next LT Pro" panose="020B0504020202020204" pitchFamily="34" charset="-1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074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 descr="&quot;&quot;">
            <a:extLst>
              <a:ext uri="{FF2B5EF4-FFF2-40B4-BE49-F238E27FC236}">
                <a16:creationId xmlns:a16="http://schemas.microsoft.com/office/drawing/2014/main" id="{10EFFAFD-AC3F-3378-B323-658DE992D6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1994	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1995	19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1996	16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1997	16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1998	18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1999	24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2000	14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2001	13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2002	15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2003	13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2004	13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2005	12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2006	1</a:t>
            </a:r>
            <a:endParaRPr lang="en-US" dirty="0"/>
          </a:p>
        </p:txBody>
      </p:sp>
      <p:grpSp>
        <p:nvGrpSpPr>
          <p:cNvPr id="7175" name="Group 3">
            <a:extLst>
              <a:ext uri="{FF2B5EF4-FFF2-40B4-BE49-F238E27FC236}">
                <a16:creationId xmlns:a16="http://schemas.microsoft.com/office/drawing/2014/main" id="{F3A5492F-2AB8-4D90-DF63-EDF1A53F89B4}"/>
              </a:ext>
            </a:extLst>
          </p:cNvPr>
          <p:cNvGrpSpPr>
            <a:grpSpLocks/>
          </p:cNvGrpSpPr>
          <p:nvPr/>
        </p:nvGrpSpPr>
        <p:grpSpPr bwMode="auto">
          <a:xfrm>
            <a:off x="0" y="5972755"/>
            <a:ext cx="12192000" cy="962025"/>
            <a:chOff x="0" y="5895975"/>
            <a:chExt cx="12192000" cy="962025"/>
          </a:xfrm>
        </p:grpSpPr>
        <p:pic>
          <p:nvPicPr>
            <p:cNvPr id="7176" name="Picture 4">
              <a:extLst>
                <a:ext uri="{FF2B5EF4-FFF2-40B4-BE49-F238E27FC236}">
                  <a16:creationId xmlns:a16="http://schemas.microsoft.com/office/drawing/2014/main" id="{CEC6F639-DF18-6111-0B54-FDD339B3C9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3975" y="5972175"/>
              <a:ext cx="7058025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5">
              <a:extLst>
                <a:ext uri="{FF2B5EF4-FFF2-40B4-BE49-F238E27FC236}">
                  <a16:creationId xmlns:a16="http://schemas.microsoft.com/office/drawing/2014/main" id="{C0961EA2-B7D6-74E3-7EA4-F4AEF58DFF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50" y="5895975"/>
              <a:ext cx="42291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6">
              <a:extLst>
                <a:ext uri="{FF2B5EF4-FFF2-40B4-BE49-F238E27FC236}">
                  <a16:creationId xmlns:a16="http://schemas.microsoft.com/office/drawing/2014/main" id="{4D958DD0-70B5-9FE3-2B77-DF54D889EC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95975"/>
              <a:ext cx="42291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98F54E-8190-6FBF-2E96-A5AE0029ED70}"/>
              </a:ext>
            </a:extLst>
          </p:cNvPr>
          <p:cNvCxnSpPr/>
          <p:nvPr/>
        </p:nvCxnSpPr>
        <p:spPr>
          <a:xfrm>
            <a:off x="847725" y="1221377"/>
            <a:ext cx="1266825" cy="0"/>
          </a:xfrm>
          <a:prstGeom prst="line">
            <a:avLst/>
          </a:prstGeom>
          <a:ln w="38100">
            <a:solidFill>
              <a:srgbClr val="80A9A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5BAD8CF-259D-B217-6949-059809A03F26}"/>
              </a:ext>
            </a:extLst>
          </p:cNvPr>
          <p:cNvSpPr txBox="1"/>
          <p:nvPr/>
        </p:nvSpPr>
        <p:spPr>
          <a:xfrm>
            <a:off x="756022" y="315695"/>
            <a:ext cx="10615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3600" b="1" i="1" dirty="0">
                <a:latin typeface="Georgia" panose="02040502050405020303" pitchFamily="18" charset="0"/>
              </a:rPr>
              <a:t>EYC – </a:t>
            </a:r>
            <a:r>
              <a:rPr lang="sl-SI" sz="3600" b="1" i="1" dirty="0" err="1">
                <a:latin typeface="Georgia" panose="02040502050405020303" pitchFamily="18" charset="0"/>
              </a:rPr>
              <a:t>Eligibility</a:t>
            </a:r>
            <a:r>
              <a:rPr lang="sl-SI" sz="3600" b="1" i="1" dirty="0">
                <a:latin typeface="Georgia" panose="02040502050405020303" pitchFamily="18" charset="0"/>
              </a:rPr>
              <a:t> </a:t>
            </a:r>
            <a:r>
              <a:rPr lang="sl-SI" sz="3600" b="1" i="1" dirty="0" err="1">
                <a:latin typeface="Georgia" panose="02040502050405020303" pitchFamily="18" charset="0"/>
              </a:rPr>
              <a:t>check</a:t>
            </a:r>
            <a:endParaRPr lang="sl-SI" sz="36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4105B3-F7CB-EFFC-0EFD-59480FB17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189" y="1297578"/>
            <a:ext cx="10739292" cy="4598396"/>
          </a:xfrm>
        </p:spPr>
        <p:txBody>
          <a:bodyPr/>
          <a:lstStyle/>
          <a:p>
            <a:pPr marL="354013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en-US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All together </a:t>
            </a:r>
            <a:r>
              <a:rPr lang="en-US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185 applicants applied </a:t>
            </a:r>
          </a:p>
          <a:p>
            <a:pPr marL="354013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en-US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Facility Point LP conducted the eligibility check – 4 eye principle</a:t>
            </a:r>
            <a:endParaRPr lang="sl-SI" sz="2000" dirty="0">
              <a:latin typeface="Avenir Next LT Pro" panose="020B0504020202020204" pitchFamily="34" charset="-18"/>
              <a:cs typeface="Times New Roman" panose="02020603050405020304" pitchFamily="18" charset="0"/>
            </a:endParaRPr>
          </a:p>
          <a:p>
            <a:pPr marL="354013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Eligibility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criteria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: </a:t>
            </a:r>
            <a:endParaRPr lang="en-US" sz="2000" dirty="0">
              <a:latin typeface="Avenir Next LT Pro" panose="020B0504020202020204" pitchFamily="34" charset="-18"/>
              <a:cs typeface="Times New Roman" panose="02020603050405020304" pitchFamily="18" charset="0"/>
            </a:endParaRPr>
          </a:p>
          <a:p>
            <a:pPr marL="742950" lvl="2" indent="-285750">
              <a:spcBef>
                <a:spcPts val="600"/>
              </a:spcBef>
              <a:spcAft>
                <a:spcPts val="600"/>
              </a:spcAft>
              <a:buClr>
                <a:srgbClr val="985254"/>
              </a:buClr>
              <a:buFont typeface="Wingdings 3" panose="05040102010807070707" pitchFamily="18" charset="2"/>
              <a:buChar char=""/>
            </a:pPr>
            <a:r>
              <a:rPr lang="sl-SI" sz="1600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Complete</a:t>
            </a:r>
            <a:r>
              <a:rPr lang="sl-SI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application </a:t>
            </a:r>
            <a:r>
              <a:rPr lang="sl-SI" sz="1600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submitted</a:t>
            </a:r>
            <a:r>
              <a:rPr lang="sl-SI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within the deadline, </a:t>
            </a:r>
            <a:endParaRPr lang="sl-SI" sz="1600" dirty="0">
              <a:solidFill>
                <a:srgbClr val="000000"/>
              </a:solidFill>
              <a:latin typeface="Avenir Next LT Pro" panose="020B0504020202020204" pitchFamily="34" charset="-18"/>
            </a:endParaRPr>
          </a:p>
          <a:p>
            <a:pPr marL="742950" lvl="2" indent="-285750">
              <a:spcBef>
                <a:spcPts val="600"/>
              </a:spcBef>
              <a:spcAft>
                <a:spcPts val="600"/>
              </a:spcAft>
              <a:buClr>
                <a:srgbClr val="985254"/>
              </a:buClr>
              <a:buFont typeface="Wingdings 3" panose="05040102010807070707" pitchFamily="18" charset="2"/>
              <a:buChar char=""/>
            </a:pPr>
            <a:r>
              <a:rPr lang="sl-SI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A</a:t>
            </a:r>
            <a:r>
              <a:rPr lang="en-GB" sz="1600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pplicant</a:t>
            </a:r>
            <a:r>
              <a:rPr lang="en-GB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 is a permanent resident of at least one of the EUSAIR participating country and region</a:t>
            </a:r>
            <a:r>
              <a:rPr lang="sl-SI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,</a:t>
            </a:r>
            <a:r>
              <a:rPr lang="en-GB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 </a:t>
            </a:r>
          </a:p>
          <a:p>
            <a:pPr marL="742950" lvl="2" indent="-285750">
              <a:spcBef>
                <a:spcPts val="600"/>
              </a:spcBef>
              <a:spcAft>
                <a:spcPts val="600"/>
              </a:spcAft>
              <a:buClr>
                <a:srgbClr val="985254"/>
              </a:buClr>
              <a:buFont typeface="Wingdings 3" panose="05040102010807070707" pitchFamily="18" charset="2"/>
              <a:buChar char=""/>
            </a:pPr>
            <a:r>
              <a:rPr lang="sl-SI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A</a:t>
            </a:r>
            <a:r>
              <a:rPr lang="en-GB" sz="1600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pplicant</a:t>
            </a:r>
            <a:r>
              <a:rPr lang="en-GB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 is aged between 18 and 29 years old</a:t>
            </a:r>
            <a:r>
              <a:rPr lang="sl-SI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,</a:t>
            </a:r>
            <a:endParaRPr lang="en-GB" sz="1600" dirty="0">
              <a:solidFill>
                <a:srgbClr val="000000"/>
              </a:solidFill>
              <a:latin typeface="Avenir Next LT Pro" panose="020B0504020202020204" pitchFamily="34" charset="-18"/>
            </a:endParaRPr>
          </a:p>
          <a:p>
            <a:pPr marL="742950" lvl="2" indent="-285750">
              <a:spcBef>
                <a:spcPts val="600"/>
              </a:spcBef>
              <a:spcAft>
                <a:spcPts val="600"/>
              </a:spcAft>
              <a:buClr>
                <a:srgbClr val="985254"/>
              </a:buClr>
              <a:buFont typeface="Wingdings 3" panose="05040102010807070707" pitchFamily="18" charset="2"/>
              <a:buChar char=""/>
            </a:pPr>
            <a:r>
              <a:rPr lang="sl-SI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A</a:t>
            </a:r>
            <a:r>
              <a:rPr lang="en-GB" sz="1600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pplicant</a:t>
            </a:r>
            <a:r>
              <a:rPr lang="en-GB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 possesses a proficiency level of at least B2 in English</a:t>
            </a:r>
            <a:r>
              <a:rPr lang="sl-SI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,</a:t>
            </a:r>
            <a:r>
              <a:rPr lang="en-GB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  </a:t>
            </a:r>
          </a:p>
          <a:p>
            <a:pPr marL="742950" lvl="2" indent="-285750">
              <a:spcBef>
                <a:spcPts val="600"/>
              </a:spcBef>
              <a:spcAft>
                <a:spcPts val="600"/>
              </a:spcAft>
              <a:buClr>
                <a:srgbClr val="985254"/>
              </a:buClr>
              <a:buFont typeface="Wingdings 3" panose="05040102010807070707" pitchFamily="18" charset="2"/>
              <a:buChar char=""/>
            </a:pPr>
            <a:r>
              <a:rPr lang="sl-SI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N</a:t>
            </a:r>
            <a:r>
              <a:rPr lang="en-GB" sz="1600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ot</a:t>
            </a:r>
            <a:r>
              <a:rPr lang="en-GB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 a member of EUSDR or EUSALP Youth Councils</a:t>
            </a:r>
            <a:r>
              <a:rPr lang="sl-SI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,</a:t>
            </a:r>
          </a:p>
          <a:p>
            <a:pPr marL="742950" lvl="2" indent="-285750">
              <a:spcBef>
                <a:spcPts val="600"/>
              </a:spcBef>
              <a:spcAft>
                <a:spcPts val="600"/>
              </a:spcAft>
              <a:buClr>
                <a:srgbClr val="985254"/>
              </a:buClr>
              <a:buFont typeface="Wingdings 3" panose="05040102010807070707" pitchFamily="18" charset="2"/>
              <a:buChar char=""/>
            </a:pPr>
            <a:r>
              <a:rPr lang="sl-SI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N</a:t>
            </a:r>
            <a:r>
              <a:rPr lang="en-GB" sz="1600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ot</a:t>
            </a:r>
            <a:r>
              <a:rPr lang="en-GB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 a member of a political party and/or interest group.</a:t>
            </a:r>
          </a:p>
          <a:p>
            <a:pPr marL="354013" indent="-3540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en-US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178 passed the eligibility check</a:t>
            </a:r>
            <a:r>
              <a:rPr lang="sl-SI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</a:p>
          <a:p>
            <a:pPr marL="354013" indent="-354013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endParaRPr lang="sl-SI" sz="2000" dirty="0">
              <a:latin typeface="Avenir Next LT Pro" panose="020B0504020202020204" pitchFamily="34" charset="-18"/>
              <a:cs typeface="Times New Roman" panose="02020603050405020304" pitchFamily="18" charset="0"/>
            </a:endParaRPr>
          </a:p>
          <a:p>
            <a:pPr marL="354013" indent="-354013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endParaRPr lang="sl-SI" sz="2000" dirty="0">
              <a:latin typeface="Avenir Next LT Pro" panose="020B0504020202020204" pitchFamily="34" charset="-18"/>
              <a:cs typeface="Times New Roman" panose="02020603050405020304" pitchFamily="18" charset="0"/>
            </a:endParaRPr>
          </a:p>
          <a:p>
            <a:pPr marL="354013" indent="-354013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endParaRPr lang="en-US" sz="2000" dirty="0">
              <a:latin typeface="Avenir Next LT Pro" panose="020B0504020202020204" pitchFamily="34" charset="-1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612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 descr="&quot;&quot;">
            <a:extLst>
              <a:ext uri="{FF2B5EF4-FFF2-40B4-BE49-F238E27FC236}">
                <a16:creationId xmlns:a16="http://schemas.microsoft.com/office/drawing/2014/main" id="{10EFFAFD-AC3F-3378-B323-658DE992D6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1994	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1995	19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1996	16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1997	16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1998	18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1999	24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2000	14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2001	13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2002	15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2003	13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2004	13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2005	12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2006	1</a:t>
            </a:r>
            <a:endParaRPr lang="en-US" dirty="0"/>
          </a:p>
        </p:txBody>
      </p:sp>
      <p:grpSp>
        <p:nvGrpSpPr>
          <p:cNvPr id="7175" name="Group 3">
            <a:extLst>
              <a:ext uri="{FF2B5EF4-FFF2-40B4-BE49-F238E27FC236}">
                <a16:creationId xmlns:a16="http://schemas.microsoft.com/office/drawing/2014/main" id="{F3A5492F-2AB8-4D90-DF63-EDF1A53F89B4}"/>
              </a:ext>
            </a:extLst>
          </p:cNvPr>
          <p:cNvGrpSpPr>
            <a:grpSpLocks/>
          </p:cNvGrpSpPr>
          <p:nvPr/>
        </p:nvGrpSpPr>
        <p:grpSpPr bwMode="auto">
          <a:xfrm>
            <a:off x="0" y="5972755"/>
            <a:ext cx="12192000" cy="962025"/>
            <a:chOff x="0" y="5895975"/>
            <a:chExt cx="12192000" cy="962025"/>
          </a:xfrm>
        </p:grpSpPr>
        <p:pic>
          <p:nvPicPr>
            <p:cNvPr id="7176" name="Picture 4">
              <a:extLst>
                <a:ext uri="{FF2B5EF4-FFF2-40B4-BE49-F238E27FC236}">
                  <a16:creationId xmlns:a16="http://schemas.microsoft.com/office/drawing/2014/main" id="{CEC6F639-DF18-6111-0B54-FDD339B3C9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3975" y="5972175"/>
              <a:ext cx="7058025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5">
              <a:extLst>
                <a:ext uri="{FF2B5EF4-FFF2-40B4-BE49-F238E27FC236}">
                  <a16:creationId xmlns:a16="http://schemas.microsoft.com/office/drawing/2014/main" id="{C0961EA2-B7D6-74E3-7EA4-F4AEF58DFF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50" y="5895975"/>
              <a:ext cx="42291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6">
              <a:extLst>
                <a:ext uri="{FF2B5EF4-FFF2-40B4-BE49-F238E27FC236}">
                  <a16:creationId xmlns:a16="http://schemas.microsoft.com/office/drawing/2014/main" id="{4D958DD0-70B5-9FE3-2B77-DF54D889EC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95975"/>
              <a:ext cx="42291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98F54E-8190-6FBF-2E96-A5AE0029ED70}"/>
              </a:ext>
            </a:extLst>
          </p:cNvPr>
          <p:cNvCxnSpPr/>
          <p:nvPr/>
        </p:nvCxnSpPr>
        <p:spPr>
          <a:xfrm>
            <a:off x="847725" y="1221377"/>
            <a:ext cx="1266825" cy="0"/>
          </a:xfrm>
          <a:prstGeom prst="line">
            <a:avLst/>
          </a:prstGeom>
          <a:ln w="38100">
            <a:solidFill>
              <a:srgbClr val="80A9A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5BAD8CF-259D-B217-6949-059809A03F26}"/>
              </a:ext>
            </a:extLst>
          </p:cNvPr>
          <p:cNvSpPr txBox="1"/>
          <p:nvPr/>
        </p:nvSpPr>
        <p:spPr>
          <a:xfrm>
            <a:off x="756022" y="315695"/>
            <a:ext cx="1094456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3400" b="1" i="1" dirty="0">
                <a:latin typeface="Georgia" panose="02040502050405020303" pitchFamily="18" charset="0"/>
              </a:rPr>
              <a:t>EYC – </a:t>
            </a:r>
            <a:r>
              <a:rPr lang="sl-SI" sz="3400" b="1" i="1" dirty="0" err="1">
                <a:latin typeface="Georgia" panose="02040502050405020303" pitchFamily="18" charset="0"/>
              </a:rPr>
              <a:t>Assessment</a:t>
            </a:r>
            <a:r>
              <a:rPr lang="sl-SI" sz="3400" b="1" i="1" dirty="0">
                <a:latin typeface="Georgia" panose="02040502050405020303" pitchFamily="18" charset="0"/>
              </a:rPr>
              <a:t> of </a:t>
            </a:r>
            <a:r>
              <a:rPr lang="sl-SI" sz="3400" b="1" i="1" dirty="0" err="1">
                <a:latin typeface="Georgia" panose="02040502050405020303" pitchFamily="18" charset="0"/>
              </a:rPr>
              <a:t>motivational</a:t>
            </a:r>
            <a:r>
              <a:rPr lang="sl-SI" sz="3400" b="1" i="1" dirty="0">
                <a:latin typeface="Georgia" panose="02040502050405020303" pitchFamily="18" charset="0"/>
              </a:rPr>
              <a:t> </a:t>
            </a:r>
            <a:r>
              <a:rPr lang="sl-SI" sz="3400" b="1" i="1" dirty="0" err="1">
                <a:latin typeface="Georgia" panose="02040502050405020303" pitchFamily="18" charset="0"/>
              </a:rPr>
              <a:t>questions</a:t>
            </a:r>
            <a:r>
              <a:rPr lang="sl-SI" sz="3400" b="1" i="1" dirty="0">
                <a:latin typeface="Georgia" panose="02040502050405020303" pitchFamily="18" charset="0"/>
              </a:rPr>
              <a:t> </a:t>
            </a:r>
            <a:endParaRPr lang="sl-SI" sz="3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4105B3-F7CB-EFFC-0EFD-59480FB17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189" y="1450559"/>
            <a:ext cx="10739292" cy="4598396"/>
          </a:xfrm>
        </p:spPr>
        <p:txBody>
          <a:bodyPr/>
          <a:lstStyle/>
          <a:p>
            <a:pPr marL="354013" indent="-354013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sl-SI" sz="2000" b="1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Assessment</a:t>
            </a:r>
            <a:r>
              <a:rPr lang="sl-SI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of </a:t>
            </a:r>
            <a:r>
              <a:rPr lang="sl-SI" sz="2000" b="1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motivational</a:t>
            </a:r>
            <a:r>
              <a:rPr lang="sl-SI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questions</a:t>
            </a:r>
            <a:r>
              <a:rPr lang="sl-SI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– </a:t>
            </a:r>
            <a:r>
              <a:rPr lang="sl-SI" sz="2000" b="1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ensuring</a:t>
            </a:r>
            <a:r>
              <a:rPr lang="sl-SI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minimum </a:t>
            </a:r>
            <a:r>
              <a:rPr lang="sl-SI" sz="2000" b="1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quality</a:t>
            </a:r>
            <a:endParaRPr lang="sl-SI" sz="2000" b="1" dirty="0">
              <a:latin typeface="Avenir Next LT Pro" panose="020B0504020202020204" pitchFamily="34" charset="-18"/>
              <a:cs typeface="Times New Roman" panose="02020603050405020304" pitchFamily="18" charset="0"/>
            </a:endParaRPr>
          </a:p>
          <a:p>
            <a:pPr marL="720725" lvl="2" indent="-263525">
              <a:buClr>
                <a:srgbClr val="985254"/>
              </a:buClr>
              <a:buFont typeface="Wingdings 3" panose="05040102010807070707" pitchFamily="18" charset="2"/>
              <a:buChar char=""/>
            </a:pPr>
            <a:r>
              <a:rPr lang="en-GB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to check the candidates’ motivation, </a:t>
            </a:r>
            <a:endParaRPr lang="sl-SI" sz="1600" dirty="0">
              <a:solidFill>
                <a:srgbClr val="000000"/>
              </a:solidFill>
              <a:latin typeface="Avenir Next LT Pro" panose="020B0504020202020204" pitchFamily="34" charset="-18"/>
            </a:endParaRPr>
          </a:p>
          <a:p>
            <a:pPr marL="720725" lvl="2" indent="-263525">
              <a:buClr>
                <a:srgbClr val="985254"/>
              </a:buClr>
              <a:buFont typeface="Wingdings 3" panose="05040102010807070707" pitchFamily="18" charset="2"/>
              <a:buChar char=""/>
            </a:pPr>
            <a:r>
              <a:rPr lang="en-GB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understanding of the region's challenges, </a:t>
            </a:r>
            <a:endParaRPr lang="sl-SI" sz="1600" dirty="0">
              <a:solidFill>
                <a:srgbClr val="000000"/>
              </a:solidFill>
              <a:latin typeface="Avenir Next LT Pro" panose="020B0504020202020204" pitchFamily="34" charset="-18"/>
            </a:endParaRPr>
          </a:p>
          <a:p>
            <a:pPr marL="720725" lvl="2" indent="-263525">
              <a:buClr>
                <a:srgbClr val="985254"/>
              </a:buClr>
              <a:buFont typeface="Wingdings 3" panose="05040102010807070707" pitchFamily="18" charset="2"/>
              <a:buChar char=""/>
            </a:pPr>
            <a:r>
              <a:rPr lang="en-GB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their constituency among the youth in their country/Adriatic-Ionian region and </a:t>
            </a:r>
            <a:endParaRPr lang="sl-SI" sz="1600" dirty="0">
              <a:solidFill>
                <a:srgbClr val="000000"/>
              </a:solidFill>
              <a:latin typeface="Avenir Next LT Pro" panose="020B0504020202020204" pitchFamily="34" charset="-18"/>
            </a:endParaRPr>
          </a:p>
          <a:p>
            <a:pPr marL="720725" lvl="2" indent="-263525">
              <a:buClr>
                <a:srgbClr val="985254"/>
              </a:buClr>
              <a:buFont typeface="Wingdings 3" panose="05040102010807070707" pitchFamily="18" charset="2"/>
              <a:buChar char=""/>
            </a:pPr>
            <a:r>
              <a:rPr lang="en-GB" sz="1600" dirty="0">
                <a:solidFill>
                  <a:srgbClr val="000000"/>
                </a:solidFill>
                <a:latin typeface="Avenir Next LT Pro" panose="020B0504020202020204" pitchFamily="34" charset="-18"/>
              </a:rPr>
              <a:t>their vision for the future.</a:t>
            </a:r>
          </a:p>
          <a:p>
            <a:pPr marL="354013" indent="-354013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en-US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Instructions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and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online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assesment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forms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, 2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tutorial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meetings</a:t>
            </a:r>
            <a:endParaRPr lang="sl-SI" sz="2000" dirty="0">
              <a:latin typeface="Avenir Next LT Pro" panose="020B0504020202020204" pitchFamily="34" charset="-18"/>
              <a:cs typeface="Times New Roman" panose="02020603050405020304" pitchFamily="18" charset="0"/>
            </a:endParaRPr>
          </a:p>
          <a:p>
            <a:pPr marL="354013" indent="-354013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en-US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Assessors from the Facility Point Project (10 assessors from 9 countries) and DG REGIO (1)</a:t>
            </a:r>
            <a:endParaRPr lang="sl-SI" sz="2000" dirty="0">
              <a:latin typeface="Avenir Next LT Pro" panose="020B0504020202020204" pitchFamily="34" charset="-18"/>
              <a:cs typeface="Times New Roman" panose="02020603050405020304" pitchFamily="18" charset="0"/>
            </a:endParaRPr>
          </a:p>
          <a:p>
            <a:pPr marL="354013" indent="-354013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en-US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To </a:t>
            </a:r>
            <a:r>
              <a:rPr lang="en-US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ensure minimal bias</a:t>
            </a:r>
            <a:r>
              <a:rPr lang="en-US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: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Assessor did not assess candidates from their own country</a:t>
            </a:r>
            <a:r>
              <a:rPr lang="sl-SI" sz="2000" i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, e</a:t>
            </a:r>
            <a:r>
              <a:rPr lang="en-US" sz="2000" i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ach group was graded twice</a:t>
            </a:r>
            <a:r>
              <a:rPr lang="sl-SI" sz="2000" i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Anonymous process only working with Application Ids and minimal information</a:t>
            </a:r>
            <a:r>
              <a:rPr lang="en-US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. </a:t>
            </a:r>
            <a:endParaRPr lang="sl-SI" sz="2000" dirty="0">
              <a:latin typeface="Avenir Next LT Pro" panose="020B0504020202020204" pitchFamily="34" charset="-18"/>
              <a:cs typeface="Times New Roman" panose="02020603050405020304" pitchFamily="18" charset="0"/>
            </a:endParaRPr>
          </a:p>
          <a:p>
            <a:pPr marL="354013" indent="-354013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r>
              <a:rPr lang="sl-SI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156 </a:t>
            </a:r>
            <a:r>
              <a:rPr lang="sl-SI" sz="2000" b="1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candidates</a:t>
            </a:r>
            <a:r>
              <a:rPr lang="sl-SI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passed</a:t>
            </a:r>
            <a:r>
              <a:rPr lang="sl-SI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the 6,00 point </a:t>
            </a:r>
            <a:r>
              <a:rPr lang="sl-SI" sz="2000" b="1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treshold</a:t>
            </a:r>
            <a:r>
              <a:rPr lang="sl-SI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.</a:t>
            </a:r>
          </a:p>
          <a:p>
            <a:pPr marL="354013" indent="-354013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endParaRPr lang="sl-SI" sz="2000" dirty="0">
              <a:latin typeface="Avenir Next LT Pro" panose="020B0504020202020204" pitchFamily="34" charset="-18"/>
              <a:cs typeface="Times New Roman" panose="02020603050405020304" pitchFamily="18" charset="0"/>
            </a:endParaRPr>
          </a:p>
          <a:p>
            <a:pPr marL="354013" indent="-354013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endParaRPr lang="sl-SI" sz="2000" dirty="0">
              <a:latin typeface="Avenir Next LT Pro" panose="020B0504020202020204" pitchFamily="34" charset="-18"/>
              <a:cs typeface="Times New Roman" panose="02020603050405020304" pitchFamily="18" charset="0"/>
            </a:endParaRPr>
          </a:p>
          <a:p>
            <a:pPr marL="354013" indent="-354013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80A9A1"/>
              </a:buClr>
              <a:buFont typeface="Webdings" panose="05030102010509060703" pitchFamily="18" charset="2"/>
              <a:buChar char=""/>
            </a:pPr>
            <a:endParaRPr lang="en-US" sz="2000" dirty="0">
              <a:latin typeface="Avenir Next LT Pro" panose="020B0504020202020204" pitchFamily="34" charset="-1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051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14340</TotalTime>
  <Words>1900</Words>
  <Application>Microsoft Office PowerPoint</Application>
  <PresentationFormat>Širokozaslonsko</PresentationFormat>
  <Paragraphs>291</Paragraphs>
  <Slides>18</Slides>
  <Notes>16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18</vt:i4>
      </vt:variant>
    </vt:vector>
  </HeadingPairs>
  <TitlesOfParts>
    <vt:vector size="28" baseType="lpstr">
      <vt:lpstr>Arial</vt:lpstr>
      <vt:lpstr>Avenir Next LT Pro</vt:lpstr>
      <vt:lpstr>Calibri</vt:lpstr>
      <vt:lpstr>Calibri Light</vt:lpstr>
      <vt:lpstr>Georgia</vt:lpstr>
      <vt:lpstr>Trebuchet MS</vt:lpstr>
      <vt:lpstr>Webdings</vt:lpstr>
      <vt:lpstr>Wingdings 3</vt:lpstr>
      <vt:lpstr>Office Theme</vt:lpstr>
      <vt:lpstr>2_Office Theme</vt:lpstr>
      <vt:lpstr>PowerPointova predstavitev</vt:lpstr>
      <vt:lpstr>Contents</vt:lpstr>
      <vt:lpstr>EUSAIR revision</vt:lpstr>
      <vt:lpstr>EUSAIR governance revision</vt:lpstr>
      <vt:lpstr>EUSAIR governance revision – streamlining of GB+ meetings</vt:lpstr>
      <vt:lpstr>EUSAIR governance revision – next steps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Post 2027 Cohesion Policy - EUSAIR perspective</vt:lpstr>
      <vt:lpstr>EUSAIR Post 2027 perspective – expected results</vt:lpstr>
      <vt:lpstr>EUSAIR Post 2027 perspective – the process</vt:lpstr>
      <vt:lpstr>EUSAIR Post 2027 perspective – the Final Report</vt:lpstr>
      <vt:lpstr>Thank you  for your 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Kos</dc:creator>
  <cp:lastModifiedBy>Olga Abram</cp:lastModifiedBy>
  <cp:revision>174</cp:revision>
  <cp:lastPrinted>2023-01-13T10:08:31Z</cp:lastPrinted>
  <dcterms:created xsi:type="dcterms:W3CDTF">2022-09-07T09:31:29Z</dcterms:created>
  <dcterms:modified xsi:type="dcterms:W3CDTF">2024-09-13T08:31:43Z</dcterms:modified>
</cp:coreProperties>
</file>