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2"/>
  </p:notesMasterIdLst>
  <p:sldIdLst>
    <p:sldId id="4153" r:id="rId3"/>
    <p:sldId id="4287" r:id="rId4"/>
    <p:sldId id="4152" r:id="rId5"/>
    <p:sldId id="4288" r:id="rId6"/>
    <p:sldId id="4154" r:id="rId7"/>
    <p:sldId id="4285" r:id="rId8"/>
    <p:sldId id="4284" r:id="rId9"/>
    <p:sldId id="4283" r:id="rId10"/>
    <p:sldId id="283" r:id="rId11"/>
  </p:sldIdLst>
  <p:sldSz cx="12192000" cy="6858000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F91146-F1D0-4506-806F-2BCA7CFA730F}">
          <p14:sldIdLst>
            <p14:sldId id="4153"/>
            <p14:sldId id="4287"/>
            <p14:sldId id="4152"/>
            <p14:sldId id="4288"/>
            <p14:sldId id="4154"/>
            <p14:sldId id="4285"/>
            <p14:sldId id="4284"/>
            <p14:sldId id="4283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cility Point" initials="FP" lastIdx="2" clrIdx="0">
    <p:extLst>
      <p:ext uri="{19B8F6BF-5375-455C-9EA6-DF929625EA0E}">
        <p15:presenceInfo xmlns:p15="http://schemas.microsoft.com/office/powerpoint/2012/main" userId="Facility Point" providerId="None"/>
      </p:ext>
    </p:extLst>
  </p:cmAuthor>
  <p:cmAuthor id="2" name="Magdalena Rakovec" initials="MR" lastIdx="7" clrIdx="1">
    <p:extLst>
      <p:ext uri="{19B8F6BF-5375-455C-9EA6-DF929625EA0E}">
        <p15:presenceInfo xmlns:p15="http://schemas.microsoft.com/office/powerpoint/2012/main" userId="S::magdalena.rakovec@cep.si::cac621a0-f45a-4206-b53a-6303ee085b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5254"/>
    <a:srgbClr val="80A9A1"/>
    <a:srgbClr val="D7E2E6"/>
    <a:srgbClr val="8FA2C3"/>
    <a:srgbClr val="BA7F80"/>
    <a:srgbClr val="CC5D12"/>
    <a:srgbClr val="F2A16A"/>
    <a:srgbClr val="E5B671"/>
    <a:srgbClr val="BC9B84"/>
    <a:srgbClr val="E8E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 autoAdjust="0"/>
    <p:restoredTop sz="93559" autoAdjust="0"/>
  </p:normalViewPr>
  <p:slideViewPr>
    <p:cSldViewPr snapToGrid="0">
      <p:cViewPr varScale="1">
        <p:scale>
          <a:sx n="152" d="100"/>
          <a:sy n="152" d="100"/>
        </p:scale>
        <p:origin x="58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4005B0-B9E9-87D1-9380-F1BD3BAD92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8A857-F066-3EFB-2E05-8946025689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1A2134-9824-4EF8-916D-050C9233503C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215EB1-9B8A-0E72-6519-C632A2A67B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C39474F-AA76-CF9B-8608-031760617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EC1F3-92B9-9FEB-FBE0-A02FBBFF72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B9664-CF9D-1ED6-D377-FDCF6F2BF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21671D-7B37-4620-9518-7B7DC06BD24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7991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067E3F-A233-6B91-1D32-E7A1B0A5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2E22F03-90FF-1A02-EF79-515F153BB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8ED4A4A-4F8C-8950-0C41-558CC2E93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B2F21-4951-45C9-A38D-D5C6EF4B121D}" type="slidenum">
              <a:rPr lang="en-GB" altLang="fr-FR" smtClean="0"/>
              <a:pPr/>
              <a:t>3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75201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067E3F-A233-6B91-1D32-E7A1B0A5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2E22F03-90FF-1A02-EF79-515F153BB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8ED4A4A-4F8C-8950-0C41-558CC2E93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B2F21-4951-45C9-A38D-D5C6EF4B121D}" type="slidenum">
              <a:rPr lang="en-GB" altLang="fr-FR" smtClean="0"/>
              <a:pPr/>
              <a:t>4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02364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067E3F-A233-6B91-1D32-E7A1B0A5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2E22F03-90FF-1A02-EF79-515F153BB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8ED4A4A-4F8C-8950-0C41-558CC2E93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9B2F21-4951-45C9-A38D-D5C6EF4B121D}" type="slidenum">
              <a:rPr lang="en-GB" altLang="fr-FR" smtClean="0"/>
              <a:pPr/>
              <a:t>5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27377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3B71D-51B4-6892-6794-8AC93D77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CC71-BB57-4548-957D-8AD1FD1E7C2F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42372-4A3E-079B-A08A-E960F62E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6BF37-B794-4F86-66EA-E1749933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224A-298E-4CB2-BFF2-AD70376E0DC9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081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27546-AF76-2774-9C78-49068C59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B8B3-E219-4DD1-9DA8-ACAF52BE22C8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D8C3-1B96-1A2A-9FD0-86E292CC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38F6A-1081-6CFE-C37A-730BFD74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3F26-5717-4FAD-AA09-61939A1026E0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14582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07A58-EDCB-7D7A-A658-D87B5D2B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8BC0-7FF7-4E5B-9CCD-21048D6C0F14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17F4D-1E56-985A-71B6-DA0BFB74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1E329-4F11-B2E0-6E20-64D25F6A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156C-7E33-4E16-BD5B-1BDEE7D9BCFE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9915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EABDF-C0A2-8495-FC12-D5799109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BBC9-61E3-42D8-A719-CAAC6BBCE146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5B30B-ACD8-F80E-F764-81630BBF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0C3F-B355-1C30-85F0-CB5BC7B9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469F-7C10-4AAA-A10B-301443C864A6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0329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5B999-B5FC-0D22-F64D-919999FA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1F65-D6B3-46F6-A3F0-CCFB0DEB682E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1A54-027A-C3A1-CE06-CF73D9A3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88F01-FC0A-B5A7-0675-E68C41D2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FFCE-89C4-44B2-B891-214D2412BC97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29784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930B1-3536-2F84-95A1-C3AC3351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415C-43C4-4B4F-8060-9EE08FC35791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D9332-5C3F-CA28-7BAF-D7B7BB7A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D4043-7F7A-DD21-8447-036B5BB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A658-30F6-46EC-88A5-5765E9DF2D5B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2394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89AD27-5815-1B9B-D099-2E26BCC7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7E97-2631-4F28-899F-3DD6930A9032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D01E2-00CE-BCD1-B077-FD2A9FEC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F0F729-5146-6CB6-9144-C9C0F472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490AA-3203-4922-AB8B-46FDE35D786A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42382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11EB34F-C903-A69B-BEE6-17683A04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0E58-3186-4406-A017-A92EF74EFC2E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46B3F6-4DA9-9070-F06D-77466ECD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BD2F83-638E-2118-B481-C8329BEA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C3B0-95EF-4A9A-AF4D-A4EACB3749A6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5736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892C7B-2474-72A2-590F-3E684FA9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7E961-8C00-478E-9535-3114A90F4733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43B2C7-B6C0-CE8D-A048-732C23ED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AA8EA0-DD32-97AF-A498-10493AB6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E5EA-664A-4FC2-8D5B-78D7686BDD9B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277964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3E23B1-6840-0624-C3F3-30DFA136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8407-6657-4482-82AC-F7397CF5F5D4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26BCD8-35B6-97F4-0A96-E49E2FF2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F2F235-9F26-6D61-8B05-464F90F3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AFAF-90FC-46DB-B857-0732BB6674D7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182168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38EB99-058E-EDFF-0F03-598653EB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0E95-ED31-4995-A014-CA8D03189C90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B1E221-91BE-CF8D-F494-26DA5812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9FB535-DB63-28FD-D095-D5F153FE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5508-CF9E-4F7F-96B7-D7C526CC3A69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82210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FC907-2A23-9C46-1881-AE02E270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16F2-8B15-4952-A6AE-14C341DF1ED5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72A51-962D-5FF9-AEA6-E4353984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AA964-4F04-C6CE-9B32-3C06CCC9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CB0D-675F-446F-BA8A-C7F7120FBE99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44979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000428-B0BB-BCAA-22A5-263DFF95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9DC0-6C4C-4889-B3EF-F124E37F32F0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0B7B4B-65A1-6FCD-607C-B7B71CF8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E5606-E103-C453-187C-8626E6C5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0DC1-610C-474D-B8B7-F452B93EBAE4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620020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EB0CC-9BA0-62DF-540F-20AEB45B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7AEE-FB6B-47A7-ACB2-FC01972FB321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D239D-EC5A-1AE2-EA56-B8227C9D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3A714-E15A-FA37-4EE1-F137E6BE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FF99-220D-496F-8737-4AF8E67A5790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5976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19B1-180F-7213-E718-28C1244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DD85-0ECF-4491-A31D-12333549128D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A1164-9314-E93C-5FCB-C99E06F5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47CEC-4FBB-484B-375B-5DFF8D6A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4132-DFBC-457C-9564-84E9D463BFEA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02230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4F438-586A-AB8C-1641-0090A893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D4A4-77AD-416E-AB15-B83AEDA808B0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9D5C9-93A8-5E64-7257-27E86B59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AAF68-FE07-3022-BBBB-2967AB7A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2B90-B5A9-4321-9541-FACF6BAD3943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5268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342E6C-4CC1-E390-4095-D5E2C714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AF5D-FFDF-44F1-A5A9-E13B5FE9688A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BE7098-0972-D0FF-57CD-078A684A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DB737D-D832-51E7-F02A-2BB746C3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2DFC-B908-4D2E-87AB-32766666A07F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051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81FD43-338E-BEEF-15A1-9258BA03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1D58-CAFB-4ADD-809E-31E2B37FB645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EC5CF6-7E7F-B912-FF2E-D4CC6F92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FB1C55-F241-4B5C-62EA-060C184C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40C3-97D2-4327-8129-D24F9D580B4A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2750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5F4669-218A-7CAD-4D30-7E8CDFD2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F506-0B72-4B4C-A9CF-5963FB7994D5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98DDD2-3065-B66E-E488-686B7998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2DDB37-13D0-EEFB-F5DC-E118B96C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2B41-F574-480D-BCB9-4DFE99C64E93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4263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E05DA5-576E-CDB2-8B3F-763B3C71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7713-719D-427A-8123-0777EA97AAD3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76DBA5-9F00-B080-30F6-CF1F253B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656173-C356-F9C6-C022-E5C3CA4A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90CB-D37F-4C0E-BCF6-F247DDFDD9E7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5990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220DCB-9423-8A64-3588-2F97173B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9E8B2-6DA6-43AA-8784-402F36D4A8CF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733A6-406D-5ADF-2929-2E68E993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008920-5A9B-7AF5-C809-BB0CB33F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E4AD-0ECA-4AC2-BD57-808A2320CD04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0086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44EBDB-E06E-E721-D108-599C8B90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6FE90-CD42-46E6-A98A-81B230BFA3D2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230D82-CA8E-EBBA-77A8-9FF2C2B1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EC2CBC-12E6-69A4-1BA5-5F8F9A39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0246-58A7-4171-8ED0-2207889046B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6235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EBCEB1-FE22-5391-CCE4-86BA2D7AB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GB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CFC110-5CAE-89D4-D85C-509FE4E9A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en-GB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4D1F9-2437-9B26-557C-4C69AEC3D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2FAA7-970A-4E45-87BC-F55FD3E37C2C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AECA3-51F3-5E92-EA4E-C98BDCE43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C532E-877B-E9A9-CBA5-B49784D67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4C6D45-9732-4852-9EDD-0642DE5B9DE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7B9E5BF2-9AFD-4B3F-8B28-45642F8A7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en-GB" altLang="sl-SI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80E3C352-B3BD-048C-7D1D-5D0CFE3C1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en-GB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8DB46-C668-71C6-DF72-7ACBB1BC6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2CE9AA-E575-4257-8404-6DE4671C812F}" type="datetimeFigureOut">
              <a:rPr lang="en-GB"/>
              <a:pPr>
                <a:defRPr/>
              </a:pPr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90DD0-2534-592F-C200-1B3636126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FCEE-5EDA-4CA0-12C7-5D71B76DD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E41DC3-D644-40E0-8820-D17D777AC9FE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riatic-ionian.eu/eusair-flagships-all-summed-u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>
            <a:extLst>
              <a:ext uri="{FF2B5EF4-FFF2-40B4-BE49-F238E27FC236}">
                <a16:creationId xmlns:a16="http://schemas.microsoft.com/office/drawing/2014/main" id="{AA228D4E-A081-2DA9-E750-694C8DB0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573" y="150395"/>
            <a:ext cx="10626811" cy="66923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l-SI" altLang="sl-S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16319-6BC7-3AB9-38DA-C36131EFFB1C}"/>
              </a:ext>
            </a:extLst>
          </p:cNvPr>
          <p:cNvSpPr/>
          <p:nvPr/>
        </p:nvSpPr>
        <p:spPr>
          <a:xfrm>
            <a:off x="770021" y="150395"/>
            <a:ext cx="10635916" cy="19036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9" name="object 5">
            <a:extLst>
              <a:ext uri="{FF2B5EF4-FFF2-40B4-BE49-F238E27FC236}">
                <a16:creationId xmlns:a16="http://schemas.microsoft.com/office/drawing/2014/main" id="{ECBD533E-25FE-190B-E7EF-A50FF9370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080" y="3436943"/>
            <a:ext cx="549275" cy="788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sp>
        <p:nvSpPr>
          <p:cNvPr id="4100" name="object 6">
            <a:extLst>
              <a:ext uri="{FF2B5EF4-FFF2-40B4-BE49-F238E27FC236}">
                <a16:creationId xmlns:a16="http://schemas.microsoft.com/office/drawing/2014/main" id="{AEA4E67F-5CB2-DAF1-1AB9-CDAA83B40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4960943"/>
            <a:ext cx="550862" cy="788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sp>
        <p:nvSpPr>
          <p:cNvPr id="4101" name="object 7">
            <a:extLst>
              <a:ext uri="{FF2B5EF4-FFF2-40B4-BE49-F238E27FC236}">
                <a16:creationId xmlns:a16="http://schemas.microsoft.com/office/drawing/2014/main" id="{0CEB7367-71EC-2308-6038-8299F74A8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5387975"/>
            <a:ext cx="550862" cy="7889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sp>
        <p:nvSpPr>
          <p:cNvPr id="4102" name="object 8">
            <a:extLst>
              <a:ext uri="{FF2B5EF4-FFF2-40B4-BE49-F238E27FC236}">
                <a16:creationId xmlns:a16="http://schemas.microsoft.com/office/drawing/2014/main" id="{021707C3-B1AC-6D8E-BD69-D92AE4F7D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5813430"/>
            <a:ext cx="550862" cy="790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l-SI" altLang="sl-SI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E2F9F185-E804-5145-CD28-6FB4A71545C7}"/>
              </a:ext>
            </a:extLst>
          </p:cNvPr>
          <p:cNvSpPr txBox="1">
            <a:spLocks/>
          </p:cNvSpPr>
          <p:nvPr/>
        </p:nvSpPr>
        <p:spPr bwMode="auto">
          <a:xfrm>
            <a:off x="1227137" y="2819109"/>
            <a:ext cx="9358313" cy="22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sl-SI" altLang="fr-FR" sz="2800" b="1" i="1" kern="0" dirty="0"/>
          </a:p>
          <a:p>
            <a:pPr>
              <a:defRPr/>
            </a:pPr>
            <a:r>
              <a:rPr lang="sl-SI" altLang="fr-FR" sz="2800" b="1" i="1" kern="0" dirty="0">
                <a:latin typeface="Georgia" panose="02040502050405020303" pitchFamily="18" charset="0"/>
              </a:rPr>
              <a:t>EUSAIR Facility Point – </a:t>
            </a:r>
            <a:r>
              <a:rPr lang="sl-SI" altLang="fr-FR" sz="2800" b="1" i="1" kern="0" dirty="0" err="1">
                <a:latin typeface="Georgia" panose="02040502050405020303" pitchFamily="18" charset="0"/>
              </a:rPr>
              <a:t>update</a:t>
            </a:r>
            <a:r>
              <a:rPr lang="sl-SI" altLang="fr-FR" sz="2800" b="1" i="1" kern="0" dirty="0">
                <a:latin typeface="Georgia" panose="02040502050405020303" pitchFamily="18" charset="0"/>
              </a:rPr>
              <a:t> on </a:t>
            </a:r>
            <a:r>
              <a:rPr lang="sl-SI" altLang="fr-FR" sz="2800" b="1" i="1" kern="0" dirty="0" err="1">
                <a:latin typeface="Georgia" panose="02040502050405020303" pitchFamily="18" charset="0"/>
              </a:rPr>
              <a:t>implementation</a:t>
            </a:r>
            <a:r>
              <a:rPr lang="sl-SI" altLang="fr-FR" sz="2800" b="1" i="1" kern="0" dirty="0">
                <a:latin typeface="Georgia" panose="02040502050405020303" pitchFamily="18" charset="0"/>
              </a:rPr>
              <a:t> of </a:t>
            </a:r>
            <a:r>
              <a:rPr lang="sl-SI" altLang="fr-FR" sz="2800" b="1" i="1" kern="0" dirty="0" err="1">
                <a:latin typeface="Georgia" panose="02040502050405020303" pitchFamily="18" charset="0"/>
              </a:rPr>
              <a:t>functions</a:t>
            </a:r>
            <a:endParaRPr lang="sl-SI" altLang="fr-FR" sz="2800" b="1" i="1" kern="0" dirty="0">
              <a:latin typeface="Georgia" panose="02040502050405020303" pitchFamily="18" charset="0"/>
            </a:endParaRPr>
          </a:p>
          <a:p>
            <a:pPr>
              <a:defRPr/>
            </a:pPr>
            <a:endParaRPr lang="sl-SI" altLang="fr-FR" sz="2800" b="1" i="1" kern="0" dirty="0"/>
          </a:p>
          <a:p>
            <a:pPr>
              <a:defRPr/>
            </a:pPr>
            <a:endParaRPr lang="sl-SI" altLang="sl-SI" sz="2800" b="1" i="1" dirty="0"/>
          </a:p>
        </p:txBody>
      </p:sp>
      <p:pic>
        <p:nvPicPr>
          <p:cNvPr id="3" name="Picture 2" descr="https://www.adriatic-ionian.eu/wp-content/uploads/2018/03/EUSAIR_Logotype_RGB.jpg">
            <a:extLst>
              <a:ext uri="{FF2B5EF4-FFF2-40B4-BE49-F238E27FC236}">
                <a16:creationId xmlns:a16="http://schemas.microsoft.com/office/drawing/2014/main" id="{87326F1B-17DD-C3C9-BBA8-223269544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7640"/>
          <a:stretch/>
        </p:blipFill>
        <p:spPr bwMode="auto">
          <a:xfrm>
            <a:off x="8852452" y="32675"/>
            <a:ext cx="2121000" cy="1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slov 2">
            <a:extLst>
              <a:ext uri="{FF2B5EF4-FFF2-40B4-BE49-F238E27FC236}">
                <a16:creationId xmlns:a16="http://schemas.microsoft.com/office/drawing/2014/main" id="{AB961EB5-469D-18B4-909C-A850A19CC46B}"/>
              </a:ext>
            </a:extLst>
          </p:cNvPr>
          <p:cNvSpPr txBox="1">
            <a:spLocks/>
          </p:cNvSpPr>
          <p:nvPr/>
        </p:nvSpPr>
        <p:spPr bwMode="auto">
          <a:xfrm>
            <a:off x="2028825" y="4630673"/>
            <a:ext cx="830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fr-FR" sz="2000" dirty="0">
                <a:solidFill>
                  <a:schemeClr val="tx2"/>
                </a:solidFill>
                <a:latin typeface="Avenir Next LT Pro" panose="020B0504020202020204" pitchFamily="34" charset="-18"/>
              </a:rPr>
              <a:t>EUSAIR </a:t>
            </a:r>
            <a:r>
              <a:rPr lang="sl-SI" altLang="fr-FR" sz="2000" dirty="0">
                <a:solidFill>
                  <a:schemeClr val="tx2"/>
                </a:solidFill>
                <a:latin typeface="Avenir Next LT Pro" panose="020B0504020202020204" pitchFamily="34" charset="-18"/>
              </a:rPr>
              <a:t>Pillar </a:t>
            </a:r>
            <a:r>
              <a:rPr lang="sl-SI" altLang="fr-FR" sz="2000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Coordinators</a:t>
            </a:r>
            <a:r>
              <a:rPr lang="sl-SI" altLang="fr-FR" sz="2000" dirty="0">
                <a:solidFill>
                  <a:schemeClr val="tx2"/>
                </a:solidFill>
                <a:latin typeface="Avenir Next LT Pro" panose="020B0504020202020204" pitchFamily="34" charset="-18"/>
              </a:rPr>
              <a:t>-EGP meeting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sl-SI" altLang="sl-SI" sz="2000" dirty="0" err="1">
                <a:solidFill>
                  <a:schemeClr val="tx2"/>
                </a:solidFill>
                <a:latin typeface="Avenir Next LT Pro" panose="020B0504020202020204" pitchFamily="34" charset="-18"/>
              </a:rPr>
              <a:t>Online</a:t>
            </a:r>
            <a:r>
              <a:rPr lang="en-GB" altLang="sl-SI" sz="2000" dirty="0">
                <a:solidFill>
                  <a:schemeClr val="tx2"/>
                </a:solidFill>
                <a:latin typeface="Avenir Next LT Pro" panose="020B0504020202020204" pitchFamily="34" charset="-18"/>
              </a:rPr>
              <a:t>, </a:t>
            </a:r>
            <a:r>
              <a:rPr lang="sl-SI" altLang="sl-SI" sz="2000" dirty="0">
                <a:solidFill>
                  <a:schemeClr val="tx2"/>
                </a:solidFill>
                <a:latin typeface="Avenir Next LT Pro" panose="020B0504020202020204" pitchFamily="34" charset="-18"/>
              </a:rPr>
              <a:t>12 September 2024</a:t>
            </a:r>
            <a:endParaRPr lang="en-GB" altLang="sl-SI" sz="2000" dirty="0">
              <a:solidFill>
                <a:schemeClr val="tx2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60E2FA96-5BC3-FD85-CFAE-5F77F35EF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8" y="282120"/>
            <a:ext cx="3391714" cy="17669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6C1BAA2-7393-8095-A7A4-E05DE4B00C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l-SI" sz="2800" dirty="0">
                <a:solidFill>
                  <a:schemeClr val="accent1"/>
                </a:solidFill>
              </a:rPr>
              <a:t>S</a:t>
            </a:r>
            <a:r>
              <a:rPr lang="en-US" sz="2800" dirty="0" err="1">
                <a:solidFill>
                  <a:schemeClr val="accent1"/>
                </a:solidFill>
              </a:rPr>
              <a:t>upport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sl-SI" sz="2800" dirty="0">
                <a:solidFill>
                  <a:schemeClr val="accent1"/>
                </a:solidFill>
              </a:rPr>
              <a:t>to </a:t>
            </a:r>
            <a:r>
              <a:rPr lang="en-US" sz="2800" dirty="0">
                <a:solidFill>
                  <a:schemeClr val="accent1"/>
                </a:solidFill>
              </a:rPr>
              <a:t>effective and efficient functioning of the EUSAIR governance structures.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2112DE2-1FDE-22F3-4DAC-5908F4DE4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0136"/>
          </a:xfrm>
          <a:solidFill>
            <a:schemeClr val="bg2"/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0850" indent="-450850">
              <a:spcBef>
                <a:spcPts val="1200"/>
              </a:spcBef>
              <a:spcAft>
                <a:spcPts val="600"/>
              </a:spcAft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sl-SI" sz="2600" dirty="0" err="1">
                <a:latin typeface="Avenir Next LT Pro" panose="020B0504020202020204" pitchFamily="34" charset="-18"/>
              </a:rPr>
              <a:t>Organisation</a:t>
            </a:r>
            <a:r>
              <a:rPr lang="sl-SI" sz="2600" dirty="0">
                <a:latin typeface="Avenir Next LT Pro" panose="020B0504020202020204" pitchFamily="34" charset="-18"/>
              </a:rPr>
              <a:t> of 2 </a:t>
            </a:r>
            <a:r>
              <a:rPr lang="en-US" sz="2600" dirty="0">
                <a:latin typeface="Avenir Next LT Pro" panose="020B0504020202020204" pitchFamily="34" charset="-18"/>
              </a:rPr>
              <a:t>Governing Board and </a:t>
            </a:r>
            <a:r>
              <a:rPr lang="sl-SI" sz="2600" dirty="0">
                <a:latin typeface="Avenir Next LT Pro" panose="020B0504020202020204" pitchFamily="34" charset="-18"/>
              </a:rPr>
              <a:t>4 </a:t>
            </a:r>
            <a:r>
              <a:rPr lang="en-US" sz="2600" dirty="0">
                <a:latin typeface="Avenir Next LT Pro" panose="020B0504020202020204" pitchFamily="34" charset="-18"/>
              </a:rPr>
              <a:t>National Coordinators meetings </a:t>
            </a:r>
          </a:p>
          <a:p>
            <a:pPr marL="450850" indent="-450850">
              <a:spcBef>
                <a:spcPts val="1200"/>
              </a:spcBef>
              <a:spcAft>
                <a:spcPts val="600"/>
              </a:spcAft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en-US" sz="2600" dirty="0">
                <a:latin typeface="Avenir Next LT Pro" panose="020B0504020202020204" pitchFamily="34" charset="-18"/>
              </a:rPr>
              <a:t>TSG, Pillar Coordinator‘s meetings </a:t>
            </a:r>
            <a:r>
              <a:rPr lang="sl-SI" sz="2600" dirty="0">
                <a:latin typeface="Avenir Next LT Pro" panose="020B0504020202020204" pitchFamily="34" charset="-18"/>
              </a:rPr>
              <a:t>– </a:t>
            </a:r>
            <a:r>
              <a:rPr lang="sl-SI" sz="2600" dirty="0" err="1">
                <a:latin typeface="Avenir Next LT Pro" panose="020B0504020202020204" pitchFamily="34" charset="-18"/>
              </a:rPr>
              <a:t>Autumn</a:t>
            </a:r>
            <a:r>
              <a:rPr lang="sl-SI" sz="2600" dirty="0">
                <a:latin typeface="Avenir Next LT Pro" panose="020B0504020202020204" pitchFamily="34" charset="-18"/>
              </a:rPr>
              <a:t> 2023, </a:t>
            </a:r>
            <a:r>
              <a:rPr lang="sl-SI" sz="2600" dirty="0" err="1">
                <a:latin typeface="Avenir Next LT Pro" panose="020B0504020202020204" pitchFamily="34" charset="-18"/>
              </a:rPr>
              <a:t>Spring</a:t>
            </a:r>
            <a:r>
              <a:rPr lang="sl-SI" sz="2600" dirty="0">
                <a:latin typeface="Avenir Next LT Pro" panose="020B0504020202020204" pitchFamily="34" charset="-18"/>
              </a:rPr>
              <a:t> 2024 </a:t>
            </a:r>
            <a:endParaRPr lang="en-US" sz="2600" dirty="0">
              <a:latin typeface="Avenir Next LT Pro" panose="020B0504020202020204" pitchFamily="34" charset="-18"/>
            </a:endParaRPr>
          </a:p>
          <a:p>
            <a:pPr marL="450850" indent="-450850">
              <a:spcBef>
                <a:spcPts val="1200"/>
              </a:spcBef>
              <a:spcAft>
                <a:spcPts val="600"/>
              </a:spcAft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en-US" sz="2600" dirty="0">
                <a:latin typeface="Avenir Next LT Pro" panose="020B0504020202020204" pitchFamily="34" charset="-18"/>
              </a:rPr>
              <a:t>Thematic pillar or cross-pillar events</a:t>
            </a:r>
            <a:r>
              <a:rPr lang="sl-SI" sz="2600" dirty="0">
                <a:latin typeface="Avenir Next LT Pro" panose="020B0504020202020204" pitchFamily="34" charset="-18"/>
              </a:rPr>
              <a:t> - </a:t>
            </a:r>
            <a:r>
              <a:rPr lang="sl-SI" sz="2600" dirty="0" err="1">
                <a:latin typeface="Avenir Next LT Pro" panose="020B0504020202020204" pitchFamily="34" charset="-18"/>
              </a:rPr>
              <a:t>supporting</a:t>
            </a:r>
            <a:r>
              <a:rPr lang="sl-SI" sz="2600" dirty="0">
                <a:latin typeface="Avenir Next LT Pro" panose="020B0504020202020204" pitchFamily="34" charset="-18"/>
              </a:rPr>
              <a:t> Presidency in </a:t>
            </a:r>
            <a:r>
              <a:rPr lang="sl-SI" sz="2600" dirty="0" err="1">
                <a:latin typeface="Avenir Next LT Pro" panose="020B0504020202020204" pitchFamily="34" charset="-18"/>
              </a:rPr>
              <a:t>organisation</a:t>
            </a:r>
            <a:r>
              <a:rPr lang="sl-SI" sz="2600" dirty="0">
                <a:latin typeface="Avenir Next LT Pro" panose="020B0504020202020204" pitchFamily="34" charset="-18"/>
              </a:rPr>
              <a:t> of </a:t>
            </a:r>
            <a:r>
              <a:rPr lang="sl-SI" sz="2600" dirty="0" err="1">
                <a:latin typeface="Avenir Next LT Pro" panose="020B0504020202020204" pitchFamily="34" charset="-18"/>
              </a:rPr>
              <a:t>thematic</a:t>
            </a:r>
            <a:r>
              <a:rPr lang="sl-SI" sz="2600" dirty="0">
                <a:latin typeface="Avenir Next LT Pro" panose="020B0504020202020204" pitchFamily="34" charset="-18"/>
              </a:rPr>
              <a:t> </a:t>
            </a:r>
            <a:r>
              <a:rPr lang="sl-SI" sz="2600" dirty="0" err="1">
                <a:latin typeface="Avenir Next LT Pro" panose="020B0504020202020204" pitchFamily="34" charset="-18"/>
              </a:rPr>
              <a:t>events</a:t>
            </a:r>
            <a:r>
              <a:rPr lang="sl-SI" sz="2600" dirty="0">
                <a:latin typeface="Avenir Next LT Pro" panose="020B0504020202020204" pitchFamily="34" charset="-18"/>
              </a:rPr>
              <a:t> TSG2-Transport </a:t>
            </a:r>
            <a:r>
              <a:rPr lang="sl-SI" sz="2600" dirty="0" err="1">
                <a:latin typeface="Avenir Next LT Pro" panose="020B0504020202020204" pitchFamily="34" charset="-18"/>
              </a:rPr>
              <a:t>and</a:t>
            </a:r>
            <a:r>
              <a:rPr lang="sl-SI" sz="2600" dirty="0">
                <a:latin typeface="Avenir Next LT Pro" panose="020B0504020202020204" pitchFamily="34" charset="-18"/>
              </a:rPr>
              <a:t> TSG3, TSG3 – Izola </a:t>
            </a:r>
            <a:r>
              <a:rPr lang="sl-SI" sz="2600" dirty="0" err="1">
                <a:latin typeface="Avenir Next LT Pro" panose="020B0504020202020204" pitchFamily="34" charset="-18"/>
              </a:rPr>
              <a:t>event</a:t>
            </a:r>
            <a:endParaRPr lang="en-US" sz="2600" dirty="0">
              <a:latin typeface="Avenir Next LT Pro" panose="020B0504020202020204" pitchFamily="34" charset="-18"/>
            </a:endParaRPr>
          </a:p>
          <a:p>
            <a:pPr marL="450850" indent="-450850">
              <a:spcBef>
                <a:spcPts val="1200"/>
              </a:spcBef>
              <a:spcAft>
                <a:spcPts val="600"/>
              </a:spcAft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en-US" sz="2600" dirty="0">
                <a:latin typeface="Avenir Next LT Pro" panose="020B0504020202020204" pitchFamily="34" charset="-18"/>
              </a:rPr>
              <a:t>Youth Council </a:t>
            </a:r>
            <a:r>
              <a:rPr lang="sl-SI" sz="2600" dirty="0" err="1">
                <a:latin typeface="Avenir Next LT Pro" panose="020B0504020202020204" pitchFamily="34" charset="-18"/>
              </a:rPr>
              <a:t>Concept</a:t>
            </a:r>
            <a:r>
              <a:rPr lang="sl-SI" sz="2600" dirty="0">
                <a:latin typeface="Avenir Next LT Pro" panose="020B0504020202020204" pitchFamily="34" charset="-18"/>
              </a:rPr>
              <a:t> </a:t>
            </a:r>
            <a:r>
              <a:rPr lang="sl-SI" sz="2600" dirty="0" err="1">
                <a:latin typeface="Avenir Next LT Pro" panose="020B0504020202020204" pitchFamily="34" charset="-18"/>
              </a:rPr>
              <a:t>and</a:t>
            </a:r>
            <a:r>
              <a:rPr lang="sl-SI" sz="2600" dirty="0">
                <a:latin typeface="Avenir Next LT Pro" panose="020B0504020202020204" pitchFamily="34" charset="-18"/>
              </a:rPr>
              <a:t> 2024 </a:t>
            </a:r>
            <a:r>
              <a:rPr lang="sl-SI" sz="2600" dirty="0" err="1">
                <a:latin typeface="Avenir Next LT Pro" panose="020B0504020202020204" pitchFamily="34" charset="-18"/>
              </a:rPr>
              <a:t>Call</a:t>
            </a:r>
            <a:endParaRPr lang="sl-SI" sz="2600" dirty="0">
              <a:latin typeface="Avenir Next LT Pro" panose="020B0504020202020204" pitchFamily="34" charset="-18"/>
            </a:endParaRPr>
          </a:p>
          <a:p>
            <a:pPr marL="450850" indent="-450850">
              <a:spcBef>
                <a:spcPts val="1200"/>
              </a:spcBef>
              <a:spcAft>
                <a:spcPts val="600"/>
              </a:spcAft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en-US" sz="2600" dirty="0">
                <a:latin typeface="Avenir Next LT Pro" panose="020B0504020202020204" pitchFamily="34" charset="-18"/>
              </a:rPr>
              <a:t>Youth Council actions</a:t>
            </a:r>
            <a:r>
              <a:rPr lang="sl-SI" sz="2600" dirty="0">
                <a:latin typeface="Avenir Next LT Pro" panose="020B0504020202020204" pitchFamily="34" charset="-18"/>
              </a:rPr>
              <a:t> – POPRI 2024</a:t>
            </a:r>
            <a:endParaRPr lang="en-US" sz="2600" dirty="0">
              <a:latin typeface="Avenir Next LT Pro" panose="020B0504020202020204" pitchFamily="34" charset="-18"/>
            </a:endParaRPr>
          </a:p>
          <a:p>
            <a:pPr marL="450850" indent="-450850">
              <a:spcBef>
                <a:spcPts val="1200"/>
              </a:spcBef>
              <a:spcAft>
                <a:spcPts val="600"/>
              </a:spcAft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sl-SI" sz="2600" dirty="0">
                <a:latin typeface="Avenir Next LT Pro" panose="020B0504020202020204" pitchFamily="34" charset="-18"/>
              </a:rPr>
              <a:t>9th A</a:t>
            </a:r>
            <a:r>
              <a:rPr lang="en-US" sz="2600" dirty="0" err="1">
                <a:latin typeface="Avenir Next LT Pro" panose="020B0504020202020204" pitchFamily="34" charset="-18"/>
              </a:rPr>
              <a:t>nnual</a:t>
            </a:r>
            <a:r>
              <a:rPr lang="en-US" sz="2600" dirty="0">
                <a:latin typeface="Avenir Next LT Pro" panose="020B0504020202020204" pitchFamily="34" charset="-18"/>
              </a:rPr>
              <a:t> Forum</a:t>
            </a:r>
          </a:p>
        </p:txBody>
      </p:sp>
    </p:spTree>
    <p:extLst>
      <p:ext uri="{BB962C8B-B14F-4D97-AF65-F5344CB8AC3E}">
        <p14:creationId xmlns:p14="http://schemas.microsoft.com/office/powerpoint/2010/main" val="400115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10EFFAFD-AC3F-3378-B323-658DE992D6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1994	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1995	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1996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1997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1998	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1999	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2000	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2001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2002	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2003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2004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2005	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2006	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105B3-F7CB-EFFC-0EFD-59480FB1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7382"/>
            <a:ext cx="10772747" cy="4895068"/>
          </a:xfrm>
        </p:spPr>
        <p:txBody>
          <a:bodyPr/>
          <a:lstStyle/>
          <a:p>
            <a:pPr marL="177800" indent="-177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9A1"/>
              </a:buClr>
            </a:pP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Web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-site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renewal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: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ongoing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procurement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, </a:t>
            </a:r>
          </a:p>
          <a:p>
            <a:pPr marL="1778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None/>
            </a:pP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new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site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expected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by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Dec. 2024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9A1"/>
              </a:buClr>
            </a:pP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Logo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EUSAIR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10th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Anniversary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,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guidelines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of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the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9A1"/>
              </a:buClr>
              <a:buNone/>
            </a:pP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usage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of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the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logo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in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preparation</a:t>
            </a:r>
            <a:endParaRPr lang="sl-SI" sz="2000" b="1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</a:pP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Logo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Youth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Council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in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preparation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by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an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outsourced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graphic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design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company</a:t>
            </a: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</a:pP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New EUSAIR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logo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(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with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the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added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5th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Pillar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)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will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be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sent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to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voting</a:t>
            </a: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</a:pP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EUSAIR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visual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brand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identity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in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preparation</a:t>
            </a: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</a:pP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EUSAIR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Communication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Strategy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to be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confirmed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at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the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EUSAIR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kick-off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meeting in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Greece</a:t>
            </a: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</a:pPr>
            <a:endParaRPr lang="en-US" sz="2000" b="1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F69150F-BBEB-748D-AF72-4FA9CCE62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182" y="864411"/>
            <a:ext cx="2141618" cy="23828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638B9D-02C8-8BE8-781B-14FB8A4A20A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l-SI" sz="2800" dirty="0">
                <a:solidFill>
                  <a:schemeClr val="accent1"/>
                </a:solidFill>
              </a:rPr>
              <a:t>I</a:t>
            </a:r>
            <a:r>
              <a:rPr lang="en-US" sz="2800" dirty="0" err="1">
                <a:solidFill>
                  <a:schemeClr val="accent1"/>
                </a:solidFill>
              </a:rPr>
              <a:t>ncreas</a:t>
            </a:r>
            <a:r>
              <a:rPr lang="sl-SI" sz="2800" dirty="0" err="1">
                <a:solidFill>
                  <a:schemeClr val="accent1"/>
                </a:solidFill>
              </a:rPr>
              <a:t>ing</a:t>
            </a:r>
            <a:r>
              <a:rPr lang="en-US" sz="2800" dirty="0">
                <a:solidFill>
                  <a:schemeClr val="accent1"/>
                </a:solidFill>
              </a:rPr>
              <a:t> understanding and visibility of EUSAIR through communication with stakeholders, and cross-macroregional cooperation.</a:t>
            </a:r>
          </a:p>
        </p:txBody>
      </p:sp>
    </p:spTree>
    <p:extLst>
      <p:ext uri="{BB962C8B-B14F-4D97-AF65-F5344CB8AC3E}">
        <p14:creationId xmlns:p14="http://schemas.microsoft.com/office/powerpoint/2010/main" val="88725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10EFFAFD-AC3F-3378-B323-658DE992D6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1994	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1995	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1996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1997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1998	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1999	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2000	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2001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2002	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2003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2004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2005	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2006	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105B3-F7CB-EFFC-0EFD-59480FB1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18" y="1077687"/>
            <a:ext cx="10772747" cy="489506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</a:pP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New EUSAIR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logo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(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with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the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added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5th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Pillar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)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will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be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sent</a:t>
            </a: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to </a:t>
            </a:r>
            <a:r>
              <a:rPr lang="sl-SI" sz="2000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voting</a:t>
            </a: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None/>
            </a:pP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	ORIGINAL				ORIGINAL W/10 STARS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</a:pP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None/>
            </a:pP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</a:pPr>
            <a:endParaRPr lang="en-US" sz="2000" b="1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pisava, grafika, besedilo, grafično oblikovanje&#10;&#10;Opis je samodejno ustvarjen">
            <a:extLst>
              <a:ext uri="{FF2B5EF4-FFF2-40B4-BE49-F238E27FC236}">
                <a16:creationId xmlns:a16="http://schemas.microsoft.com/office/drawing/2014/main" id="{208A18A9-992F-A752-7F8A-7DDF595B0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67" y="3966769"/>
            <a:ext cx="2997187" cy="1881712"/>
          </a:xfrm>
          <a:prstGeom prst="rect">
            <a:avLst/>
          </a:prstGeom>
        </p:spPr>
      </p:pic>
      <p:pic>
        <p:nvPicPr>
          <p:cNvPr id="11" name="Slika 10" descr="Slika, ki vsebuje besede pisava, grafika, grafično oblikovanje, besedilo&#10;&#10;Opis je samodejno ustvarjen">
            <a:extLst>
              <a:ext uri="{FF2B5EF4-FFF2-40B4-BE49-F238E27FC236}">
                <a16:creationId xmlns:a16="http://schemas.microsoft.com/office/drawing/2014/main" id="{939D894F-1741-2C0F-AA0B-7D6E05B91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77" y="3833871"/>
            <a:ext cx="3118716" cy="2105702"/>
          </a:xfrm>
          <a:prstGeom prst="rect">
            <a:avLst/>
          </a:prstGeom>
        </p:spPr>
      </p:pic>
      <p:pic>
        <p:nvPicPr>
          <p:cNvPr id="13" name="Slika 12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5567AF64-5D3F-7CC2-6EEA-2BE68BC44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02" y="2033642"/>
            <a:ext cx="2997187" cy="2241260"/>
          </a:xfrm>
          <a:prstGeom prst="rect">
            <a:avLst/>
          </a:prstGeom>
        </p:spPr>
      </p:pic>
      <p:pic>
        <p:nvPicPr>
          <p:cNvPr id="15" name="Slika 14" descr="Slika, ki vsebuje besede pisava, grafika, grafično oblikovanje, besedilo&#10;&#10;Opis je samodejno ustvarjen">
            <a:extLst>
              <a:ext uri="{FF2B5EF4-FFF2-40B4-BE49-F238E27FC236}">
                <a16:creationId xmlns:a16="http://schemas.microsoft.com/office/drawing/2014/main" id="{50997159-BCD4-4F5D-3CC2-CA7115141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36" y="2033642"/>
            <a:ext cx="2738357" cy="2024915"/>
          </a:xfrm>
          <a:prstGeom prst="rect">
            <a:avLst/>
          </a:prstGeom>
        </p:spPr>
      </p:pic>
      <p:pic>
        <p:nvPicPr>
          <p:cNvPr id="16" name="Slika 15" descr="Slika, ki vsebuje besede besedilo, grafika, pisava, grafično oblikovanje&#10;&#10;Opis je samodejno ustvarjen">
            <a:extLst>
              <a:ext uri="{FF2B5EF4-FFF2-40B4-BE49-F238E27FC236}">
                <a16:creationId xmlns:a16="http://schemas.microsoft.com/office/drawing/2014/main" id="{256CC0D6-96F8-EB38-B484-4FC110EF5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7" y="4066614"/>
            <a:ext cx="2730860" cy="1795287"/>
          </a:xfrm>
          <a:prstGeom prst="rect">
            <a:avLst/>
          </a:prstGeom>
        </p:spPr>
      </p:pic>
      <p:pic>
        <p:nvPicPr>
          <p:cNvPr id="17" name="Slika 16" descr="Slika, ki vsebuje besede besedilo, grafika, grafično oblikovanje, oblikovanje&#10;&#10;Opis je samodejno ustvarjen">
            <a:extLst>
              <a:ext uri="{FF2B5EF4-FFF2-40B4-BE49-F238E27FC236}">
                <a16:creationId xmlns:a16="http://schemas.microsoft.com/office/drawing/2014/main" id="{BC035510-89E1-F9D5-3366-6043988305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3917261"/>
            <a:ext cx="3192950" cy="19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10EFFAFD-AC3F-3378-B323-658DE992D6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1994	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1995	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1996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1997	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1998	18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1999	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2000	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2001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2002	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2003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2004	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2005	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2006	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105B3-F7CB-EFFC-0EFD-59480FB1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18" y="1077687"/>
            <a:ext cx="10772747" cy="489506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</a:pP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EUSAIR FLAGSHIPS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promotion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- 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infographics</a:t>
            </a:r>
            <a:r>
              <a:rPr lang="sl-SI" sz="2000" b="1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on the </a:t>
            </a:r>
            <a:r>
              <a:rPr lang="sl-SI" sz="2000" b="1" dirty="0" err="1">
                <a:latin typeface="Avenir Next LT Pro" panose="020B0504020202020204" pitchFamily="34" charset="-18"/>
                <a:cs typeface="Times New Roman" panose="02020603050405020304" pitchFamily="18" charset="0"/>
              </a:rPr>
              <a:t>website</a:t>
            </a:r>
            <a:endParaRPr lang="sl-SI" sz="2000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  <a:buNone/>
            </a:pPr>
            <a:r>
              <a:rPr lang="sl-SI" sz="2000" dirty="0">
                <a:latin typeface="Avenir Next LT Pro" panose="020B0504020202020204" pitchFamily="34" charset="-1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80A9A1"/>
              </a:buClr>
            </a:pPr>
            <a:endParaRPr lang="en-US" sz="2000" b="1" dirty="0">
              <a:latin typeface="Avenir Next LT Pro" panose="020B0504020202020204" pitchFamily="34" charset="-18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hlinkClick r:id="rId3"/>
            <a:extLst>
              <a:ext uri="{FF2B5EF4-FFF2-40B4-BE49-F238E27FC236}">
                <a16:creationId xmlns:a16="http://schemas.microsoft.com/office/drawing/2014/main" id="{9A8134C6-6B78-5F81-58BA-E0A8C56AE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81" y="1946292"/>
            <a:ext cx="11876044" cy="36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0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6C1BAA2-7393-8095-A7A4-E05DE4B00C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2112DE2-1FDE-22F3-4DAC-5908F4DE4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61" y="2255451"/>
            <a:ext cx="10515600" cy="4085024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sl-SI" sz="2400" dirty="0">
                <a:latin typeface="Avenir Next LT Pro" panose="020B0504020202020204" pitchFamily="34" charset="-18"/>
              </a:rPr>
              <a:t>EUSAIR </a:t>
            </a:r>
            <a:r>
              <a:rPr lang="sl-SI" sz="2400" dirty="0" err="1">
                <a:latin typeface="Avenir Next LT Pro" panose="020B0504020202020204" pitchFamily="34" charset="-18"/>
              </a:rPr>
              <a:t>governance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revision</a:t>
            </a:r>
            <a:r>
              <a:rPr lang="sl-SI" sz="2400" dirty="0">
                <a:latin typeface="Avenir Next LT Pro" panose="020B0504020202020204" pitchFamily="34" charset="-18"/>
              </a:rPr>
              <a:t> – </a:t>
            </a:r>
            <a:r>
              <a:rPr lang="sl-SI" sz="2400" dirty="0" err="1">
                <a:latin typeface="Avenir Next LT Pro" panose="020B0504020202020204" pitchFamily="34" charset="-18"/>
              </a:rPr>
              <a:t>development</a:t>
            </a:r>
            <a:r>
              <a:rPr lang="sl-SI" sz="2400" dirty="0">
                <a:latin typeface="Avenir Next LT Pro" panose="020B0504020202020204" pitchFamily="34" charset="-18"/>
              </a:rPr>
              <a:t> of </a:t>
            </a:r>
            <a:r>
              <a:rPr lang="sl-SI" sz="2400" dirty="0" err="1">
                <a:latin typeface="Avenir Next LT Pro" panose="020B0504020202020204" pitchFamily="34" charset="-18"/>
              </a:rPr>
              <a:t>further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documents</a:t>
            </a:r>
            <a:endParaRPr lang="sl-SI" sz="2400" dirty="0">
              <a:latin typeface="Avenir Next LT Pro" panose="020B0504020202020204" pitchFamily="34" charset="-18"/>
            </a:endParaRPr>
          </a:p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sl-SI" sz="2400" dirty="0" err="1">
                <a:latin typeface="Avenir Next LT Pro" panose="020B0504020202020204" pitchFamily="34" charset="-18"/>
              </a:rPr>
              <a:t>Updated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Annual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Workplan</a:t>
            </a:r>
            <a:endParaRPr lang="sl-SI" sz="2400" dirty="0">
              <a:latin typeface="Avenir Next LT Pro" panose="020B0504020202020204" pitchFamily="34" charset="-18"/>
            </a:endParaRPr>
          </a:p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en-US" sz="2400" dirty="0">
                <a:latin typeface="Avenir Next LT Pro" panose="020B0504020202020204" pitchFamily="34" charset="-18"/>
              </a:rPr>
              <a:t>Actions for horizontal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en-US" sz="2400" dirty="0">
                <a:latin typeface="Avenir Next LT Pro" panose="020B0504020202020204" pitchFamily="34" charset="-18"/>
              </a:rPr>
              <a:t>topic</a:t>
            </a:r>
            <a:r>
              <a:rPr lang="sl-SI" sz="2400" dirty="0">
                <a:latin typeface="Avenir Next LT Pro" panose="020B0504020202020204" pitchFamily="34" charset="-18"/>
              </a:rPr>
              <a:t> Innovation - </a:t>
            </a:r>
            <a:r>
              <a:rPr lang="en-US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>
                <a:latin typeface="Avenir Next LT Pro" panose="020B0504020202020204" pitchFamily="34" charset="-18"/>
              </a:rPr>
              <a:t>EUSAIR S3 </a:t>
            </a:r>
            <a:r>
              <a:rPr lang="sl-SI" sz="2400" dirty="0" err="1">
                <a:latin typeface="Avenir Next LT Pro" panose="020B0504020202020204" pitchFamily="34" charset="-18"/>
              </a:rPr>
              <a:t>authorities</a:t>
            </a:r>
            <a:r>
              <a:rPr lang="sl-SI" sz="2400" dirty="0">
                <a:latin typeface="Avenir Next LT Pro" panose="020B0504020202020204" pitchFamily="34" charset="-18"/>
              </a:rPr>
              <a:t> meeting </a:t>
            </a:r>
            <a:r>
              <a:rPr lang="sl-SI" sz="2400" dirty="0" err="1">
                <a:latin typeface="Avenir Next LT Pro" panose="020B0504020202020204" pitchFamily="34" charset="-18"/>
              </a:rPr>
              <a:t>and</a:t>
            </a:r>
            <a:r>
              <a:rPr lang="sl-SI" sz="2400" dirty="0">
                <a:latin typeface="Avenir Next LT Pro" panose="020B0504020202020204" pitchFamily="34" charset="-18"/>
              </a:rPr>
              <a:t> Panel on </a:t>
            </a:r>
            <a:r>
              <a:rPr lang="sl-SI" sz="2400" dirty="0" err="1">
                <a:latin typeface="Avenir Next LT Pro" panose="020B0504020202020204" pitchFamily="34" charset="-18"/>
              </a:rPr>
              <a:t>better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cooperation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and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synergies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between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MRSs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and</a:t>
            </a:r>
            <a:r>
              <a:rPr lang="sl-SI" sz="2400" dirty="0">
                <a:latin typeface="Avenir Next LT Pro" panose="020B0504020202020204" pitchFamily="34" charset="-18"/>
              </a:rPr>
              <a:t> S3, </a:t>
            </a:r>
            <a:r>
              <a:rPr lang="sl-SI" sz="2400" dirty="0" err="1">
                <a:latin typeface="Avenir Next LT Pro" panose="020B0504020202020204" pitchFamily="34" charset="-18"/>
              </a:rPr>
              <a:t>study</a:t>
            </a:r>
            <a:r>
              <a:rPr lang="sl-SI" sz="2400" dirty="0">
                <a:latin typeface="Avenir Next LT Pro" panose="020B0504020202020204" pitchFamily="34" charset="-18"/>
              </a:rPr>
              <a:t> on </a:t>
            </a:r>
            <a:r>
              <a:rPr lang="sl-SI" sz="2400" dirty="0" err="1">
                <a:latin typeface="Avenir Next LT Pro" panose="020B0504020202020204" pitchFamily="34" charset="-18"/>
              </a:rPr>
              <a:t>possible</a:t>
            </a:r>
            <a:r>
              <a:rPr lang="sl-SI" sz="2400" dirty="0">
                <a:latin typeface="Avenir Next LT Pro" panose="020B0504020202020204" pitchFamily="34" charset="-18"/>
              </a:rPr>
              <a:t> future S3 </a:t>
            </a:r>
            <a:r>
              <a:rPr lang="sl-SI" sz="2400" dirty="0" err="1">
                <a:latin typeface="Avenir Next LT Pro" panose="020B0504020202020204" pitchFamily="34" charset="-18"/>
              </a:rPr>
              <a:t>cooperation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topics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linked</a:t>
            </a:r>
            <a:r>
              <a:rPr lang="sl-SI" sz="2400" dirty="0">
                <a:latin typeface="Avenir Next LT Pro" panose="020B0504020202020204" pitchFamily="34" charset="-18"/>
              </a:rPr>
              <a:t> to EUSAIR </a:t>
            </a:r>
            <a:r>
              <a:rPr lang="sl-SI" sz="2400" dirty="0" err="1">
                <a:latin typeface="Avenir Next LT Pro" panose="020B0504020202020204" pitchFamily="34" charset="-18"/>
              </a:rPr>
              <a:t>Actions</a:t>
            </a:r>
            <a:endParaRPr lang="sl-SI" sz="2400" dirty="0">
              <a:latin typeface="Avenir Next LT Pro" panose="020B0504020202020204" pitchFamily="34" charset="-18"/>
            </a:endParaRPr>
          </a:p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sl-SI" sz="2400" dirty="0" err="1">
                <a:latin typeface="Avenir Next LT Pro" panose="020B0504020202020204" pitchFamily="34" charset="-18"/>
              </a:rPr>
              <a:t>Regular</a:t>
            </a:r>
            <a:r>
              <a:rPr lang="sl-SI" sz="2400" dirty="0">
                <a:latin typeface="Avenir Next LT Pro" panose="020B0504020202020204" pitchFamily="34" charset="-18"/>
              </a:rPr>
              <a:t> m</a:t>
            </a:r>
            <a:r>
              <a:rPr lang="en-US" sz="2400" dirty="0" err="1">
                <a:latin typeface="Avenir Next LT Pro" panose="020B0504020202020204" pitchFamily="34" charset="-18"/>
              </a:rPr>
              <a:t>eetings</a:t>
            </a:r>
            <a:r>
              <a:rPr lang="en-US" sz="2400" dirty="0">
                <a:latin typeface="Avenir Next LT Pro" panose="020B0504020202020204" pitchFamily="34" charset="-18"/>
              </a:rPr>
              <a:t> of the Joint Steering Committee of 3 projects</a:t>
            </a:r>
            <a:endParaRPr lang="sl-SI" sz="2400" dirty="0">
              <a:latin typeface="Avenir Next LT Pro" panose="020B0504020202020204" pitchFamily="34" charset="-18"/>
            </a:endParaRPr>
          </a:p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en-US" sz="2400" dirty="0">
                <a:latin typeface="Avenir Next LT Pro" panose="020B0504020202020204" pitchFamily="34" charset="-18"/>
              </a:rPr>
              <a:t>Cross macro-region exchanges</a:t>
            </a:r>
            <a:r>
              <a:rPr lang="sl-SI" sz="2400" dirty="0">
                <a:latin typeface="Avenir Next LT Pro" panose="020B0504020202020204" pitchFamily="34" charset="-18"/>
              </a:rPr>
              <a:t> – </a:t>
            </a:r>
            <a:r>
              <a:rPr lang="sl-SI" sz="2400" dirty="0" err="1">
                <a:latin typeface="Avenir Next LT Pro" panose="020B0504020202020204" pitchFamily="34" charset="-18"/>
              </a:rPr>
              <a:t>cooperation</a:t>
            </a:r>
            <a:r>
              <a:rPr lang="sl-SI" sz="2400" dirty="0">
                <a:latin typeface="Avenir Next LT Pro" panose="020B0504020202020204" pitchFamily="34" charset="-18"/>
              </a:rPr>
              <a:t> in </a:t>
            </a:r>
            <a:r>
              <a:rPr lang="sl-SI" sz="2400" dirty="0" err="1">
                <a:latin typeface="Avenir Next LT Pro" panose="020B0504020202020204" pitchFamily="34" charset="-18"/>
              </a:rPr>
              <a:t>Interact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working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groups</a:t>
            </a:r>
            <a:r>
              <a:rPr lang="sl-SI" sz="2400" dirty="0">
                <a:latin typeface="Avenir Next LT Pro" panose="020B0504020202020204" pitchFamily="34" charset="-18"/>
              </a:rPr>
              <a:t> on </a:t>
            </a:r>
            <a:r>
              <a:rPr lang="sl-SI" sz="2400" dirty="0" err="1">
                <a:latin typeface="Avenir Next LT Pro" panose="020B0504020202020204" pitchFamily="34" charset="-18"/>
              </a:rPr>
              <a:t>communication</a:t>
            </a:r>
            <a:r>
              <a:rPr lang="sl-SI" sz="2400" dirty="0">
                <a:latin typeface="Avenir Next LT Pro" panose="020B0504020202020204" pitchFamily="34" charset="-18"/>
              </a:rPr>
              <a:t>, M&amp;E, </a:t>
            </a:r>
            <a:r>
              <a:rPr lang="sl-SI" sz="2400" dirty="0" err="1">
                <a:latin typeface="Avenir Next LT Pro" panose="020B0504020202020204" pitchFamily="34" charset="-18"/>
              </a:rPr>
              <a:t>capacity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building</a:t>
            </a:r>
            <a:r>
              <a:rPr lang="sl-SI" sz="2400" dirty="0">
                <a:latin typeface="Avenir Next LT Pro" panose="020B0504020202020204" pitchFamily="34" charset="-18"/>
              </a:rPr>
              <a:t>, </a:t>
            </a:r>
            <a:r>
              <a:rPr lang="sl-SI" sz="2400" dirty="0" err="1">
                <a:latin typeface="Avenir Next LT Pro" panose="020B0504020202020204" pitchFamily="34" charset="-18"/>
              </a:rPr>
              <a:t>embedding</a:t>
            </a:r>
            <a:r>
              <a:rPr lang="sl-SI" sz="2400" dirty="0">
                <a:latin typeface="Avenir Next LT Pro" panose="020B0504020202020204" pitchFamily="34" charset="-18"/>
              </a:rPr>
              <a:t>; </a:t>
            </a:r>
            <a:r>
              <a:rPr lang="sl-SI" sz="2400" dirty="0" err="1">
                <a:latin typeface="Avenir Next LT Pro" panose="020B0504020202020204" pitchFamily="34" charset="-18"/>
              </a:rPr>
              <a:t>organisation</a:t>
            </a:r>
            <a:r>
              <a:rPr lang="sl-SI" sz="2400" dirty="0">
                <a:latin typeface="Avenir Next LT Pro" panose="020B0504020202020204" pitchFamily="34" charset="-18"/>
              </a:rPr>
              <a:t> of 4 MRS SU meeting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63CD3-820D-3D53-7EFC-755007D62CB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sl-SI" sz="2800" dirty="0">
                <a:solidFill>
                  <a:schemeClr val="accent1"/>
                </a:solidFill>
              </a:rPr>
              <a:t>S</a:t>
            </a:r>
            <a:r>
              <a:rPr lang="en-US" sz="2800" dirty="0" err="1">
                <a:solidFill>
                  <a:schemeClr val="accent1"/>
                </a:solidFill>
              </a:rPr>
              <a:t>upport</a:t>
            </a:r>
            <a:r>
              <a:rPr lang="sl-SI" sz="2800" dirty="0" err="1">
                <a:solidFill>
                  <a:schemeClr val="accent1"/>
                </a:solidFill>
              </a:rPr>
              <a:t>ing</a:t>
            </a:r>
            <a:r>
              <a:rPr lang="en-US" sz="2800" dirty="0">
                <a:solidFill>
                  <a:schemeClr val="accent1"/>
                </a:solidFill>
              </a:rPr>
              <a:t> smooth implementation of the EUSAIR Strategy and Action Plan through </a:t>
            </a:r>
            <a:r>
              <a:rPr lang="en-US" sz="2800" dirty="0" err="1">
                <a:solidFill>
                  <a:schemeClr val="accent1"/>
                </a:solidFill>
              </a:rPr>
              <a:t>harmonised</a:t>
            </a:r>
            <a:r>
              <a:rPr lang="en-US" sz="2800" dirty="0">
                <a:solidFill>
                  <a:schemeClr val="accent1"/>
                </a:solidFill>
              </a:rPr>
              <a:t> and effective internal procedures and communication and effective cross-pillar coordination. </a:t>
            </a:r>
          </a:p>
        </p:txBody>
      </p:sp>
    </p:spTree>
    <p:extLst>
      <p:ext uri="{BB962C8B-B14F-4D97-AF65-F5344CB8AC3E}">
        <p14:creationId xmlns:p14="http://schemas.microsoft.com/office/powerpoint/2010/main" val="230430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2112DE2-1FDE-22F3-4DAC-5908F4DE4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61" y="1842228"/>
            <a:ext cx="10515600" cy="2589813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sl-SI" sz="2600" dirty="0">
                <a:latin typeface="Avenir Next LT Pro" panose="020B0504020202020204" pitchFamily="34" charset="-18"/>
              </a:rPr>
              <a:t>Pillar </a:t>
            </a:r>
            <a:r>
              <a:rPr lang="sl-SI" sz="2600" dirty="0" err="1">
                <a:latin typeface="Avenir Next LT Pro" panose="020B0504020202020204" pitchFamily="34" charset="-18"/>
              </a:rPr>
              <a:t>thematic</a:t>
            </a:r>
            <a:r>
              <a:rPr lang="sl-SI" sz="2600" dirty="0">
                <a:latin typeface="Avenir Next LT Pro" panose="020B0504020202020204" pitchFamily="34" charset="-18"/>
              </a:rPr>
              <a:t> </a:t>
            </a:r>
            <a:r>
              <a:rPr lang="sl-SI" sz="2600" dirty="0" err="1">
                <a:latin typeface="Avenir Next LT Pro" panose="020B0504020202020204" pitchFamily="34" charset="-18"/>
              </a:rPr>
              <a:t>experts</a:t>
            </a:r>
            <a:r>
              <a:rPr lang="sl-SI" sz="2600" dirty="0">
                <a:latin typeface="Avenir Next LT Pro" panose="020B0504020202020204" pitchFamily="34" charset="-18"/>
              </a:rPr>
              <a:t> </a:t>
            </a:r>
            <a:r>
              <a:rPr lang="sl-SI" sz="2600" dirty="0" err="1">
                <a:latin typeface="Avenir Next LT Pro" panose="020B0504020202020204" pitchFamily="34" charset="-18"/>
              </a:rPr>
              <a:t>engagement</a:t>
            </a:r>
            <a:endParaRPr lang="sl-SI" sz="2600" dirty="0">
              <a:latin typeface="Avenir Next LT Pro" panose="020B0504020202020204" pitchFamily="34" charset="-18"/>
            </a:endParaRPr>
          </a:p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sl-SI" sz="2600" dirty="0" err="1">
                <a:latin typeface="Avenir Next LT Pro" panose="020B0504020202020204" pitchFamily="34" charset="-18"/>
              </a:rPr>
              <a:t>Macro-regional</a:t>
            </a:r>
            <a:r>
              <a:rPr lang="sl-SI" sz="2600" dirty="0">
                <a:latin typeface="Avenir Next LT Pro" panose="020B0504020202020204" pitchFamily="34" charset="-18"/>
              </a:rPr>
              <a:t> </a:t>
            </a:r>
            <a:r>
              <a:rPr lang="sl-SI" sz="2600" dirty="0" err="1">
                <a:latin typeface="Avenir Next LT Pro" panose="020B0504020202020204" pitchFamily="34" charset="-18"/>
              </a:rPr>
              <a:t>issue</a:t>
            </a:r>
            <a:r>
              <a:rPr lang="sl-SI" sz="2600" dirty="0">
                <a:latin typeface="Avenir Next LT Pro" panose="020B0504020202020204" pitchFamily="34" charset="-18"/>
              </a:rPr>
              <a:t> </a:t>
            </a:r>
            <a:r>
              <a:rPr lang="sl-SI" sz="2600" dirty="0" err="1">
                <a:latin typeface="Avenir Next LT Pro" panose="020B0504020202020204" pitchFamily="34" charset="-18"/>
              </a:rPr>
              <a:t>papers</a:t>
            </a:r>
            <a:r>
              <a:rPr lang="sl-SI" sz="2600" dirty="0">
                <a:latin typeface="Avenir Next LT Pro" panose="020B0504020202020204" pitchFamily="34" charset="-18"/>
              </a:rPr>
              <a:t> – EUSAIR </a:t>
            </a:r>
            <a:r>
              <a:rPr lang="sl-SI" sz="2600" dirty="0" err="1">
                <a:latin typeface="Avenir Next LT Pro" panose="020B0504020202020204" pitchFamily="34" charset="-18"/>
              </a:rPr>
              <a:t>perspective</a:t>
            </a:r>
            <a:r>
              <a:rPr lang="sl-SI" sz="2600" dirty="0">
                <a:latin typeface="Avenir Next LT Pro" panose="020B0504020202020204" pitchFamily="34" charset="-18"/>
              </a:rPr>
              <a:t> on 2027+</a:t>
            </a:r>
          </a:p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sl-SI" sz="2600" dirty="0" err="1">
                <a:latin typeface="Avenir Next LT Pro" panose="020B0504020202020204" pitchFamily="34" charset="-18"/>
              </a:rPr>
              <a:t>Capacity</a:t>
            </a:r>
            <a:r>
              <a:rPr lang="sl-SI" sz="2600" dirty="0">
                <a:latin typeface="Avenir Next LT Pro" panose="020B0504020202020204" pitchFamily="34" charset="-18"/>
              </a:rPr>
              <a:t> </a:t>
            </a:r>
            <a:r>
              <a:rPr lang="sl-SI" sz="2600" dirty="0" err="1">
                <a:latin typeface="Avenir Next LT Pro" panose="020B0504020202020204" pitchFamily="34" charset="-18"/>
              </a:rPr>
              <a:t>building</a:t>
            </a:r>
            <a:r>
              <a:rPr lang="sl-SI" sz="2600" dirty="0">
                <a:latin typeface="Avenir Next LT Pro" panose="020B0504020202020204" pitchFamily="34" charset="-18"/>
              </a:rPr>
              <a:t> n</a:t>
            </a:r>
            <a:r>
              <a:rPr lang="en-US" sz="2600" dirty="0" err="1">
                <a:latin typeface="Avenir Next LT Pro" panose="020B0504020202020204" pitchFamily="34" charset="-18"/>
              </a:rPr>
              <a:t>eeds</a:t>
            </a:r>
            <a:r>
              <a:rPr lang="en-US" sz="2600" dirty="0">
                <a:latin typeface="Avenir Next LT Pro" panose="020B0504020202020204" pitchFamily="34" charset="-18"/>
              </a:rPr>
              <a:t> assessment</a:t>
            </a:r>
            <a:endParaRPr lang="sl-SI" sz="2600" dirty="0">
              <a:latin typeface="Avenir Next LT Pro" panose="020B0504020202020204" pitchFamily="34" charset="-18"/>
            </a:endParaRPr>
          </a:p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en-US" sz="2600" dirty="0">
                <a:latin typeface="Avenir Next LT Pro" panose="020B0504020202020204" pitchFamily="34" charset="-18"/>
              </a:rPr>
              <a:t>Capacity building </a:t>
            </a:r>
            <a:r>
              <a:rPr lang="en-US" sz="2600" dirty="0" err="1">
                <a:latin typeface="Avenir Next LT Pro" panose="020B0504020202020204" pitchFamily="34" charset="-18"/>
              </a:rPr>
              <a:t>programme</a:t>
            </a:r>
            <a:r>
              <a:rPr lang="sl-SI" sz="2600" dirty="0">
                <a:latin typeface="Avenir Next LT Pro" panose="020B0504020202020204" pitchFamily="34" charset="-18"/>
              </a:rPr>
              <a:t> </a:t>
            </a:r>
          </a:p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en-US" sz="2600" dirty="0">
                <a:latin typeface="Avenir Next LT Pro" panose="020B0504020202020204" pitchFamily="34" charset="-18"/>
              </a:rPr>
              <a:t>Capacity building </a:t>
            </a:r>
            <a:r>
              <a:rPr lang="sl-SI" sz="2600" dirty="0" err="1">
                <a:latin typeface="Avenir Next LT Pro" panose="020B0504020202020204" pitchFamily="34" charset="-18"/>
              </a:rPr>
              <a:t>for</a:t>
            </a:r>
            <a:r>
              <a:rPr lang="sl-SI" sz="2600" dirty="0">
                <a:latin typeface="Avenir Next LT Pro" panose="020B0504020202020204" pitchFamily="34" charset="-18"/>
              </a:rPr>
              <a:t> </a:t>
            </a:r>
            <a:r>
              <a:rPr lang="sl-SI" sz="2600" dirty="0" err="1">
                <a:latin typeface="Avenir Next LT Pro" panose="020B0504020202020204" pitchFamily="34" charset="-18"/>
              </a:rPr>
              <a:t>Youth</a:t>
            </a:r>
            <a:r>
              <a:rPr lang="sl-SI" sz="2600" dirty="0">
                <a:latin typeface="Avenir Next LT Pro" panose="020B0504020202020204" pitchFamily="34" charset="-18"/>
              </a:rPr>
              <a:t> </a:t>
            </a:r>
            <a:r>
              <a:rPr lang="sl-SI" sz="2600" dirty="0" err="1">
                <a:latin typeface="Avenir Next LT Pro" panose="020B0504020202020204" pitchFamily="34" charset="-18"/>
              </a:rPr>
              <a:t>Council</a:t>
            </a:r>
            <a:endParaRPr lang="sl-SI" sz="2600" dirty="0">
              <a:latin typeface="Avenir Next LT Pro" panose="020B0504020202020204" pitchFamily="34" charset="-18"/>
            </a:endParaRPr>
          </a:p>
          <a:p>
            <a:pPr marL="450850" indent="-450850"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endParaRPr lang="sl-SI" sz="26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C1BAA2-7393-8095-A7A4-E05DE4B00C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63CD3-820D-3D53-7EFC-755007D62CB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rgbClr val="4472C4"/>
                </a:solidFill>
                <a:latin typeface="Calibri Light" panose="020F0302020204030204"/>
              </a:rPr>
              <a:t>P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rovid</a:t>
            </a:r>
            <a:r>
              <a:rPr kumimoji="0" lang="sl-S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EUSAIR governance structures with tools for evidence-based decision-making and build internal institutional capacities.</a:t>
            </a:r>
          </a:p>
        </p:txBody>
      </p:sp>
    </p:spTree>
    <p:extLst>
      <p:ext uri="{BB962C8B-B14F-4D97-AF65-F5344CB8AC3E}">
        <p14:creationId xmlns:p14="http://schemas.microsoft.com/office/powerpoint/2010/main" val="75908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6C1BAA2-7393-8095-A7A4-E05DE4B00C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2112DE2-1FDE-22F3-4DAC-5908F4DE4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61" y="1842228"/>
            <a:ext cx="10515600" cy="1516792"/>
          </a:xfr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en-US" sz="2400" dirty="0">
                <a:latin typeface="Avenir Next LT Pro" panose="020B0504020202020204" pitchFamily="34" charset="-18"/>
              </a:rPr>
              <a:t>EUSAIR Monitoring </a:t>
            </a:r>
            <a:r>
              <a:rPr lang="en-US" sz="2400" dirty="0" err="1">
                <a:latin typeface="Avenir Next LT Pro" panose="020B0504020202020204" pitchFamily="34" charset="-18"/>
              </a:rPr>
              <a:t>Syste</a:t>
            </a:r>
            <a:r>
              <a:rPr lang="sl-SI" sz="2400" dirty="0">
                <a:latin typeface="Avenir Next LT Pro" panose="020B0504020202020204" pitchFamily="34" charset="-18"/>
              </a:rPr>
              <a:t>m - </a:t>
            </a:r>
            <a:r>
              <a:rPr lang="sl-SI" sz="2400" dirty="0" err="1">
                <a:latin typeface="Avenir Next LT Pro" panose="020B0504020202020204" pitchFamily="34" charset="-18"/>
              </a:rPr>
              <a:t>Annual</a:t>
            </a:r>
            <a:r>
              <a:rPr lang="sl-SI" sz="2400" dirty="0">
                <a:latin typeface="Avenir Next LT Pro" panose="020B0504020202020204" pitchFamily="34" charset="-18"/>
              </a:rPr>
              <a:t> Pillar </a:t>
            </a:r>
            <a:r>
              <a:rPr lang="sl-SI" sz="2400" dirty="0" err="1">
                <a:latin typeface="Avenir Next LT Pro" panose="020B0504020202020204" pitchFamily="34" charset="-18"/>
              </a:rPr>
              <a:t>Progress</a:t>
            </a:r>
            <a:r>
              <a:rPr lang="sl-SI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Report</a:t>
            </a:r>
            <a:r>
              <a:rPr lang="en-US" sz="2400" dirty="0">
                <a:latin typeface="Avenir Next LT Pro" panose="020B0504020202020204" pitchFamily="34" charset="-18"/>
              </a:rPr>
              <a:t> </a:t>
            </a:r>
            <a:r>
              <a:rPr lang="sl-SI" sz="2400" dirty="0" err="1">
                <a:latin typeface="Avenir Next LT Pro" panose="020B0504020202020204" pitchFamily="34" charset="-18"/>
              </a:rPr>
              <a:t>template</a:t>
            </a:r>
            <a:r>
              <a:rPr lang="en-US" sz="2400" dirty="0">
                <a:latin typeface="Avenir Next LT Pro" panose="020B0504020202020204" pitchFamily="34" charset="-18"/>
              </a:rPr>
              <a:t> upgrade</a:t>
            </a:r>
            <a:endParaRPr lang="sl-SI" sz="2400" dirty="0">
              <a:latin typeface="Avenir Next LT Pro" panose="020B0504020202020204" pitchFamily="34" charset="-18"/>
            </a:endParaRPr>
          </a:p>
          <a:p>
            <a:pPr marL="450850" indent="-450850">
              <a:spcBef>
                <a:spcPts val="1200"/>
              </a:spcBef>
              <a:buClr>
                <a:srgbClr val="00B393"/>
              </a:buClr>
              <a:buFont typeface="Wingdings 3" panose="05040102010807070707" pitchFamily="18" charset="2"/>
              <a:buChar char=""/>
              <a:tabLst>
                <a:tab pos="903288" algn="l"/>
              </a:tabLst>
            </a:pPr>
            <a:r>
              <a:rPr lang="sl-SI" sz="2400" dirty="0">
                <a:latin typeface="Avenir Next LT Pro" panose="020B0504020202020204" pitchFamily="34" charset="-18"/>
              </a:rPr>
              <a:t>EUSAIR </a:t>
            </a:r>
            <a:r>
              <a:rPr lang="sl-SI" sz="2400" dirty="0" err="1">
                <a:latin typeface="Avenir Next LT Pro" panose="020B0504020202020204" pitchFamily="34" charset="-18"/>
              </a:rPr>
              <a:t>Evaluation</a:t>
            </a:r>
            <a:r>
              <a:rPr lang="sl-SI" sz="2400" dirty="0">
                <a:latin typeface="Avenir Next LT Pro" panose="020B0504020202020204" pitchFamily="34" charset="-18"/>
              </a:rPr>
              <a:t> Plan</a:t>
            </a:r>
          </a:p>
          <a:p>
            <a:pPr marL="0" indent="0">
              <a:buClr>
                <a:srgbClr val="00B393"/>
              </a:buClr>
              <a:buNone/>
              <a:tabLst>
                <a:tab pos="903288" algn="l"/>
              </a:tabLst>
            </a:pPr>
            <a:endParaRPr lang="sl-SI" sz="2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63CD3-820D-3D53-7EFC-755007D62CB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l-SI" sz="2800" dirty="0">
                <a:solidFill>
                  <a:srgbClr val="4472C4"/>
                </a:solidFill>
                <a:latin typeface="Calibri Light" panose="020F0302020204030204"/>
              </a:rPr>
              <a:t>M</a:t>
            </a:r>
            <a:r>
              <a:rPr lang="en-US" sz="2800" dirty="0" err="1">
                <a:solidFill>
                  <a:srgbClr val="4472C4"/>
                </a:solidFill>
                <a:latin typeface="Calibri Light" panose="020F0302020204030204"/>
              </a:rPr>
              <a:t>onitor</a:t>
            </a:r>
            <a:r>
              <a:rPr lang="sl-SI" sz="2800" dirty="0" err="1">
                <a:solidFill>
                  <a:srgbClr val="4472C4"/>
                </a:solidFill>
                <a:latin typeface="Calibri Light" panose="020F0302020204030204"/>
              </a:rPr>
              <a:t>ing</a:t>
            </a:r>
            <a:r>
              <a:rPr lang="en-US" sz="2800" dirty="0">
                <a:solidFill>
                  <a:srgbClr val="4472C4"/>
                </a:solidFill>
                <a:latin typeface="Calibri Light" panose="020F0302020204030204"/>
              </a:rPr>
              <a:t> and </a:t>
            </a:r>
            <a:r>
              <a:rPr lang="en-US" sz="2800" dirty="0" err="1">
                <a:solidFill>
                  <a:srgbClr val="4472C4"/>
                </a:solidFill>
                <a:latin typeface="Calibri Light" panose="020F0302020204030204"/>
              </a:rPr>
              <a:t>evaluat</a:t>
            </a:r>
            <a:r>
              <a:rPr lang="sl-SI" sz="2800" dirty="0" err="1">
                <a:solidFill>
                  <a:srgbClr val="4472C4"/>
                </a:solidFill>
                <a:latin typeface="Calibri Light" panose="020F0302020204030204"/>
              </a:rPr>
              <a:t>ing</a:t>
            </a:r>
            <a:r>
              <a:rPr lang="en-US" sz="2800" dirty="0">
                <a:solidFill>
                  <a:srgbClr val="4472C4"/>
                </a:solidFill>
                <a:latin typeface="Calibri Light" panose="020F0302020204030204"/>
              </a:rPr>
              <a:t> implementation of the Strategy and the Action Plan, and recommend possible changes in their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96899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7D553544-5AEF-C6FE-A44E-6BB9B3480C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BC984A7A-7742-0759-AD30-78F1EE0A48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172D2733-6AC0-79CA-2306-BD89D0455C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 descr="&quot;&quot;">
            <a:extLst>
              <a:ext uri="{FF2B5EF4-FFF2-40B4-BE49-F238E27FC236}">
                <a16:creationId xmlns:a16="http://schemas.microsoft.com/office/drawing/2014/main" id="{9513BF39-8C48-0249-02EA-B9CB9C4FBF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16225" y="149225"/>
            <a:ext cx="6559550" cy="6559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0C4A2-A8C7-F7B4-9B0F-7B624C7BE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4863" y="2221778"/>
            <a:ext cx="5562600" cy="2513013"/>
          </a:xfrm>
        </p:spPr>
        <p:txBody>
          <a:bodyPr anchor="b"/>
          <a:lstStyle/>
          <a:p>
            <a:pPr algn="ctr" eaLnBrk="1" hangingPunct="1"/>
            <a:r>
              <a:rPr lang="en-US" altLang="sl-SI" sz="5600" dirty="0"/>
              <a:t>Thank you</a:t>
            </a:r>
            <a:r>
              <a:rPr lang="sl-SI" altLang="sl-SI" sz="5600" dirty="0"/>
              <a:t> </a:t>
            </a:r>
            <a:br>
              <a:rPr lang="sl-SI" altLang="sl-SI" sz="5600" dirty="0"/>
            </a:br>
            <a:r>
              <a:rPr lang="sl-SI" altLang="sl-SI" sz="5600" dirty="0" err="1"/>
              <a:t>for</a:t>
            </a:r>
            <a:r>
              <a:rPr lang="sl-SI" altLang="sl-SI" sz="5600" dirty="0"/>
              <a:t> </a:t>
            </a:r>
            <a:r>
              <a:rPr lang="sl-SI" altLang="sl-SI" sz="5600" dirty="0" err="1"/>
              <a:t>your</a:t>
            </a:r>
            <a:r>
              <a:rPr lang="sl-SI" altLang="sl-SI" sz="5600" dirty="0"/>
              <a:t> </a:t>
            </a:r>
            <a:br>
              <a:rPr lang="sl-SI" altLang="sl-SI" sz="5600" dirty="0"/>
            </a:br>
            <a:r>
              <a:rPr lang="sl-SI" altLang="sl-SI" sz="5600" dirty="0" err="1"/>
              <a:t>attention</a:t>
            </a:r>
            <a:r>
              <a:rPr lang="en-US" altLang="sl-SI" sz="5600" dirty="0"/>
              <a:t>!</a:t>
            </a:r>
          </a:p>
        </p:txBody>
      </p:sp>
      <p:sp>
        <p:nvSpPr>
          <p:cNvPr id="15" name="Arc 14" descr="&quot;&quot;">
            <a:extLst>
              <a:ext uri="{FF2B5EF4-FFF2-40B4-BE49-F238E27FC236}">
                <a16:creationId xmlns:a16="http://schemas.microsoft.com/office/drawing/2014/main" id="{B98E05EB-92B7-5855-41F0-777AE0E420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9222429" flipV="1">
            <a:off x="2493963" y="6350"/>
            <a:ext cx="6816725" cy="681672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Oval 16" descr="&quot;&quot;">
            <a:extLst>
              <a:ext uri="{FF2B5EF4-FFF2-40B4-BE49-F238E27FC236}">
                <a16:creationId xmlns:a16="http://schemas.microsoft.com/office/drawing/2014/main" id="{6F5FA6AE-8E74-6BF1-C853-3CA344336A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201025" y="5310188"/>
            <a:ext cx="706438" cy="6873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14167</TotalTime>
  <Words>532</Words>
  <Application>Microsoft Office PowerPoint</Application>
  <PresentationFormat>Širokozaslonsko</PresentationFormat>
  <Paragraphs>84</Paragraphs>
  <Slides>9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9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Georgia</vt:lpstr>
      <vt:lpstr>Wingdings 3</vt:lpstr>
      <vt:lpstr>Office Theme</vt:lpstr>
      <vt:lpstr>2_Office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Thank you  for your 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Kos</dc:creator>
  <cp:lastModifiedBy>Olga Abram</cp:lastModifiedBy>
  <cp:revision>175</cp:revision>
  <cp:lastPrinted>2023-01-13T10:08:31Z</cp:lastPrinted>
  <dcterms:created xsi:type="dcterms:W3CDTF">2022-09-07T09:31:29Z</dcterms:created>
  <dcterms:modified xsi:type="dcterms:W3CDTF">2024-09-13T08:32:47Z</dcterms:modified>
</cp:coreProperties>
</file>