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3D3A"/>
    <a:srgbClr val="F6BC20"/>
    <a:srgbClr val="F79593"/>
    <a:srgbClr val="F6E894"/>
    <a:srgbClr val="9CDCCB"/>
    <a:srgbClr val="4C8EC1"/>
    <a:srgbClr val="5BB0D9"/>
    <a:srgbClr val="67CAB0"/>
    <a:srgbClr val="F25553"/>
    <a:srgbClr val="F0D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13903-FB58-4521-A5F8-A97615D637E1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0F3DC-D0DC-427A-AF63-1E5490F0B11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0876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F5098-F4D5-40DD-8DC9-DCE7C8612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F77C2-E615-45FA-89E4-1787BB570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E93DE-F69D-4919-95D0-5242E487B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B2BC8-CA94-4B13-A88F-98EAC1038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0467-9A3E-4D1E-9520-1DCA718DE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582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D15AB-E669-49A2-B8FA-6172D2BA7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82021-A873-4999-80F4-F3AA24AA08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661BC5-5AEE-44F4-AD4E-208596030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869AC-C33E-4335-A8A3-2D67DEE4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25BDD-5234-4E2A-80BB-56280051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636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2065A5-48B8-4B9D-BAA8-D655204E2C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856D40-277B-41C3-BE9C-09EC2CBA5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92A95-94C5-4EA5-BC41-0F3FB3C67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A4151-B4C5-46FD-9C24-33946EE82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E3880F-19D2-458F-83E1-221B2C49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252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F407-A48D-473B-8317-610C6D00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A7868-5B68-40DB-B746-0EBF8BB5E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158FA-8078-4311-A67A-46AA39918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7A5BC0-8592-471C-8B70-7ECF6EB2F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9221D-6BA7-4ABF-BCDA-B621A088C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595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1EF65-AF51-4E3B-AB01-F38820218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B0CFAA-6882-477B-A198-0D0E896539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2B2EB-7B69-4E01-A666-61A61852C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F3ED63-3EED-4729-B37E-6CCAFC56C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17EC6-43A3-4AFD-8A2B-2BCCDC7F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782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8F24B-5CAD-41E3-94FD-F49D93DD6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FFC85-4239-4FED-89C2-449F943194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6586C0-9156-4ABC-82F4-4D843168B8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C01620-299F-4067-B0D5-6509CB414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7DE97-9B67-4F86-AF29-A1BFDA69D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3E856A-956B-4D5C-9BB7-862A5F628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0384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438A-C8AF-434E-A6FF-55B3D11ED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5C549-8C2E-4E8E-80E3-6ED06F6B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3D5D29-FC16-4E7E-A6AE-EB390E041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1D0DB3-1CA4-4CC6-B64A-3659CCC9E2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509A8-7DF5-49D0-B80A-4E6B015A5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37F4EE-15CC-43EC-B6FF-B6AF5916B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2B47D-2757-417E-B321-3A0A017F5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634004-382A-41F1-84A7-B1CE0EBA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507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7E69B-7554-4985-8445-9306E4738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ACB54F-B085-4092-970D-7FFB1FBF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6DE7CF-2877-4F87-89D6-74C558A85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AC58D2-04E2-4CDD-ADDC-BCD2E31FA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767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C56650-79AB-4C16-9AD3-56DBE30C5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57745E-A37D-4304-8244-BB22DC1D7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BEB5-3B8A-4CBB-8127-6C157222B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1532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35CE9-95E0-48AB-B137-5EA6CF53E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B75A1-854F-4759-B84F-BB53DDF8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37DED-3DE8-4C57-91E3-57ACA151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CFA08-67CD-4B6B-B1C5-1AD13B90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FDDDC-B59B-4B28-A3A5-F3672DC4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22E51-DA67-4932-8EE0-5842FCC1E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1684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F8BE-1703-4954-BFEB-73C1A1205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4EF8F6-463B-4AE5-8119-F168755FFA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90757-30B9-4BB5-AAF1-4E23BE885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D92D6A-617C-45B1-9457-108456D82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C89EE4-D5AF-47A0-A1D7-A5BCA1A74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F451A7-95AE-4BA3-A9B8-93789456F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0589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20B179-C190-4DC5-BB15-17E39D2B4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74C4E-0F43-4104-A94E-840C0E8E2F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3E73C-A2C8-4E20-83D3-490E4C8377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9C697-72F8-4E53-8349-4663D82F0DC9}" type="datetimeFigureOut">
              <a:rPr lang="en-CA" smtClean="0"/>
              <a:t>2024-02-15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FFA70-8F67-4CDD-92A0-FB9CF3FD9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8DEB-910E-483B-938C-531DCB3C18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1317D-EEDB-4AC1-BA94-7F2278121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598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A4920F-0A0A-4873-AB0E-22A9E6FC2E27}"/>
              </a:ext>
            </a:extLst>
          </p:cNvPr>
          <p:cNvSpPr/>
          <p:nvPr/>
        </p:nvSpPr>
        <p:spPr>
          <a:xfrm>
            <a:off x="60385" y="891917"/>
            <a:ext cx="1535501" cy="1440000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Maiden Light" panose="00000400000000000000" pitchFamily="50" charset="-18"/>
              </a:rPr>
              <a:t>MAIN HALL 	</a:t>
            </a:r>
            <a:endParaRPr lang="en-GB" sz="2000" dirty="0">
              <a:latin typeface="Maiden Light" panose="00000400000000000000" pitchFamily="50" charset="-1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591068-2865-4E3F-A40A-48953D329873}"/>
              </a:ext>
            </a:extLst>
          </p:cNvPr>
          <p:cNvSpPr/>
          <p:nvPr/>
        </p:nvSpPr>
        <p:spPr>
          <a:xfrm>
            <a:off x="1595886" y="890698"/>
            <a:ext cx="10535729" cy="1440000"/>
          </a:xfrm>
          <a:prstGeom prst="rect">
            <a:avLst/>
          </a:prstGeom>
          <a:solidFill>
            <a:srgbClr val="B0C3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1D8AD63D-B148-4F42-A19C-5A4343001417}"/>
              </a:ext>
            </a:extLst>
          </p:cNvPr>
          <p:cNvSpPr/>
          <p:nvPr/>
        </p:nvSpPr>
        <p:spPr>
          <a:xfrm>
            <a:off x="1629139" y="957942"/>
            <a:ext cx="1116000" cy="198807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10.30 Opening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7CEB36D6-72CB-4C29-8B37-55FB03E4CD0A}"/>
              </a:ext>
            </a:extLst>
          </p:cNvPr>
          <p:cNvSpPr/>
          <p:nvPr/>
        </p:nvSpPr>
        <p:spPr>
          <a:xfrm>
            <a:off x="2745139" y="1157969"/>
            <a:ext cx="1473178" cy="337572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 smtClean="0">
                <a:latin typeface="Maiden Light" panose="00000400000000000000" pitchFamily="50" charset="-18"/>
              </a:rPr>
              <a:t>11.00 High</a:t>
            </a:r>
            <a:r>
              <a:rPr lang="hr-HR" sz="1100" b="1" dirty="0" smtClean="0">
                <a:latin typeface="Maiden Light" panose="00000400000000000000" pitchFamily="50" charset="-18"/>
              </a:rPr>
              <a:t>-</a:t>
            </a:r>
            <a:r>
              <a:rPr lang="en-GB" sz="1100" b="1" dirty="0" smtClean="0">
                <a:latin typeface="Maiden Light" panose="00000400000000000000" pitchFamily="50" charset="-18"/>
              </a:rPr>
              <a:t>level Panel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10" name="Flowchart: Alternate Process 9">
            <a:extLst>
              <a:ext uri="{FF2B5EF4-FFF2-40B4-BE49-F238E27FC236}">
                <a16:creationId xmlns:a16="http://schemas.microsoft.com/office/drawing/2014/main" id="{1EBCC877-4C36-477B-A52D-FA414F93A250}"/>
              </a:ext>
            </a:extLst>
          </p:cNvPr>
          <p:cNvSpPr/>
          <p:nvPr/>
        </p:nvSpPr>
        <p:spPr>
          <a:xfrm>
            <a:off x="4218317" y="1492743"/>
            <a:ext cx="1004271" cy="382264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latin typeface="Maiden Light" panose="00000400000000000000" pitchFamily="50" charset="-18"/>
              </a:rPr>
              <a:t>12.00 Family photo, media</a:t>
            </a:r>
            <a:endParaRPr lang="en-GB" sz="1000" b="1" dirty="0">
              <a:latin typeface="Maiden Light" panose="00000400000000000000" pitchFamily="50" charset="-1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507A22-375C-45E1-A7CF-3C335DEEF97E}"/>
              </a:ext>
            </a:extLst>
          </p:cNvPr>
          <p:cNvSpPr/>
          <p:nvPr/>
        </p:nvSpPr>
        <p:spPr>
          <a:xfrm>
            <a:off x="60385" y="2400175"/>
            <a:ext cx="1535501" cy="1440000"/>
          </a:xfrm>
          <a:prstGeom prst="rect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Maiden Light" panose="00000400000000000000" pitchFamily="50" charset="-18"/>
              </a:rPr>
              <a:t>Conference Hall #1</a:t>
            </a:r>
            <a:endParaRPr lang="en-GB" sz="2000" dirty="0">
              <a:latin typeface="Maiden Light" panose="00000400000000000000" pitchFamily="50" charset="-1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BA4388-F8AA-417B-AAE8-7BA3D3AB03AE}"/>
              </a:ext>
            </a:extLst>
          </p:cNvPr>
          <p:cNvSpPr/>
          <p:nvPr/>
        </p:nvSpPr>
        <p:spPr>
          <a:xfrm>
            <a:off x="1595886" y="2400175"/>
            <a:ext cx="10535729" cy="1440000"/>
          </a:xfrm>
          <a:prstGeom prst="rect">
            <a:avLst/>
          </a:prstGeom>
          <a:solidFill>
            <a:srgbClr val="9CDCCB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29974-228E-43EE-B2C2-67F4D72726EB}"/>
              </a:ext>
            </a:extLst>
          </p:cNvPr>
          <p:cNvSpPr/>
          <p:nvPr/>
        </p:nvSpPr>
        <p:spPr>
          <a:xfrm>
            <a:off x="60385" y="3902403"/>
            <a:ext cx="1535501" cy="1440000"/>
          </a:xfrm>
          <a:prstGeom prst="rect">
            <a:avLst/>
          </a:prstGeom>
          <a:solidFill>
            <a:srgbClr val="F6BC20"/>
          </a:solidFill>
          <a:ln>
            <a:solidFill>
              <a:srgbClr val="F9C2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000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Conference Hall #2</a:t>
            </a:r>
            <a:endParaRPr lang="en-GB" sz="2000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87B031-82E9-49AF-8AAB-D530075A14CA}"/>
              </a:ext>
            </a:extLst>
          </p:cNvPr>
          <p:cNvSpPr/>
          <p:nvPr/>
        </p:nvSpPr>
        <p:spPr>
          <a:xfrm>
            <a:off x="1595886" y="3902403"/>
            <a:ext cx="10535729" cy="1440000"/>
          </a:xfrm>
          <a:prstGeom prst="rect">
            <a:avLst/>
          </a:prstGeom>
          <a:solidFill>
            <a:srgbClr val="F6E894"/>
          </a:solidFill>
          <a:ln>
            <a:solidFill>
              <a:srgbClr val="F9C2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50972F-21C4-480C-97D5-E8BA49460F65}"/>
              </a:ext>
            </a:extLst>
          </p:cNvPr>
          <p:cNvSpPr/>
          <p:nvPr/>
        </p:nvSpPr>
        <p:spPr>
          <a:xfrm>
            <a:off x="60385" y="5404631"/>
            <a:ext cx="1535501" cy="1440000"/>
          </a:xfrm>
          <a:prstGeom prst="rect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000" dirty="0" smtClean="0">
                <a:solidFill>
                  <a:prstClr val="white"/>
                </a:solidFill>
                <a:latin typeface="Maiden Light" panose="00000400000000000000" pitchFamily="50" charset="-18"/>
              </a:rPr>
              <a:t>Conference Hall #3</a:t>
            </a:r>
            <a:endParaRPr lang="en-GB" sz="2000" dirty="0">
              <a:solidFill>
                <a:prstClr val="white"/>
              </a:solidFill>
              <a:latin typeface="Maiden Light" panose="00000400000000000000" pitchFamily="50" charset="-1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7AA1B4-087E-403E-B310-5D2C3E1D6D1D}"/>
              </a:ext>
            </a:extLst>
          </p:cNvPr>
          <p:cNvSpPr/>
          <p:nvPr/>
        </p:nvSpPr>
        <p:spPr>
          <a:xfrm>
            <a:off x="1595886" y="5404631"/>
            <a:ext cx="10535729" cy="1440000"/>
          </a:xfrm>
          <a:prstGeom prst="rect">
            <a:avLst/>
          </a:prstGeom>
          <a:solidFill>
            <a:srgbClr val="F79593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18" name="Flowchart: Alternate Process 17">
            <a:extLst>
              <a:ext uri="{FF2B5EF4-FFF2-40B4-BE49-F238E27FC236}">
                <a16:creationId xmlns:a16="http://schemas.microsoft.com/office/drawing/2014/main" id="{7E426909-E73F-4FD5-8E58-62642E053905}"/>
              </a:ext>
            </a:extLst>
          </p:cNvPr>
          <p:cNvSpPr/>
          <p:nvPr/>
        </p:nvSpPr>
        <p:spPr>
          <a:xfrm>
            <a:off x="7259231" y="1498102"/>
            <a:ext cx="4830452" cy="239651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14.00 – 17.</a:t>
            </a:r>
            <a:r>
              <a:rPr lang="hr-HR" sz="1100" b="1" dirty="0" smtClean="0">
                <a:latin typeface="Maiden Light" panose="00000400000000000000" pitchFamily="50" charset="-18"/>
              </a:rPr>
              <a:t>30</a:t>
            </a:r>
            <a:r>
              <a:rPr lang="en-GB" sz="1100" b="1" dirty="0" smtClean="0">
                <a:latin typeface="Maiden Light" panose="00000400000000000000" pitchFamily="50" charset="-18"/>
              </a:rPr>
              <a:t> Digitalisation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2" name="Flowchart: Alternate Process 21">
            <a:extLst>
              <a:ext uri="{FF2B5EF4-FFF2-40B4-BE49-F238E27FC236}">
                <a16:creationId xmlns:a16="http://schemas.microsoft.com/office/drawing/2014/main" id="{AC425C6E-0F34-4F85-9C33-633CD827C321}"/>
              </a:ext>
            </a:extLst>
          </p:cNvPr>
          <p:cNvSpPr/>
          <p:nvPr/>
        </p:nvSpPr>
        <p:spPr>
          <a:xfrm>
            <a:off x="7276857" y="2534354"/>
            <a:ext cx="1552042" cy="278516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14.00 TSG-5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3" name="Flowchart: Alternate Process 22">
            <a:extLst>
              <a:ext uri="{FF2B5EF4-FFF2-40B4-BE49-F238E27FC236}">
                <a16:creationId xmlns:a16="http://schemas.microsoft.com/office/drawing/2014/main" id="{A96B4FF9-D9F8-47AB-9803-D61C68268346}"/>
              </a:ext>
            </a:extLst>
          </p:cNvPr>
          <p:cNvSpPr/>
          <p:nvPr/>
        </p:nvSpPr>
        <p:spPr>
          <a:xfrm>
            <a:off x="8847021" y="2928719"/>
            <a:ext cx="1654871" cy="273132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15.10 TSG-4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4" name="Flowchart: Alternate Process 23">
            <a:extLst>
              <a:ext uri="{FF2B5EF4-FFF2-40B4-BE49-F238E27FC236}">
                <a16:creationId xmlns:a16="http://schemas.microsoft.com/office/drawing/2014/main" id="{D7ADD3E9-DFB5-4117-AD74-BD42E2D5D48E}"/>
              </a:ext>
            </a:extLst>
          </p:cNvPr>
          <p:cNvSpPr/>
          <p:nvPr/>
        </p:nvSpPr>
        <p:spPr>
          <a:xfrm>
            <a:off x="10505683" y="3327395"/>
            <a:ext cx="1584000" cy="246457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16.20 TSG-3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8C230CFD-70A4-45FB-8CD9-E94E60138AB9}"/>
              </a:ext>
            </a:extLst>
          </p:cNvPr>
          <p:cNvSpPr/>
          <p:nvPr/>
        </p:nvSpPr>
        <p:spPr>
          <a:xfrm>
            <a:off x="7276857" y="4109616"/>
            <a:ext cx="2397600" cy="259104"/>
          </a:xfrm>
          <a:prstGeom prst="flowChartAlternateProcess">
            <a:avLst/>
          </a:prstGeom>
          <a:solidFill>
            <a:srgbClr val="F6BC20"/>
          </a:solidFill>
          <a:ln>
            <a:solidFill>
              <a:srgbClr val="F6BC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14.00 Public procurement conference</a:t>
            </a:r>
            <a:endParaRPr lang="en-GB" sz="10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33" name="Flowchart: Alternate Process 32">
            <a:extLst>
              <a:ext uri="{FF2B5EF4-FFF2-40B4-BE49-F238E27FC236}">
                <a16:creationId xmlns:a16="http://schemas.microsoft.com/office/drawing/2014/main" id="{B0C69AC3-BE48-4190-9C52-CBEBD0A9FF1C}"/>
              </a:ext>
            </a:extLst>
          </p:cNvPr>
          <p:cNvSpPr/>
          <p:nvPr/>
        </p:nvSpPr>
        <p:spPr>
          <a:xfrm>
            <a:off x="9674457" y="4528727"/>
            <a:ext cx="2397600" cy="373961"/>
          </a:xfrm>
          <a:prstGeom prst="flowChartAlternateProcess">
            <a:avLst/>
          </a:prstGeom>
          <a:solidFill>
            <a:srgbClr val="F6BC20"/>
          </a:solidFill>
          <a:ln>
            <a:solidFill>
              <a:srgbClr val="F6BC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15.40 Simplified Cost </a:t>
            </a:r>
            <a:r>
              <a:rPr lang="hr-HR" sz="1000" b="1" dirty="0" err="1" smtClean="0">
                <a:solidFill>
                  <a:schemeClr val="tx1"/>
                </a:solidFill>
                <a:latin typeface="Maiden Light" panose="00000400000000000000" pitchFamily="50" charset="-18"/>
              </a:rPr>
              <a:t>Options</a:t>
            </a:r>
            <a:r>
              <a:rPr lang="en-GB" sz="10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 conference</a:t>
            </a:r>
            <a:endParaRPr lang="en-GB" sz="10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2CCEF1-D2E7-4AF3-993B-872BBDC8C2EE}"/>
              </a:ext>
            </a:extLst>
          </p:cNvPr>
          <p:cNvSpPr/>
          <p:nvPr/>
        </p:nvSpPr>
        <p:spPr>
          <a:xfrm rot="16200000">
            <a:off x="3971420" y="3598751"/>
            <a:ext cx="5953933" cy="5378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LUNCH 12.45</a:t>
            </a:r>
            <a:r>
              <a:rPr lang="hr-HR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 – 14.00</a:t>
            </a:r>
            <a:endParaRPr lang="en-GB" sz="24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40" name="Flowchart: Alternate Process 39">
            <a:extLst>
              <a:ext uri="{FF2B5EF4-FFF2-40B4-BE49-F238E27FC236}">
                <a16:creationId xmlns:a16="http://schemas.microsoft.com/office/drawing/2014/main" id="{12E7B968-2F98-471F-909C-505E08300B0B}"/>
              </a:ext>
            </a:extLst>
          </p:cNvPr>
          <p:cNvSpPr/>
          <p:nvPr/>
        </p:nvSpPr>
        <p:spPr>
          <a:xfrm>
            <a:off x="60385" y="225378"/>
            <a:ext cx="1535501" cy="603092"/>
          </a:xfrm>
          <a:prstGeom prst="flowChartAlternateProcess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 smtClean="0">
                <a:latin typeface="Maiden Light" panose="00000400000000000000" pitchFamily="50" charset="-18"/>
              </a:rPr>
              <a:t>9.00 AIC</a:t>
            </a:r>
            <a:r>
              <a:rPr lang="hr-HR" sz="1100" b="1" dirty="0" smtClean="0">
                <a:latin typeface="Maiden Light" panose="00000400000000000000" pitchFamily="50" charset="-18"/>
              </a:rPr>
              <a:t> </a:t>
            </a:r>
            <a:r>
              <a:rPr lang="en-GB" sz="1100" b="1" dirty="0" smtClean="0">
                <a:latin typeface="Maiden Light" panose="00000400000000000000" pitchFamily="50" charset="-18"/>
              </a:rPr>
              <a:t>/</a:t>
            </a:r>
            <a:r>
              <a:rPr lang="hr-HR" sz="1100" b="1" dirty="0" smtClean="0">
                <a:latin typeface="Maiden Light" panose="00000400000000000000" pitchFamily="50" charset="-18"/>
              </a:rPr>
              <a:t> </a:t>
            </a:r>
            <a:r>
              <a:rPr lang="en-GB" sz="1100" b="1" dirty="0" smtClean="0">
                <a:latin typeface="Maiden Light" panose="00000400000000000000" pitchFamily="50" charset="-18"/>
              </a:rPr>
              <a:t>EUSAIR Ministerial meeting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41" name="Flowchart: Alternate Process 40">
            <a:extLst>
              <a:ext uri="{FF2B5EF4-FFF2-40B4-BE49-F238E27FC236}">
                <a16:creationId xmlns:a16="http://schemas.microsoft.com/office/drawing/2014/main" id="{3977CC01-C0E2-4219-8D46-B675F9D3FC9D}"/>
              </a:ext>
            </a:extLst>
          </p:cNvPr>
          <p:cNvSpPr/>
          <p:nvPr/>
        </p:nvSpPr>
        <p:spPr>
          <a:xfrm>
            <a:off x="5261185" y="1875007"/>
            <a:ext cx="1332541" cy="363096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 smtClean="0">
                <a:latin typeface="Maiden Light" panose="00000400000000000000" pitchFamily="50" charset="-18"/>
              </a:rPr>
              <a:t>12.30 Presidency Handover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42" name="Flowchart: Alternate Process 41">
            <a:extLst>
              <a:ext uri="{FF2B5EF4-FFF2-40B4-BE49-F238E27FC236}">
                <a16:creationId xmlns:a16="http://schemas.microsoft.com/office/drawing/2014/main" id="{3BF60EB9-4643-472B-900E-0AC3AEFD591B}"/>
              </a:ext>
            </a:extLst>
          </p:cNvPr>
          <p:cNvSpPr/>
          <p:nvPr/>
        </p:nvSpPr>
        <p:spPr>
          <a:xfrm>
            <a:off x="7276857" y="5674071"/>
            <a:ext cx="2397600" cy="373960"/>
          </a:xfrm>
          <a:prstGeom prst="flowChartAlternateProcess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Maiden Light" panose="00000400000000000000" pitchFamily="50" charset="-18"/>
              </a:rPr>
              <a:t>14.00 Forum of Adriatic and Ionian Cities (FAIC)</a:t>
            </a:r>
            <a:endParaRPr lang="en-GB" sz="1000" b="1" dirty="0">
              <a:solidFill>
                <a:schemeClr val="bg1"/>
              </a:solidFill>
              <a:latin typeface="Maiden Light" panose="00000400000000000000" pitchFamily="50" charset="-18"/>
            </a:endParaRPr>
          </a:p>
        </p:txBody>
      </p:sp>
      <p:sp>
        <p:nvSpPr>
          <p:cNvPr id="43" name="Flowchart: Alternate Process 42">
            <a:extLst>
              <a:ext uri="{FF2B5EF4-FFF2-40B4-BE49-F238E27FC236}">
                <a16:creationId xmlns:a16="http://schemas.microsoft.com/office/drawing/2014/main" id="{AF69A351-4D1E-4C3C-9A35-3B6C2C98D036}"/>
              </a:ext>
            </a:extLst>
          </p:cNvPr>
          <p:cNvSpPr/>
          <p:nvPr/>
        </p:nvSpPr>
        <p:spPr>
          <a:xfrm>
            <a:off x="9674457" y="6142119"/>
            <a:ext cx="2397600" cy="373961"/>
          </a:xfrm>
          <a:prstGeom prst="flowChartAlternateProcess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Maiden Light" panose="00000400000000000000" pitchFamily="50" charset="-18"/>
              </a:rPr>
              <a:t>15.40 Forum of the A-I Chambers of Commerce</a:t>
            </a:r>
            <a:endParaRPr lang="en-GB" sz="1000" b="1" dirty="0">
              <a:solidFill>
                <a:schemeClr val="bg1"/>
              </a:solidFill>
              <a:latin typeface="Maiden Light" panose="00000400000000000000" pitchFamily="50" charset="-18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6B17ACF-5AFB-4E3D-9752-B3538D26ED83}"/>
              </a:ext>
            </a:extLst>
          </p:cNvPr>
          <p:cNvSpPr txBox="1"/>
          <p:nvPr/>
        </p:nvSpPr>
        <p:spPr>
          <a:xfrm>
            <a:off x="8828899" y="225378"/>
            <a:ext cx="302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7030A0"/>
                </a:solidFill>
              </a:rPr>
              <a:t>Wednesday, 15 May</a:t>
            </a:r>
            <a:endParaRPr lang="en-GB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9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A4920F-0A0A-4873-AB0E-22A9E6FC2E27}"/>
              </a:ext>
            </a:extLst>
          </p:cNvPr>
          <p:cNvSpPr/>
          <p:nvPr/>
        </p:nvSpPr>
        <p:spPr>
          <a:xfrm>
            <a:off x="60385" y="891917"/>
            <a:ext cx="1535501" cy="1440000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Maiden Light" panose="00000400000000000000" pitchFamily="50" charset="-18"/>
              </a:rPr>
              <a:t>MAIN HALL 	</a:t>
            </a:r>
            <a:endParaRPr lang="en-GB" sz="2000" dirty="0">
              <a:latin typeface="Maiden Light" panose="00000400000000000000" pitchFamily="50" charset="-1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2591068-2865-4E3F-A40A-48953D329873}"/>
              </a:ext>
            </a:extLst>
          </p:cNvPr>
          <p:cNvSpPr/>
          <p:nvPr/>
        </p:nvSpPr>
        <p:spPr>
          <a:xfrm>
            <a:off x="1595886" y="890698"/>
            <a:ext cx="10535729" cy="1440000"/>
          </a:xfrm>
          <a:prstGeom prst="rect">
            <a:avLst/>
          </a:prstGeom>
          <a:solidFill>
            <a:srgbClr val="B0C3E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507A22-375C-45E1-A7CF-3C335DEEF97E}"/>
              </a:ext>
            </a:extLst>
          </p:cNvPr>
          <p:cNvSpPr/>
          <p:nvPr/>
        </p:nvSpPr>
        <p:spPr>
          <a:xfrm>
            <a:off x="60385" y="2400175"/>
            <a:ext cx="1535501" cy="1440000"/>
          </a:xfrm>
          <a:prstGeom prst="rect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Maiden Light" panose="00000400000000000000" pitchFamily="50" charset="-18"/>
              </a:rPr>
              <a:t>Conference Hall #1</a:t>
            </a:r>
            <a:endParaRPr lang="en-GB" sz="2000" dirty="0">
              <a:latin typeface="Maiden Light" panose="00000400000000000000" pitchFamily="50" charset="-1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BA4388-F8AA-417B-AAE8-7BA3D3AB03AE}"/>
              </a:ext>
            </a:extLst>
          </p:cNvPr>
          <p:cNvSpPr/>
          <p:nvPr/>
        </p:nvSpPr>
        <p:spPr>
          <a:xfrm>
            <a:off x="1595886" y="2400175"/>
            <a:ext cx="10535729" cy="1440000"/>
          </a:xfrm>
          <a:prstGeom prst="rect">
            <a:avLst/>
          </a:prstGeom>
          <a:solidFill>
            <a:srgbClr val="9CDCCB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929974-228E-43EE-B2C2-67F4D72726EB}"/>
              </a:ext>
            </a:extLst>
          </p:cNvPr>
          <p:cNvSpPr/>
          <p:nvPr/>
        </p:nvSpPr>
        <p:spPr>
          <a:xfrm>
            <a:off x="60385" y="3902403"/>
            <a:ext cx="1535501" cy="1440000"/>
          </a:xfrm>
          <a:prstGeom prst="rect">
            <a:avLst/>
          </a:prstGeom>
          <a:solidFill>
            <a:srgbClr val="F6BC20"/>
          </a:solidFill>
          <a:ln>
            <a:solidFill>
              <a:srgbClr val="F9C2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000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Conference Hall #2</a:t>
            </a:r>
            <a:endParaRPr lang="en-GB" sz="2000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E87B031-82E9-49AF-8AAB-D530075A14CA}"/>
              </a:ext>
            </a:extLst>
          </p:cNvPr>
          <p:cNvSpPr/>
          <p:nvPr/>
        </p:nvSpPr>
        <p:spPr>
          <a:xfrm>
            <a:off x="1595886" y="3902403"/>
            <a:ext cx="10535729" cy="1440000"/>
          </a:xfrm>
          <a:prstGeom prst="rect">
            <a:avLst/>
          </a:prstGeom>
          <a:solidFill>
            <a:srgbClr val="F6E894"/>
          </a:solidFill>
          <a:ln>
            <a:solidFill>
              <a:srgbClr val="F9C2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50972F-21C4-480C-97D5-E8BA49460F65}"/>
              </a:ext>
            </a:extLst>
          </p:cNvPr>
          <p:cNvSpPr/>
          <p:nvPr/>
        </p:nvSpPr>
        <p:spPr>
          <a:xfrm>
            <a:off x="60385" y="5404631"/>
            <a:ext cx="1535501" cy="1440000"/>
          </a:xfrm>
          <a:prstGeom prst="rect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000" dirty="0" smtClean="0">
                <a:solidFill>
                  <a:prstClr val="white"/>
                </a:solidFill>
                <a:latin typeface="Maiden Light" panose="00000400000000000000" pitchFamily="50" charset="-18"/>
              </a:rPr>
              <a:t>Conference Hall #3</a:t>
            </a:r>
            <a:endParaRPr lang="en-GB" sz="2000" dirty="0">
              <a:solidFill>
                <a:prstClr val="white"/>
              </a:solidFill>
              <a:latin typeface="Maiden Light" panose="00000400000000000000" pitchFamily="50" charset="-1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D7AA1B4-087E-403E-B310-5D2C3E1D6D1D}"/>
              </a:ext>
            </a:extLst>
          </p:cNvPr>
          <p:cNvSpPr/>
          <p:nvPr/>
        </p:nvSpPr>
        <p:spPr>
          <a:xfrm>
            <a:off x="1595886" y="5404631"/>
            <a:ext cx="10535729" cy="1440000"/>
          </a:xfrm>
          <a:prstGeom prst="rect">
            <a:avLst/>
          </a:prstGeom>
          <a:solidFill>
            <a:srgbClr val="F79593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Maiden Light" panose="00000400000000000000" pitchFamily="50" charset="-18"/>
            </a:endParaRPr>
          </a:p>
        </p:txBody>
      </p:sp>
      <p:sp>
        <p:nvSpPr>
          <p:cNvPr id="32" name="Flowchart: Alternate Process 31">
            <a:extLst>
              <a:ext uri="{FF2B5EF4-FFF2-40B4-BE49-F238E27FC236}">
                <a16:creationId xmlns:a16="http://schemas.microsoft.com/office/drawing/2014/main" id="{8C230CFD-70A4-45FB-8CD9-E94E60138AB9}"/>
              </a:ext>
            </a:extLst>
          </p:cNvPr>
          <p:cNvSpPr/>
          <p:nvPr/>
        </p:nvSpPr>
        <p:spPr>
          <a:xfrm>
            <a:off x="7474060" y="4628312"/>
            <a:ext cx="2230030" cy="319280"/>
          </a:xfrm>
          <a:prstGeom prst="flowChartAlternateProcess">
            <a:avLst/>
          </a:prstGeom>
          <a:solidFill>
            <a:srgbClr val="F6BC20"/>
          </a:solidFill>
          <a:ln>
            <a:solidFill>
              <a:srgbClr val="F6BC2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14.30 Adriatic Ionian Youth Organisations Forum</a:t>
            </a:r>
            <a:endParaRPr lang="en-GB" sz="10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2CCEF1-D2E7-4AF3-993B-872BBDC8C2EE}"/>
              </a:ext>
            </a:extLst>
          </p:cNvPr>
          <p:cNvSpPr/>
          <p:nvPr/>
        </p:nvSpPr>
        <p:spPr>
          <a:xfrm rot="16200000">
            <a:off x="4131529" y="3591291"/>
            <a:ext cx="5953932" cy="5527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LUNCH 13.15</a:t>
            </a:r>
            <a:r>
              <a:rPr lang="hr-HR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 – 14.30</a:t>
            </a:r>
            <a:endParaRPr lang="en-GB" sz="24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42" name="Flowchart: Alternate Process 41">
            <a:extLst>
              <a:ext uri="{FF2B5EF4-FFF2-40B4-BE49-F238E27FC236}">
                <a16:creationId xmlns:a16="http://schemas.microsoft.com/office/drawing/2014/main" id="{3BF60EB9-4643-472B-900E-0AC3AEFD591B}"/>
              </a:ext>
            </a:extLst>
          </p:cNvPr>
          <p:cNvSpPr/>
          <p:nvPr/>
        </p:nvSpPr>
        <p:spPr>
          <a:xfrm>
            <a:off x="3746795" y="5900353"/>
            <a:ext cx="2996134" cy="373960"/>
          </a:xfrm>
          <a:prstGeom prst="flowChartAlternateProcess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Maiden Light" panose="00000400000000000000" pitchFamily="50" charset="-18"/>
              </a:rPr>
              <a:t>11.00 B2B Forum </a:t>
            </a:r>
            <a:endParaRPr lang="en-GB" sz="1100" b="1" dirty="0">
              <a:solidFill>
                <a:schemeClr val="bg1"/>
              </a:solidFill>
              <a:latin typeface="Maiden Light" panose="00000400000000000000" pitchFamily="50" charset="-18"/>
            </a:endParaRPr>
          </a:p>
        </p:txBody>
      </p:sp>
      <p:sp>
        <p:nvSpPr>
          <p:cNvPr id="25" name="Flowchart: Alternate Process 24">
            <a:extLst>
              <a:ext uri="{FF2B5EF4-FFF2-40B4-BE49-F238E27FC236}">
                <a16:creationId xmlns:a16="http://schemas.microsoft.com/office/drawing/2014/main" id="{3E1DBABD-0367-4EAC-BAF6-068DE69B2F44}"/>
              </a:ext>
            </a:extLst>
          </p:cNvPr>
          <p:cNvSpPr/>
          <p:nvPr/>
        </p:nvSpPr>
        <p:spPr>
          <a:xfrm>
            <a:off x="1637681" y="2468573"/>
            <a:ext cx="1400717" cy="393536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9.30 TSG-2 TRANSPORT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6" name="Flowchart: Alternate Process 25">
            <a:extLst>
              <a:ext uri="{FF2B5EF4-FFF2-40B4-BE49-F238E27FC236}">
                <a16:creationId xmlns:a16="http://schemas.microsoft.com/office/drawing/2014/main" id="{093862CE-BC08-4AC6-A5D0-0909E9302FE5}"/>
              </a:ext>
            </a:extLst>
          </p:cNvPr>
          <p:cNvSpPr/>
          <p:nvPr/>
        </p:nvSpPr>
        <p:spPr>
          <a:xfrm>
            <a:off x="3699536" y="2760617"/>
            <a:ext cx="1459393" cy="379706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11.00 TSG-2 ENERGY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7" name="Flowchart: Alternate Process 26">
            <a:extLst>
              <a:ext uri="{FF2B5EF4-FFF2-40B4-BE49-F238E27FC236}">
                <a16:creationId xmlns:a16="http://schemas.microsoft.com/office/drawing/2014/main" id="{2CD07375-F9F3-4413-99C2-92340F02BFD3}"/>
              </a:ext>
            </a:extLst>
          </p:cNvPr>
          <p:cNvSpPr/>
          <p:nvPr/>
        </p:nvSpPr>
        <p:spPr>
          <a:xfrm>
            <a:off x="5200861" y="3140324"/>
            <a:ext cx="1542069" cy="367268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b="1" dirty="0" smtClean="0">
                <a:latin typeface="Maiden Light" panose="00000400000000000000" pitchFamily="50" charset="-18"/>
              </a:rPr>
              <a:t>12.10</a:t>
            </a:r>
            <a:r>
              <a:rPr lang="en-GB" sz="1100" b="1" dirty="0" smtClean="0">
                <a:latin typeface="Maiden Light" panose="00000400000000000000" pitchFamily="50" charset="-18"/>
              </a:rPr>
              <a:t> TSG-</a:t>
            </a:r>
            <a:r>
              <a:rPr lang="hr-HR" sz="1100" b="1" dirty="0" smtClean="0">
                <a:latin typeface="Maiden Light" panose="00000400000000000000" pitchFamily="50" charset="-18"/>
              </a:rPr>
              <a:t>1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815134-5091-4D0F-8CFB-CE4F5A0A1104}"/>
              </a:ext>
            </a:extLst>
          </p:cNvPr>
          <p:cNvSpPr/>
          <p:nvPr/>
        </p:nvSpPr>
        <p:spPr>
          <a:xfrm rot="16200000">
            <a:off x="392000" y="3579028"/>
            <a:ext cx="5953934" cy="57727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COFFEE 10.30</a:t>
            </a:r>
            <a:r>
              <a:rPr lang="hr-HR" sz="24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 – 11.00</a:t>
            </a:r>
            <a:endParaRPr lang="en-GB" sz="24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29" name="Flowchart: Alternate Process 28">
            <a:extLst>
              <a:ext uri="{FF2B5EF4-FFF2-40B4-BE49-F238E27FC236}">
                <a16:creationId xmlns:a16="http://schemas.microsoft.com/office/drawing/2014/main" id="{AEDD0227-0C97-4916-B33E-7A908546C3B6}"/>
              </a:ext>
            </a:extLst>
          </p:cNvPr>
          <p:cNvSpPr/>
          <p:nvPr/>
        </p:nvSpPr>
        <p:spPr>
          <a:xfrm>
            <a:off x="1639044" y="5526393"/>
            <a:ext cx="1399354" cy="373960"/>
          </a:xfrm>
          <a:prstGeom prst="flowChartAlternateProcess">
            <a:avLst/>
          </a:prstGeom>
          <a:solidFill>
            <a:srgbClr val="EB3D3A"/>
          </a:solidFill>
          <a:ln>
            <a:solidFill>
              <a:srgbClr val="EB3D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bg1"/>
                </a:solidFill>
                <a:latin typeface="Maiden Light" panose="00000400000000000000" pitchFamily="50" charset="-18"/>
              </a:rPr>
              <a:t>9.30 UNIADRION</a:t>
            </a:r>
            <a:endParaRPr lang="en-GB" sz="1100" b="1" dirty="0">
              <a:solidFill>
                <a:schemeClr val="bg1"/>
              </a:solidFill>
              <a:latin typeface="Maiden Light" panose="00000400000000000000" pitchFamily="50" charset="-18"/>
            </a:endParaRPr>
          </a:p>
        </p:txBody>
      </p:sp>
      <p:sp>
        <p:nvSpPr>
          <p:cNvPr id="31" name="Flowchart: Alternate Process 30">
            <a:extLst>
              <a:ext uri="{FF2B5EF4-FFF2-40B4-BE49-F238E27FC236}">
                <a16:creationId xmlns:a16="http://schemas.microsoft.com/office/drawing/2014/main" id="{628FB7FA-539C-44D2-88AB-1082983F5388}"/>
              </a:ext>
            </a:extLst>
          </p:cNvPr>
          <p:cNvSpPr/>
          <p:nvPr/>
        </p:nvSpPr>
        <p:spPr>
          <a:xfrm>
            <a:off x="3746795" y="4221201"/>
            <a:ext cx="2996135" cy="307255"/>
          </a:xfrm>
          <a:prstGeom prst="flowChartAlternateProcess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solidFill>
                  <a:schemeClr val="tx1"/>
                </a:solidFill>
                <a:latin typeface="Maiden Light" panose="00000400000000000000" pitchFamily="50" charset="-18"/>
              </a:rPr>
              <a:t>11.00 Interact </a:t>
            </a:r>
            <a:r>
              <a:rPr lang="en-GB" sz="1100" b="1" dirty="0" err="1" smtClean="0">
                <a:solidFill>
                  <a:schemeClr val="tx1"/>
                </a:solidFill>
                <a:latin typeface="Maiden Light" panose="00000400000000000000" pitchFamily="50" charset="-18"/>
              </a:rPr>
              <a:t>MedLab</a:t>
            </a:r>
            <a:endParaRPr lang="en-GB" sz="1100" b="1" dirty="0">
              <a:solidFill>
                <a:schemeClr val="tx1"/>
              </a:solidFill>
              <a:latin typeface="Maiden Light" panose="00000400000000000000" pitchFamily="50" charset="-18"/>
            </a:endParaRPr>
          </a:p>
        </p:txBody>
      </p:sp>
      <p:sp>
        <p:nvSpPr>
          <p:cNvPr id="34" name="Flowchart: Alternate Process 33">
            <a:extLst>
              <a:ext uri="{FF2B5EF4-FFF2-40B4-BE49-F238E27FC236}">
                <a16:creationId xmlns:a16="http://schemas.microsoft.com/office/drawing/2014/main" id="{DAB914D1-F107-4FB6-A521-74EC55A85CFC}"/>
              </a:ext>
            </a:extLst>
          </p:cNvPr>
          <p:cNvSpPr/>
          <p:nvPr/>
        </p:nvSpPr>
        <p:spPr>
          <a:xfrm>
            <a:off x="7474061" y="3507592"/>
            <a:ext cx="2230030" cy="232028"/>
          </a:xfrm>
          <a:prstGeom prst="flowChartAlternateProcess">
            <a:avLst/>
          </a:prstGeom>
          <a:solidFill>
            <a:srgbClr val="45BF9A"/>
          </a:solidFill>
          <a:ln>
            <a:solidFill>
              <a:srgbClr val="45BF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 smtClean="0">
                <a:latin typeface="Maiden Light" panose="00000400000000000000" pitchFamily="50" charset="-18"/>
              </a:rPr>
              <a:t>14.30 IPA ADRION Event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5851ABD-EE1B-429A-9A0E-0EB0F8BFA7F6}"/>
              </a:ext>
            </a:extLst>
          </p:cNvPr>
          <p:cNvSpPr txBox="1"/>
          <p:nvPr/>
        </p:nvSpPr>
        <p:spPr>
          <a:xfrm>
            <a:off x="8828899" y="225378"/>
            <a:ext cx="3022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b="1" dirty="0" smtClean="0">
                <a:solidFill>
                  <a:srgbClr val="7030A0"/>
                </a:solidFill>
              </a:rPr>
              <a:t>Thursday, 16 May</a:t>
            </a:r>
            <a:endParaRPr lang="en-GB" sz="2400" b="1" dirty="0">
              <a:solidFill>
                <a:srgbClr val="7030A0"/>
              </a:solidFill>
            </a:endParaRPr>
          </a:p>
        </p:txBody>
      </p:sp>
      <p:sp>
        <p:nvSpPr>
          <p:cNvPr id="36" name="Flowchart: Alternate Process 35">
            <a:extLst>
              <a:ext uri="{FF2B5EF4-FFF2-40B4-BE49-F238E27FC236}">
                <a16:creationId xmlns:a16="http://schemas.microsoft.com/office/drawing/2014/main" id="{872B36F0-06B5-4331-8FE0-561470A45B01}"/>
              </a:ext>
            </a:extLst>
          </p:cNvPr>
          <p:cNvSpPr/>
          <p:nvPr/>
        </p:nvSpPr>
        <p:spPr>
          <a:xfrm>
            <a:off x="10721705" y="1840502"/>
            <a:ext cx="1332541" cy="426062"/>
          </a:xfrm>
          <a:prstGeom prst="flowChartAlternateProcess">
            <a:avLst/>
          </a:prstGeom>
          <a:solidFill>
            <a:srgbClr val="4472C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 smtClean="0">
                <a:latin typeface="Maiden Light" panose="00000400000000000000" pitchFamily="50" charset="-18"/>
              </a:rPr>
              <a:t>Closing of the Forum</a:t>
            </a:r>
            <a:endParaRPr lang="en-GB" sz="1100" b="1" dirty="0">
              <a:latin typeface="Maiden Light" panose="000004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143654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140</Words>
  <Application>Microsoft Office PowerPoint</Application>
  <PresentationFormat>Widescreen</PresentationFormat>
  <Paragraphs>35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Maiden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 Vujnović</dc:creator>
  <cp:lastModifiedBy>Sanjin Vlastelica</cp:lastModifiedBy>
  <cp:revision>18</cp:revision>
  <dcterms:created xsi:type="dcterms:W3CDTF">2024-02-15T10:43:04Z</dcterms:created>
  <dcterms:modified xsi:type="dcterms:W3CDTF">2024-02-15T13:33:16Z</dcterms:modified>
</cp:coreProperties>
</file>