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0" r:id="rId3"/>
    <p:sldId id="259" r:id="rId4"/>
    <p:sldId id="263" r:id="rId5"/>
    <p:sldId id="264" r:id="rId6"/>
    <p:sldId id="275" r:id="rId7"/>
    <p:sldId id="266" r:id="rId8"/>
    <p:sldId id="276" r:id="rId9"/>
    <p:sldId id="265" r:id="rId10"/>
    <p:sldId id="268" r:id="rId11"/>
    <p:sldId id="269" r:id="rId12"/>
    <p:sldId id="271" r:id="rId13"/>
    <p:sldId id="273" r:id="rId14"/>
    <p:sldId id="270" r:id="rId15"/>
    <p:sldId id="277" r:id="rId16"/>
    <p:sldId id="274" r:id="rId17"/>
    <p:sldId id="272" r:id="rId18"/>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9" d="100"/>
          <a:sy n="69" d="100"/>
        </p:scale>
        <p:origin x="-77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CA23DB-E8B2-4148-90FE-76D407E35EBA}" type="datetimeFigureOut">
              <a:rPr lang="en-GB" smtClean="0"/>
              <a:pPr/>
              <a:t>03/03/2020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DD361C0A-8808-44D7-AC3C-EED2CEE6CD1A}"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A23DB-E8B2-4148-90FE-76D407E35EBA}" type="datetimeFigureOut">
              <a:rPr lang="en-GB" smtClean="0"/>
              <a:pPr/>
              <a:t>03/03/2020</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61C0A-8808-44D7-AC3C-EED2CEE6CD1A}"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esp.aimacroregion.e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eusair@izola.si" TargetMode="External"/><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276872"/>
            <a:ext cx="8496944" cy="3240360"/>
          </a:xfrm>
        </p:spPr>
        <p:txBody>
          <a:bodyPr>
            <a:normAutofit fontScale="90000"/>
          </a:bodyPr>
          <a:lstStyle/>
          <a:p>
            <a:pPr>
              <a:spcBef>
                <a:spcPts val="1200"/>
              </a:spcBef>
            </a:pPr>
            <a:r>
              <a:rPr lang="en-GB" sz="3100" b="1" dirty="0"/>
              <a:t>A TSG 3 FRAMEWORK PROJECT: </a:t>
            </a:r>
            <a:r>
              <a:rPr lang="en-GB" sz="3100" b="1" dirty="0" smtClean="0"/>
              <a:t/>
            </a:r>
            <a:br>
              <a:rPr lang="en-GB" sz="3100" b="1" dirty="0" smtClean="0"/>
            </a:br>
            <a:r>
              <a:rPr lang="en-US" sz="3100" b="1" dirty="0" smtClean="0"/>
              <a:t>TO PROMOTE A SUSTAINABLE GROWTH IN THE AI REGION BY IMPLEMENTING ICZM AND MSP </a:t>
            </a:r>
            <a:r>
              <a:rPr lang="en-US" sz="3100" b="1" dirty="0" smtClean="0"/>
              <a:t/>
            </a:r>
            <a:br>
              <a:rPr lang="en-US" sz="3100" b="1" dirty="0" smtClean="0"/>
            </a:br>
            <a:r>
              <a:rPr lang="en-US" sz="3100" b="1" dirty="0" smtClean="0"/>
              <a:t>ALSO </a:t>
            </a:r>
            <a:r>
              <a:rPr lang="en-US" sz="3100" b="1" dirty="0" smtClean="0"/>
              <a:t>TO CONTRIBUTE TO CRF ON ICZM OF BARCELONA CONVENTION </a:t>
            </a:r>
            <a:br>
              <a:rPr lang="en-US" sz="3100" b="1" dirty="0" smtClean="0"/>
            </a:br>
            <a:r>
              <a:rPr lang="en-US" sz="3100" b="1" dirty="0" smtClean="0"/>
              <a:t>(ICZM&amp;MSP)</a:t>
            </a:r>
            <a:r>
              <a:rPr lang="en-US" sz="3200" b="1" dirty="0" smtClean="0"/>
              <a:t/>
            </a:r>
            <a:br>
              <a:rPr lang="en-US" sz="3200" b="1" dirty="0" smtClean="0"/>
            </a:br>
            <a:r>
              <a:rPr lang="en-US" sz="3200" b="1" dirty="0" smtClean="0"/>
              <a:t/>
            </a:r>
            <a:br>
              <a:rPr lang="en-US" sz="3200" b="1" dirty="0" smtClean="0"/>
            </a:br>
            <a:r>
              <a:rPr lang="en-US" sz="2200" b="1" dirty="0" smtClean="0"/>
              <a:t>TSG-3 Meeting 4-5 March 2020 – Belgrade SR</a:t>
            </a:r>
            <a:br>
              <a:rPr lang="en-US" sz="2200" b="1" dirty="0" smtClean="0"/>
            </a:br>
            <a:endParaRPr lang="en-GB" sz="2200" b="1" dirty="0"/>
          </a:p>
        </p:txBody>
      </p:sp>
      <p:pic>
        <p:nvPicPr>
          <p:cNvPr id="1026"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251520" y="260648"/>
            <a:ext cx="2620183" cy="1149300"/>
          </a:xfrm>
          <a:prstGeom prst="rect">
            <a:avLst/>
          </a:prstGeom>
          <a:noFill/>
          <a:ln w="9525">
            <a:noFill/>
            <a:miter lim="800000"/>
            <a:headEnd/>
            <a:tailEnd/>
          </a:ln>
        </p:spPr>
      </p:pic>
      <p:pic>
        <p:nvPicPr>
          <p:cNvPr id="1027" name="Slika 2"/>
          <p:cNvPicPr>
            <a:picLocks noChangeAspect="1" noChangeArrowheads="1"/>
          </p:cNvPicPr>
          <p:nvPr/>
        </p:nvPicPr>
        <p:blipFill>
          <a:blip r:embed="rId3" cstate="print"/>
          <a:srcRect/>
          <a:stretch>
            <a:fillRect/>
          </a:stretch>
        </p:blipFill>
        <p:spPr bwMode="auto">
          <a:xfrm>
            <a:off x="4764672" y="0"/>
            <a:ext cx="4379328" cy="1412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16632"/>
            <a:ext cx="9144000" cy="648072"/>
          </a:xfrm>
        </p:spPr>
        <p:txBody>
          <a:bodyPr>
            <a:normAutofit fontScale="90000"/>
          </a:bodyPr>
          <a:lstStyle/>
          <a:p>
            <a:r>
              <a:rPr lang="en-US" sz="3200" b="1" dirty="0" smtClean="0"/>
              <a:t>WP 3: CAPITALIZATION MECHANISM AND IDENTIFICATION OF KNOWLEDGE GAPS</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539552" y="1052736"/>
            <a:ext cx="8280920" cy="5040560"/>
          </a:xfrm>
          <a:prstGeom prst="rect">
            <a:avLst/>
          </a:prstGeom>
        </p:spPr>
        <p:txBody>
          <a:bodyPr vert="horz" lIns="91440" tIns="45720" rIns="91440" bIns="45720" rtlCol="0">
            <a:noAutofit/>
          </a:bodyPr>
          <a:lstStyle/>
          <a:p>
            <a:pPr marL="342900" lvl="0" indent="-342900">
              <a:spcBef>
                <a:spcPts val="1200"/>
              </a:spcBef>
              <a:buFont typeface="+mj-lt"/>
              <a:buAutoNum type="arabicPeriod"/>
            </a:pPr>
            <a:r>
              <a:rPr lang="en-US" dirty="0" smtClean="0"/>
              <a:t>Activate a </a:t>
            </a:r>
            <a:r>
              <a:rPr lang="en-US" b="1" dirty="0" smtClean="0"/>
              <a:t>Knowledge Brokerage Service  (KBS) </a:t>
            </a:r>
            <a:r>
              <a:rPr lang="en-US" dirty="0" smtClean="0"/>
              <a:t>to be run for the entire duration of the project to ensure capitalization of existing knowledge, practices and experiences available in the AIR and beyond. </a:t>
            </a:r>
          </a:p>
          <a:p>
            <a:pPr marL="342000" lvl="0">
              <a:buFont typeface="Arial" pitchFamily="34" charset="0"/>
              <a:buChar char="•"/>
            </a:pPr>
            <a:r>
              <a:rPr lang="en-US" sz="1600" dirty="0" smtClean="0"/>
              <a:t>   </a:t>
            </a:r>
            <a:r>
              <a:rPr lang="en-US" sz="1600" dirty="0" smtClean="0"/>
              <a:t>easy access to results from projects and research</a:t>
            </a:r>
          </a:p>
          <a:p>
            <a:pPr marL="342000" lvl="0">
              <a:buFont typeface="Arial" pitchFamily="34" charset="0"/>
              <a:buChar char="•"/>
            </a:pPr>
            <a:r>
              <a:rPr lang="en-US" sz="1600" dirty="0" smtClean="0"/>
              <a:t>   </a:t>
            </a:r>
            <a:r>
              <a:rPr lang="en-US" sz="1600" dirty="0" smtClean="0"/>
              <a:t>promotion of </a:t>
            </a:r>
            <a:r>
              <a:rPr lang="en-US" sz="1600" dirty="0" smtClean="0"/>
              <a:t>successful </a:t>
            </a:r>
            <a:r>
              <a:rPr lang="en-US" sz="1600" dirty="0" smtClean="0"/>
              <a:t>practices e.g. </a:t>
            </a:r>
            <a:r>
              <a:rPr lang="en-US" sz="1600" dirty="0" smtClean="0"/>
              <a:t>Blue-Green Corridor; </a:t>
            </a:r>
            <a:r>
              <a:rPr lang="en-US" sz="1600" dirty="0" smtClean="0"/>
              <a:t>multi-level </a:t>
            </a:r>
            <a:r>
              <a:rPr lang="en-US" sz="1600" dirty="0" smtClean="0"/>
              <a:t>governance.</a:t>
            </a:r>
            <a:endParaRPr lang="en-US" sz="1600" dirty="0" smtClean="0"/>
          </a:p>
          <a:p>
            <a:pPr marL="342900" lvl="0" indent="-342900">
              <a:spcBef>
                <a:spcPts val="1200"/>
              </a:spcBef>
              <a:buFont typeface="+mj-lt"/>
              <a:buAutoNum type="arabicPeriod" startAt="2"/>
            </a:pPr>
            <a:r>
              <a:rPr lang="en-US" dirty="0" smtClean="0"/>
              <a:t>Stimulate and organize discussions about </a:t>
            </a:r>
            <a:r>
              <a:rPr lang="en-US" b="1" dirty="0" smtClean="0"/>
              <a:t>specific environmental monitoring and investigation needs</a:t>
            </a:r>
            <a:r>
              <a:rPr lang="en-US" dirty="0" smtClean="0"/>
              <a:t> at regional and sub-regional level, having a transboundary component and </a:t>
            </a:r>
            <a:r>
              <a:rPr lang="en-US" b="1" dirty="0" smtClean="0"/>
              <a:t>agree on joint actions</a:t>
            </a:r>
            <a:r>
              <a:rPr lang="en-US" dirty="0" smtClean="0"/>
              <a:t> (e.g. joint monitoring programs for marine litter, coordinated studies on climate change adaptation, etc.).</a:t>
            </a:r>
          </a:p>
          <a:p>
            <a:pPr marL="342900" lvl="0" indent="-342900">
              <a:spcBef>
                <a:spcPts val="1200"/>
              </a:spcBef>
              <a:buFont typeface="+mj-lt"/>
              <a:buAutoNum type="arabicPeriod" startAt="2"/>
            </a:pPr>
            <a:r>
              <a:rPr lang="en-US" dirty="0" smtClean="0"/>
              <a:t>Update and complement the </a:t>
            </a:r>
            <a:r>
              <a:rPr lang="en-US" b="1" dirty="0" smtClean="0"/>
              <a:t>assessment of environmental status and maritime activities in the AIR</a:t>
            </a:r>
            <a:r>
              <a:rPr lang="en-US" dirty="0" smtClean="0"/>
              <a:t> (the so called "initial assessment") prepared under the SUPREME project, by including the status of the non-EU countries in the AIR.</a:t>
            </a:r>
          </a:p>
          <a:p>
            <a:pPr marL="800100" lvl="1">
              <a:buFont typeface="Arial" pitchFamily="34" charset="0"/>
              <a:buChar char="•"/>
            </a:pPr>
            <a:endParaRPr lang="en-US" dirty="0"/>
          </a:p>
          <a:p>
            <a:pPr marL="342900" lvl="0">
              <a:buFont typeface="Arial" pitchFamily="34" charset="0"/>
              <a:buChar char="•"/>
            </a:pPr>
            <a:endParaRPr lang="en-US" dirty="0" smtClean="0"/>
          </a:p>
          <a:p>
            <a:pPr marL="342900" lvl="0">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WP 4: IMPLEMENTATION</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492338" y="673371"/>
            <a:ext cx="8208315" cy="5040560"/>
          </a:xfrm>
          <a:prstGeom prst="rect">
            <a:avLst/>
          </a:prstGeom>
        </p:spPr>
        <p:txBody>
          <a:bodyPr vert="horz" lIns="91440" tIns="45720" rIns="91440" bIns="45720" rtlCol="0">
            <a:noAutofit/>
          </a:bodyPr>
          <a:lstStyle/>
          <a:p>
            <a:pPr lvl="0">
              <a:spcBef>
                <a:spcPts val="600"/>
              </a:spcBef>
            </a:pPr>
            <a:r>
              <a:rPr lang="en-US" sz="2000" dirty="0" smtClean="0"/>
              <a:t>Identify options for environmentally sustainable planning and management of coastal and maritime activities in the AIR.</a:t>
            </a:r>
          </a:p>
          <a:p>
            <a:pPr marL="342900" lvl="0" indent="-342900">
              <a:spcBef>
                <a:spcPts val="600"/>
              </a:spcBef>
              <a:buFont typeface="+mj-lt"/>
              <a:buAutoNum type="arabicPeriod"/>
            </a:pPr>
            <a:r>
              <a:rPr lang="en-US" b="1" dirty="0" smtClean="0"/>
              <a:t>MACRO-REGIONAL LEVEL.</a:t>
            </a:r>
            <a:r>
              <a:rPr lang="en-US" dirty="0" smtClean="0"/>
              <a:t> Capitalizing on previous work done under previous projects and the  recent </a:t>
            </a:r>
            <a:r>
              <a:rPr lang="en-GB" dirty="0" smtClean="0"/>
              <a:t>GEF Adriatic project (</a:t>
            </a:r>
            <a:r>
              <a:rPr lang="en-US" dirty="0" smtClean="0"/>
              <a:t>UNEP/MAP PAP/RAC, 2019 -Pan Adriatic Scope on MSP in the Adriatic), </a:t>
            </a:r>
            <a:r>
              <a:rPr lang="en-US" b="1" dirty="0" smtClean="0"/>
              <a:t>prepare a strategic document for ICZM and MSP in the AIR </a:t>
            </a:r>
            <a:r>
              <a:rPr lang="en-US" dirty="0" smtClean="0"/>
              <a:t>to be adopted under EUSAIR</a:t>
            </a:r>
            <a:endParaRPr lang="en-US" b="1" dirty="0" smtClean="0"/>
          </a:p>
          <a:p>
            <a:pPr marL="342900" lvl="0" indent="-342900">
              <a:spcBef>
                <a:spcPts val="600"/>
              </a:spcBef>
              <a:buFont typeface="+mj-lt"/>
              <a:buAutoNum type="arabicPeriod"/>
            </a:pPr>
            <a:r>
              <a:rPr lang="en-US" b="1" dirty="0" smtClean="0"/>
              <a:t>SUB-REGIONAL LEVEL.</a:t>
            </a:r>
            <a:r>
              <a:rPr lang="en-US" dirty="0" smtClean="0"/>
              <a:t> Prepare </a:t>
            </a:r>
            <a:r>
              <a:rPr lang="en-US" b="1" dirty="0" smtClean="0"/>
              <a:t>four vision documents, one for each sub-region</a:t>
            </a:r>
            <a:r>
              <a:rPr lang="en-US" dirty="0" smtClean="0"/>
              <a:t>. Major trans-boundary / cross-border challenges are identified in each area. Common visions for coastal and marine future development are agreed for each area and specific high level goals and management objectives are identified. </a:t>
            </a:r>
          </a:p>
          <a:p>
            <a:pPr marL="342900" lvl="0" indent="-342900">
              <a:spcBef>
                <a:spcPts val="600"/>
              </a:spcBef>
              <a:buFont typeface="+mj-lt"/>
              <a:buAutoNum type="arabicPeriod"/>
            </a:pPr>
            <a:r>
              <a:rPr lang="en-US" b="1" dirty="0" smtClean="0"/>
              <a:t>CASE STUDY LEVEL</a:t>
            </a:r>
            <a:r>
              <a:rPr lang="en-US" dirty="0" smtClean="0"/>
              <a:t>. </a:t>
            </a:r>
            <a:r>
              <a:rPr lang="en-US" b="1" dirty="0" smtClean="0"/>
              <a:t>Pilot cases </a:t>
            </a:r>
            <a:r>
              <a:rPr lang="en-US" dirty="0" smtClean="0"/>
              <a:t>will assess environmental implications of present and future uses of the sea and identify transboundary/cross-border measures (both spatial and non-spatial) needed to maximize environmental sustainability, </a:t>
            </a:r>
          </a:p>
          <a:p>
            <a:pPr marL="342900" lvl="0">
              <a:buFont typeface="Arial" pitchFamily="34" charset="0"/>
              <a:buChar char="•"/>
            </a:pPr>
            <a:endParaRPr lang="en-US" dirty="0"/>
          </a:p>
        </p:txBody>
      </p:sp>
      <p:sp>
        <p:nvSpPr>
          <p:cNvPr id="8" name="Rettangolo 7"/>
          <p:cNvSpPr/>
          <p:nvPr/>
        </p:nvSpPr>
        <p:spPr>
          <a:xfrm>
            <a:off x="179512" y="5229200"/>
            <a:ext cx="8964488" cy="584775"/>
          </a:xfrm>
          <a:prstGeom prst="rect">
            <a:avLst/>
          </a:prstGeom>
        </p:spPr>
        <p:txBody>
          <a:bodyPr wrap="square">
            <a:spAutoFit/>
          </a:bodyPr>
          <a:lstStyle/>
          <a:p>
            <a:r>
              <a:rPr lang="en-GB" sz="1600" i="1" dirty="0" smtClean="0"/>
              <a:t>The following concepts/approaches will be considered (</a:t>
            </a:r>
            <a:r>
              <a:rPr lang="en-GB" sz="1600" i="1" dirty="0" err="1" smtClean="0"/>
              <a:t>i.a</a:t>
            </a:r>
            <a:r>
              <a:rPr lang="en-GB" sz="1600" i="1" dirty="0" smtClean="0"/>
              <a:t>.): blue-green </a:t>
            </a:r>
            <a:r>
              <a:rPr lang="en-GB" sz="1600" i="1" dirty="0"/>
              <a:t>corridors can be envisaged</a:t>
            </a:r>
            <a:r>
              <a:rPr lang="en-GB" sz="1600" i="1" dirty="0" smtClean="0"/>
              <a:t>; </a:t>
            </a:r>
            <a:r>
              <a:rPr lang="en-GB" sz="1600" i="1" dirty="0"/>
              <a:t>analysis of </a:t>
            </a:r>
            <a:r>
              <a:rPr lang="en-GB" sz="1600" i="1" dirty="0" smtClean="0"/>
              <a:t>land-sea-interactions; </a:t>
            </a:r>
            <a:r>
              <a:rPr lang="en-GB" sz="1600" i="1" dirty="0" smtClean="0"/>
              <a:t>measures to contribute to </a:t>
            </a:r>
            <a:r>
              <a:rPr lang="en-GB" sz="1600" i="1" dirty="0"/>
              <a:t>CC-mitigation and </a:t>
            </a:r>
            <a:r>
              <a:rPr lang="en-GB" sz="1600" i="1" dirty="0" smtClean="0"/>
              <a:t>adaptation etc.</a:t>
            </a:r>
            <a:endParaRPr lang="en-GB" sz="16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descr="Pilot 2.png"/>
          <p:cNvPicPr>
            <a:picLocks noChangeAspect="1"/>
          </p:cNvPicPr>
          <p:nvPr/>
        </p:nvPicPr>
        <p:blipFill>
          <a:blip r:embed="rId2" cstate="print"/>
          <a:srcRect r="16631" b="29942"/>
          <a:stretch>
            <a:fillRect/>
          </a:stretch>
        </p:blipFill>
        <p:spPr>
          <a:xfrm>
            <a:off x="72008" y="3672408"/>
            <a:ext cx="3065603" cy="1988840"/>
          </a:xfrm>
          <a:prstGeom prst="rect">
            <a:avLst/>
          </a:prstGeom>
        </p:spPr>
      </p:pic>
      <p:pic>
        <p:nvPicPr>
          <p:cNvPr id="9" name="Immagine 8" descr="Pilot 1.png"/>
          <p:cNvPicPr>
            <a:picLocks noChangeAspect="1"/>
          </p:cNvPicPr>
          <p:nvPr/>
        </p:nvPicPr>
        <p:blipFill>
          <a:blip r:embed="rId3" cstate="print"/>
          <a:srcRect r="12872" b="39948"/>
          <a:stretch>
            <a:fillRect/>
          </a:stretch>
        </p:blipFill>
        <p:spPr>
          <a:xfrm>
            <a:off x="72008" y="864096"/>
            <a:ext cx="3203848" cy="2276872"/>
          </a:xfrm>
          <a:prstGeom prst="rect">
            <a:avLst/>
          </a:prstGeom>
        </p:spPr>
      </p:pic>
      <p:pic>
        <p:nvPicPr>
          <p:cNvPr id="8" name="Immagine 7" descr="20200303_Fig_ADRI_Rev.05.jpg"/>
          <p:cNvPicPr>
            <a:picLocks noChangeAspect="1"/>
          </p:cNvPicPr>
          <p:nvPr/>
        </p:nvPicPr>
        <p:blipFill>
          <a:blip r:embed="rId4" cstate="print"/>
          <a:stretch>
            <a:fillRect/>
          </a:stretch>
        </p:blipFill>
        <p:spPr>
          <a:xfrm>
            <a:off x="3059832" y="1312193"/>
            <a:ext cx="2749274" cy="3888432"/>
          </a:xfrm>
          <a:prstGeom prst="rect">
            <a:avLst/>
          </a:prstGeom>
        </p:spPr>
      </p:pic>
      <p:sp>
        <p:nvSpPr>
          <p:cNvPr id="2" name="Titolo 1"/>
          <p:cNvSpPr>
            <a:spLocks noGrp="1"/>
          </p:cNvSpPr>
          <p:nvPr>
            <p:ph type="ctrTitle"/>
          </p:nvPr>
        </p:nvSpPr>
        <p:spPr>
          <a:xfrm>
            <a:off x="539552" y="0"/>
            <a:ext cx="8352928" cy="648072"/>
          </a:xfrm>
        </p:spPr>
        <p:txBody>
          <a:bodyPr>
            <a:normAutofit/>
          </a:bodyPr>
          <a:lstStyle/>
          <a:p>
            <a:r>
              <a:rPr lang="en-US" sz="3200" b="1" dirty="0" smtClean="0"/>
              <a:t>PILOT CASES</a:t>
            </a:r>
            <a:endParaRPr lang="en-GB" sz="3200" b="1" dirty="0"/>
          </a:p>
        </p:txBody>
      </p:sp>
      <p:pic>
        <p:nvPicPr>
          <p:cNvPr id="5" name="Slika 3" descr="C:\Users\smesec\AppData\Local\Temp\notes26D01A\logo_FACILITY-POINT_predlog 4.jpg"/>
          <p:cNvPicPr>
            <a:picLocks noChangeAspect="1" noChangeArrowheads="1"/>
          </p:cNvPicPr>
          <p:nvPr/>
        </p:nvPicPr>
        <p:blipFill>
          <a:blip r:embed="rId5"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6" cstate="print"/>
          <a:srcRect/>
          <a:stretch>
            <a:fillRect/>
          </a:stretch>
        </p:blipFill>
        <p:spPr bwMode="auto">
          <a:xfrm>
            <a:off x="6551712" y="6021725"/>
            <a:ext cx="2592288" cy="836275"/>
          </a:xfrm>
          <a:prstGeom prst="rect">
            <a:avLst/>
          </a:prstGeom>
          <a:noFill/>
          <a:ln w="9525">
            <a:noFill/>
            <a:miter lim="800000"/>
            <a:headEnd/>
            <a:tailEnd/>
          </a:ln>
        </p:spPr>
      </p:pic>
      <p:pic>
        <p:nvPicPr>
          <p:cNvPr id="12" name="Immagine 11" descr="Pilot 3.png"/>
          <p:cNvPicPr>
            <a:picLocks noChangeAspect="1"/>
          </p:cNvPicPr>
          <p:nvPr/>
        </p:nvPicPr>
        <p:blipFill>
          <a:blip r:embed="rId7" cstate="print"/>
          <a:srcRect b="30759"/>
          <a:stretch>
            <a:fillRect/>
          </a:stretch>
        </p:blipFill>
        <p:spPr>
          <a:xfrm>
            <a:off x="5488499" y="476672"/>
            <a:ext cx="3620005" cy="2592288"/>
          </a:xfrm>
          <a:prstGeom prst="rect">
            <a:avLst/>
          </a:prstGeom>
        </p:spPr>
      </p:pic>
      <p:pic>
        <p:nvPicPr>
          <p:cNvPr id="13" name="Immagine 12" descr="Pilot 4.png"/>
          <p:cNvPicPr>
            <a:picLocks noChangeAspect="1"/>
          </p:cNvPicPr>
          <p:nvPr/>
        </p:nvPicPr>
        <p:blipFill>
          <a:blip r:embed="rId8" cstate="print"/>
          <a:srcRect b="46418"/>
          <a:stretch>
            <a:fillRect/>
          </a:stretch>
        </p:blipFill>
        <p:spPr>
          <a:xfrm>
            <a:off x="5469446" y="3645024"/>
            <a:ext cx="3639058" cy="2016224"/>
          </a:xfrm>
          <a:prstGeom prst="rect">
            <a:avLst/>
          </a:prstGeom>
        </p:spPr>
      </p:pic>
      <p:sp>
        <p:nvSpPr>
          <p:cNvPr id="16" name="Freccia a destra 15"/>
          <p:cNvSpPr/>
          <p:nvPr/>
        </p:nvSpPr>
        <p:spPr>
          <a:xfrm rot="19086814">
            <a:off x="2475051" y="2450992"/>
            <a:ext cx="100811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ccia a destra 16"/>
          <p:cNvSpPr/>
          <p:nvPr/>
        </p:nvSpPr>
        <p:spPr>
          <a:xfrm rot="18704659">
            <a:off x="2747578" y="3402786"/>
            <a:ext cx="1285758" cy="1249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reccia a destra 17"/>
          <p:cNvSpPr/>
          <p:nvPr/>
        </p:nvSpPr>
        <p:spPr>
          <a:xfrm rot="8437059" flipV="1">
            <a:off x="4659392" y="2348601"/>
            <a:ext cx="936383" cy="1442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ccia a destra 18"/>
          <p:cNvSpPr/>
          <p:nvPr/>
        </p:nvSpPr>
        <p:spPr>
          <a:xfrm rot="12066425">
            <a:off x="5174293" y="3914806"/>
            <a:ext cx="682806" cy="1372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PILOT CASES</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755576" y="692696"/>
            <a:ext cx="7920880" cy="5040560"/>
          </a:xfrm>
          <a:prstGeom prst="rect">
            <a:avLst/>
          </a:prstGeom>
        </p:spPr>
        <p:txBody>
          <a:bodyPr vert="horz" lIns="91440" tIns="45720" rIns="91440" bIns="45720" rtlCol="0">
            <a:noAutofit/>
          </a:bodyPr>
          <a:lstStyle/>
          <a:p>
            <a:pPr marL="342900" lvl="0">
              <a:buFont typeface="Arial" pitchFamily="34" charset="0"/>
              <a:buChar char="•"/>
            </a:pPr>
            <a:endParaRPr lang="en-US" dirty="0"/>
          </a:p>
        </p:txBody>
      </p:sp>
      <p:sp>
        <p:nvSpPr>
          <p:cNvPr id="8" name="Rettangolo 7"/>
          <p:cNvSpPr/>
          <p:nvPr/>
        </p:nvSpPr>
        <p:spPr>
          <a:xfrm>
            <a:off x="827583" y="2420888"/>
            <a:ext cx="8135441" cy="3416320"/>
          </a:xfrm>
          <a:prstGeom prst="rect">
            <a:avLst/>
          </a:prstGeom>
        </p:spPr>
        <p:txBody>
          <a:bodyPr wrap="square">
            <a:spAutoFit/>
          </a:bodyPr>
          <a:lstStyle/>
          <a:p>
            <a:r>
              <a:rPr lang="en-US" dirty="0" smtClean="0"/>
              <a:t>Pilot cases will focus on relevant </a:t>
            </a:r>
            <a:r>
              <a:rPr lang="en-US" b="1" dirty="0" smtClean="0"/>
              <a:t>challenges calling for transboundary cooperation</a:t>
            </a:r>
            <a:r>
              <a:rPr lang="en-US" dirty="0" smtClean="0"/>
              <a:t>, such as for example: </a:t>
            </a:r>
          </a:p>
          <a:p>
            <a:pPr marL="400050" indent="-400050">
              <a:buFont typeface="Arial" pitchFamily="34" charset="0"/>
              <a:buChar char="•"/>
            </a:pPr>
            <a:r>
              <a:rPr lang="en-US" dirty="0" smtClean="0"/>
              <a:t>Coastal and marine ecosystems protection</a:t>
            </a:r>
          </a:p>
          <a:p>
            <a:pPr marL="400050" indent="-400050">
              <a:buFont typeface="Arial" pitchFamily="34" charset="0"/>
              <a:buChar char="•"/>
            </a:pPr>
            <a:r>
              <a:rPr lang="en-US" dirty="0" smtClean="0"/>
              <a:t>Eco-connectivity enhancement </a:t>
            </a:r>
          </a:p>
          <a:p>
            <a:pPr marL="400050" indent="-400050">
              <a:buFont typeface="Arial" pitchFamily="34" charset="0"/>
              <a:buChar char="•"/>
            </a:pPr>
            <a:r>
              <a:rPr lang="en-US" dirty="0" smtClean="0"/>
              <a:t>Sustainable fisheries management</a:t>
            </a:r>
          </a:p>
          <a:p>
            <a:pPr marL="400050" indent="-400050">
              <a:buFont typeface="Arial" pitchFamily="34" charset="0"/>
              <a:buChar char="•"/>
            </a:pPr>
            <a:r>
              <a:rPr lang="en-US" dirty="0" smtClean="0"/>
              <a:t>Marine litter management </a:t>
            </a:r>
          </a:p>
          <a:p>
            <a:pPr marL="400050" indent="-400050">
              <a:buFont typeface="Arial" pitchFamily="34" charset="0"/>
              <a:buChar char="•"/>
            </a:pPr>
            <a:r>
              <a:rPr lang="en-US" dirty="0" smtClean="0"/>
              <a:t>Sustainable shipping and port management</a:t>
            </a:r>
          </a:p>
          <a:p>
            <a:pPr marL="400050" indent="-400050">
              <a:buFont typeface="Arial" pitchFamily="34" charset="0"/>
              <a:buChar char="•"/>
            </a:pPr>
            <a:r>
              <a:rPr lang="en-US" dirty="0" smtClean="0"/>
              <a:t>Sustainable </a:t>
            </a:r>
            <a:r>
              <a:rPr lang="en-US" dirty="0" smtClean="0"/>
              <a:t>O&amp;G resources management</a:t>
            </a:r>
          </a:p>
          <a:p>
            <a:pPr marL="400050" indent="-400050">
              <a:buFont typeface="Arial" pitchFamily="34" charset="0"/>
              <a:buChar char="•"/>
            </a:pPr>
            <a:r>
              <a:rPr lang="en-US" dirty="0" smtClean="0"/>
              <a:t>Underwater Cultural Heritage </a:t>
            </a:r>
            <a:r>
              <a:rPr lang="en-US" dirty="0" smtClean="0"/>
              <a:t>protection</a:t>
            </a:r>
          </a:p>
          <a:p>
            <a:pPr marL="400050" indent="-400050">
              <a:buFont typeface="Arial" pitchFamily="34" charset="0"/>
              <a:buChar char="•"/>
            </a:pPr>
            <a:r>
              <a:rPr lang="en-US" dirty="0" smtClean="0"/>
              <a:t>Sustainable coastal and maritime tourism management.</a:t>
            </a:r>
          </a:p>
          <a:p>
            <a:pPr marL="400050" indent="-400050">
              <a:buAutoNum type="romanLcParenBoth"/>
            </a:pPr>
            <a:endParaRPr lang="en-US" dirty="0" smtClean="0"/>
          </a:p>
          <a:p>
            <a:pPr marL="400050" indent="-400050"/>
            <a:r>
              <a:rPr lang="en-US" i="1" dirty="0" smtClean="0"/>
              <a:t>(from GEF Adriatic project – UNEP/MAP PAP/RAC 2019 – Pan Adriatic Scope) </a:t>
            </a:r>
            <a:endParaRPr lang="en-GB" i="1" dirty="0"/>
          </a:p>
        </p:txBody>
      </p:sp>
      <p:sp>
        <p:nvSpPr>
          <p:cNvPr id="9" name="Rettangolo 8"/>
          <p:cNvSpPr/>
          <p:nvPr/>
        </p:nvSpPr>
        <p:spPr>
          <a:xfrm>
            <a:off x="827584" y="836712"/>
            <a:ext cx="7848872" cy="1477328"/>
          </a:xfrm>
          <a:prstGeom prst="rect">
            <a:avLst/>
          </a:prstGeom>
        </p:spPr>
        <p:txBody>
          <a:bodyPr wrap="square">
            <a:spAutoFit/>
          </a:bodyPr>
          <a:lstStyle/>
          <a:p>
            <a:r>
              <a:rPr lang="en-US" dirty="0" smtClean="0"/>
              <a:t>Pilot cases will assess </a:t>
            </a:r>
            <a:r>
              <a:rPr lang="en-US" b="1" dirty="0" smtClean="0"/>
              <a:t>environmental implications</a:t>
            </a:r>
            <a:r>
              <a:rPr lang="en-US" dirty="0" smtClean="0"/>
              <a:t> of present and future uses of the sea and </a:t>
            </a:r>
            <a:r>
              <a:rPr lang="en-US" b="1" dirty="0" smtClean="0"/>
              <a:t>identify transboundary/cross-border measures </a:t>
            </a:r>
            <a:r>
              <a:rPr lang="en-US" dirty="0" smtClean="0"/>
              <a:t>(both spatial and non-spatial) needed to maximize environmental sustainability, to guarantee </a:t>
            </a:r>
            <a:r>
              <a:rPr lang="en-US" b="1" dirty="0" smtClean="0"/>
              <a:t>good ecological statu</a:t>
            </a:r>
            <a:r>
              <a:rPr lang="en-US" dirty="0" smtClean="0"/>
              <a:t>s is reached or maintained and </a:t>
            </a:r>
            <a:r>
              <a:rPr lang="en-US" b="1" dirty="0" smtClean="0"/>
              <a:t>biodiversity</a:t>
            </a:r>
            <a:r>
              <a:rPr lang="en-US" dirty="0" smtClean="0"/>
              <a:t> is adequately protected/improved</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WP 5: COMMUNICATION</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grpSp>
        <p:nvGrpSpPr>
          <p:cNvPr id="16" name="Gruppo 15"/>
          <p:cNvGrpSpPr/>
          <p:nvPr/>
        </p:nvGrpSpPr>
        <p:grpSpPr>
          <a:xfrm>
            <a:off x="755576" y="692696"/>
            <a:ext cx="7920880" cy="1468613"/>
            <a:chOff x="755576" y="692696"/>
            <a:chExt cx="7920880" cy="1468613"/>
          </a:xfrm>
        </p:grpSpPr>
        <p:sp>
          <p:nvSpPr>
            <p:cNvPr id="7" name="Sottotitolo 2"/>
            <p:cNvSpPr txBox="1">
              <a:spLocks/>
            </p:cNvSpPr>
            <p:nvPr/>
          </p:nvSpPr>
          <p:spPr>
            <a:xfrm>
              <a:off x="755576" y="692696"/>
              <a:ext cx="7920880" cy="1468613"/>
            </a:xfrm>
            <a:prstGeom prst="rect">
              <a:avLst/>
            </a:prstGeom>
          </p:spPr>
          <p:txBody>
            <a:bodyPr vert="horz" lIns="91440" tIns="45720" rIns="91440" bIns="45720" rtlCol="0">
              <a:noAutofit/>
            </a:bodyPr>
            <a:lstStyle/>
            <a:p>
              <a:pPr marL="342900" lvl="0" indent="-342900">
                <a:spcBef>
                  <a:spcPts val="1200"/>
                </a:spcBef>
                <a:buFont typeface="+mj-lt"/>
                <a:buAutoNum type="arabicPeriod"/>
              </a:pPr>
              <a:r>
                <a:rPr lang="en-US" b="1" dirty="0" smtClean="0"/>
                <a:t>To local communities</a:t>
              </a:r>
              <a:r>
                <a:rPr lang="en-US" dirty="0" smtClean="0"/>
                <a:t>: </a:t>
              </a:r>
              <a:r>
                <a:rPr lang="en-US" dirty="0" smtClean="0"/>
                <a:t>d</a:t>
              </a:r>
              <a:r>
                <a:rPr lang="en-US" dirty="0" smtClean="0"/>
                <a:t>evelop </a:t>
              </a:r>
              <a:r>
                <a:rPr lang="en-US" dirty="0" smtClean="0"/>
                <a:t>communication tools/initiatives aiming at highlighting concrete benefits of MSP and ICZM </a:t>
              </a:r>
              <a:r>
                <a:rPr lang="en-US" dirty="0" smtClean="0"/>
                <a:t>(</a:t>
              </a:r>
              <a:r>
                <a:rPr lang="en-US" dirty="0" smtClean="0"/>
                <a:t>e.g. job creation, </a:t>
              </a:r>
              <a:r>
                <a:rPr lang="en-US" dirty="0" smtClean="0"/>
                <a:t>better quality of the environment, valorization of local UCH resources, etc.)</a:t>
              </a:r>
            </a:p>
            <a:p>
              <a:pPr marL="342900" lvl="0" indent="-342900">
                <a:spcBef>
                  <a:spcPts val="1200"/>
                </a:spcBef>
              </a:pPr>
              <a:endParaRPr lang="en-US" dirty="0"/>
            </a:p>
            <a:p>
              <a:pPr marL="342900" lvl="0">
                <a:buFont typeface="Arial" pitchFamily="34" charset="0"/>
                <a:buChar char="•"/>
              </a:pPr>
              <a:endParaRPr lang="en-US" dirty="0" smtClean="0"/>
            </a:p>
            <a:p>
              <a:pPr marL="342900" lvl="0">
                <a:buFont typeface="Arial" pitchFamily="34" charset="0"/>
                <a:buChar char="•"/>
              </a:pPr>
              <a:endParaRPr lang="en-US" dirty="0"/>
            </a:p>
          </p:txBody>
        </p:sp>
        <p:sp>
          <p:nvSpPr>
            <p:cNvPr id="8" name="Freccia a destra 7"/>
            <p:cNvSpPr/>
            <p:nvPr/>
          </p:nvSpPr>
          <p:spPr>
            <a:xfrm>
              <a:off x="1259632" y="1700808"/>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asellaDiTesto 8"/>
            <p:cNvSpPr txBox="1"/>
            <p:nvPr/>
          </p:nvSpPr>
          <p:spPr>
            <a:xfrm>
              <a:off x="2267744" y="1628800"/>
              <a:ext cx="6048672" cy="369332"/>
            </a:xfrm>
            <a:prstGeom prst="rect">
              <a:avLst/>
            </a:prstGeom>
            <a:noFill/>
          </p:spPr>
          <p:txBody>
            <a:bodyPr wrap="square" rtlCol="0">
              <a:spAutoFit/>
            </a:bodyPr>
            <a:lstStyle/>
            <a:p>
              <a:r>
                <a:rPr lang="en-GB" dirty="0" smtClean="0"/>
                <a:t>Brochure and public events engaging local communities</a:t>
              </a:r>
              <a:endParaRPr lang="en-GB" dirty="0"/>
            </a:p>
          </p:txBody>
        </p:sp>
      </p:grpSp>
      <p:grpSp>
        <p:nvGrpSpPr>
          <p:cNvPr id="20" name="Gruppo 19"/>
          <p:cNvGrpSpPr/>
          <p:nvPr/>
        </p:nvGrpSpPr>
        <p:grpSpPr>
          <a:xfrm>
            <a:off x="644740" y="2327533"/>
            <a:ext cx="7959707" cy="1219231"/>
            <a:chOff x="644740" y="2327533"/>
            <a:chExt cx="7959707" cy="1219231"/>
          </a:xfrm>
        </p:grpSpPr>
        <p:sp>
          <p:nvSpPr>
            <p:cNvPr id="17" name="Sottotitolo 2"/>
            <p:cNvSpPr txBox="1">
              <a:spLocks/>
            </p:cNvSpPr>
            <p:nvPr/>
          </p:nvSpPr>
          <p:spPr>
            <a:xfrm>
              <a:off x="644740" y="2327533"/>
              <a:ext cx="7920880" cy="1219231"/>
            </a:xfrm>
            <a:prstGeom prst="rect">
              <a:avLst/>
            </a:prstGeom>
          </p:spPr>
          <p:txBody>
            <a:bodyPr vert="horz" lIns="91440" tIns="45720" rIns="91440" bIns="45720" rtlCol="0">
              <a:noAutofit/>
            </a:bodyPr>
            <a:lstStyle/>
            <a:p>
              <a:pPr marL="342900" lvl="0" indent="-342900">
                <a:spcBef>
                  <a:spcPts val="1200"/>
                </a:spcBef>
                <a:buFont typeface="+mj-lt"/>
                <a:buAutoNum type="arabicPeriod" startAt="2"/>
              </a:pPr>
              <a:r>
                <a:rPr lang="en-US" b="1" dirty="0" smtClean="0"/>
                <a:t>To young people</a:t>
              </a:r>
              <a:r>
                <a:rPr lang="en-US" dirty="0" smtClean="0"/>
                <a:t>: ensure involvement of young generations in the discussion about MSP and in promotion of best practices.</a:t>
              </a:r>
            </a:p>
            <a:p>
              <a:pPr marL="342900" lvl="0" indent="-342900">
                <a:spcBef>
                  <a:spcPts val="1200"/>
                </a:spcBef>
              </a:pPr>
              <a:endParaRPr lang="en-GB" dirty="0" smtClean="0"/>
            </a:p>
            <a:p>
              <a:pPr marL="342900" lvl="0" indent="-342900">
                <a:spcBef>
                  <a:spcPts val="1200"/>
                </a:spcBef>
              </a:pPr>
              <a:endParaRPr lang="en-US" dirty="0" smtClean="0"/>
            </a:p>
            <a:p>
              <a:pPr marL="342900" lvl="0" indent="-342900">
                <a:spcBef>
                  <a:spcPts val="1200"/>
                </a:spcBef>
              </a:pPr>
              <a:endParaRPr lang="en-US" dirty="0"/>
            </a:p>
            <a:p>
              <a:pPr marL="342900" lvl="0">
                <a:buFont typeface="Arial" pitchFamily="34" charset="0"/>
                <a:buChar char="•"/>
              </a:pPr>
              <a:endParaRPr lang="en-US" dirty="0" smtClean="0"/>
            </a:p>
            <a:p>
              <a:pPr marL="342900" lvl="0">
                <a:buFont typeface="Arial" pitchFamily="34" charset="0"/>
                <a:buChar char="•"/>
              </a:pPr>
              <a:endParaRPr lang="en-US" dirty="0"/>
            </a:p>
          </p:txBody>
        </p:sp>
        <p:sp>
          <p:nvSpPr>
            <p:cNvPr id="18" name="Freccia a destra 17"/>
            <p:cNvSpPr/>
            <p:nvPr/>
          </p:nvSpPr>
          <p:spPr>
            <a:xfrm>
              <a:off x="1190359" y="3002601"/>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CasellaDiTesto 18"/>
            <p:cNvSpPr txBox="1"/>
            <p:nvPr/>
          </p:nvSpPr>
          <p:spPr>
            <a:xfrm>
              <a:off x="2195735" y="2986010"/>
              <a:ext cx="6408712" cy="369332"/>
            </a:xfrm>
            <a:prstGeom prst="rect">
              <a:avLst/>
            </a:prstGeom>
            <a:noFill/>
          </p:spPr>
          <p:txBody>
            <a:bodyPr wrap="square" rtlCol="0">
              <a:spAutoFit/>
            </a:bodyPr>
            <a:lstStyle/>
            <a:p>
              <a:r>
                <a:rPr lang="en-GB" dirty="0" smtClean="0"/>
                <a:t>Customized materials events in high schools and colleges</a:t>
              </a:r>
              <a:endParaRPr lang="en-GB" dirty="0"/>
            </a:p>
          </p:txBody>
        </p:sp>
      </p:grpSp>
      <p:grpSp>
        <p:nvGrpSpPr>
          <p:cNvPr id="27" name="Gruppo 26"/>
          <p:cNvGrpSpPr/>
          <p:nvPr/>
        </p:nvGrpSpPr>
        <p:grpSpPr>
          <a:xfrm>
            <a:off x="630886" y="3519026"/>
            <a:ext cx="7920880" cy="2186701"/>
            <a:chOff x="630886" y="3519026"/>
            <a:chExt cx="7920880" cy="2186701"/>
          </a:xfrm>
        </p:grpSpPr>
        <p:sp>
          <p:nvSpPr>
            <p:cNvPr id="21" name="Sottotitolo 2"/>
            <p:cNvSpPr txBox="1">
              <a:spLocks/>
            </p:cNvSpPr>
            <p:nvPr/>
          </p:nvSpPr>
          <p:spPr>
            <a:xfrm>
              <a:off x="630886" y="3519026"/>
              <a:ext cx="7920880" cy="1219231"/>
            </a:xfrm>
            <a:prstGeom prst="rect">
              <a:avLst/>
            </a:prstGeom>
          </p:spPr>
          <p:txBody>
            <a:bodyPr vert="horz" lIns="91440" tIns="45720" rIns="91440" bIns="45720" rtlCol="0">
              <a:noAutofit/>
            </a:bodyPr>
            <a:lstStyle/>
            <a:p>
              <a:pPr marL="342900" lvl="0" indent="-342900">
                <a:spcBef>
                  <a:spcPts val="1200"/>
                </a:spcBef>
                <a:buFont typeface="+mj-lt"/>
                <a:buAutoNum type="arabicPeriod" startAt="3"/>
              </a:pPr>
              <a:r>
                <a:rPr lang="en-GB" b="1" dirty="0" smtClean="0"/>
                <a:t>To the large public</a:t>
              </a:r>
              <a:r>
                <a:rPr lang="en-GB" dirty="0" smtClean="0"/>
                <a:t>: disseminate information on the meaning and </a:t>
              </a:r>
              <a:r>
                <a:rPr lang="en-GB" dirty="0" smtClean="0"/>
                <a:t>the advantages of </a:t>
              </a:r>
              <a:r>
                <a:rPr lang="en-GB" dirty="0" smtClean="0"/>
                <a:t>MSP and ICZM</a:t>
              </a:r>
              <a:endParaRPr lang="en-GB" b="1" dirty="0" smtClean="0"/>
            </a:p>
            <a:p>
              <a:pPr marL="342900" lvl="0" indent="-342900">
                <a:spcBef>
                  <a:spcPts val="1200"/>
                </a:spcBef>
              </a:pPr>
              <a:endParaRPr lang="en-GB" dirty="0" smtClean="0"/>
            </a:p>
            <a:p>
              <a:pPr marL="342900" lvl="0" indent="-342900">
                <a:spcBef>
                  <a:spcPts val="1200"/>
                </a:spcBef>
              </a:pPr>
              <a:endParaRPr lang="en-US" dirty="0" smtClean="0"/>
            </a:p>
            <a:p>
              <a:pPr marL="342900" lvl="0" indent="-342900">
                <a:spcBef>
                  <a:spcPts val="1200"/>
                </a:spcBef>
              </a:pPr>
              <a:endParaRPr lang="en-US" dirty="0"/>
            </a:p>
            <a:p>
              <a:pPr marL="342900" lvl="0">
                <a:buFont typeface="Arial" pitchFamily="34" charset="0"/>
                <a:buChar char="•"/>
              </a:pPr>
              <a:endParaRPr lang="en-US" dirty="0" smtClean="0"/>
            </a:p>
            <a:p>
              <a:pPr marL="342900" lvl="0">
                <a:buFont typeface="Arial" pitchFamily="34" charset="0"/>
                <a:buChar char="•"/>
              </a:pPr>
              <a:endParaRPr lang="en-US" dirty="0"/>
            </a:p>
          </p:txBody>
        </p:sp>
        <p:sp>
          <p:nvSpPr>
            <p:cNvPr id="22" name="Freccia a destra 21"/>
            <p:cNvSpPr/>
            <p:nvPr/>
          </p:nvSpPr>
          <p:spPr>
            <a:xfrm>
              <a:off x="1148797" y="4265567"/>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CasellaDiTesto 22"/>
            <p:cNvSpPr txBox="1"/>
            <p:nvPr/>
          </p:nvSpPr>
          <p:spPr>
            <a:xfrm>
              <a:off x="2084901" y="4193559"/>
              <a:ext cx="6408712" cy="646331"/>
            </a:xfrm>
            <a:prstGeom prst="rect">
              <a:avLst/>
            </a:prstGeom>
            <a:noFill/>
          </p:spPr>
          <p:txBody>
            <a:bodyPr wrap="square" rtlCol="0">
              <a:spAutoFit/>
            </a:bodyPr>
            <a:lstStyle/>
            <a:p>
              <a:r>
                <a:rPr lang="en-GB" dirty="0" smtClean="0"/>
                <a:t>A specific section of the Knowledge Brokerage Service portal will be dedicated to "non-conventional" target users</a:t>
              </a:r>
            </a:p>
          </p:txBody>
        </p:sp>
        <p:sp>
          <p:nvSpPr>
            <p:cNvPr id="24" name="Freccia a destra 23"/>
            <p:cNvSpPr/>
            <p:nvPr/>
          </p:nvSpPr>
          <p:spPr>
            <a:xfrm>
              <a:off x="1148797" y="4913639"/>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CasellaDiTesto 24"/>
            <p:cNvSpPr txBox="1"/>
            <p:nvPr/>
          </p:nvSpPr>
          <p:spPr>
            <a:xfrm>
              <a:off x="2084901" y="4782397"/>
              <a:ext cx="6408712" cy="923330"/>
            </a:xfrm>
            <a:prstGeom prst="rect">
              <a:avLst/>
            </a:prstGeom>
            <a:noFill/>
          </p:spPr>
          <p:txBody>
            <a:bodyPr wrap="square" rtlCol="0">
              <a:spAutoFit/>
            </a:bodyPr>
            <a:lstStyle/>
            <a:p>
              <a:r>
                <a:rPr lang="en-US" dirty="0" smtClean="0"/>
                <a:t>The EUSAIR Platform: </a:t>
              </a:r>
              <a:r>
                <a:rPr lang="en-US" dirty="0" smtClean="0">
                  <a:hlinkClick r:id="rId4"/>
                </a:rPr>
                <a:t>http://esp.aimacroregion.eu/</a:t>
              </a:r>
              <a:r>
                <a:rPr lang="en-US" dirty="0" smtClean="0"/>
                <a:t> will be used to disseminate the KBS on MSP-ICM. </a:t>
              </a:r>
            </a:p>
            <a:p>
              <a:endParaRPr lang="en-GB" dirty="0" smtClean="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checkerboard(across)">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0"/>
            <a:ext cx="8352928" cy="648072"/>
          </a:xfrm>
        </p:spPr>
        <p:txBody>
          <a:bodyPr>
            <a:normAutofit/>
          </a:bodyPr>
          <a:lstStyle/>
          <a:p>
            <a:r>
              <a:rPr lang="en-US" sz="3200" b="1" dirty="0" smtClean="0"/>
              <a:t>DURABILITY AND TRANSFERABILITY</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Rettangolo 6"/>
          <p:cNvSpPr/>
          <p:nvPr/>
        </p:nvSpPr>
        <p:spPr>
          <a:xfrm>
            <a:off x="276226" y="684163"/>
            <a:ext cx="8639174" cy="4708981"/>
          </a:xfrm>
          <a:prstGeom prst="rect">
            <a:avLst/>
          </a:prstGeom>
        </p:spPr>
        <p:txBody>
          <a:bodyPr wrap="square">
            <a:spAutoFit/>
          </a:bodyPr>
          <a:lstStyle/>
          <a:p>
            <a:pPr>
              <a:spcBef>
                <a:spcPts val="1200"/>
              </a:spcBef>
            </a:pPr>
            <a:r>
              <a:rPr lang="en-GB" b="1" dirty="0" smtClean="0"/>
              <a:t>The PORTODIMARE Geoporta</a:t>
            </a:r>
            <a:r>
              <a:rPr lang="en-GB" dirty="0" smtClean="0"/>
              <a:t>l will be further developed and enriched with data useful for ICZM and MSP in the AIR. This tool already represent a durable result from previous projects (SHAPE, ADRIPLAN, </a:t>
            </a:r>
            <a:r>
              <a:rPr lang="en-GB" dirty="0" smtClean="0"/>
              <a:t>SUPREME, PORTODIMARE</a:t>
            </a:r>
            <a:r>
              <a:rPr lang="en-GB" dirty="0" smtClean="0"/>
              <a:t>) and its durability will be further ensured through additional development and practical use in pilot </a:t>
            </a:r>
            <a:r>
              <a:rPr lang="en-GB" dirty="0" smtClean="0"/>
              <a:t>cases.</a:t>
            </a:r>
          </a:p>
          <a:p>
            <a:pPr>
              <a:spcBef>
                <a:spcPts val="1200"/>
              </a:spcBef>
            </a:pPr>
            <a:r>
              <a:rPr lang="en-GB" b="1" dirty="0" smtClean="0"/>
              <a:t>The </a:t>
            </a:r>
            <a:r>
              <a:rPr lang="en-GB" b="1" dirty="0" smtClean="0"/>
              <a:t>improved vulnerability and impact assessment tools </a:t>
            </a:r>
            <a:r>
              <a:rPr lang="en-GB" dirty="0" smtClean="0"/>
              <a:t>will be made available through the PORTODIMARE Geoportal and will be open for free use from anybody in the AIR. In order to facilitate access and use of the tools in coastal and maritime planning processes in the AIR the project will implement training sessions with ICZM/MSP responsible administrations</a:t>
            </a:r>
            <a:r>
              <a:rPr lang="en-GB" dirty="0" smtClean="0"/>
              <a:t>.</a:t>
            </a:r>
          </a:p>
          <a:p>
            <a:pPr>
              <a:spcBef>
                <a:spcPts val="1200"/>
              </a:spcBef>
            </a:pPr>
            <a:r>
              <a:rPr lang="en-GB" b="1" dirty="0" smtClean="0"/>
              <a:t>The durability of the </a:t>
            </a:r>
            <a:r>
              <a:rPr lang="en-GB" b="1" dirty="0" smtClean="0"/>
              <a:t>Knowledge Brokerage Service </a:t>
            </a:r>
            <a:r>
              <a:rPr lang="en-GB" dirty="0" smtClean="0"/>
              <a:t>will </a:t>
            </a:r>
            <a:r>
              <a:rPr lang="en-GB" dirty="0" smtClean="0"/>
              <a:t>be targeted by the preparation of a Plan for a </a:t>
            </a:r>
            <a:r>
              <a:rPr lang="en-GB" b="1" dirty="0" smtClean="0"/>
              <a:t>ICZM/MSP Knowledge Platform for the AIR, </a:t>
            </a:r>
            <a:r>
              <a:rPr lang="en-GB" dirty="0" smtClean="0"/>
              <a:t>which will also detail mechanisms for its long-term duration (e.g. responsible institution; funding opportunities). This Platform would represent the extension of the KBS beyond the termination of the </a:t>
            </a:r>
            <a:r>
              <a:rPr lang="en-GB" dirty="0" smtClean="0"/>
              <a:t>project and it would become </a:t>
            </a:r>
            <a:r>
              <a:rPr lang="en-GB" b="1" dirty="0" smtClean="0"/>
              <a:t>a practical tool to support EUSAIR in implementing MSP and ICZM in the </a:t>
            </a:r>
            <a:r>
              <a:rPr lang="en-GB" b="1" dirty="0" err="1" smtClean="0"/>
              <a:t>macroregion</a:t>
            </a:r>
            <a:r>
              <a:rPr lang="en-GB" dirty="0" smtClean="0"/>
              <a:t> in the years to come</a:t>
            </a:r>
            <a:r>
              <a:rPr lang="en-GB" dirty="0" smtClean="0"/>
              <a:t>.</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0"/>
            <a:ext cx="8352928" cy="648072"/>
          </a:xfrm>
        </p:spPr>
        <p:txBody>
          <a:bodyPr>
            <a:normAutofit/>
          </a:bodyPr>
          <a:lstStyle/>
          <a:p>
            <a:r>
              <a:rPr lang="en-US" sz="3200" b="1" dirty="0" smtClean="0"/>
              <a:t>PRELIMINARY BUDGET BREAKDOWN</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graphicFrame>
        <p:nvGraphicFramePr>
          <p:cNvPr id="16" name="Tabella 15"/>
          <p:cNvGraphicFramePr>
            <a:graphicFrameLocks noGrp="1"/>
          </p:cNvGraphicFramePr>
          <p:nvPr/>
        </p:nvGraphicFramePr>
        <p:xfrm>
          <a:off x="1619672" y="958568"/>
          <a:ext cx="5813305" cy="4486656"/>
        </p:xfrm>
        <a:graphic>
          <a:graphicData uri="http://schemas.openxmlformats.org/drawingml/2006/table">
            <a:tbl>
              <a:tblPr/>
              <a:tblGrid>
                <a:gridCol w="4409986"/>
                <a:gridCol w="1403319"/>
              </a:tblGrid>
              <a:tr h="257810">
                <a:tc>
                  <a:txBody>
                    <a:bodyPr/>
                    <a:lstStyle/>
                    <a:p>
                      <a:pPr>
                        <a:lnSpc>
                          <a:spcPct val="115000"/>
                        </a:lnSpc>
                        <a:spcAft>
                          <a:spcPts val="0"/>
                        </a:spcAft>
                      </a:pPr>
                      <a:r>
                        <a:rPr lang="en-GB" sz="1600" b="1" dirty="0">
                          <a:solidFill>
                            <a:srgbClr val="000000"/>
                          </a:solidFill>
                          <a:latin typeface="Calibri"/>
                          <a:ea typeface="Calibri"/>
                          <a:cs typeface="Calibri"/>
                        </a:rPr>
                        <a:t>WP1 - Project management</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a:solidFill>
                            <a:srgbClr val="000000"/>
                          </a:solidFill>
                          <a:latin typeface="Calibri"/>
                          <a:ea typeface="Calibri"/>
                          <a:cs typeface="Calibri"/>
                        </a:rPr>
                        <a:t>€ 300,000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10">
                <a:tc>
                  <a:txBody>
                    <a:bodyPr/>
                    <a:lstStyle/>
                    <a:p>
                      <a:pPr>
                        <a:lnSpc>
                          <a:spcPct val="115000"/>
                        </a:lnSpc>
                        <a:spcAft>
                          <a:spcPts val="0"/>
                        </a:spcAft>
                      </a:pPr>
                      <a:r>
                        <a:rPr lang="en-GB" sz="1600" b="1" dirty="0">
                          <a:solidFill>
                            <a:srgbClr val="000000"/>
                          </a:solidFill>
                          <a:latin typeface="Calibri"/>
                          <a:ea typeface="Calibri"/>
                          <a:cs typeface="Calibri"/>
                        </a:rPr>
                        <a:t>WP2 - Shared knowledge platforms</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a:solidFill>
                            <a:srgbClr val="000000"/>
                          </a:solidFill>
                          <a:latin typeface="Calibri"/>
                          <a:ea typeface="Calibri"/>
                          <a:cs typeface="Calibri"/>
                        </a:rPr>
                        <a:t>€ 600,000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370">
                <a:tc>
                  <a:txBody>
                    <a:bodyPr/>
                    <a:lstStyle/>
                    <a:p>
                      <a:pPr>
                        <a:lnSpc>
                          <a:spcPct val="115000"/>
                        </a:lnSpc>
                        <a:spcAft>
                          <a:spcPts val="0"/>
                        </a:spcAft>
                      </a:pPr>
                      <a:r>
                        <a:rPr lang="en-GB" sz="1600">
                          <a:solidFill>
                            <a:srgbClr val="000000"/>
                          </a:solidFill>
                          <a:latin typeface="Calibri"/>
                          <a:ea typeface="Calibri"/>
                          <a:cs typeface="Calibri"/>
                        </a:rPr>
                        <a:t>Geoportal and data</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€ 300,000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370">
                <a:tc>
                  <a:txBody>
                    <a:bodyPr/>
                    <a:lstStyle/>
                    <a:p>
                      <a:pPr>
                        <a:lnSpc>
                          <a:spcPct val="115000"/>
                        </a:lnSpc>
                        <a:spcAft>
                          <a:spcPts val="0"/>
                        </a:spcAft>
                      </a:pPr>
                      <a:r>
                        <a:rPr lang="en-GB" sz="1600" dirty="0">
                          <a:solidFill>
                            <a:srgbClr val="000000"/>
                          </a:solidFill>
                          <a:latin typeface="Calibri"/>
                          <a:ea typeface="Calibri"/>
                          <a:cs typeface="Calibri"/>
                        </a:rPr>
                        <a:t>Tools and applications</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€ 300,000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10">
                <a:tc>
                  <a:txBody>
                    <a:bodyPr/>
                    <a:lstStyle/>
                    <a:p>
                      <a:pPr>
                        <a:lnSpc>
                          <a:spcPct val="115000"/>
                        </a:lnSpc>
                        <a:spcAft>
                          <a:spcPts val="0"/>
                        </a:spcAft>
                      </a:pPr>
                      <a:r>
                        <a:rPr lang="en-GB" sz="1600" b="1">
                          <a:solidFill>
                            <a:srgbClr val="000000"/>
                          </a:solidFill>
                          <a:latin typeface="Calibri"/>
                          <a:ea typeface="Calibri"/>
                          <a:cs typeface="Calibri"/>
                        </a:rPr>
                        <a:t>WP3 - Capitalization and gaps</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a:solidFill>
                            <a:srgbClr val="000000"/>
                          </a:solidFill>
                          <a:latin typeface="Calibri"/>
                          <a:ea typeface="Calibri"/>
                          <a:cs typeface="Calibri"/>
                        </a:rPr>
                        <a:t>€ 800,000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a:lnSpc>
                          <a:spcPct val="115000"/>
                        </a:lnSpc>
                        <a:spcAft>
                          <a:spcPts val="0"/>
                        </a:spcAft>
                      </a:pPr>
                      <a:r>
                        <a:rPr lang="en-GB" sz="1600">
                          <a:solidFill>
                            <a:srgbClr val="000000"/>
                          </a:solidFill>
                          <a:latin typeface="Calibri"/>
                          <a:ea typeface="Calibri"/>
                          <a:cs typeface="Calibri"/>
                        </a:rPr>
                        <a:t>Knowledge Brokerage Service</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€ 600,000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a:lnSpc>
                          <a:spcPct val="115000"/>
                        </a:lnSpc>
                        <a:spcAft>
                          <a:spcPts val="0"/>
                        </a:spcAft>
                      </a:pPr>
                      <a:r>
                        <a:rPr lang="en-GB" sz="1600">
                          <a:solidFill>
                            <a:srgbClr val="000000"/>
                          </a:solidFill>
                          <a:latin typeface="Calibri"/>
                          <a:ea typeface="Calibri"/>
                          <a:cs typeface="Calibri"/>
                        </a:rPr>
                        <a:t>Updated Initial Assessment</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€ 100,000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a:lnSpc>
                          <a:spcPct val="115000"/>
                        </a:lnSpc>
                        <a:spcAft>
                          <a:spcPts val="0"/>
                        </a:spcAft>
                      </a:pPr>
                      <a:r>
                        <a:rPr lang="en-GB" sz="1600">
                          <a:solidFill>
                            <a:srgbClr val="000000"/>
                          </a:solidFill>
                          <a:latin typeface="Calibri"/>
                          <a:ea typeface="Calibri"/>
                          <a:cs typeface="Calibri"/>
                        </a:rPr>
                        <a:t>Knowledge Gaps</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dirty="0">
                          <a:solidFill>
                            <a:srgbClr val="000000"/>
                          </a:solidFill>
                          <a:latin typeface="Calibri"/>
                          <a:ea typeface="Calibri"/>
                          <a:cs typeface="Calibri"/>
                        </a:rPr>
                        <a:t>€ 100,000</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b="1">
                          <a:solidFill>
                            <a:srgbClr val="000000"/>
                          </a:solidFill>
                          <a:latin typeface="Calibri"/>
                          <a:ea typeface="Calibri"/>
                          <a:cs typeface="Calibri"/>
                        </a:rPr>
                        <a:t>WP4 - Implementation</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a:solidFill>
                            <a:srgbClr val="000000"/>
                          </a:solidFill>
                          <a:latin typeface="Calibri"/>
                          <a:ea typeface="Calibri"/>
                          <a:cs typeface="Calibri"/>
                        </a:rPr>
                        <a:t>€ 1,000,000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a:solidFill>
                            <a:srgbClr val="000000"/>
                          </a:solidFill>
                          <a:latin typeface="Calibri"/>
                          <a:ea typeface="Calibri"/>
                          <a:cs typeface="Calibri"/>
                        </a:rPr>
                        <a:t>Pilot case 1</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€ 200,000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a:solidFill>
                            <a:srgbClr val="000000"/>
                          </a:solidFill>
                          <a:latin typeface="Calibri"/>
                          <a:ea typeface="Calibri"/>
                          <a:cs typeface="Calibri"/>
                        </a:rPr>
                        <a:t>Pilot case 2</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€ 200,000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a:solidFill>
                            <a:srgbClr val="000000"/>
                          </a:solidFill>
                          <a:latin typeface="Calibri"/>
                          <a:ea typeface="Calibri"/>
                          <a:cs typeface="Calibri"/>
                        </a:rPr>
                        <a:t>Pilot case 3</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dirty="0">
                          <a:solidFill>
                            <a:srgbClr val="000000"/>
                          </a:solidFill>
                          <a:latin typeface="Calibri"/>
                          <a:ea typeface="Calibri"/>
                          <a:cs typeface="Calibri"/>
                        </a:rPr>
                        <a:t>€ 200,000</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a:solidFill>
                            <a:srgbClr val="000000"/>
                          </a:solidFill>
                          <a:latin typeface="Calibri"/>
                          <a:ea typeface="Calibri"/>
                          <a:cs typeface="Calibri"/>
                        </a:rPr>
                        <a:t>Pilot case 4</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€ 200,000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a:solidFill>
                            <a:srgbClr val="000000"/>
                          </a:solidFill>
                          <a:latin typeface="Calibri"/>
                          <a:ea typeface="Calibri"/>
                          <a:cs typeface="Calibri"/>
                        </a:rPr>
                        <a:t>All the other activities</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a:solidFill>
                            <a:srgbClr val="000000"/>
                          </a:solidFill>
                          <a:latin typeface="Calibri"/>
                          <a:ea typeface="Calibri"/>
                          <a:cs typeface="Calibri"/>
                        </a:rPr>
                        <a:t>€ 200,000</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nSpc>
                          <a:spcPct val="115000"/>
                        </a:lnSpc>
                        <a:spcAft>
                          <a:spcPts val="0"/>
                        </a:spcAft>
                      </a:pPr>
                      <a:r>
                        <a:rPr lang="en-GB" sz="1600" b="1">
                          <a:solidFill>
                            <a:srgbClr val="000000"/>
                          </a:solidFill>
                          <a:latin typeface="Calibri"/>
                          <a:ea typeface="Calibri"/>
                          <a:cs typeface="Calibri"/>
                        </a:rPr>
                        <a:t>WP5 - Communication</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dirty="0">
                          <a:solidFill>
                            <a:srgbClr val="000000"/>
                          </a:solidFill>
                          <a:latin typeface="Calibri"/>
                          <a:ea typeface="Calibri"/>
                          <a:cs typeface="Calibri"/>
                        </a:rPr>
                        <a:t>€ 300,000</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75">
                <a:tc>
                  <a:txBody>
                    <a:bodyPr/>
                    <a:lstStyle/>
                    <a:p>
                      <a:pPr algn="r">
                        <a:lnSpc>
                          <a:spcPct val="115000"/>
                        </a:lnSpc>
                        <a:spcAft>
                          <a:spcPts val="0"/>
                        </a:spcAft>
                      </a:pPr>
                      <a:r>
                        <a:rPr lang="en-GB" sz="1600" b="1">
                          <a:solidFill>
                            <a:srgbClr val="000000"/>
                          </a:solidFill>
                          <a:latin typeface="Calibri"/>
                          <a:ea typeface="Calibri"/>
                          <a:cs typeface="Calibri"/>
                        </a:rPr>
                        <a:t>TOTAL</a:t>
                      </a:r>
                      <a:endParaRPr lang="it-IT"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1600" b="1" dirty="0">
                          <a:solidFill>
                            <a:srgbClr val="000000"/>
                          </a:solidFill>
                          <a:latin typeface="Calibri"/>
                          <a:ea typeface="Calibri"/>
                          <a:cs typeface="Calibri"/>
                        </a:rPr>
                        <a:t>€ 3,000,000</a:t>
                      </a:r>
                      <a:endParaRPr lang="it-IT"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204864"/>
            <a:ext cx="8352928" cy="648072"/>
          </a:xfrm>
        </p:spPr>
        <p:txBody>
          <a:bodyPr>
            <a:normAutofit/>
          </a:bodyPr>
          <a:lstStyle/>
          <a:p>
            <a:r>
              <a:rPr lang="en-US" sz="3200" b="1" dirty="0" smtClean="0"/>
              <a:t>THANKS FOR YOUR ATTENTION!</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008113"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pic>
        <p:nvPicPr>
          <p:cNvPr id="23556" name="Slika 13"/>
          <p:cNvPicPr>
            <a:picLocks noChangeAspect="1" noChangeArrowheads="1"/>
          </p:cNvPicPr>
          <p:nvPr/>
        </p:nvPicPr>
        <p:blipFill>
          <a:blip r:embed="rId4" cstate="print"/>
          <a:srcRect/>
          <a:stretch>
            <a:fillRect/>
          </a:stretch>
        </p:blipFill>
        <p:spPr bwMode="auto">
          <a:xfrm>
            <a:off x="2555776" y="3501008"/>
            <a:ext cx="1197099" cy="1359811"/>
          </a:xfrm>
          <a:prstGeom prst="rect">
            <a:avLst/>
          </a:prstGeom>
          <a:noFill/>
        </p:spPr>
      </p:pic>
      <p:grpSp>
        <p:nvGrpSpPr>
          <p:cNvPr id="23553" name="Skupina 9"/>
          <p:cNvGrpSpPr>
            <a:grpSpLocks/>
          </p:cNvGrpSpPr>
          <p:nvPr/>
        </p:nvGrpSpPr>
        <p:grpSpPr bwMode="auto">
          <a:xfrm>
            <a:off x="647700" y="5380037"/>
            <a:ext cx="7559675" cy="487363"/>
            <a:chOff x="0" y="15591"/>
            <a:chExt cx="11906" cy="1248"/>
          </a:xfrm>
        </p:grpSpPr>
        <p:sp>
          <p:nvSpPr>
            <p:cNvPr id="10" name="Rectangle 3"/>
            <p:cNvSpPr>
              <a:spLocks noChangeArrowheads="1"/>
            </p:cNvSpPr>
            <p:nvPr/>
          </p:nvSpPr>
          <p:spPr bwMode="auto">
            <a:xfrm>
              <a:off x="0" y="15590"/>
              <a:ext cx="11906" cy="1248"/>
            </a:xfrm>
            <a:prstGeom prst="rect">
              <a:avLst/>
            </a:prstGeom>
            <a:solidFill>
              <a:srgbClr val="22B9A0"/>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3554" name="Text Box 4"/>
            <p:cNvSpPr txBox="1">
              <a:spLocks noChangeArrowheads="1"/>
            </p:cNvSpPr>
            <p:nvPr/>
          </p:nvSpPr>
          <p:spPr bwMode="auto">
            <a:xfrm>
              <a:off x="0" y="15590"/>
              <a:ext cx="11906" cy="12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3095625" algn="l"/>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3557" name="Rectangle 5"/>
          <p:cNvSpPr>
            <a:spLocks noChangeArrowheads="1"/>
          </p:cNvSpPr>
          <p:nvPr/>
        </p:nvSpPr>
        <p:spPr bwMode="auto">
          <a:xfrm>
            <a:off x="2699792" y="3212976"/>
            <a:ext cx="3888432"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EUSAIR FACILITY POINT Project Partner:</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3560" name="Slika 11" descr="C:\Users\kastelic\Desktop\social media FP LP.jpg"/>
          <p:cNvPicPr>
            <a:picLocks noChangeAspect="1" noChangeArrowheads="1"/>
          </p:cNvPicPr>
          <p:nvPr/>
        </p:nvPicPr>
        <p:blipFill>
          <a:blip r:embed="rId5" cstate="print"/>
          <a:srcRect/>
          <a:stretch>
            <a:fillRect/>
          </a:stretch>
        </p:blipFill>
        <p:spPr bwMode="auto">
          <a:xfrm>
            <a:off x="4427984" y="3548048"/>
            <a:ext cx="432047" cy="1584828"/>
          </a:xfrm>
          <a:prstGeom prst="rect">
            <a:avLst/>
          </a:prstGeom>
          <a:noFill/>
          <a:ln w="9525">
            <a:noFill/>
            <a:miter lim="800000"/>
            <a:headEnd/>
            <a:tailEnd/>
          </a:ln>
        </p:spPr>
      </p:pic>
      <p:sp>
        <p:nvSpPr>
          <p:cNvPr id="23561" name="Rectangle 9"/>
          <p:cNvSpPr>
            <a:spLocks noChangeArrowheads="1"/>
          </p:cNvSpPr>
          <p:nvPr/>
        </p:nvSpPr>
        <p:spPr bwMode="auto">
          <a:xfrm>
            <a:off x="4860032" y="3501008"/>
            <a:ext cx="2448272"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900"/>
              </a:spcBef>
              <a:spcAft>
                <a:spcPct val="0"/>
              </a:spcAft>
              <a:buClrTx/>
              <a:buSzTx/>
              <a:buFontTx/>
              <a:buNone/>
              <a:tabLst/>
            </a:pPr>
            <a:r>
              <a:rPr kumimoji="0" lang="en-GB" sz="1400" b="1" i="0" u="sng"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rPr>
              <a:t>www.adriatic-ionian.eu</a:t>
            </a:r>
            <a:endParaRPr kumimoji="0" lang="it-IT" sz="14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ts val="900"/>
              </a:spcBef>
              <a:spcAft>
                <a:spcPct val="0"/>
              </a:spcAft>
              <a:buClrTx/>
              <a:buSzTx/>
              <a:buFontTx/>
              <a:buNone/>
              <a:tabLst/>
            </a:pPr>
            <a:r>
              <a:rPr kumimoji="0" lang="en-GB" sz="1400" b="1" i="0" u="none"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hlinkClick r:id="rId6"/>
              </a:rPr>
              <a:t>eusair@izola.si</a:t>
            </a:r>
            <a:r>
              <a:rPr kumimoji="0" lang="en-GB" sz="1400" b="1" i="0" u="sng"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rPr>
              <a:t> </a:t>
            </a:r>
            <a:endParaRPr kumimoji="0" lang="it-IT" sz="14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ts val="900"/>
              </a:spcBef>
              <a:spcAft>
                <a:spcPct val="0"/>
              </a:spcAft>
              <a:buClrTx/>
              <a:buSzTx/>
              <a:buFontTx/>
              <a:buNone/>
              <a:tabLst/>
            </a:pPr>
            <a:r>
              <a:rPr kumimoji="0" lang="en-GB" sz="1400" b="1" i="0" u="sng" strike="noStrike" cap="none" normalizeH="0" baseline="0" dirty="0" err="1" smtClean="0">
                <a:ln>
                  <a:noFill/>
                </a:ln>
                <a:solidFill>
                  <a:srgbClr val="0000FF"/>
                </a:solidFill>
                <a:effectLst/>
                <a:latin typeface="Times New Roman" pitchFamily="18" charset="0"/>
                <a:ea typeface="Calibri" pitchFamily="34" charset="0"/>
                <a:cs typeface="Times New Roman" pitchFamily="18" charset="0"/>
              </a:rPr>
              <a:t>Eusair</a:t>
            </a:r>
            <a:r>
              <a:rPr kumimoji="0" lang="en-GB" sz="1400" b="1" i="0" u="sng"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rPr>
              <a:t> Facility Point</a:t>
            </a:r>
            <a:endParaRPr kumimoji="0" lang="it-IT" sz="14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ts val="900"/>
              </a:spcBef>
              <a:spcAft>
                <a:spcPct val="0"/>
              </a:spcAft>
              <a:buClrTx/>
              <a:buSzTx/>
              <a:buFontTx/>
              <a:buNone/>
              <a:tabLst/>
            </a:pPr>
            <a:r>
              <a:rPr kumimoji="0" lang="en-GB" sz="1400" b="1" i="0" u="sng"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rPr>
              <a:t>@</a:t>
            </a:r>
            <a:r>
              <a:rPr kumimoji="0" lang="en-GB" sz="1400" b="1" i="0" u="sng" strike="noStrike" cap="none" normalizeH="0" baseline="0" dirty="0" err="1" smtClean="0">
                <a:ln>
                  <a:noFill/>
                </a:ln>
                <a:solidFill>
                  <a:srgbClr val="0000FF"/>
                </a:solidFill>
                <a:effectLst/>
                <a:latin typeface="Times New Roman" pitchFamily="18" charset="0"/>
                <a:ea typeface="Calibri" pitchFamily="34" charset="0"/>
                <a:cs typeface="Times New Roman" pitchFamily="18" charset="0"/>
              </a:rPr>
              <a:t>EusairPoint</a:t>
            </a:r>
            <a:endParaRPr kumimoji="0" lang="it-IT" sz="14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ts val="900"/>
              </a:spcBef>
              <a:spcAft>
                <a:spcPct val="0"/>
              </a:spcAft>
              <a:buClrTx/>
              <a:buSzTx/>
              <a:buFontTx/>
              <a:buNone/>
              <a:tabLst/>
            </a:pPr>
            <a:r>
              <a:rPr kumimoji="0" lang="en-GB" sz="1400" b="1" i="0" u="sng" strike="noStrike" cap="none" normalizeH="0" baseline="0" dirty="0" smtClean="0">
                <a:ln>
                  <a:noFill/>
                </a:ln>
                <a:solidFill>
                  <a:srgbClr val="0000FF"/>
                </a:solidFill>
                <a:effectLst/>
                <a:latin typeface="Times New Roman" pitchFamily="18" charset="0"/>
                <a:ea typeface="Calibri" pitchFamily="34" charset="0"/>
                <a:cs typeface="Times New Roman" pitchFamily="18" charset="0"/>
              </a:rPr>
              <a:t>EUSAIR Facility Point</a:t>
            </a:r>
            <a:endParaRPr kumimoji="0" lang="en-GB" sz="14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7772400" cy="648072"/>
          </a:xfrm>
        </p:spPr>
        <p:txBody>
          <a:bodyPr>
            <a:normAutofit/>
          </a:bodyPr>
          <a:lstStyle/>
          <a:p>
            <a:r>
              <a:rPr lang="en-GB" sz="3200" b="1" dirty="0" smtClean="0"/>
              <a:t>CONTENTS</a:t>
            </a:r>
            <a:endParaRPr lang="en-GB" sz="3200" b="1" dirty="0"/>
          </a:p>
        </p:txBody>
      </p:sp>
      <p:sp>
        <p:nvSpPr>
          <p:cNvPr id="3" name="Sottotitolo 2"/>
          <p:cNvSpPr>
            <a:spLocks noGrp="1"/>
          </p:cNvSpPr>
          <p:nvPr>
            <p:ph type="subTitle" idx="1"/>
          </p:nvPr>
        </p:nvSpPr>
        <p:spPr>
          <a:xfrm>
            <a:off x="395536" y="980728"/>
            <a:ext cx="8532440" cy="3456384"/>
          </a:xfrm>
        </p:spPr>
        <p:txBody>
          <a:bodyPr>
            <a:noAutofit/>
          </a:bodyPr>
          <a:lstStyle/>
          <a:p>
            <a:pPr marL="342900" lvl="0" indent="-342900" algn="l">
              <a:spcBef>
                <a:spcPts val="600"/>
              </a:spcBef>
              <a:buFont typeface="+mj-lt"/>
              <a:buAutoNum type="arabicPeriod"/>
            </a:pPr>
            <a:r>
              <a:rPr lang="en-GB" sz="2000" dirty="0" smtClean="0">
                <a:solidFill>
                  <a:schemeClr val="tx1"/>
                </a:solidFill>
              </a:rPr>
              <a:t>A modular approach for ICZM/MSP project development in the AIR</a:t>
            </a:r>
          </a:p>
          <a:p>
            <a:pPr marL="342900" lvl="0" indent="-342900" algn="l">
              <a:spcBef>
                <a:spcPts val="600"/>
              </a:spcBef>
              <a:buFont typeface="+mj-lt"/>
              <a:buAutoNum type="arabicPeriod"/>
            </a:pPr>
            <a:r>
              <a:rPr lang="en-GB" sz="2000" dirty="0" smtClean="0">
                <a:solidFill>
                  <a:schemeClr val="tx1"/>
                </a:solidFill>
              </a:rPr>
              <a:t>The framework project on ICZM and MSP</a:t>
            </a:r>
          </a:p>
          <a:p>
            <a:pPr marL="648000" lvl="0" indent="-342900" algn="l">
              <a:spcBef>
                <a:spcPts val="600"/>
              </a:spcBef>
              <a:buFont typeface="Arial" pitchFamily="34" charset="0"/>
              <a:buChar char="•"/>
            </a:pPr>
            <a:r>
              <a:rPr lang="en-GB" sz="2000" dirty="0" smtClean="0">
                <a:solidFill>
                  <a:schemeClr val="tx1"/>
                </a:solidFill>
              </a:rPr>
              <a:t>Main features</a:t>
            </a:r>
          </a:p>
          <a:p>
            <a:pPr marL="648000" lvl="0" indent="-342900" algn="l">
              <a:spcBef>
                <a:spcPts val="600"/>
              </a:spcBef>
              <a:buFont typeface="Arial" pitchFamily="34" charset="0"/>
              <a:buChar char="•"/>
            </a:pPr>
            <a:r>
              <a:rPr lang="en-GB" sz="2000" dirty="0" smtClean="0">
                <a:solidFill>
                  <a:schemeClr val="tx1"/>
                </a:solidFill>
              </a:rPr>
              <a:t>Objectives and expected results</a:t>
            </a:r>
          </a:p>
          <a:p>
            <a:pPr marL="648000" lvl="0" indent="-342900" algn="l">
              <a:spcBef>
                <a:spcPts val="600"/>
              </a:spcBef>
              <a:buFont typeface="Arial" pitchFamily="34" charset="0"/>
              <a:buChar char="•"/>
            </a:pPr>
            <a:r>
              <a:rPr lang="en-GB" sz="2000" dirty="0" smtClean="0">
                <a:solidFill>
                  <a:schemeClr val="tx1"/>
                </a:solidFill>
              </a:rPr>
              <a:t>Target groups</a:t>
            </a:r>
          </a:p>
          <a:p>
            <a:pPr marL="648000" lvl="0" indent="-342900" algn="l">
              <a:spcBef>
                <a:spcPts val="600"/>
              </a:spcBef>
              <a:buFont typeface="Arial" pitchFamily="34" charset="0"/>
              <a:buChar char="•"/>
            </a:pPr>
            <a:r>
              <a:rPr lang="en-GB" sz="2000" dirty="0" smtClean="0">
                <a:solidFill>
                  <a:schemeClr val="tx1"/>
                </a:solidFill>
              </a:rPr>
              <a:t>Activities</a:t>
            </a:r>
          </a:p>
          <a:p>
            <a:pPr marL="648000" lvl="0" indent="-342900" algn="l">
              <a:spcBef>
                <a:spcPts val="600"/>
              </a:spcBef>
              <a:buFont typeface="Arial" pitchFamily="34" charset="0"/>
              <a:buChar char="•"/>
            </a:pPr>
            <a:r>
              <a:rPr lang="en-GB" sz="2000" dirty="0" smtClean="0">
                <a:solidFill>
                  <a:schemeClr val="tx1"/>
                </a:solidFill>
              </a:rPr>
              <a:t>Durability</a:t>
            </a:r>
          </a:p>
          <a:p>
            <a:pPr marL="648000" lvl="0" indent="-342900" algn="l">
              <a:spcBef>
                <a:spcPts val="600"/>
              </a:spcBef>
              <a:buFont typeface="Arial" pitchFamily="34" charset="0"/>
              <a:buChar char="•"/>
            </a:pPr>
            <a:r>
              <a:rPr lang="en-GB" sz="2000" dirty="0" smtClean="0">
                <a:solidFill>
                  <a:schemeClr val="tx1"/>
                </a:solidFill>
              </a:rPr>
              <a:t>Preliminary budget breakdown</a:t>
            </a:r>
          </a:p>
          <a:p>
            <a:pPr marL="342900" lvl="0" indent="-342900" algn="l">
              <a:spcBef>
                <a:spcPts val="600"/>
              </a:spcBef>
            </a:pPr>
            <a:endParaRPr lang="en-GB" sz="1800" dirty="0">
              <a:solidFill>
                <a:schemeClr val="tx1"/>
              </a:solidFill>
            </a:endParaRPr>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fontScale="90000"/>
          </a:bodyPr>
          <a:lstStyle/>
          <a:p>
            <a:r>
              <a:rPr lang="en-US" sz="3200" b="1" dirty="0" smtClean="0"/>
              <a:t>ICZM AND MSP PROJECT DEVELOPMENT IN THE AIR</a:t>
            </a:r>
            <a:endParaRPr lang="en-GB" sz="3200" b="1" dirty="0"/>
          </a:p>
        </p:txBody>
      </p:sp>
      <p:sp>
        <p:nvSpPr>
          <p:cNvPr id="3" name="Sottotitolo 2"/>
          <p:cNvSpPr>
            <a:spLocks noGrp="1"/>
          </p:cNvSpPr>
          <p:nvPr>
            <p:ph type="subTitle" idx="1"/>
          </p:nvPr>
        </p:nvSpPr>
        <p:spPr>
          <a:xfrm>
            <a:off x="323528" y="692696"/>
            <a:ext cx="8532440" cy="1080120"/>
          </a:xfrm>
          <a:solidFill>
            <a:schemeClr val="bg1">
              <a:lumMod val="85000"/>
            </a:schemeClr>
          </a:solidFill>
        </p:spPr>
        <p:txBody>
          <a:bodyPr>
            <a:noAutofit/>
          </a:bodyPr>
          <a:lstStyle/>
          <a:p>
            <a:pPr lvl="0" algn="l">
              <a:spcBef>
                <a:spcPts val="600"/>
              </a:spcBef>
            </a:pPr>
            <a:r>
              <a:rPr lang="en-US" sz="1800" dirty="0" smtClean="0">
                <a:solidFill>
                  <a:schemeClr val="tx1"/>
                </a:solidFill>
              </a:rPr>
              <a:t>A </a:t>
            </a:r>
            <a:r>
              <a:rPr lang="en-US" sz="1800" b="1" dirty="0" smtClean="0">
                <a:solidFill>
                  <a:schemeClr val="tx1"/>
                </a:solidFill>
              </a:rPr>
              <a:t>MODULAR APPROACH </a:t>
            </a:r>
            <a:r>
              <a:rPr lang="en-US" sz="1800" dirty="0" smtClean="0">
                <a:solidFill>
                  <a:schemeClr val="tx1"/>
                </a:solidFill>
              </a:rPr>
              <a:t>can be envisaged for the development of projects on trans-boundary and cross-border ICZM and MSP in the AIR:</a:t>
            </a:r>
          </a:p>
          <a:p>
            <a:pPr lvl="0">
              <a:spcBef>
                <a:spcPts val="600"/>
              </a:spcBef>
            </a:pPr>
            <a:r>
              <a:rPr lang="en-US" sz="1800" b="1" dirty="0" smtClean="0">
                <a:solidFill>
                  <a:schemeClr val="tx1"/>
                </a:solidFill>
              </a:rPr>
              <a:t>A FRAMEWORK PROJECT + 3/4 CROSS-BORDER PROJECTS</a:t>
            </a:r>
          </a:p>
          <a:p>
            <a:pPr lvl="0" algn="l">
              <a:buFont typeface="Calibri" pitchFamily="34" charset="0"/>
              <a:buChar char="—"/>
            </a:pPr>
            <a:endParaRPr lang="it-IT" sz="1800" dirty="0">
              <a:solidFill>
                <a:schemeClr val="tx1"/>
              </a:solidFill>
            </a:endParaRPr>
          </a:p>
          <a:p>
            <a:pPr lvl="0" algn="l">
              <a:spcBef>
                <a:spcPts val="600"/>
              </a:spcBef>
            </a:pPr>
            <a:endParaRPr lang="en-GB" sz="1800" b="1" dirty="0">
              <a:solidFill>
                <a:schemeClr val="tx1"/>
              </a:solidFill>
            </a:endParaRPr>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467544" y="1844824"/>
            <a:ext cx="8532440" cy="1584176"/>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rgbClr val="002060"/>
                </a:solidFill>
                <a:effectLst/>
                <a:uLnTx/>
                <a:uFillTx/>
                <a:latin typeface="+mn-lt"/>
                <a:ea typeface="+mn-ea"/>
                <a:cs typeface="+mn-cs"/>
              </a:rPr>
              <a:t>1. THE FRAMEWORK PROJECT</a:t>
            </a:r>
            <a:endParaRPr kumimoji="0" lang="it-IT" sz="2000" b="1"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Calibri" pitchFamily="34" charset="0"/>
              <a:buChar char="‒"/>
              <a:tabLst/>
              <a:defRPr/>
            </a:pPr>
            <a:r>
              <a:rPr kumimoji="0" lang="en-GB" sz="1800" b="0" i="0" u="none" strike="noStrike" kern="1200" cap="none" spc="0" normalizeH="0" baseline="0" noProof="0" dirty="0" smtClean="0">
                <a:ln>
                  <a:noFill/>
                </a:ln>
                <a:solidFill>
                  <a:srgbClr val="002060"/>
                </a:solidFill>
                <a:effectLst/>
                <a:uLnTx/>
                <a:uFillTx/>
                <a:latin typeface="+mn-lt"/>
                <a:ea typeface="+mn-ea"/>
                <a:cs typeface="+mn-cs"/>
              </a:rPr>
              <a:t> To identify/refine common approaches and tools, capitalizing on previous initiatives</a:t>
            </a:r>
            <a:endParaRPr kumimoji="0" lang="it-IT" sz="1800" b="0"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Calibri" pitchFamily="34" charset="0"/>
              <a:buChar char="‒"/>
              <a:tabLst/>
              <a:defRPr/>
            </a:pPr>
            <a:r>
              <a:rPr kumimoji="0" lang="en-GB" sz="1800" b="0" i="0" u="none" strike="noStrike" kern="1200" cap="none" spc="0" normalizeH="0" baseline="0" noProof="0" dirty="0" smtClean="0">
                <a:ln>
                  <a:noFill/>
                </a:ln>
                <a:solidFill>
                  <a:srgbClr val="002060"/>
                </a:solidFill>
                <a:effectLst/>
                <a:uLnTx/>
                <a:uFillTx/>
                <a:latin typeface="+mn-lt"/>
                <a:ea typeface="+mn-ea"/>
                <a:cs typeface="+mn-cs"/>
              </a:rPr>
              <a:t> To  implement dialogue and actions at the macro-regional and sub-regional level</a:t>
            </a:r>
            <a:endParaRPr kumimoji="0" lang="it-IT" sz="1800" b="0"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Calibri" pitchFamily="34" charset="0"/>
              <a:buChar char="‒"/>
              <a:tabLst/>
              <a:defRPr/>
            </a:pPr>
            <a:r>
              <a:rPr kumimoji="0" lang="en-GB" sz="1800" b="0" i="0" u="none" strike="noStrike" kern="1200" cap="none" spc="0" normalizeH="0" baseline="0" noProof="0" dirty="0" smtClean="0">
                <a:ln>
                  <a:noFill/>
                </a:ln>
                <a:solidFill>
                  <a:srgbClr val="002060"/>
                </a:solidFill>
                <a:effectLst/>
                <a:uLnTx/>
                <a:uFillTx/>
                <a:latin typeface="+mn-lt"/>
                <a:ea typeface="+mn-ea"/>
                <a:cs typeface="+mn-cs"/>
              </a:rPr>
              <a:t> To contribute to knowledge transfer across the macro-region</a:t>
            </a:r>
            <a:endParaRPr kumimoji="0" lang="it-IT" sz="1800" b="0" i="0" u="none" strike="noStrike" kern="1200" cap="none" spc="0" normalizeH="0" baseline="0" noProof="0" dirty="0" smtClean="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Calibri" pitchFamily="34" charset="0"/>
              <a:buChar char="‒"/>
              <a:tabLst/>
              <a:defRPr/>
            </a:pPr>
            <a:r>
              <a:rPr kumimoji="0" lang="en-GB" sz="1800" b="0" i="0" u="none" strike="noStrike" kern="1200" cap="none" spc="0" normalizeH="0" baseline="0" noProof="0" dirty="0" smtClean="0">
                <a:ln>
                  <a:noFill/>
                </a:ln>
                <a:solidFill>
                  <a:srgbClr val="002060"/>
                </a:solidFill>
                <a:effectLst/>
                <a:uLnTx/>
                <a:uFillTx/>
                <a:latin typeface="+mn-lt"/>
                <a:ea typeface="+mn-ea"/>
                <a:cs typeface="+mn-cs"/>
              </a:rPr>
              <a:t> To develop pilot cases where to test approaches and tools. </a:t>
            </a:r>
          </a:p>
        </p:txBody>
      </p:sp>
      <p:sp>
        <p:nvSpPr>
          <p:cNvPr id="9" name="Sottotitolo 2"/>
          <p:cNvSpPr txBox="1">
            <a:spLocks/>
          </p:cNvSpPr>
          <p:nvPr/>
        </p:nvSpPr>
        <p:spPr>
          <a:xfrm>
            <a:off x="406658" y="3429000"/>
            <a:ext cx="8532440" cy="216024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rgbClr val="002060"/>
                </a:solidFill>
                <a:effectLst/>
                <a:uLnTx/>
                <a:uFillTx/>
                <a:latin typeface="+mn-lt"/>
                <a:ea typeface="+mn-ea"/>
                <a:cs typeface="+mn-cs"/>
              </a:rPr>
              <a:t>2. THE CROSS-BORDER PROJECTS</a:t>
            </a:r>
            <a:endParaRPr kumimoji="0" lang="it-IT" sz="2000" b="1" i="0" u="none" strike="noStrike" kern="1200" cap="none" spc="0" normalizeH="0" baseline="0" noProof="0" dirty="0" smtClean="0">
              <a:ln>
                <a:noFill/>
              </a:ln>
              <a:solidFill>
                <a:srgbClr val="002060"/>
              </a:solidFill>
              <a:effectLst/>
              <a:uLnTx/>
              <a:uFillTx/>
              <a:latin typeface="+mn-lt"/>
              <a:ea typeface="+mn-ea"/>
              <a:cs typeface="+mn-cs"/>
            </a:endParaRPr>
          </a:p>
          <a:p>
            <a:pPr lvl="0">
              <a:buFont typeface="Calibri" pitchFamily="34" charset="0"/>
              <a:buChar char="‒"/>
            </a:pPr>
            <a:r>
              <a:rPr lang="en-US" dirty="0" smtClean="0">
                <a:solidFill>
                  <a:srgbClr val="002060"/>
                </a:solidFill>
              </a:rPr>
              <a:t> To </a:t>
            </a:r>
            <a:r>
              <a:rPr lang="en-US" dirty="0">
                <a:solidFill>
                  <a:srgbClr val="002060"/>
                </a:solidFill>
              </a:rPr>
              <a:t>provide in-depth analysis on ICZM and MSP needs and opportunities for specific areas</a:t>
            </a:r>
          </a:p>
          <a:p>
            <a:pPr lvl="0">
              <a:buFont typeface="Calibri" pitchFamily="34" charset="0"/>
              <a:buChar char="‒"/>
            </a:pPr>
            <a:r>
              <a:rPr lang="en-US" dirty="0" smtClean="0">
                <a:solidFill>
                  <a:srgbClr val="002060"/>
                </a:solidFill>
              </a:rPr>
              <a:t> To </a:t>
            </a:r>
            <a:r>
              <a:rPr lang="en-US" dirty="0">
                <a:solidFill>
                  <a:srgbClr val="002060"/>
                </a:solidFill>
              </a:rPr>
              <a:t>focus on specific coastal and maritime sectors and related transboundary or cross-border issues</a:t>
            </a:r>
          </a:p>
          <a:p>
            <a:pPr lvl="0">
              <a:buFont typeface="Calibri" pitchFamily="34" charset="0"/>
              <a:buChar char="‒"/>
            </a:pPr>
            <a:r>
              <a:rPr lang="en-US" dirty="0" smtClean="0">
                <a:solidFill>
                  <a:srgbClr val="002060"/>
                </a:solidFill>
              </a:rPr>
              <a:t> To </a:t>
            </a:r>
            <a:r>
              <a:rPr lang="en-US" dirty="0">
                <a:solidFill>
                  <a:srgbClr val="002060"/>
                </a:solidFill>
              </a:rPr>
              <a:t>activate </a:t>
            </a:r>
            <a:r>
              <a:rPr lang="en-US" dirty="0" smtClean="0">
                <a:solidFill>
                  <a:srgbClr val="002060"/>
                </a:solidFill>
              </a:rPr>
              <a:t>focused </a:t>
            </a:r>
            <a:r>
              <a:rPr lang="en-US" dirty="0">
                <a:solidFill>
                  <a:srgbClr val="002060"/>
                </a:solidFill>
              </a:rPr>
              <a:t>and long lasting dialogue with stakeholders in the area</a:t>
            </a:r>
          </a:p>
          <a:p>
            <a:pPr lvl="0">
              <a:buFont typeface="Calibri" pitchFamily="34" charset="0"/>
              <a:buChar char="‒"/>
            </a:pPr>
            <a:r>
              <a:rPr lang="en-US" dirty="0" smtClean="0">
                <a:solidFill>
                  <a:srgbClr val="002060"/>
                </a:solidFill>
              </a:rPr>
              <a:t>To </a:t>
            </a:r>
            <a:r>
              <a:rPr lang="en-US" dirty="0">
                <a:solidFill>
                  <a:srgbClr val="002060"/>
                </a:solidFill>
              </a:rPr>
              <a:t>implement specific actions in areas of interest</a:t>
            </a:r>
            <a:r>
              <a:rPr lang="en-US" dirty="0" smtClean="0">
                <a:solidFill>
                  <a:srgbClr val="002060"/>
                </a:solidFill>
              </a:rPr>
              <a:t>.</a:t>
            </a:r>
            <a:endParaRPr lang="en-US"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wipe(left)">
                                      <p:cBhvr>
                                        <p:cTn id="18" dur="500"/>
                                        <p:tgtEl>
                                          <p:spTgt spid="7">
                                            <p:txEl>
                                              <p:pRg st="0" end="0"/>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wipe(left)">
                                      <p:cBhvr>
                                        <p:cTn id="21" dur="500"/>
                                        <p:tgtEl>
                                          <p:spTgt spid="7">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wipe(left)">
                                      <p:cBhvr>
                                        <p:cTn id="24" dur="500"/>
                                        <p:tgtEl>
                                          <p:spTgt spid="7">
                                            <p:txEl>
                                              <p:pRg st="2" end="2"/>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500"/>
                                        <p:tgtEl>
                                          <p:spTgt spid="7">
                                            <p:txEl>
                                              <p:pRg st="3" end="3"/>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wipe(left)">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ipe(left)">
                                      <p:cBhvr>
                                        <p:cTn id="35" dur="500"/>
                                        <p:tgtEl>
                                          <p:spTgt spid="9">
                                            <p:txEl>
                                              <p:pRg st="0" end="0"/>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9">
                                            <p:txEl>
                                              <p:pRg st="1" end="1"/>
                                            </p:txEl>
                                          </p:spTgt>
                                        </p:tgtEl>
                                        <p:attrNameLst>
                                          <p:attrName>style.visibility</p:attrName>
                                        </p:attrNameLst>
                                      </p:cBhvr>
                                      <p:to>
                                        <p:strVal val="visible"/>
                                      </p:to>
                                    </p:set>
                                    <p:animEffect transition="in" filter="wipe(left)">
                                      <p:cBhvr>
                                        <p:cTn id="38" dur="500"/>
                                        <p:tgtEl>
                                          <p:spTgt spid="9">
                                            <p:txEl>
                                              <p:pRg st="1" end="1"/>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Effect transition="in" filter="wipe(left)">
                                      <p:cBhvr>
                                        <p:cTn id="41" dur="500"/>
                                        <p:tgtEl>
                                          <p:spTgt spid="9">
                                            <p:txEl>
                                              <p:pRg st="2" end="2"/>
                                            </p:tx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wipe(left)">
                                      <p:cBhvr>
                                        <p:cTn id="44" dur="500"/>
                                        <p:tgtEl>
                                          <p:spTgt spid="9">
                                            <p:txEl>
                                              <p:pRg st="3" end="3"/>
                                            </p:tx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Effect transition="in" filter="wipe(left)">
                                      <p:cBhvr>
                                        <p:cTn id="4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7" grpId="0" build="allAtOnce"/>
      <p:bldP spid="9"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MAIN FEATURES OF THE FRAMEWORK PROJECT</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755576" y="908720"/>
            <a:ext cx="7488832" cy="3456384"/>
          </a:xfrm>
          <a:prstGeom prst="rect">
            <a:avLst/>
          </a:prstGeom>
        </p:spPr>
        <p:txBody>
          <a:bodyPr vert="horz" lIns="91440" tIns="45720" rIns="91440" bIns="45720" rtlCol="0">
            <a:noAutofit/>
          </a:bodyPr>
          <a:lstStyle/>
          <a:p>
            <a:pPr lvl="0">
              <a:spcBef>
                <a:spcPts val="1200"/>
              </a:spcBef>
              <a:buFont typeface="Calibri" pitchFamily="34" charset="0"/>
              <a:buChar char="–"/>
            </a:pPr>
            <a:r>
              <a:rPr lang="en-US" dirty="0" smtClean="0"/>
              <a:t> </a:t>
            </a:r>
            <a:r>
              <a:rPr lang="en-US" b="1" dirty="0" smtClean="0"/>
              <a:t>Project duration</a:t>
            </a:r>
            <a:r>
              <a:rPr lang="en-US" dirty="0" smtClean="0"/>
              <a:t>: 30 </a:t>
            </a:r>
            <a:r>
              <a:rPr lang="en-US" dirty="0" smtClean="0"/>
              <a:t>months</a:t>
            </a:r>
            <a:endParaRPr lang="en-US" dirty="0" smtClean="0"/>
          </a:p>
          <a:p>
            <a:pPr lvl="0">
              <a:spcBef>
                <a:spcPts val="1200"/>
              </a:spcBef>
              <a:buFont typeface="Calibri" pitchFamily="34" charset="0"/>
              <a:buChar char="–"/>
            </a:pPr>
            <a:r>
              <a:rPr lang="en-US" dirty="0" smtClean="0"/>
              <a:t> </a:t>
            </a:r>
            <a:r>
              <a:rPr lang="en-US" b="1" dirty="0" smtClean="0"/>
              <a:t>Project </a:t>
            </a:r>
            <a:r>
              <a:rPr lang="en-US" b="1" dirty="0"/>
              <a:t>budget</a:t>
            </a:r>
            <a:r>
              <a:rPr lang="en-US" dirty="0"/>
              <a:t>: 3M€ + 7M€ expected budget for cross-border projects for a total expected budget on ICZM and MSP actions of 10M€</a:t>
            </a:r>
          </a:p>
          <a:p>
            <a:pPr lvl="0">
              <a:spcBef>
                <a:spcPts val="1200"/>
              </a:spcBef>
              <a:buFont typeface="Calibri" pitchFamily="34" charset="0"/>
              <a:buChar char="–"/>
            </a:pPr>
            <a:r>
              <a:rPr lang="en-US" b="1" dirty="0" smtClean="0"/>
              <a:t> Number </a:t>
            </a:r>
            <a:r>
              <a:rPr lang="en-US" b="1" dirty="0"/>
              <a:t>of project partners</a:t>
            </a:r>
            <a:r>
              <a:rPr lang="en-US" dirty="0"/>
              <a:t>: </a:t>
            </a:r>
            <a:r>
              <a:rPr lang="en-US" dirty="0" smtClean="0"/>
              <a:t>12-14 with participation from </a:t>
            </a:r>
            <a:r>
              <a:rPr lang="en-US" b="1" dirty="0" smtClean="0"/>
              <a:t>all 9 member countries</a:t>
            </a:r>
            <a:r>
              <a:rPr lang="en-US" dirty="0" smtClean="0"/>
              <a:t> of EUSAIR</a:t>
            </a:r>
            <a:endParaRPr lang="en-US" dirty="0"/>
          </a:p>
          <a:p>
            <a:pPr lvl="0">
              <a:spcBef>
                <a:spcPts val="1200"/>
              </a:spcBef>
              <a:buFont typeface="Calibri" pitchFamily="34" charset="0"/>
              <a:buChar char="–"/>
            </a:pPr>
            <a:r>
              <a:rPr lang="en-US" dirty="0" smtClean="0"/>
              <a:t> </a:t>
            </a:r>
            <a:r>
              <a:rPr lang="en-US" b="1" dirty="0" smtClean="0"/>
              <a:t>Typology </a:t>
            </a:r>
            <a:r>
              <a:rPr lang="en-US" b="1" dirty="0"/>
              <a:t>of partners</a:t>
            </a:r>
            <a:r>
              <a:rPr lang="en-US" dirty="0"/>
              <a:t>: national institutions with responsibility on ICZM and MSP, research institutions, regional/sub-regional entities with competence on ICZM and MSP</a:t>
            </a:r>
          </a:p>
          <a:p>
            <a:pPr lvl="0">
              <a:spcBef>
                <a:spcPts val="1200"/>
              </a:spcBef>
            </a:pPr>
            <a:endParaRPr lang="en-US" sz="2000" b="1"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OBJECTIVES AND EXPECTED RESULTS</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grpSp>
        <p:nvGrpSpPr>
          <p:cNvPr id="22" name="Gruppo 21"/>
          <p:cNvGrpSpPr/>
          <p:nvPr/>
        </p:nvGrpSpPr>
        <p:grpSpPr>
          <a:xfrm>
            <a:off x="-36512" y="3933056"/>
            <a:ext cx="9180512" cy="2085037"/>
            <a:chOff x="-36512" y="3933056"/>
            <a:chExt cx="9180512" cy="2085037"/>
          </a:xfrm>
        </p:grpSpPr>
        <p:pic>
          <p:nvPicPr>
            <p:cNvPr id="8206" name="Picture 14" descr="Risultato immagini per cooperation icons"/>
            <p:cNvPicPr>
              <a:picLocks noChangeAspect="1" noChangeArrowheads="1"/>
            </p:cNvPicPr>
            <p:nvPr/>
          </p:nvPicPr>
          <p:blipFill>
            <a:blip r:embed="rId4" cstate="print"/>
            <a:srcRect/>
            <a:stretch>
              <a:fillRect/>
            </a:stretch>
          </p:blipFill>
          <p:spPr bwMode="auto">
            <a:xfrm>
              <a:off x="3923928" y="3933056"/>
              <a:ext cx="1476850" cy="1523629"/>
            </a:xfrm>
            <a:prstGeom prst="rect">
              <a:avLst/>
            </a:prstGeom>
            <a:noFill/>
          </p:spPr>
        </p:pic>
        <p:sp>
          <p:nvSpPr>
            <p:cNvPr id="11" name="Rettangolo 10"/>
            <p:cNvSpPr/>
            <p:nvPr/>
          </p:nvSpPr>
          <p:spPr>
            <a:xfrm>
              <a:off x="-36512" y="4005064"/>
              <a:ext cx="4572000" cy="646331"/>
            </a:xfrm>
            <a:prstGeom prst="rect">
              <a:avLst/>
            </a:prstGeom>
          </p:spPr>
          <p:txBody>
            <a:bodyPr>
              <a:spAutoFit/>
            </a:bodyPr>
            <a:lstStyle/>
            <a:p>
              <a:r>
                <a:rPr lang="en-US" b="1" dirty="0" smtClean="0"/>
                <a:t>3. Implementation of practical means of cooperation </a:t>
              </a:r>
              <a:endParaRPr lang="en-GB" b="1" dirty="0"/>
            </a:p>
          </p:txBody>
        </p:sp>
        <p:sp>
          <p:nvSpPr>
            <p:cNvPr id="14" name="Rettangolo 13"/>
            <p:cNvSpPr/>
            <p:nvPr/>
          </p:nvSpPr>
          <p:spPr>
            <a:xfrm>
              <a:off x="5148064" y="3986768"/>
              <a:ext cx="3995936" cy="2031325"/>
            </a:xfrm>
            <a:prstGeom prst="rect">
              <a:avLst/>
            </a:prstGeom>
          </p:spPr>
          <p:txBody>
            <a:bodyPr wrap="square">
              <a:spAutoFit/>
            </a:bodyPr>
            <a:lstStyle/>
            <a:p>
              <a:pPr>
                <a:spcBef>
                  <a:spcPts val="400"/>
                </a:spcBef>
              </a:pPr>
              <a:r>
                <a:rPr lang="en-US" b="1" dirty="0" smtClean="0">
                  <a:solidFill>
                    <a:srgbClr val="0000FF"/>
                  </a:solidFill>
                </a:rPr>
                <a:t>3. Cooperation actions: </a:t>
              </a:r>
            </a:p>
            <a:p>
              <a:pPr marL="360000" lvl="1">
                <a:spcBef>
                  <a:spcPts val="400"/>
                </a:spcBef>
              </a:pPr>
              <a:r>
                <a:rPr lang="en-GB" sz="1400" b="1" dirty="0" smtClean="0">
                  <a:solidFill>
                    <a:srgbClr val="0000FF"/>
                  </a:solidFill>
                </a:rPr>
                <a:t>- Macroregional level: common strategy on ICZM and MSP.</a:t>
              </a:r>
              <a:endParaRPr lang="it-IT" sz="1400" b="1" dirty="0" smtClean="0">
                <a:solidFill>
                  <a:srgbClr val="0000FF"/>
                </a:solidFill>
              </a:endParaRPr>
            </a:p>
            <a:p>
              <a:pPr marL="360000" lvl="1">
                <a:spcBef>
                  <a:spcPts val="400"/>
                </a:spcBef>
              </a:pPr>
              <a:r>
                <a:rPr lang="en-GB" sz="1400" b="1" dirty="0" smtClean="0">
                  <a:solidFill>
                    <a:srgbClr val="0000FF"/>
                  </a:solidFill>
                </a:rPr>
                <a:t>- Sub-regional level: shared visions and vocational analysis.</a:t>
              </a:r>
            </a:p>
            <a:p>
              <a:pPr marL="360000" lvl="1">
                <a:spcBef>
                  <a:spcPts val="400"/>
                </a:spcBef>
              </a:pPr>
              <a:r>
                <a:rPr lang="en-GB" sz="1400" b="1" dirty="0" smtClean="0">
                  <a:solidFill>
                    <a:srgbClr val="0000FF"/>
                  </a:solidFill>
                </a:rPr>
                <a:t>- 4 Pilot cases : joint measures for environmentally sustainable management of coastal/maritime activities.</a:t>
              </a:r>
              <a:endParaRPr lang="en-GB" sz="1400" b="1" dirty="0">
                <a:solidFill>
                  <a:srgbClr val="0000FF"/>
                </a:solidFill>
              </a:endParaRPr>
            </a:p>
          </p:txBody>
        </p:sp>
      </p:grpSp>
      <p:grpSp>
        <p:nvGrpSpPr>
          <p:cNvPr id="20" name="Gruppo 19"/>
          <p:cNvGrpSpPr/>
          <p:nvPr/>
        </p:nvGrpSpPr>
        <p:grpSpPr>
          <a:xfrm>
            <a:off x="0" y="1004535"/>
            <a:ext cx="8784976" cy="1056313"/>
            <a:chOff x="0" y="1004535"/>
            <a:chExt cx="8784976" cy="1056313"/>
          </a:xfrm>
        </p:grpSpPr>
        <p:sp>
          <p:nvSpPr>
            <p:cNvPr id="8" name="Rettangolo 7"/>
            <p:cNvSpPr/>
            <p:nvPr/>
          </p:nvSpPr>
          <p:spPr>
            <a:xfrm>
              <a:off x="0" y="1052736"/>
              <a:ext cx="4320480" cy="646331"/>
            </a:xfrm>
            <a:prstGeom prst="rect">
              <a:avLst/>
            </a:prstGeom>
          </p:spPr>
          <p:txBody>
            <a:bodyPr wrap="square">
              <a:spAutoFit/>
            </a:bodyPr>
            <a:lstStyle/>
            <a:p>
              <a:r>
                <a:rPr lang="en-US" b="1" dirty="0" smtClean="0"/>
                <a:t>1. Identification and operationalization of common tools and data bases</a:t>
              </a:r>
              <a:endParaRPr lang="en-GB" b="1" dirty="0"/>
            </a:p>
          </p:txBody>
        </p:sp>
        <p:sp>
          <p:nvSpPr>
            <p:cNvPr id="12" name="Rettangolo 11"/>
            <p:cNvSpPr/>
            <p:nvPr/>
          </p:nvSpPr>
          <p:spPr>
            <a:xfrm>
              <a:off x="5184576" y="1004535"/>
              <a:ext cx="3600400" cy="923330"/>
            </a:xfrm>
            <a:prstGeom prst="rect">
              <a:avLst/>
            </a:prstGeom>
          </p:spPr>
          <p:txBody>
            <a:bodyPr wrap="square">
              <a:spAutoFit/>
            </a:bodyPr>
            <a:lstStyle/>
            <a:p>
              <a:r>
                <a:rPr lang="en-US" b="1" dirty="0" smtClean="0">
                  <a:solidFill>
                    <a:srgbClr val="0000FF"/>
                  </a:solidFill>
                </a:rPr>
                <a:t>1. Ready-to-use tools to support ecosystem vulnerability and ecosystem impact assessment</a:t>
              </a:r>
              <a:endParaRPr lang="en-GB" b="1" dirty="0">
                <a:solidFill>
                  <a:srgbClr val="0000FF"/>
                </a:solidFill>
              </a:endParaRPr>
            </a:p>
          </p:txBody>
        </p:sp>
        <p:pic>
          <p:nvPicPr>
            <p:cNvPr id="8194" name="Picture 2" descr="Risultato immagini per tools icons"/>
            <p:cNvPicPr>
              <a:picLocks noChangeAspect="1" noChangeArrowheads="1"/>
            </p:cNvPicPr>
            <p:nvPr/>
          </p:nvPicPr>
          <p:blipFill>
            <a:blip r:embed="rId5" cstate="print"/>
            <a:srcRect/>
            <a:stretch>
              <a:fillRect/>
            </a:stretch>
          </p:blipFill>
          <p:spPr bwMode="auto">
            <a:xfrm>
              <a:off x="4139952" y="1052736"/>
              <a:ext cx="1008112" cy="1008112"/>
            </a:xfrm>
            <a:prstGeom prst="rect">
              <a:avLst/>
            </a:prstGeom>
            <a:noFill/>
          </p:spPr>
        </p:pic>
      </p:grpSp>
      <p:grpSp>
        <p:nvGrpSpPr>
          <p:cNvPr id="21" name="Gruppo 20"/>
          <p:cNvGrpSpPr/>
          <p:nvPr/>
        </p:nvGrpSpPr>
        <p:grpSpPr>
          <a:xfrm>
            <a:off x="0" y="2438889"/>
            <a:ext cx="9001000" cy="1350151"/>
            <a:chOff x="0" y="2438889"/>
            <a:chExt cx="9001000" cy="1350151"/>
          </a:xfrm>
        </p:grpSpPr>
        <p:sp>
          <p:nvSpPr>
            <p:cNvPr id="9" name="Rettangolo 8"/>
            <p:cNvSpPr/>
            <p:nvPr/>
          </p:nvSpPr>
          <p:spPr>
            <a:xfrm>
              <a:off x="0" y="2566645"/>
              <a:ext cx="4248472" cy="646331"/>
            </a:xfrm>
            <a:prstGeom prst="rect">
              <a:avLst/>
            </a:prstGeom>
          </p:spPr>
          <p:txBody>
            <a:bodyPr wrap="square">
              <a:spAutoFit/>
            </a:bodyPr>
            <a:lstStyle/>
            <a:p>
              <a:r>
                <a:rPr lang="en-US" b="1" dirty="0" smtClean="0"/>
                <a:t>2. Transfer of knowledge and practices across the region</a:t>
              </a:r>
              <a:endParaRPr lang="en-GB" b="1" dirty="0"/>
            </a:p>
          </p:txBody>
        </p:sp>
        <p:pic>
          <p:nvPicPr>
            <p:cNvPr id="8196" name="Picture 4" descr="Risultato immagini per telling stories icons"/>
            <p:cNvPicPr>
              <a:picLocks noChangeAspect="1" noChangeArrowheads="1"/>
            </p:cNvPicPr>
            <p:nvPr/>
          </p:nvPicPr>
          <p:blipFill>
            <a:blip r:embed="rId6" cstate="print"/>
            <a:srcRect l="13608" t="18144" r="13817" b="18353"/>
            <a:stretch>
              <a:fillRect/>
            </a:stretch>
          </p:blipFill>
          <p:spPr bwMode="auto">
            <a:xfrm>
              <a:off x="3821058" y="2438889"/>
              <a:ext cx="1543030" cy="1350151"/>
            </a:xfrm>
            <a:prstGeom prst="rect">
              <a:avLst/>
            </a:prstGeom>
            <a:noFill/>
          </p:spPr>
        </p:pic>
        <p:sp>
          <p:nvSpPr>
            <p:cNvPr id="13" name="Rettangolo 12"/>
            <p:cNvSpPr/>
            <p:nvPr/>
          </p:nvSpPr>
          <p:spPr>
            <a:xfrm>
              <a:off x="5184576" y="2564904"/>
              <a:ext cx="3816424" cy="646331"/>
            </a:xfrm>
            <a:prstGeom prst="rect">
              <a:avLst/>
            </a:prstGeom>
          </p:spPr>
          <p:txBody>
            <a:bodyPr wrap="square">
              <a:spAutoFit/>
            </a:bodyPr>
            <a:lstStyle/>
            <a:p>
              <a:r>
                <a:rPr lang="en-US" b="1" dirty="0" smtClean="0">
                  <a:solidFill>
                    <a:srgbClr val="0000FF"/>
                  </a:solidFill>
                </a:rPr>
                <a:t>2. ICZM/MSP Knowledge Brokerage Service (KBS)</a:t>
              </a:r>
              <a:endParaRPr lang="en-GB" b="1" dirty="0">
                <a:solidFill>
                  <a:srgbClr val="0000FF"/>
                </a:solidFill>
              </a:endParaRPr>
            </a:p>
          </p:txBody>
        </p:sp>
      </p:grpSp>
      <p:sp>
        <p:nvSpPr>
          <p:cNvPr id="8200" name="AutoShape 8"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202" name="AutoShape 10"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204" name="AutoShape 12"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checkerboard(across)">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checkerboard(across)">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0"/>
            <a:ext cx="8352928" cy="648072"/>
          </a:xfrm>
        </p:spPr>
        <p:txBody>
          <a:bodyPr>
            <a:normAutofit/>
          </a:bodyPr>
          <a:lstStyle/>
          <a:p>
            <a:r>
              <a:rPr lang="en-US" sz="3200" b="1" dirty="0" smtClean="0"/>
              <a:t>TARGET GROUPS</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8200" name="AutoShape 8"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202" name="AutoShape 10"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204" name="AutoShape 12" descr="Risultato immagini per cooperation ic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0" name="Rettangolo 19"/>
          <p:cNvSpPr/>
          <p:nvPr/>
        </p:nvSpPr>
        <p:spPr>
          <a:xfrm>
            <a:off x="323528" y="764704"/>
            <a:ext cx="8496944" cy="4154984"/>
          </a:xfrm>
          <a:prstGeom prst="rect">
            <a:avLst/>
          </a:prstGeom>
        </p:spPr>
        <p:txBody>
          <a:bodyPr wrap="square">
            <a:spAutoFit/>
          </a:bodyPr>
          <a:lstStyle/>
          <a:p>
            <a:pPr>
              <a:spcBef>
                <a:spcPts val="1800"/>
              </a:spcBef>
              <a:buFont typeface="Calibri" pitchFamily="34" charset="0"/>
              <a:buChar char="‒"/>
            </a:pPr>
            <a:r>
              <a:rPr lang="en-US" dirty="0" smtClean="0"/>
              <a:t> </a:t>
            </a:r>
            <a:r>
              <a:rPr lang="en-US" b="1" dirty="0" smtClean="0"/>
              <a:t>Public authorities with responsibilities under ICZM and MSP</a:t>
            </a:r>
            <a:r>
              <a:rPr lang="en-US" dirty="0" smtClean="0"/>
              <a:t>: national and sub-national/local authorities, including not only the authorities responsible for the planning process, but also all the authorities concretely involved in the planning process.</a:t>
            </a:r>
          </a:p>
          <a:p>
            <a:pPr>
              <a:spcBef>
                <a:spcPts val="1800"/>
              </a:spcBef>
              <a:buFont typeface="Calibri" pitchFamily="34" charset="0"/>
              <a:buChar char="‒"/>
            </a:pPr>
            <a:r>
              <a:rPr lang="en-US" b="1" dirty="0" smtClean="0"/>
              <a:t> Representatives of maritime economic sectors </a:t>
            </a:r>
            <a:r>
              <a:rPr lang="en-US" dirty="0" smtClean="0"/>
              <a:t>at national or sub-national scale: engagement of the sectors is particularly envisaged in the framework of implementation actions at pilot areas level where consultation with users of the sea/coast will help framing a planning scenarios for sustainable use of the space and natural resources. </a:t>
            </a:r>
          </a:p>
          <a:p>
            <a:pPr>
              <a:spcBef>
                <a:spcPts val="1800"/>
              </a:spcBef>
              <a:buFont typeface="Calibri" pitchFamily="34" charset="0"/>
              <a:buChar char="‒"/>
            </a:pPr>
            <a:r>
              <a:rPr lang="en-US" dirty="0" smtClean="0"/>
              <a:t> </a:t>
            </a:r>
            <a:r>
              <a:rPr lang="en-US" b="1" dirty="0" smtClean="0"/>
              <a:t>Local communities, youths, NGOs and society at large</a:t>
            </a:r>
            <a:r>
              <a:rPr lang="en-US" dirty="0" smtClean="0"/>
              <a:t>: communication activities will be focused on bringing this target group closer to the scope and the activities of coastal and maritime planning. Particular attention will be given to the engagement of the youth in ICZM/MSP in order to make the new generations acquainted with the need for - and the advantages of - participation and engagement in the choices regarding their coastal and marine areas.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0"/>
            <a:ext cx="8352928" cy="648072"/>
          </a:xfrm>
        </p:spPr>
        <p:txBody>
          <a:bodyPr>
            <a:normAutofit/>
          </a:bodyPr>
          <a:lstStyle/>
          <a:p>
            <a:r>
              <a:rPr lang="en-US" sz="3200" b="1" dirty="0" smtClean="0"/>
              <a:t>ACTIVITIES</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sp>
        <p:nvSpPr>
          <p:cNvPr id="7" name="Sottotitolo 2"/>
          <p:cNvSpPr txBox="1">
            <a:spLocks/>
          </p:cNvSpPr>
          <p:nvPr/>
        </p:nvSpPr>
        <p:spPr>
          <a:xfrm>
            <a:off x="179512" y="692696"/>
            <a:ext cx="4248472" cy="3456384"/>
          </a:xfrm>
          <a:prstGeom prst="rect">
            <a:avLst/>
          </a:prstGeom>
        </p:spPr>
        <p:txBody>
          <a:bodyPr vert="horz" lIns="91440" tIns="45720" rIns="91440" bIns="45720" rtlCol="0">
            <a:noAutofit/>
          </a:bodyPr>
          <a:lstStyle/>
          <a:p>
            <a:pPr lvl="0" algn="r">
              <a:spcBef>
                <a:spcPts val="2400"/>
              </a:spcBef>
            </a:pPr>
            <a:r>
              <a:rPr lang="en-US" dirty="0" smtClean="0"/>
              <a:t>WP1: Project management</a:t>
            </a:r>
          </a:p>
          <a:p>
            <a:pPr lvl="0" algn="r">
              <a:spcBef>
                <a:spcPts val="2400"/>
              </a:spcBef>
            </a:pPr>
            <a:r>
              <a:rPr lang="en-US" dirty="0" smtClean="0"/>
              <a:t>WP2: Establishing shared knowledge platforms </a:t>
            </a:r>
          </a:p>
          <a:p>
            <a:pPr lvl="0" algn="r">
              <a:spcBef>
                <a:spcPts val="2400"/>
              </a:spcBef>
            </a:pPr>
            <a:r>
              <a:rPr lang="en-US" dirty="0" smtClean="0"/>
              <a:t>WP3: Capitalization mechanism and identification of knowledge gaps </a:t>
            </a:r>
          </a:p>
          <a:p>
            <a:pPr lvl="0" algn="r">
              <a:spcBef>
                <a:spcPts val="2400"/>
              </a:spcBef>
            </a:pPr>
            <a:r>
              <a:rPr lang="en-US" dirty="0" smtClean="0"/>
              <a:t>WP4: Implementation</a:t>
            </a:r>
          </a:p>
          <a:p>
            <a:pPr lvl="0" algn="r">
              <a:spcBef>
                <a:spcPts val="2400"/>
              </a:spcBef>
            </a:pPr>
            <a:r>
              <a:rPr lang="en-US" dirty="0" smtClean="0"/>
              <a:t>WP5: Communication</a:t>
            </a:r>
            <a:endParaRPr lang="en-US" sz="2000" b="1" dirty="0">
              <a:solidFill>
                <a:srgbClr val="002060"/>
              </a:solidFill>
            </a:endParaRPr>
          </a:p>
        </p:txBody>
      </p:sp>
      <p:sp>
        <p:nvSpPr>
          <p:cNvPr id="3075" name="Rectangle 3"/>
          <p:cNvSpPr>
            <a:spLocks noChangeArrowheads="1"/>
          </p:cNvSpPr>
          <p:nvPr/>
        </p:nvSpPr>
        <p:spPr bwMode="auto">
          <a:xfrm>
            <a:off x="251520" y="4437112"/>
            <a:ext cx="8424936" cy="1236195"/>
          </a:xfrm>
          <a:prstGeom prst="rect">
            <a:avLst/>
          </a:prstGeom>
          <a:noFill/>
          <a:ln w="9525">
            <a:noFill/>
            <a:miter lim="800000"/>
            <a:headEnd/>
            <a:tailEnd/>
          </a:ln>
          <a:effectLst/>
        </p:spPr>
        <p:txBody>
          <a:bodyPr vert="horz" wrap="square" lIns="457056" tIns="126960" rIns="9144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tabLst/>
            </a:pPr>
            <a:r>
              <a:rPr lang="en-GB" b="1" dirty="0" smtClean="0"/>
              <a:t>Relevance of timing</a:t>
            </a:r>
            <a:r>
              <a:rPr lang="en-GB" dirty="0" smtClean="0"/>
              <a:t>:  considering </a:t>
            </a:r>
            <a:r>
              <a:rPr lang="en-GB" dirty="0"/>
              <a:t>the progresses of national MSP processes and the </a:t>
            </a:r>
            <a:r>
              <a:rPr lang="en-GB" dirty="0" smtClean="0"/>
              <a:t>expected change of  </a:t>
            </a:r>
            <a:r>
              <a:rPr lang="en-GB" dirty="0"/>
              <a:t>framework </a:t>
            </a:r>
            <a:r>
              <a:rPr lang="en-GB" dirty="0" smtClean="0"/>
              <a:t>conditions, the project activities will </a:t>
            </a:r>
            <a:r>
              <a:rPr lang="en-GB" dirty="0"/>
              <a:t>need to be </a:t>
            </a:r>
            <a:r>
              <a:rPr lang="en-GB" dirty="0" smtClean="0"/>
              <a:t>adjusted  in the </a:t>
            </a:r>
            <a:r>
              <a:rPr lang="en-GB" dirty="0"/>
              <a:t>moment of implementation, to be adapted to the new conditions</a:t>
            </a:r>
            <a:r>
              <a:rPr lang="en-GB" dirty="0" smtClean="0"/>
              <a:t>.</a:t>
            </a:r>
          </a:p>
          <a:p>
            <a:pPr marL="0" marR="0" lvl="0" indent="0" defTabSz="914400" rtl="0" eaLnBrk="0" fontAlgn="base" latinLnBrk="0" hangingPunct="0">
              <a:lnSpc>
                <a:spcPct val="100000"/>
              </a:lnSpc>
              <a:spcBef>
                <a:spcPct val="0"/>
              </a:spcBef>
              <a:spcAft>
                <a:spcPct val="0"/>
              </a:spcAft>
              <a:buClrTx/>
              <a:buSzTx/>
              <a:tabLst/>
            </a:pPr>
            <a:endParaRPr lang="en-GB" dirty="0" smtClean="0"/>
          </a:p>
        </p:txBody>
      </p:sp>
      <p:grpSp>
        <p:nvGrpSpPr>
          <p:cNvPr id="13" name="Gruppo 12"/>
          <p:cNvGrpSpPr/>
          <p:nvPr/>
        </p:nvGrpSpPr>
        <p:grpSpPr>
          <a:xfrm>
            <a:off x="4572000" y="681574"/>
            <a:ext cx="4608512" cy="2808312"/>
            <a:chOff x="4572000" y="681574"/>
            <a:chExt cx="4608512" cy="2808312"/>
          </a:xfrm>
        </p:grpSpPr>
        <p:sp>
          <p:nvSpPr>
            <p:cNvPr id="12" name="Rettangolo 11"/>
            <p:cNvSpPr/>
            <p:nvPr/>
          </p:nvSpPr>
          <p:spPr>
            <a:xfrm>
              <a:off x="4572000" y="681574"/>
              <a:ext cx="4464496" cy="2808312"/>
            </a:xfrm>
            <a:prstGeom prst="rect">
              <a:avLst/>
            </a:prstGeom>
            <a:solidFill>
              <a:srgbClr val="0000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Sottotitolo 2"/>
            <p:cNvSpPr txBox="1">
              <a:spLocks/>
            </p:cNvSpPr>
            <p:nvPr/>
          </p:nvSpPr>
          <p:spPr>
            <a:xfrm>
              <a:off x="5076056" y="681574"/>
              <a:ext cx="4104456" cy="2664296"/>
            </a:xfrm>
            <a:prstGeom prst="rect">
              <a:avLst/>
            </a:prstGeom>
          </p:spPr>
          <p:txBody>
            <a:bodyPr vert="horz" lIns="91440" tIns="45720" rIns="91440" bIns="45720" rtlCol="0">
              <a:noAutofit/>
            </a:bodyPr>
            <a:lstStyle/>
            <a:p>
              <a:pPr lvl="0">
                <a:spcBef>
                  <a:spcPts val="2400"/>
                </a:spcBef>
              </a:pPr>
              <a:r>
                <a:rPr lang="en-US" b="1" dirty="0" smtClean="0">
                  <a:solidFill>
                    <a:srgbClr val="0000FF"/>
                  </a:solidFill>
                </a:rPr>
                <a:t>Expected results</a:t>
              </a:r>
            </a:p>
            <a:p>
              <a:pPr marL="342900" lvl="0" indent="-342900">
                <a:spcBef>
                  <a:spcPts val="2400"/>
                </a:spcBef>
                <a:buFont typeface="+mj-lt"/>
                <a:buAutoNum type="arabicPeriod"/>
              </a:pPr>
              <a:r>
                <a:rPr lang="en-US" dirty="0" smtClean="0">
                  <a:solidFill>
                    <a:srgbClr val="0000FF"/>
                  </a:solidFill>
                </a:rPr>
                <a:t>Tools to support ecosystem vulnerability and impact assessment</a:t>
              </a:r>
            </a:p>
            <a:p>
              <a:pPr marL="342900" lvl="0" indent="-342900">
                <a:spcBef>
                  <a:spcPts val="2400"/>
                </a:spcBef>
                <a:buFont typeface="+mj-lt"/>
                <a:buAutoNum type="arabicPeriod"/>
              </a:pPr>
              <a:r>
                <a:rPr lang="en-US" dirty="0" smtClean="0">
                  <a:solidFill>
                    <a:srgbClr val="0000FF"/>
                  </a:solidFill>
                </a:rPr>
                <a:t>ICZM/MSP Knowledge Brokerage Service (KBS)</a:t>
              </a:r>
            </a:p>
            <a:p>
              <a:pPr marL="342900" lvl="0" indent="-342900">
                <a:spcBef>
                  <a:spcPts val="2400"/>
                </a:spcBef>
                <a:buFont typeface="+mj-lt"/>
                <a:buAutoNum type="arabicPeriod"/>
              </a:pPr>
              <a:r>
                <a:rPr lang="en-US" dirty="0" smtClean="0">
                  <a:solidFill>
                    <a:srgbClr val="0000FF"/>
                  </a:solidFill>
                </a:rPr>
                <a:t>Cooperation actions</a:t>
              </a:r>
              <a:endParaRPr lang="en-US" sz="2000" b="1" dirty="0">
                <a:solidFill>
                  <a:srgbClr val="0000FF"/>
                </a:solidFill>
              </a:endParaRPr>
            </a:p>
          </p:txBody>
        </p:sp>
        <p:sp>
          <p:nvSpPr>
            <p:cNvPr id="9" name="Freccia a destra 8"/>
            <p:cNvSpPr/>
            <p:nvPr/>
          </p:nvSpPr>
          <p:spPr>
            <a:xfrm rot="10800000">
              <a:off x="4644008" y="1257638"/>
              <a:ext cx="432048" cy="360040"/>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00FF"/>
                </a:solidFill>
              </a:endParaRPr>
            </a:p>
          </p:txBody>
        </p:sp>
        <p:sp>
          <p:nvSpPr>
            <p:cNvPr id="10" name="Freccia a destra 9"/>
            <p:cNvSpPr/>
            <p:nvPr/>
          </p:nvSpPr>
          <p:spPr>
            <a:xfrm rot="10800000">
              <a:off x="4644008" y="2121734"/>
              <a:ext cx="432048" cy="360040"/>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00FF"/>
                </a:solidFill>
              </a:endParaRPr>
            </a:p>
          </p:txBody>
        </p:sp>
        <p:sp>
          <p:nvSpPr>
            <p:cNvPr id="11" name="Freccia a destra 10"/>
            <p:cNvSpPr/>
            <p:nvPr/>
          </p:nvSpPr>
          <p:spPr>
            <a:xfrm rot="10800000">
              <a:off x="4644008" y="2985830"/>
              <a:ext cx="432048" cy="360040"/>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00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checkerboard(across)">
                                      <p:cBhvr>
                                        <p:cTn id="12"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88640"/>
            <a:ext cx="9144000" cy="648072"/>
          </a:xfrm>
        </p:spPr>
        <p:txBody>
          <a:bodyPr>
            <a:normAutofit/>
          </a:bodyPr>
          <a:lstStyle/>
          <a:p>
            <a:r>
              <a:rPr lang="en-US" sz="3200" b="1" dirty="0" smtClean="0"/>
              <a:t>INTERVENTION LOGIC</a:t>
            </a:r>
            <a:endParaRPr lang="en-GB" sz="3200" b="1" dirty="0"/>
          </a:p>
        </p:txBody>
      </p:sp>
      <p:pic>
        <p:nvPicPr>
          <p:cNvPr id="5" name="Slika 3" descr="C:\Users\smesec\AppData\Local\Temp\notes26D01A\logo_FACILITY-POINT_predlog 4.jpg"/>
          <p:cNvPicPr>
            <a:picLocks noChangeAspect="1" noChangeArrowheads="1"/>
          </p:cNvPicPr>
          <p:nvPr/>
        </p:nvPicPr>
        <p:blipFill>
          <a:blip r:embed="rId2" cstate="print"/>
          <a:srcRect/>
          <a:stretch>
            <a:fillRect/>
          </a:stretch>
        </p:blipFill>
        <p:spPr bwMode="auto">
          <a:xfrm>
            <a:off x="144017" y="6021288"/>
            <a:ext cx="1835695" cy="805197"/>
          </a:xfrm>
          <a:prstGeom prst="rect">
            <a:avLst/>
          </a:prstGeom>
          <a:noFill/>
          <a:ln w="9525">
            <a:noFill/>
            <a:miter lim="800000"/>
            <a:headEnd/>
            <a:tailEnd/>
          </a:ln>
        </p:spPr>
      </p:pic>
      <p:pic>
        <p:nvPicPr>
          <p:cNvPr id="6" name="Slika 2"/>
          <p:cNvPicPr>
            <a:picLocks noChangeAspect="1" noChangeArrowheads="1"/>
          </p:cNvPicPr>
          <p:nvPr/>
        </p:nvPicPr>
        <p:blipFill>
          <a:blip r:embed="rId3" cstate="print"/>
          <a:srcRect/>
          <a:stretch>
            <a:fillRect/>
          </a:stretch>
        </p:blipFill>
        <p:spPr bwMode="auto">
          <a:xfrm>
            <a:off x="6551712" y="6021725"/>
            <a:ext cx="2592288" cy="836275"/>
          </a:xfrm>
          <a:prstGeom prst="rect">
            <a:avLst/>
          </a:prstGeom>
          <a:noFill/>
          <a:ln w="9525">
            <a:noFill/>
            <a:miter lim="800000"/>
            <a:headEnd/>
            <a:tailEnd/>
          </a:ln>
        </p:spPr>
      </p:pic>
      <p:graphicFrame>
        <p:nvGraphicFramePr>
          <p:cNvPr id="37" name="Tabella 36"/>
          <p:cNvGraphicFramePr>
            <a:graphicFrameLocks noGrp="1"/>
          </p:cNvGraphicFramePr>
          <p:nvPr/>
        </p:nvGraphicFramePr>
        <p:xfrm>
          <a:off x="911734" y="957228"/>
          <a:ext cx="7225260" cy="2364032"/>
        </p:xfrm>
        <a:graphic>
          <a:graphicData uri="http://schemas.openxmlformats.org/drawingml/2006/table">
            <a:tbl>
              <a:tblPr firstRow="1" bandRow="1">
                <a:tableStyleId>{5C22544A-7EE6-4342-B048-85BDC9FD1C3A}</a:tableStyleId>
              </a:tblPr>
              <a:tblGrid>
                <a:gridCol w="2408420"/>
                <a:gridCol w="2408420"/>
                <a:gridCol w="2408420"/>
              </a:tblGrid>
              <a:tr h="32686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smtClean="0">
                          <a:solidFill>
                            <a:schemeClr val="tx1"/>
                          </a:solidFill>
                        </a:rPr>
                        <a:t>WP2 </a:t>
                      </a:r>
                      <a:r>
                        <a:rPr lang="en-GB" sz="1800" b="1" kern="1200" dirty="0" smtClean="0">
                          <a:solidFill>
                            <a:schemeClr val="tx1"/>
                          </a:solidFill>
                          <a:latin typeface="+mn-lt"/>
                          <a:ea typeface="+mn-ea"/>
                          <a:cs typeface="+mn-cs"/>
                        </a:rPr>
                        <a:t>- Establishing shared knowledge platforms</a:t>
                      </a:r>
                      <a:endParaRPr lang="it-IT" sz="18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solidFill>
                            <a:schemeClr val="tx1"/>
                          </a:solidFill>
                        </a:rPr>
                        <a:t>WP3 - Capitalization mechanism and identification of knowledge gaps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GB" dirty="0" smtClean="0">
                          <a:solidFill>
                            <a:schemeClr val="tx1"/>
                          </a:solidFill>
                        </a:rPr>
                        <a:t>WP4 - Implementation</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410814">
                <a:tc>
                  <a:txBody>
                    <a:bodyPr/>
                    <a:lstStyle/>
                    <a:p>
                      <a:pPr algn="ctr"/>
                      <a:r>
                        <a:rPr lang="en-GB" smtClean="0">
                          <a:solidFill>
                            <a:schemeClr val="tx1"/>
                          </a:solidFill>
                        </a:rPr>
                        <a:t>Regional scale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dirty="0" smtClean="0">
                          <a:solidFill>
                            <a:schemeClr val="tx1"/>
                          </a:solidFill>
                        </a:rPr>
                        <a:t>Regional scale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GB" dirty="0" smtClean="0">
                          <a:solidFill>
                            <a:schemeClr val="tx1"/>
                          </a:solidFill>
                        </a:rPr>
                        <a:t>Regional scale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74754">
                <a:tc>
                  <a:txBody>
                    <a:bodyPr/>
                    <a:lstStyle/>
                    <a:p>
                      <a:pPr algn="ctr"/>
                      <a:r>
                        <a:rPr lang="en-GB" smtClean="0"/>
                        <a:t>Sub-regional scale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dirty="0" smtClean="0"/>
                        <a:t>Sub-regional scale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GB" dirty="0" smtClean="0"/>
                        <a:t>Sub-regional scale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389744">
                <a:tc>
                  <a:txBody>
                    <a:bodyPr/>
                    <a:lstStyle/>
                    <a:p>
                      <a:pPr algn="ctr"/>
                      <a:r>
                        <a:rPr lang="en-GB" dirty="0" smtClean="0"/>
                        <a:t>Pilot cases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dirty="0" smtClean="0"/>
                        <a:t>Pilot cases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GB" dirty="0" smtClean="0"/>
                        <a:t>Pilot cases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sp>
        <p:nvSpPr>
          <p:cNvPr id="38" name="Freccia in giù 37"/>
          <p:cNvSpPr/>
          <p:nvPr/>
        </p:nvSpPr>
        <p:spPr>
          <a:xfrm>
            <a:off x="233863" y="2197140"/>
            <a:ext cx="449705" cy="1159852"/>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Freccia in giù 38"/>
          <p:cNvSpPr/>
          <p:nvPr/>
        </p:nvSpPr>
        <p:spPr>
          <a:xfrm>
            <a:off x="8298759" y="2197140"/>
            <a:ext cx="449705" cy="1159852"/>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 name="Gruppo 9"/>
          <p:cNvGrpSpPr/>
          <p:nvPr/>
        </p:nvGrpSpPr>
        <p:grpSpPr>
          <a:xfrm>
            <a:off x="0" y="3717032"/>
            <a:ext cx="9144000" cy="2259632"/>
            <a:chOff x="0" y="3717032"/>
            <a:chExt cx="9144000" cy="2259632"/>
          </a:xfrm>
        </p:grpSpPr>
        <p:sp>
          <p:nvSpPr>
            <p:cNvPr id="7" name="Sottotitolo 2"/>
            <p:cNvSpPr txBox="1">
              <a:spLocks/>
            </p:cNvSpPr>
            <p:nvPr/>
          </p:nvSpPr>
          <p:spPr>
            <a:xfrm>
              <a:off x="899592" y="4509120"/>
              <a:ext cx="7200800" cy="1467544"/>
            </a:xfrm>
            <a:prstGeom prst="rect">
              <a:avLst/>
            </a:prstGeom>
          </p:spPr>
          <p:txBody>
            <a:bodyPr vert="horz" lIns="91440" tIns="45720" rIns="91440" bIns="45720" rtlCol="0">
              <a:noAutofit/>
            </a:bodyPr>
            <a:lstStyle/>
            <a:p>
              <a:pPr lvl="0">
                <a:spcBef>
                  <a:spcPts val="2400"/>
                </a:spcBef>
              </a:pPr>
              <a:r>
                <a:rPr lang="en-US" dirty="0" smtClean="0"/>
                <a:t>- Desk activities: reports, tools, data, maps</a:t>
              </a:r>
            </a:p>
            <a:p>
              <a:pPr lvl="0">
                <a:spcBef>
                  <a:spcPts val="2400"/>
                </a:spcBef>
              </a:pPr>
              <a:r>
                <a:rPr lang="en-US" dirty="0" smtClean="0"/>
                <a:t>- Dialogue and exchanges: workshops, meetings, conference calls, webinars</a:t>
              </a:r>
            </a:p>
          </p:txBody>
        </p:sp>
        <p:sp>
          <p:nvSpPr>
            <p:cNvPr id="40" name="Titolo 1"/>
            <p:cNvSpPr txBox="1">
              <a:spLocks/>
            </p:cNvSpPr>
            <p:nvPr/>
          </p:nvSpPr>
          <p:spPr>
            <a:xfrm>
              <a:off x="0" y="3717032"/>
              <a:ext cx="9144000" cy="64807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MEANS OF IMPLEMENTATION</a:t>
              </a:r>
              <a:endParaRPr kumimoji="0" lang="en-GB" sz="3200" b="1" i="0" u="none" strike="noStrike" kern="1200" cap="none" spc="0" normalizeH="0" baseline="0" noProof="0" dirty="0">
                <a:ln>
                  <a:noFill/>
                </a:ln>
                <a:solidFill>
                  <a:schemeClr val="tx1"/>
                </a:solidFill>
                <a:effectLst/>
                <a:uLnTx/>
                <a:uFillTx/>
                <a:latin typeface="+mj-lt"/>
                <a:ea typeface="+mj-ea"/>
                <a:cs typeface="+mj-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0"/>
            <a:ext cx="9144000" cy="648072"/>
          </a:xfrm>
        </p:spPr>
        <p:txBody>
          <a:bodyPr>
            <a:normAutofit fontScale="90000"/>
          </a:bodyPr>
          <a:lstStyle/>
          <a:p>
            <a:r>
              <a:rPr lang="en-US" sz="3200" b="1" noProof="1" smtClean="0"/>
              <a:t>WP 2: ESTABLISHING SHARED KNOWLEDGE PLATFORMS</a:t>
            </a:r>
            <a:endParaRPr lang="en-US" sz="3200" b="1" noProof="1"/>
          </a:p>
        </p:txBody>
      </p:sp>
      <p:sp>
        <p:nvSpPr>
          <p:cNvPr id="7" name="Sottotitolo 2"/>
          <p:cNvSpPr txBox="1">
            <a:spLocks/>
          </p:cNvSpPr>
          <p:nvPr/>
        </p:nvSpPr>
        <p:spPr>
          <a:xfrm>
            <a:off x="755576" y="692696"/>
            <a:ext cx="8136904" cy="3168352"/>
          </a:xfrm>
          <a:prstGeom prst="rect">
            <a:avLst/>
          </a:prstGeom>
        </p:spPr>
        <p:txBody>
          <a:bodyPr vert="horz" lIns="91440" tIns="45720" rIns="91440" bIns="45720" rtlCol="0">
            <a:noAutofit/>
          </a:bodyPr>
          <a:lstStyle/>
          <a:p>
            <a:pPr marL="342900" lvl="0" indent="-342900">
              <a:spcBef>
                <a:spcPts val="1800"/>
              </a:spcBef>
              <a:buFont typeface="+mj-lt"/>
              <a:buAutoNum type="arabicPeriod"/>
            </a:pPr>
            <a:r>
              <a:rPr lang="en-US" noProof="1" smtClean="0"/>
              <a:t>Consolidate, enrich and use the </a:t>
            </a:r>
            <a:r>
              <a:rPr lang="en-US" b="1" noProof="1" smtClean="0"/>
              <a:t>Geoportal of Adriatic-Ionian Region (GAIR)</a:t>
            </a:r>
            <a:r>
              <a:rPr lang="en-US" noProof="1" smtClean="0"/>
              <a:t>, recently developed under the PORTODIMARE project</a:t>
            </a:r>
          </a:p>
          <a:p>
            <a:pPr marL="342900" lvl="0" indent="-342900">
              <a:spcBef>
                <a:spcPts val="1800"/>
              </a:spcBef>
              <a:buFont typeface="+mj-lt"/>
              <a:buAutoNum type="arabicPeriod"/>
            </a:pPr>
            <a:r>
              <a:rPr lang="en-US" noProof="1" smtClean="0"/>
              <a:t>Refine, adapt and further </a:t>
            </a:r>
            <a:r>
              <a:rPr lang="en-US" b="1" noProof="1" smtClean="0"/>
              <a:t>operationalize the available tools to assess vulnerability, cumulative impact and carrying capacity of coastal and marine ecosystems</a:t>
            </a:r>
            <a:r>
              <a:rPr lang="en-US" noProof="1" smtClean="0"/>
              <a:t> (e.g. Tools4MSP CEA from Portodimare; Vulnerability assessment from CAMP Montenegro)</a:t>
            </a:r>
          </a:p>
          <a:p>
            <a:pPr marL="342900" lvl="0" indent="-342900">
              <a:spcBef>
                <a:spcPts val="1800"/>
              </a:spcBef>
              <a:buFont typeface="+mj-lt"/>
              <a:buAutoNum type="arabicPeriod"/>
            </a:pPr>
            <a:r>
              <a:rPr lang="en-US" noProof="1" smtClean="0"/>
              <a:t> Gather </a:t>
            </a:r>
            <a:r>
              <a:rPr lang="en-US" b="1" noProof="1" smtClean="0"/>
              <a:t>data needed </a:t>
            </a:r>
            <a:r>
              <a:rPr lang="en-US" noProof="1" smtClean="0"/>
              <a:t>in pilot cases</a:t>
            </a:r>
          </a:p>
          <a:p>
            <a:pPr marL="342900" lvl="0" indent="-342900">
              <a:spcBef>
                <a:spcPts val="1800"/>
              </a:spcBef>
              <a:buFont typeface="+mj-lt"/>
              <a:buAutoNum type="arabicPeriod"/>
            </a:pPr>
            <a:r>
              <a:rPr lang="en-US" noProof="1" smtClean="0"/>
              <a:t> Address </a:t>
            </a:r>
            <a:r>
              <a:rPr lang="en-US" b="1" noProof="1" smtClean="0"/>
              <a:t>additional tool needs </a:t>
            </a:r>
            <a:r>
              <a:rPr lang="en-US" noProof="1" smtClean="0"/>
              <a:t>in the AIR</a:t>
            </a:r>
            <a:endParaRPr lang="en-US" noProof="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1634</Words>
  <Application>Microsoft Office PowerPoint</Application>
  <PresentationFormat>Presentazione su schermo (4:3)</PresentationFormat>
  <Paragraphs>160</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A TSG 3 FRAMEWORK PROJECT:  TO PROMOTE A SUSTAINABLE GROWTH IN THE AI REGION BY IMPLEMENTING ICZM AND MSP  ALSO TO CONTRIBUTE TO CRF ON ICZM OF BARCELONA CONVENTION  (ICZM&amp;MSP)  TSG-3 Meeting 4-5 March 2020 – Belgrade SR </vt:lpstr>
      <vt:lpstr>CONTENTS</vt:lpstr>
      <vt:lpstr>ICZM AND MSP PROJECT DEVELOPMENT IN THE AIR</vt:lpstr>
      <vt:lpstr>MAIN FEATURES OF THE FRAMEWORK PROJECT</vt:lpstr>
      <vt:lpstr>OBJECTIVES AND EXPECTED RESULTS</vt:lpstr>
      <vt:lpstr>TARGET GROUPS</vt:lpstr>
      <vt:lpstr>ACTIVITIES</vt:lpstr>
      <vt:lpstr>INTERVENTION LOGIC</vt:lpstr>
      <vt:lpstr>WP 2: ESTABLISHING SHARED KNOWLEDGE PLATFORMS</vt:lpstr>
      <vt:lpstr>WP 3: CAPITALIZATION MECHANISM AND IDENTIFICATION OF KNOWLEDGE GAPS</vt:lpstr>
      <vt:lpstr>WP 4: IMPLEMENTATION</vt:lpstr>
      <vt:lpstr>PILOT CASES</vt:lpstr>
      <vt:lpstr>PILOT CASES</vt:lpstr>
      <vt:lpstr>WP 5: COMMUNICATION</vt:lpstr>
      <vt:lpstr>DURABILITY AND TRANSFERABILITY</vt:lpstr>
      <vt:lpstr>PRELIMINARY BUDGET BREAKDOWN</vt:lpstr>
      <vt:lpstr>THANKS FOR YOUR ATTENTION!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Martina</dc:creator>
  <cp:lastModifiedBy>Martina</cp:lastModifiedBy>
  <cp:revision>99</cp:revision>
  <dcterms:created xsi:type="dcterms:W3CDTF">2019-11-11T12:24:18Z</dcterms:created>
  <dcterms:modified xsi:type="dcterms:W3CDTF">2020-03-03T11:44:45Z</dcterms:modified>
</cp:coreProperties>
</file>